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9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95" r:id="rId25"/>
    <p:sldId id="294" r:id="rId26"/>
    <p:sldId id="296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7" r:id="rId36"/>
    <p:sldId id="288" r:id="rId37"/>
    <p:sldId id="289" r:id="rId38"/>
    <p:sldId id="291" r:id="rId39"/>
    <p:sldId id="290" r:id="rId40"/>
    <p:sldId id="298" r:id="rId41"/>
    <p:sldId id="258" r:id="rId42"/>
    <p:sldId id="2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43"/>
    <a:srgbClr val="59FF43"/>
    <a:srgbClr val="F144FE"/>
    <a:srgbClr val="43F6FF"/>
    <a:srgbClr val="FF43AE"/>
    <a:srgbClr val="8F43FF"/>
    <a:srgbClr val="4347FF"/>
    <a:srgbClr val="438BFF"/>
    <a:srgbClr val="43FFB7"/>
    <a:srgbClr val="C5F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Common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majority of the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ctr"/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55003A0-C997-4852-A3F9-AF63EB68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440 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4227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0824"/>
            <a:ext cx="1198158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05455"/>
            <a:ext cx="1198156" cy="7304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25A7F-FA14-454D-B721-5FC1CC1AAFAA}"/>
              </a:ext>
            </a:extLst>
          </p:cNvPr>
          <p:cNvSpPr txBox="1"/>
          <p:nvPr/>
        </p:nvSpPr>
        <p:spPr>
          <a:xfrm>
            <a:off x="9713249" y="2756881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55A34D-FE6F-46AB-87E7-04300A7BC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E9CA242-93D7-4AE2-B013-D01B4B8B193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4E500F-BEBA-46EE-9E07-A10EBFC70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4A6FD2-A7EC-41E2-B782-C73295AD9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What role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does absolute pitch play in </a:t>
            </a:r>
            <a:r>
              <a:rPr lang="en-US" sz="4000" dirty="0">
                <a:solidFill>
                  <a:srgbClr val="FFC000"/>
                </a:solidFill>
              </a:rPr>
              <a:t>chord identification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Question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CB3A6E-5319-415F-A0B9-03A83E69B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24759B-028E-4562-A0DC-00B94593C7F2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3635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2056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Notes of chord cannot be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Without 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C76EF0-5874-47E1-A5B4-A89D51912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6A82806-5D5A-49D6-9228-88E78F044502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4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2057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Notes of chord are identified exactly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A876D9E-2A42-4056-B20E-753231018C7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1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 in Real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1834480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5425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A3B83-B7CA-41F6-B7E1-5AAD324F750D}"/>
              </a:ext>
            </a:extLst>
          </p:cNvPr>
          <p:cNvSpPr txBox="1"/>
          <p:nvPr/>
        </p:nvSpPr>
        <p:spPr>
          <a:xfrm>
            <a:off x="4766593" y="4678099"/>
            <a:ext cx="1537521" cy="461665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FF43"/>
                </a:solidFill>
              </a:rPr>
              <a:t>D</a:t>
            </a:r>
            <a:endParaRPr lang="en-US" sz="4000" dirty="0">
              <a:solidFill>
                <a:srgbClr val="59FF4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5C4874-8387-46FE-B280-1E3EA33CE98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304114" y="4908931"/>
            <a:ext cx="1124313" cy="1"/>
          </a:xfrm>
          <a:prstGeom prst="straightConnector1">
            <a:avLst/>
          </a:prstGeom>
          <a:ln w="12700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4A70A683-F86D-44AC-B675-CBDD70F8327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5425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Chord type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CBA3E-544F-49D4-8A86-E6A473D576F6}"/>
              </a:ext>
            </a:extLst>
          </p:cNvPr>
          <p:cNvSpPr txBox="1"/>
          <p:nvPr/>
        </p:nvSpPr>
        <p:spPr>
          <a:xfrm>
            <a:off x="4721918" y="2906499"/>
            <a:ext cx="1537521" cy="461665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043"/>
                </a:solidFill>
              </a:rPr>
              <a:t>maj9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6475205-44D1-4ECD-9D05-5FF0E1F4BF90}"/>
              </a:ext>
            </a:extLst>
          </p:cNvPr>
          <p:cNvSpPr/>
          <p:nvPr/>
        </p:nvSpPr>
        <p:spPr>
          <a:xfrm>
            <a:off x="6532880" y="1719675"/>
            <a:ext cx="895547" cy="2835314"/>
          </a:xfrm>
          <a:prstGeom prst="leftBrace">
            <a:avLst/>
          </a:prstGeom>
          <a:ln w="12700">
            <a:solidFill>
              <a:srgbClr val="FF5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50ADD52-747E-4F03-B3CC-FE691B5275C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4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3491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name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CBA3E-544F-49D4-8A86-E6A473D576F6}"/>
              </a:ext>
            </a:extLst>
          </p:cNvPr>
          <p:cNvSpPr txBox="1"/>
          <p:nvPr/>
        </p:nvSpPr>
        <p:spPr>
          <a:xfrm>
            <a:off x="4721918" y="2906499"/>
            <a:ext cx="1537521" cy="461665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043"/>
                </a:solidFill>
              </a:rPr>
              <a:t>maj9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6475205-44D1-4ECD-9D05-5FF0E1F4BF90}"/>
              </a:ext>
            </a:extLst>
          </p:cNvPr>
          <p:cNvSpPr/>
          <p:nvPr/>
        </p:nvSpPr>
        <p:spPr>
          <a:xfrm>
            <a:off x="6532880" y="1719675"/>
            <a:ext cx="895547" cy="2835314"/>
          </a:xfrm>
          <a:prstGeom prst="leftBrace">
            <a:avLst/>
          </a:prstGeom>
          <a:ln w="12700">
            <a:solidFill>
              <a:srgbClr val="FF5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DBCEF-1D51-4A82-828C-18CE08427B61}"/>
              </a:ext>
            </a:extLst>
          </p:cNvPr>
          <p:cNvSpPr txBox="1"/>
          <p:nvPr/>
        </p:nvSpPr>
        <p:spPr>
          <a:xfrm>
            <a:off x="8935788" y="4610722"/>
            <a:ext cx="3002212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*The process of determining the name of a chord is called chord identification.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00FF21-920F-49AA-9BE1-0E7724273831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A21CF-22B2-44B7-BCD0-34113E5EBCCE}"/>
              </a:ext>
            </a:extLst>
          </p:cNvPr>
          <p:cNvSpPr txBox="1"/>
          <p:nvPr/>
        </p:nvSpPr>
        <p:spPr>
          <a:xfrm>
            <a:off x="4766593" y="4678099"/>
            <a:ext cx="1537521" cy="461665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FF43"/>
                </a:solidFill>
              </a:rPr>
              <a:t>D</a:t>
            </a:r>
            <a:endParaRPr lang="en-US" sz="4000" dirty="0">
              <a:solidFill>
                <a:srgbClr val="59FF43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C2E590-63F4-4BA3-A059-D93488E5B100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6304114" y="4908931"/>
            <a:ext cx="1124313" cy="1"/>
          </a:xfrm>
          <a:prstGeom prst="straightConnector1">
            <a:avLst/>
          </a:prstGeom>
          <a:ln w="12700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155CA-3415-4C59-AFFC-18ADA8206C64}"/>
              </a:ext>
            </a:extLst>
          </p:cNvPr>
          <p:cNvSpPr txBox="1"/>
          <p:nvPr/>
        </p:nvSpPr>
        <p:spPr>
          <a:xfrm>
            <a:off x="7428427" y="1318623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maj9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4A91F65-C767-40CE-88A8-99BA06B1463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4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3491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name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DBCEF-1D51-4A82-828C-18CE08427B61}"/>
              </a:ext>
            </a:extLst>
          </p:cNvPr>
          <p:cNvSpPr txBox="1"/>
          <p:nvPr/>
        </p:nvSpPr>
        <p:spPr>
          <a:xfrm>
            <a:off x="8935788" y="4610722"/>
            <a:ext cx="3002212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*The process of determining the name of a chord is called chord identification.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00FF21-920F-49AA-9BE1-0E7724273831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BFB52-AC62-41D2-8CFF-086A1CF30446}"/>
              </a:ext>
            </a:extLst>
          </p:cNvPr>
          <p:cNvSpPr txBox="1"/>
          <p:nvPr/>
        </p:nvSpPr>
        <p:spPr>
          <a:xfrm>
            <a:off x="7428427" y="1313836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Dmaj9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00F47C8-9751-4D0E-9DB1-40E1FE6F95B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5297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of these make up a neural network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Are trained, just like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2897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neural networks?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251AAE-D89F-4F5A-91A1-0B39C03CB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0B30A9-2FB2-4DC0-9C0B-A410A227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Major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common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AAB87E-03B6-4210-874D-72726EEF3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D1592-0172-4D71-9BE1-4ED473282AB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330A41-AA55-4F90-92AD-7823A57E1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9A05A6-3653-4A5C-BA4B-AB3640D52C5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in the </a:t>
            </a:r>
            <a:r>
              <a:rPr lang="en-US" sz="4000" dirty="0">
                <a:solidFill>
                  <a:srgbClr val="FFC000"/>
                </a:solidFill>
              </a:rPr>
              <a:t>0</a:t>
            </a:r>
            <a:r>
              <a:rPr lang="en-US" sz="4000" baseline="30000" dirty="0">
                <a:solidFill>
                  <a:srgbClr val="FFC000"/>
                </a:solidFill>
              </a:rPr>
              <a:t>th</a:t>
            </a:r>
            <a:r>
              <a:rPr lang="en-US" sz="4000" dirty="0">
                <a:solidFill>
                  <a:srgbClr val="FFC000"/>
                </a:solidFill>
              </a:rPr>
              <a:t> inversion (i.e. not inverted)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358770-23CA-41DB-8078-5E9AF9AD3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ED8DD9-4344-4DA4-B049-EFE5E181F8B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A7C33-C45A-44E2-BD65-BE345FB43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63447F-75C3-4C40-AD56-D5AF5B19E8C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8C2FF4-A558-4764-8BD9-7C40A5D6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13CB3-C08D-4AF9-BC9F-4B4FBCCEAC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GPU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7DD5DD-D56F-4E00-B54E-7C4C0D198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0CAF9C-E0F1-428C-B564-155A31E2DE9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5124295" y="458500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2815869" y="268589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654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Procurement of materials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2817975" y="2686239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and randomization of test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5124295" y="4585008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4033242" y="2161531"/>
            <a:ext cx="2106" cy="524708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4746616" y="2989955"/>
            <a:ext cx="883785" cy="2306320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011675" y="2491864"/>
            <a:ext cx="2423137" cy="1763150"/>
          </a:xfrm>
          <a:prstGeom prst="bentConnector3">
            <a:avLst>
              <a:gd name="adj1" fmla="val 81761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5EEDD46A-3BE6-474F-8260-1916994B5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7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5124295" y="458500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2815869" y="268589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654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Procurement of materials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2817975" y="2686239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and randomization of test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5124295" y="4585008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4033242" y="2161531"/>
            <a:ext cx="2106" cy="524708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4746616" y="2989955"/>
            <a:ext cx="883785" cy="2306320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011675" y="2491864"/>
            <a:ext cx="2423137" cy="1763150"/>
          </a:xfrm>
          <a:prstGeom prst="bentConnector3">
            <a:avLst>
              <a:gd name="adj1" fmla="val 81761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5EEDD46A-3BE6-474F-8260-1916994B5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3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903897" y="424392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Procurement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790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GPU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90568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programming tools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4036739" y="2159389"/>
            <a:ext cx="2081034" cy="2088028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6073582" y="2209560"/>
            <a:ext cx="2082049" cy="19866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C9D0219-03A8-4DDF-9C75-103E4DCECB0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6887445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889992" y="369923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00263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4889992" y="369957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Writing of stratified random sampling program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sample size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00263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of chord dataset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Dataset Prep &amp; Rn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16200000" flipH="1">
            <a:off x="4516880" y="2109090"/>
            <a:ext cx="1091241" cy="2089729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6562030" y="2156787"/>
            <a:ext cx="1088125" cy="19974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2409B7F1-3015-4677-B978-E6843F15172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4055594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08624" y="160401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4056273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08624" y="160469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MIDI input-output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ANN Development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39463-EB8C-4BE2-B0F9-4D0FF144C80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25997" y="2619679"/>
            <a:ext cx="0" cy="143659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412535FF-703D-4702-96BE-22027120DFE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234593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234593" y="112992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234593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234593" y="27421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Stratified random sampling of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Training, Testing,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51966" y="2144905"/>
            <a:ext cx="0" cy="59726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234593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234593" y="438949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Testing, data logging, &amp; ANN adjustment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451966" y="3757828"/>
            <a:ext cx="0" cy="631662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7A860A-4E8F-499C-A28B-A730BDF613DF}"/>
              </a:ext>
            </a:extLst>
          </p:cNvPr>
          <p:cNvCxnSpPr>
            <a:stCxn id="19" idx="3"/>
            <a:endCxn id="17" idx="3"/>
          </p:cNvCxnSpPr>
          <p:nvPr/>
        </p:nvCxnSpPr>
        <p:spPr>
          <a:xfrm flipV="1">
            <a:off x="6669339" y="1637413"/>
            <a:ext cx="12700" cy="3259909"/>
          </a:xfrm>
          <a:prstGeom prst="bentConnector3">
            <a:avLst>
              <a:gd name="adj1" fmla="val 6438457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2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705" y="2736935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3DFA39-70FA-43D8-9EED-925186567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CA7E3D8-7ABE-4DB3-9589-58202A30DC8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3774</TotalTime>
  <Words>1340</Words>
  <Application>Microsoft Office PowerPoint</Application>
  <PresentationFormat>Widescreen</PresentationFormat>
  <Paragraphs>509</Paragraphs>
  <Slides>42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Brown</vt:lpstr>
      <vt:lpstr>Office Theme</vt:lpstr>
      <vt:lpstr>Real-Time Identification of Common and Extended Musical Chords using Artificial Neural Networks</vt:lpstr>
      <vt:lpstr>Identification of Musical Chords using Artificial Neural Networks in Real Time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140</cp:revision>
  <dcterms:created xsi:type="dcterms:W3CDTF">2017-09-25T01:08:35Z</dcterms:created>
  <dcterms:modified xsi:type="dcterms:W3CDTF">2017-11-07T08:32:46Z</dcterms:modified>
</cp:coreProperties>
</file>