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99" r:id="rId5"/>
    <p:sldId id="260" r:id="rId6"/>
    <p:sldId id="301" r:id="rId7"/>
    <p:sldId id="261" r:id="rId8"/>
    <p:sldId id="300" r:id="rId9"/>
    <p:sldId id="265" r:id="rId10"/>
    <p:sldId id="293" r:id="rId11"/>
    <p:sldId id="302" r:id="rId12"/>
    <p:sldId id="303" r:id="rId13"/>
    <p:sldId id="266" r:id="rId14"/>
    <p:sldId id="304" r:id="rId15"/>
    <p:sldId id="267" r:id="rId16"/>
    <p:sldId id="268" r:id="rId17"/>
    <p:sldId id="305" r:id="rId18"/>
    <p:sldId id="269" r:id="rId19"/>
    <p:sldId id="270" r:id="rId20"/>
    <p:sldId id="271" r:id="rId21"/>
    <p:sldId id="272" r:id="rId22"/>
    <p:sldId id="274" r:id="rId23"/>
    <p:sldId id="275" r:id="rId24"/>
    <p:sldId id="276" r:id="rId25"/>
    <p:sldId id="277" r:id="rId26"/>
    <p:sldId id="278" r:id="rId27"/>
    <p:sldId id="279" r:id="rId28"/>
    <p:sldId id="306" r:id="rId29"/>
    <p:sldId id="307" r:id="rId30"/>
    <p:sldId id="280" r:id="rId31"/>
    <p:sldId id="281" r:id="rId32"/>
    <p:sldId id="295" r:id="rId33"/>
    <p:sldId id="294" r:id="rId34"/>
    <p:sldId id="296" r:id="rId35"/>
    <p:sldId id="308" r:id="rId36"/>
    <p:sldId id="309" r:id="rId37"/>
    <p:sldId id="310" r:id="rId38"/>
    <p:sldId id="311" r:id="rId39"/>
    <p:sldId id="312" r:id="rId40"/>
    <p:sldId id="313" r:id="rId41"/>
    <p:sldId id="258" r:id="rId42"/>
    <p:sldId id="26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FF43"/>
    <a:srgbClr val="43F6FF"/>
    <a:srgbClr val="FF5043"/>
    <a:srgbClr val="F144FE"/>
    <a:srgbClr val="FF43AE"/>
    <a:srgbClr val="8F43FF"/>
    <a:srgbClr val="4347FF"/>
    <a:srgbClr val="438BFF"/>
    <a:srgbClr val="43FFB7"/>
    <a:srgbClr val="C5F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21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E321-C45E-40A0-849A-B14E2F809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9489C-BA15-4A39-81AC-EB036AD1D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77CA8-114E-4DFF-AC0B-9AB2A480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04EE4-1958-4C18-99CD-AD2EC52E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DB577-97DA-40DE-964F-CE47F62B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3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AB46B-34C9-4049-9B69-24C7015E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58414-38F8-4F9B-892C-2BAECD7BC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EFB00-121A-4962-BBCB-40029AE2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C8DDE-ADCF-4701-AC9A-D0B345D5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3D2F3-0BA4-4325-AAB1-8CD5768E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2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20482-F2C8-49DC-B35C-7E508F1EE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398B1-A075-4386-BC07-B90972343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D9061-ECE3-4D25-9FBF-800B742E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D4C5-AE0C-4819-966E-F7A30984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D307-884D-409A-BD9E-4CD8DBFE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A56C-5C66-4778-B50E-62BDD06B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46C31-8919-402E-A40D-8E927445B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59D5D-0206-4D90-B29F-05E27E44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156F9-3235-466A-9DB0-E9B53465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9571D-CDA6-470B-AD7F-DB9CF906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5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F6D6-E295-4871-80B4-C50668FD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D7FB3-DED5-4103-B34F-19DDBFE07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3E5C6-B8D2-44FF-A134-E930B2E7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1DBAA-5C34-4F7A-BFB0-0B1E06BF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87A57-1D8D-4D0B-915F-954F51BD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892C-53E4-4604-A0B5-C76E814B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EE8B8-BB0A-47D0-A358-0D11A8BF4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AB2E4-7EBE-4467-98E5-70C82F016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3B89E-C8AD-4F73-85C3-1CC4397B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383F4-22F5-4290-AEEF-C9A6C8B8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6D93A-5393-4104-B07B-C8037F39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5A34-EC9D-423B-A77B-0DB7C69D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E3B9E-FD0E-49C6-B0C5-5FFE898C2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4FCB5-2DD1-4EFA-BBDA-B448BBDA2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EBD00E-9C18-44C1-BAE7-1D21A5914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9B285-8672-4D43-B4F6-964982F65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2CEE1-897B-45F8-9AFA-46FB0E92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4D9D3-D977-4EF6-8EEC-F0CED2BA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8F1321-071C-4131-8B23-274BA9AC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88C5-B6A1-4482-81D6-CE583177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74997-EB66-4818-BB81-CA3EEF79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84589-0C36-40E2-9C94-66734781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AE711-C0D3-4B24-8F0D-2B3C7BA5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8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5AAC9-582C-4044-8A57-8DB06104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1B8000-D92A-4EC9-B25A-00F96D76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5D60A-8D8A-4F5B-B8E8-344D6C32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9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82EC-9B10-43D4-8DA5-CEB3B6E5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1D8A2-48B9-4956-894E-A6AB704CF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3C521-337F-46ED-ACA8-868578E43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B396C-2AB5-4D61-81FE-507FB14E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D267E-45EA-422C-9AFE-44215E42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50C18-4C47-4BF5-B6B8-3E87BFA0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2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9899-0E4A-48C3-B7A2-72558BD3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12C7C-0264-4B83-9AA4-EE1695255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2CB42-2AFB-4928-A40A-DB41E5E24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356E5-6D79-4174-99AC-6BDE620A1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7053B-895D-41C3-BA42-2D26E05F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DBB0D-1209-4455-82B1-27E12042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4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083BE-1794-4BB9-BD3D-4E7EFD466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4EED4-88E1-47F8-AFC3-528CB3D4D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519F9-74D9-4588-8F4F-9B63DE6B7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49335-A1EF-44AF-9515-FFEE0BEE753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D4B78-A632-4615-859C-A78798FE8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DE835-73DB-444B-8470-60DC729EB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6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steinhardt.nyu.edu/marl/research/chord_recognition" TargetMode="External"/><Relationship Id="rId7" Type="http://schemas.openxmlformats.org/officeDocument/2006/relationships/hyperlink" Target="http://ismir2015.uma.es/articles/96_Paper.pdf" TargetMode="External"/><Relationship Id="rId2" Type="http://schemas.openxmlformats.org/officeDocument/2006/relationships/hyperlink" Target="http://www.music.mcgill.ca/~jason/mumt621/papers5/fujishima_1999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pnas.org/content/95/6/3172.full" TargetMode="External"/><Relationship Id="rId5" Type="http://schemas.openxmlformats.org/officeDocument/2006/relationships/hyperlink" Target="http://jim.afim-asso.org/jim12/pdf/jim2012_08_p_osmalskyj.pdf" TargetMode="External"/><Relationship Id="rId4" Type="http://schemas.openxmlformats.org/officeDocument/2006/relationships/hyperlink" Target="https://github.com/patrickkidd/pyrtmidi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4" y="1889188"/>
            <a:ext cx="12068175" cy="27384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4"/>
                </a:solidFill>
              </a:rPr>
              <a:t>Real-Time Identification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</a:t>
            </a:r>
            <a:r>
              <a:rPr lang="en-US" dirty="0">
                <a:solidFill>
                  <a:schemeClr val="accent4"/>
                </a:solidFill>
              </a:rPr>
              <a:t> Common and Extended Musical Chords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</a:t>
            </a:r>
            <a:r>
              <a:rPr lang="en-US" dirty="0">
                <a:solidFill>
                  <a:schemeClr val="accent4"/>
                </a:solidFill>
              </a:rPr>
              <a:t> Artificial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8825" y="0"/>
            <a:ext cx="10163175" cy="3275012"/>
          </a:xfrm>
        </p:spPr>
        <p:txBody>
          <a:bodyPr>
            <a:normAutofit/>
          </a:bodyPr>
          <a:lstStyle/>
          <a:p>
            <a:pPr algn="r"/>
            <a:r>
              <a:rPr lang="en-US" sz="174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136C75-A507-48C9-8EC5-BB4ABFBC4D2D}"/>
              </a:ext>
            </a:extLst>
          </p:cNvPr>
          <p:cNvSpPr txBox="1">
            <a:spLocks/>
          </p:cNvSpPr>
          <p:nvPr/>
        </p:nvSpPr>
        <p:spPr>
          <a:xfrm>
            <a:off x="123825" y="3987005"/>
            <a:ext cx="12068175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Coronel, Lesli Natasha A.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Navarro, Joachim Alfonso A.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054280-541B-404D-9DA0-DCE339393253}"/>
              </a:ext>
            </a:extLst>
          </p:cNvPr>
          <p:cNvSpPr txBox="1">
            <a:spLocks/>
          </p:cNvSpPr>
          <p:nvPr/>
        </p:nvSpPr>
        <p:spPr>
          <a:xfrm>
            <a:off x="123823" y="3700445"/>
            <a:ext cx="12068175" cy="12863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58991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3646"/>
            <a:ext cx="7061793" cy="317009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“The general music learning public places a </a:t>
            </a:r>
            <a:r>
              <a:rPr lang="en-US" sz="4000" dirty="0">
                <a:solidFill>
                  <a:srgbClr val="FFC000"/>
                </a:solidFill>
              </a:rPr>
              <a:t>high demand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on </a:t>
            </a:r>
            <a:r>
              <a:rPr lang="en-US" sz="4000" dirty="0">
                <a:solidFill>
                  <a:srgbClr val="FFC000"/>
                </a:solidFill>
              </a:rPr>
              <a:t>chord-based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representations of popular music.”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Humphrey, Bello, &amp; Cho,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n.d.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par.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Identification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E9EF958-057D-48ED-A57B-A18C82EB09FF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442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Humphrey, Bello, &amp; Cho,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n.d.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par.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Identification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E9EF958-057D-48ED-A57B-A18C82EB09FF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0448BB-8F97-4684-98CD-84C64E648845}"/>
              </a:ext>
            </a:extLst>
          </p:cNvPr>
          <p:cNvSpPr txBox="1"/>
          <p:nvPr/>
        </p:nvSpPr>
        <p:spPr>
          <a:xfrm>
            <a:off x="2370935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Demonstrated by the proliferation of online websites that provide user-determined chords</a:t>
            </a:r>
          </a:p>
        </p:txBody>
      </p:sp>
    </p:spTree>
    <p:extLst>
      <p:ext uri="{BB962C8B-B14F-4D97-AF65-F5344CB8AC3E}">
        <p14:creationId xmlns:p14="http://schemas.microsoft.com/office/powerpoint/2010/main" val="1564199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The chords are generated by a user base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Identification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E9EF958-057D-48ED-A57B-A18C82EB09FF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0448BB-8F97-4684-98CD-84C64E648845}"/>
              </a:ext>
            </a:extLst>
          </p:cNvPr>
          <p:cNvSpPr txBox="1"/>
          <p:nvPr/>
        </p:nvSpPr>
        <p:spPr>
          <a:xfrm>
            <a:off x="2370935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 guarantee of chord identification accuracy in these websites</a:t>
            </a:r>
          </a:p>
        </p:txBody>
      </p:sp>
    </p:spTree>
    <p:extLst>
      <p:ext uri="{BB962C8B-B14F-4D97-AF65-F5344CB8AC3E}">
        <p14:creationId xmlns:p14="http://schemas.microsoft.com/office/powerpoint/2010/main" val="2530913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An important dependency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Identification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6C19FF6-5874-4279-A30A-85D4980E482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83479-99BF-4030-9121-33110CB5E2C7}"/>
              </a:ext>
            </a:extLst>
          </p:cNvPr>
          <p:cNvSpPr txBox="1"/>
          <p:nvPr/>
        </p:nvSpPr>
        <p:spPr>
          <a:xfrm>
            <a:off x="2370935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identification relies on this next rare ability</a:t>
            </a:r>
          </a:p>
        </p:txBody>
      </p:sp>
    </p:spTree>
    <p:extLst>
      <p:ext uri="{BB962C8B-B14F-4D97-AF65-F5344CB8AC3E}">
        <p14:creationId xmlns:p14="http://schemas.microsoft.com/office/powerpoint/2010/main" val="4276572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350901" y="2431531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Sound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350901" y="3792052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D3B4BA-FFD4-4524-AEAC-9BA672DD1594}"/>
              </a:ext>
            </a:extLst>
          </p:cNvPr>
          <p:cNvSpPr txBox="1"/>
          <p:nvPr/>
        </p:nvSpPr>
        <p:spPr>
          <a:xfrm>
            <a:off x="4551271" y="2431531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Pitch recognition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548A-A3FF-4A5A-9A7C-B0906DAF0E02}"/>
              </a:ext>
            </a:extLst>
          </p:cNvPr>
          <p:cNvSpPr txBox="1"/>
          <p:nvPr/>
        </p:nvSpPr>
        <p:spPr>
          <a:xfrm>
            <a:off x="4551271" y="3792052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Process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9342A-745B-4B5B-9FF5-50437F1C85A6}"/>
              </a:ext>
            </a:extLst>
          </p:cNvPr>
          <p:cNvSpPr txBox="1"/>
          <p:nvPr/>
        </p:nvSpPr>
        <p:spPr>
          <a:xfrm>
            <a:off x="8751639" y="2429596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Note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A14E54-2738-4C7C-8D24-15F83042ACBE}"/>
              </a:ext>
            </a:extLst>
          </p:cNvPr>
          <p:cNvSpPr txBox="1"/>
          <p:nvPr/>
        </p:nvSpPr>
        <p:spPr>
          <a:xfrm>
            <a:off x="8751639" y="3774479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Output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45CC30-7912-45EA-B133-D2048FE93B33}"/>
              </a:ext>
            </a:extLst>
          </p:cNvPr>
          <p:cNvCxnSpPr>
            <a:stCxn id="25" idx="3"/>
            <a:endCxn id="10" idx="1"/>
          </p:cNvCxnSpPr>
          <p:nvPr/>
        </p:nvCxnSpPr>
        <p:spPr>
          <a:xfrm>
            <a:off x="3353113" y="3112759"/>
            <a:ext cx="1198158" cy="0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65F10C-6643-433B-98A1-2C9D651A5191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7553483" y="3110824"/>
            <a:ext cx="1198156" cy="1935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C339AEE9-FC76-4CDA-959E-016BD9282CC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4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350901" y="1660006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Sound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350901" y="3020527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D3B4BA-FFD4-4524-AEAC-9BA672DD1594}"/>
              </a:ext>
            </a:extLst>
          </p:cNvPr>
          <p:cNvSpPr txBox="1"/>
          <p:nvPr/>
        </p:nvSpPr>
        <p:spPr>
          <a:xfrm>
            <a:off x="4551271" y="1660006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Pitch recognition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548A-A3FF-4A5A-9A7C-B0906DAF0E02}"/>
              </a:ext>
            </a:extLst>
          </p:cNvPr>
          <p:cNvSpPr txBox="1"/>
          <p:nvPr/>
        </p:nvSpPr>
        <p:spPr>
          <a:xfrm>
            <a:off x="4551271" y="3020527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Process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9342A-745B-4B5B-9FF5-50437F1C85A6}"/>
              </a:ext>
            </a:extLst>
          </p:cNvPr>
          <p:cNvSpPr txBox="1"/>
          <p:nvPr/>
        </p:nvSpPr>
        <p:spPr>
          <a:xfrm>
            <a:off x="8751639" y="1658071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Note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A14E54-2738-4C7C-8D24-15F83042ACBE}"/>
              </a:ext>
            </a:extLst>
          </p:cNvPr>
          <p:cNvSpPr txBox="1"/>
          <p:nvPr/>
        </p:nvSpPr>
        <p:spPr>
          <a:xfrm>
            <a:off x="8751639" y="3002954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Output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45CC30-7912-45EA-B133-D2048FE93B33}"/>
              </a:ext>
            </a:extLst>
          </p:cNvPr>
          <p:cNvCxnSpPr>
            <a:stCxn id="25" idx="3"/>
            <a:endCxn id="10" idx="1"/>
          </p:cNvCxnSpPr>
          <p:nvPr/>
        </p:nvCxnSpPr>
        <p:spPr>
          <a:xfrm>
            <a:off x="3353113" y="2341234"/>
            <a:ext cx="1198158" cy="0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65F10C-6643-433B-98A1-2C9D651A5191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7553483" y="2339299"/>
            <a:ext cx="1198156" cy="1935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C339AEE9-FC76-4CDA-959E-016BD9282CC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52B3D3-CAF1-48E6-A7CF-F3DB6EAEC7D1}"/>
              </a:ext>
            </a:extLst>
          </p:cNvPr>
          <p:cNvSpPr txBox="1"/>
          <p:nvPr/>
        </p:nvSpPr>
        <p:spPr>
          <a:xfrm>
            <a:off x="353267" y="4160826"/>
            <a:ext cx="1140058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Ability to identify note by hearing 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4E8442-2481-4F72-B8EE-0E27B6C6C01E}"/>
              </a:ext>
            </a:extLst>
          </p:cNvPr>
          <p:cNvSpPr txBox="1"/>
          <p:nvPr/>
        </p:nvSpPr>
        <p:spPr>
          <a:xfrm>
            <a:off x="350901" y="4868712"/>
            <a:ext cx="1140309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Zatorre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Perry, Beckett, Westbury, &amp; Evans, 1998</a:t>
            </a:r>
          </a:p>
        </p:txBody>
      </p:sp>
    </p:spTree>
    <p:extLst>
      <p:ext uri="{BB962C8B-B14F-4D97-AF65-F5344CB8AC3E}">
        <p14:creationId xmlns:p14="http://schemas.microsoft.com/office/powerpoint/2010/main" val="3179986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350901" y="2429596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440 Hz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350901" y="3792052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D3B4BA-FFD4-4524-AEAC-9BA672DD1594}"/>
              </a:ext>
            </a:extLst>
          </p:cNvPr>
          <p:cNvSpPr txBox="1"/>
          <p:nvPr/>
        </p:nvSpPr>
        <p:spPr>
          <a:xfrm>
            <a:off x="4551271" y="2431531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Pitch recognition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548A-A3FF-4A5A-9A7C-B0906DAF0E02}"/>
              </a:ext>
            </a:extLst>
          </p:cNvPr>
          <p:cNvSpPr txBox="1"/>
          <p:nvPr/>
        </p:nvSpPr>
        <p:spPr>
          <a:xfrm>
            <a:off x="4551271" y="3792052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Process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9342A-745B-4B5B-9FF5-50437F1C85A6}"/>
              </a:ext>
            </a:extLst>
          </p:cNvPr>
          <p:cNvSpPr txBox="1"/>
          <p:nvPr/>
        </p:nvSpPr>
        <p:spPr>
          <a:xfrm>
            <a:off x="8751639" y="2424227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A14E54-2738-4C7C-8D24-15F83042ACBE}"/>
              </a:ext>
            </a:extLst>
          </p:cNvPr>
          <p:cNvSpPr txBox="1"/>
          <p:nvPr/>
        </p:nvSpPr>
        <p:spPr>
          <a:xfrm>
            <a:off x="8751639" y="3774479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Output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45CC30-7912-45EA-B133-D2048FE93B33}"/>
              </a:ext>
            </a:extLst>
          </p:cNvPr>
          <p:cNvCxnSpPr>
            <a:stCxn id="25" idx="3"/>
            <a:endCxn id="10" idx="1"/>
          </p:cNvCxnSpPr>
          <p:nvPr/>
        </p:nvCxnSpPr>
        <p:spPr>
          <a:xfrm>
            <a:off x="3353113" y="3110824"/>
            <a:ext cx="1198158" cy="1935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65F10C-6643-433B-98A1-2C9D651A5191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7553483" y="3105455"/>
            <a:ext cx="1198156" cy="7304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925A7F-FA14-454D-B721-5FC1CC1AAFAA}"/>
              </a:ext>
            </a:extLst>
          </p:cNvPr>
          <p:cNvSpPr txBox="1"/>
          <p:nvPr/>
        </p:nvSpPr>
        <p:spPr>
          <a:xfrm>
            <a:off x="9713249" y="2756881"/>
            <a:ext cx="1078992" cy="707886"/>
          </a:xfrm>
          <a:prstGeom prst="rect">
            <a:avLst/>
          </a:prstGeom>
          <a:solidFill>
            <a:srgbClr val="8F4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E9CA242-93D7-4AE2-B013-D01B4B8B1933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675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350901" y="1658071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440 Hz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350901" y="3020527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D3B4BA-FFD4-4524-AEAC-9BA672DD1594}"/>
              </a:ext>
            </a:extLst>
          </p:cNvPr>
          <p:cNvSpPr txBox="1"/>
          <p:nvPr/>
        </p:nvSpPr>
        <p:spPr>
          <a:xfrm>
            <a:off x="4551271" y="1660006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Pitch recognition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548A-A3FF-4A5A-9A7C-B0906DAF0E02}"/>
              </a:ext>
            </a:extLst>
          </p:cNvPr>
          <p:cNvSpPr txBox="1"/>
          <p:nvPr/>
        </p:nvSpPr>
        <p:spPr>
          <a:xfrm>
            <a:off x="4551271" y="3020527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Process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9342A-745B-4B5B-9FF5-50437F1C85A6}"/>
              </a:ext>
            </a:extLst>
          </p:cNvPr>
          <p:cNvSpPr txBox="1"/>
          <p:nvPr/>
        </p:nvSpPr>
        <p:spPr>
          <a:xfrm>
            <a:off x="8751639" y="1652702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A14E54-2738-4C7C-8D24-15F83042ACBE}"/>
              </a:ext>
            </a:extLst>
          </p:cNvPr>
          <p:cNvSpPr txBox="1"/>
          <p:nvPr/>
        </p:nvSpPr>
        <p:spPr>
          <a:xfrm>
            <a:off x="8751639" y="3002954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Output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45CC30-7912-45EA-B133-D2048FE93B33}"/>
              </a:ext>
            </a:extLst>
          </p:cNvPr>
          <p:cNvCxnSpPr>
            <a:stCxn id="25" idx="3"/>
            <a:endCxn id="10" idx="1"/>
          </p:cNvCxnSpPr>
          <p:nvPr/>
        </p:nvCxnSpPr>
        <p:spPr>
          <a:xfrm>
            <a:off x="3353113" y="2339299"/>
            <a:ext cx="1198158" cy="1935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65F10C-6643-433B-98A1-2C9D651A5191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7553483" y="2333930"/>
            <a:ext cx="1198156" cy="7304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925A7F-FA14-454D-B721-5FC1CC1AAFAA}"/>
              </a:ext>
            </a:extLst>
          </p:cNvPr>
          <p:cNvSpPr txBox="1"/>
          <p:nvPr/>
        </p:nvSpPr>
        <p:spPr>
          <a:xfrm>
            <a:off x="9713249" y="1985356"/>
            <a:ext cx="1078992" cy="707886"/>
          </a:xfrm>
          <a:prstGeom prst="rect">
            <a:avLst/>
          </a:prstGeom>
          <a:solidFill>
            <a:srgbClr val="8F4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E9CA242-93D7-4AE2-B013-D01B4B8B1933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1D80A1-4627-41BB-9126-97454A83A4CD}"/>
              </a:ext>
            </a:extLst>
          </p:cNvPr>
          <p:cNvSpPr txBox="1"/>
          <p:nvPr/>
        </p:nvSpPr>
        <p:spPr>
          <a:xfrm>
            <a:off x="353267" y="4160826"/>
            <a:ext cx="1140058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Ability to identify note by hearing it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64CADE-9677-43E1-9928-95825B695302}"/>
              </a:ext>
            </a:extLst>
          </p:cNvPr>
          <p:cNvSpPr txBox="1"/>
          <p:nvPr/>
        </p:nvSpPr>
        <p:spPr>
          <a:xfrm>
            <a:off x="350901" y="4868712"/>
            <a:ext cx="1140309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Zatorre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Perry, Beckett, Westbury, &amp; Evans, 1998</a:t>
            </a:r>
          </a:p>
        </p:txBody>
      </p:sp>
    </p:spTree>
    <p:extLst>
      <p:ext uri="{BB962C8B-B14F-4D97-AF65-F5344CB8AC3E}">
        <p14:creationId xmlns:p14="http://schemas.microsoft.com/office/powerpoint/2010/main" val="3265352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Rare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amongst music-learning individuals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Zatorre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Perry, Beckett, Westbury, &amp; Evans, 1998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17FA1B-2805-42E7-9324-517072A18346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834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5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Expressed in a </a:t>
            </a:r>
            <a:r>
              <a:rPr lang="en-US" sz="4000" dirty="0">
                <a:solidFill>
                  <a:srgbClr val="FFC000"/>
                </a:solidFill>
              </a:rPr>
              <a:t>low percentage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of the human population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Baharloo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Service,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Risch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Gitschier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Freimer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AFBB82-5DB2-4F0C-947F-2C143B890036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528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0DDF9-5C33-4999-AFE0-E7E53463824A}"/>
              </a:ext>
            </a:extLst>
          </p:cNvPr>
          <p:cNvSpPr txBox="1"/>
          <p:nvPr/>
        </p:nvSpPr>
        <p:spPr>
          <a:xfrm>
            <a:off x="2420535" y="2551797"/>
            <a:ext cx="1078992" cy="707886"/>
          </a:xfrm>
          <a:prstGeom prst="rect">
            <a:avLst/>
          </a:prstGeom>
          <a:solidFill>
            <a:srgbClr val="FF43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01E81-D30E-4F60-9C79-691349091305}"/>
              </a:ext>
            </a:extLst>
          </p:cNvPr>
          <p:cNvSpPr txBox="1"/>
          <p:nvPr/>
        </p:nvSpPr>
        <p:spPr>
          <a:xfrm>
            <a:off x="3499527" y="2551797"/>
            <a:ext cx="1078992" cy="707886"/>
          </a:xfrm>
          <a:prstGeom prst="rect">
            <a:avLst/>
          </a:prstGeom>
          <a:solidFill>
            <a:srgbClr val="FF98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1138E-90B0-41B8-A05D-EFD4F299E6C6}"/>
              </a:ext>
            </a:extLst>
          </p:cNvPr>
          <p:cNvSpPr txBox="1"/>
          <p:nvPr/>
        </p:nvSpPr>
        <p:spPr>
          <a:xfrm>
            <a:off x="4578519" y="2551797"/>
            <a:ext cx="1078992" cy="707886"/>
          </a:xfrm>
          <a:prstGeom prst="rect">
            <a:avLst/>
          </a:prstGeom>
          <a:solidFill>
            <a:srgbClr val="FFE4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47F07-4AC2-4333-A828-D38A1486ED2C}"/>
              </a:ext>
            </a:extLst>
          </p:cNvPr>
          <p:cNvSpPr txBox="1"/>
          <p:nvPr/>
        </p:nvSpPr>
        <p:spPr>
          <a:xfrm>
            <a:off x="5657088" y="2551797"/>
            <a:ext cx="1078992" cy="707886"/>
          </a:xfrm>
          <a:prstGeom prst="rect">
            <a:avLst/>
          </a:prstGeom>
          <a:solidFill>
            <a:srgbClr val="C5FF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D#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8B1DEC-C76D-43CE-A2C9-696C4F4D46D4}"/>
              </a:ext>
            </a:extLst>
          </p:cNvPr>
          <p:cNvSpPr txBox="1"/>
          <p:nvPr/>
        </p:nvSpPr>
        <p:spPr>
          <a:xfrm>
            <a:off x="6735657" y="2551797"/>
            <a:ext cx="1078992" cy="707886"/>
          </a:xfrm>
          <a:prstGeom prst="rect">
            <a:avLst/>
          </a:prstGeom>
          <a:solidFill>
            <a:srgbClr val="59FF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7EFA7-B9EA-4477-9816-1DED92926901}"/>
              </a:ext>
            </a:extLst>
          </p:cNvPr>
          <p:cNvSpPr txBox="1"/>
          <p:nvPr/>
        </p:nvSpPr>
        <p:spPr>
          <a:xfrm>
            <a:off x="7814226" y="2550942"/>
            <a:ext cx="1078992" cy="707886"/>
          </a:xfrm>
          <a:prstGeom prst="rect">
            <a:avLst/>
          </a:prstGeom>
          <a:solidFill>
            <a:srgbClr val="43FFB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4C7446-2723-41A6-B544-05588C1B9F4B}"/>
              </a:ext>
            </a:extLst>
          </p:cNvPr>
          <p:cNvSpPr txBox="1"/>
          <p:nvPr/>
        </p:nvSpPr>
        <p:spPr>
          <a:xfrm>
            <a:off x="7813803" y="3257282"/>
            <a:ext cx="1078992" cy="707886"/>
          </a:xfrm>
          <a:prstGeom prst="rect">
            <a:avLst/>
          </a:prstGeom>
          <a:solidFill>
            <a:srgbClr val="43F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F#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6252FA-4A01-42D9-AD0B-9032F6B601A3}"/>
              </a:ext>
            </a:extLst>
          </p:cNvPr>
          <p:cNvSpPr txBox="1"/>
          <p:nvPr/>
        </p:nvSpPr>
        <p:spPr>
          <a:xfrm>
            <a:off x="6735234" y="3257282"/>
            <a:ext cx="1078992" cy="707886"/>
          </a:xfrm>
          <a:prstGeom prst="rect">
            <a:avLst/>
          </a:prstGeom>
          <a:solidFill>
            <a:srgbClr val="438B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DA1489-04CA-45D5-BA0A-2A4E38CD1E2D}"/>
              </a:ext>
            </a:extLst>
          </p:cNvPr>
          <p:cNvSpPr txBox="1"/>
          <p:nvPr/>
        </p:nvSpPr>
        <p:spPr>
          <a:xfrm>
            <a:off x="5655819" y="3257282"/>
            <a:ext cx="1078992" cy="707886"/>
          </a:xfrm>
          <a:prstGeom prst="rect">
            <a:avLst/>
          </a:prstGeom>
          <a:solidFill>
            <a:srgbClr val="4347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G#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90F6F4-EC03-4182-814A-A0D080519A00}"/>
              </a:ext>
            </a:extLst>
          </p:cNvPr>
          <p:cNvSpPr txBox="1"/>
          <p:nvPr/>
        </p:nvSpPr>
        <p:spPr>
          <a:xfrm>
            <a:off x="4580634" y="3257282"/>
            <a:ext cx="1078992" cy="707886"/>
          </a:xfrm>
          <a:prstGeom prst="rect">
            <a:avLst/>
          </a:prstGeom>
          <a:solidFill>
            <a:srgbClr val="8F4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9BAEA-0347-4A50-94CC-2ADA743497EF}"/>
              </a:ext>
            </a:extLst>
          </p:cNvPr>
          <p:cNvSpPr txBox="1"/>
          <p:nvPr/>
        </p:nvSpPr>
        <p:spPr>
          <a:xfrm>
            <a:off x="3498966" y="3257282"/>
            <a:ext cx="1078992" cy="707886"/>
          </a:xfrm>
          <a:prstGeom prst="rect">
            <a:avLst/>
          </a:prstGeom>
          <a:solidFill>
            <a:srgbClr val="F144F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D82E46-2C87-4AF1-BBA5-CC2C2FC5A617}"/>
              </a:ext>
            </a:extLst>
          </p:cNvPr>
          <p:cNvSpPr txBox="1"/>
          <p:nvPr/>
        </p:nvSpPr>
        <p:spPr>
          <a:xfrm>
            <a:off x="2423919" y="3257282"/>
            <a:ext cx="1078992" cy="707886"/>
          </a:xfrm>
          <a:prstGeom prst="rect">
            <a:avLst/>
          </a:prstGeom>
          <a:solidFill>
            <a:srgbClr val="FF43A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C1F8ED-9B59-4952-94E3-BA68313E5965}"/>
              </a:ext>
            </a:extLst>
          </p:cNvPr>
          <p:cNvSpPr txBox="1"/>
          <p:nvPr/>
        </p:nvSpPr>
        <p:spPr>
          <a:xfrm>
            <a:off x="201168" y="18470"/>
            <a:ext cx="5894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Pitch Classes / Notes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45B03E5F-A362-4647-A96E-144A5C436BEA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09ECF7-B2DC-4364-B718-74211033EB56}"/>
              </a:ext>
            </a:extLst>
          </p:cNvPr>
          <p:cNvSpPr txBox="1"/>
          <p:nvPr/>
        </p:nvSpPr>
        <p:spPr>
          <a:xfrm>
            <a:off x="2417297" y="3965168"/>
            <a:ext cx="647549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Used almost universally</a:t>
            </a:r>
          </a:p>
        </p:txBody>
      </p:sp>
    </p:spTree>
    <p:extLst>
      <p:ext uri="{BB962C8B-B14F-4D97-AF65-F5344CB8AC3E}">
        <p14:creationId xmlns:p14="http://schemas.microsoft.com/office/powerpoint/2010/main" val="2892147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Can be acquired through </a:t>
            </a:r>
            <a:r>
              <a:rPr lang="en-US" sz="4000" dirty="0">
                <a:solidFill>
                  <a:srgbClr val="FFC000"/>
                </a:solidFill>
              </a:rPr>
              <a:t>favorable genes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and </a:t>
            </a:r>
            <a:r>
              <a:rPr lang="en-US" sz="4000" dirty="0">
                <a:solidFill>
                  <a:srgbClr val="FFC000"/>
                </a:solidFill>
              </a:rPr>
              <a:t>early music training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Baharloo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Service,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Risch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Gitschier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Freimer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AF19997-AEFC-4AAA-8AD8-A9C26EBE1B3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857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What role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does absolute pitch play in </a:t>
            </a:r>
            <a:r>
              <a:rPr lang="en-US" sz="4000" dirty="0">
                <a:solidFill>
                  <a:srgbClr val="FFC000"/>
                </a:solidFill>
              </a:rPr>
              <a:t>chord identification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?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Question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024759B-028E-4562-A0DC-00B94593C7F2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336356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</a:t>
            </a:r>
            <a:r>
              <a:rPr lang="en-US" sz="5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Id’n</a:t>
            </a: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and A.P.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6B16EF-B2C2-405D-BA1C-D7E1C06660AE}"/>
              </a:ext>
            </a:extLst>
          </p:cNvPr>
          <p:cNvSpPr txBox="1"/>
          <p:nvPr/>
        </p:nvSpPr>
        <p:spPr>
          <a:xfrm>
            <a:off x="646176" y="2052056"/>
            <a:ext cx="3002212" cy="255454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Notes of chord cannot be identified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90C646-0358-4DC2-8FC2-9567CDB84A15}"/>
              </a:ext>
            </a:extLst>
          </p:cNvPr>
          <p:cNvSpPr txBox="1"/>
          <p:nvPr/>
        </p:nvSpPr>
        <p:spPr>
          <a:xfrm>
            <a:off x="646176" y="4606601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Without 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A5436-4AEC-475A-B172-5F215DF7E312}"/>
              </a:ext>
            </a:extLst>
          </p:cNvPr>
          <p:cNvSpPr txBox="1"/>
          <p:nvPr/>
        </p:nvSpPr>
        <p:spPr>
          <a:xfrm>
            <a:off x="7428427" y="4554989"/>
            <a:ext cx="1078992" cy="707886"/>
          </a:xfrm>
          <a:prstGeom prst="rect">
            <a:avLst/>
          </a:prstGeom>
          <a:solidFill>
            <a:srgbClr val="FFE4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C322DF-4200-4B0E-9A87-4BCD6F4423DD}"/>
              </a:ext>
            </a:extLst>
          </p:cNvPr>
          <p:cNvSpPr txBox="1"/>
          <p:nvPr/>
        </p:nvSpPr>
        <p:spPr>
          <a:xfrm>
            <a:off x="7428427" y="3847103"/>
            <a:ext cx="1078992" cy="707886"/>
          </a:xfrm>
          <a:prstGeom prst="rect">
            <a:avLst/>
          </a:prstGeom>
          <a:solidFill>
            <a:srgbClr val="43F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DA873-16B7-45E4-9F10-85935B282691}"/>
              </a:ext>
            </a:extLst>
          </p:cNvPr>
          <p:cNvSpPr txBox="1"/>
          <p:nvPr/>
        </p:nvSpPr>
        <p:spPr>
          <a:xfrm>
            <a:off x="7428427" y="3139217"/>
            <a:ext cx="1078992" cy="707886"/>
          </a:xfrm>
          <a:prstGeom prst="rect">
            <a:avLst/>
          </a:prstGeom>
          <a:solidFill>
            <a:srgbClr val="8F4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BB8CAC-F8E8-48BB-9D77-4EEA432E7579}"/>
              </a:ext>
            </a:extLst>
          </p:cNvPr>
          <p:cNvSpPr txBox="1"/>
          <p:nvPr/>
        </p:nvSpPr>
        <p:spPr>
          <a:xfrm>
            <a:off x="7428427" y="2429446"/>
            <a:ext cx="1078992" cy="707886"/>
          </a:xfrm>
          <a:prstGeom prst="rect">
            <a:avLst/>
          </a:prstGeom>
          <a:solidFill>
            <a:srgbClr val="FF98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6209C1-0BDE-4858-939A-5A2CD8D5EB65}"/>
              </a:ext>
            </a:extLst>
          </p:cNvPr>
          <p:cNvSpPr txBox="1"/>
          <p:nvPr/>
        </p:nvSpPr>
        <p:spPr>
          <a:xfrm>
            <a:off x="7428427" y="1719675"/>
            <a:ext cx="1078992" cy="707886"/>
          </a:xfrm>
          <a:prstGeom prst="rect">
            <a:avLst/>
          </a:prstGeom>
          <a:solidFill>
            <a:srgbClr val="59FF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6A82806-5D5A-49D6-9228-88E78F044502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546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</a:t>
            </a:r>
            <a:r>
              <a:rPr lang="en-US" sz="5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Id’n</a:t>
            </a: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and A.P.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6B16EF-B2C2-405D-BA1C-D7E1C06660AE}"/>
              </a:ext>
            </a:extLst>
          </p:cNvPr>
          <p:cNvSpPr txBox="1"/>
          <p:nvPr/>
        </p:nvSpPr>
        <p:spPr>
          <a:xfrm>
            <a:off x="646176" y="2052057"/>
            <a:ext cx="3002212" cy="255454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Notes of chord are identified exactly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90C646-0358-4DC2-8FC2-9567CDB84A15}"/>
              </a:ext>
            </a:extLst>
          </p:cNvPr>
          <p:cNvSpPr txBox="1"/>
          <p:nvPr/>
        </p:nvSpPr>
        <p:spPr>
          <a:xfrm>
            <a:off x="646176" y="4606601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With 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A5436-4AEC-475A-B172-5F215DF7E312}"/>
              </a:ext>
            </a:extLst>
          </p:cNvPr>
          <p:cNvSpPr txBox="1"/>
          <p:nvPr/>
        </p:nvSpPr>
        <p:spPr>
          <a:xfrm>
            <a:off x="7428427" y="4554989"/>
            <a:ext cx="1078992" cy="707886"/>
          </a:xfrm>
          <a:prstGeom prst="rect">
            <a:avLst/>
          </a:prstGeom>
          <a:solidFill>
            <a:srgbClr val="FFE4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C322DF-4200-4B0E-9A87-4BCD6F4423DD}"/>
              </a:ext>
            </a:extLst>
          </p:cNvPr>
          <p:cNvSpPr txBox="1"/>
          <p:nvPr/>
        </p:nvSpPr>
        <p:spPr>
          <a:xfrm>
            <a:off x="7428427" y="3847103"/>
            <a:ext cx="1078992" cy="707886"/>
          </a:xfrm>
          <a:prstGeom prst="rect">
            <a:avLst/>
          </a:prstGeom>
          <a:solidFill>
            <a:srgbClr val="43F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F#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DA873-16B7-45E4-9F10-85935B282691}"/>
              </a:ext>
            </a:extLst>
          </p:cNvPr>
          <p:cNvSpPr txBox="1"/>
          <p:nvPr/>
        </p:nvSpPr>
        <p:spPr>
          <a:xfrm>
            <a:off x="7428427" y="3139217"/>
            <a:ext cx="1078992" cy="707886"/>
          </a:xfrm>
          <a:prstGeom prst="rect">
            <a:avLst/>
          </a:prstGeom>
          <a:solidFill>
            <a:srgbClr val="8F4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BB8CAC-F8E8-48BB-9D77-4EEA432E7579}"/>
              </a:ext>
            </a:extLst>
          </p:cNvPr>
          <p:cNvSpPr txBox="1"/>
          <p:nvPr/>
        </p:nvSpPr>
        <p:spPr>
          <a:xfrm>
            <a:off x="7428427" y="2429446"/>
            <a:ext cx="1078992" cy="707886"/>
          </a:xfrm>
          <a:prstGeom prst="rect">
            <a:avLst/>
          </a:prstGeom>
          <a:solidFill>
            <a:srgbClr val="FF98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6209C1-0BDE-4858-939A-5A2CD8D5EB65}"/>
              </a:ext>
            </a:extLst>
          </p:cNvPr>
          <p:cNvSpPr txBox="1"/>
          <p:nvPr/>
        </p:nvSpPr>
        <p:spPr>
          <a:xfrm>
            <a:off x="7428427" y="1719675"/>
            <a:ext cx="1078992" cy="707886"/>
          </a:xfrm>
          <a:prstGeom prst="rect">
            <a:avLst/>
          </a:prstGeom>
          <a:solidFill>
            <a:srgbClr val="59FF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1A876D9E-2A42-4056-B20E-753231018C7D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619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</a:t>
            </a:r>
            <a:r>
              <a:rPr lang="en-US" sz="5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Id’n</a:t>
            </a: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and A.P.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6B16EF-B2C2-405D-BA1C-D7E1C06660AE}"/>
              </a:ext>
            </a:extLst>
          </p:cNvPr>
          <p:cNvSpPr txBox="1"/>
          <p:nvPr/>
        </p:nvSpPr>
        <p:spPr>
          <a:xfrm>
            <a:off x="646176" y="2053741"/>
            <a:ext cx="3002212" cy="255454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Chords based on</a:t>
            </a:r>
            <a:endParaRPr lang="en-US" sz="4000" dirty="0">
              <a:solidFill>
                <a:srgbClr val="59FF43"/>
              </a:solidFill>
            </a:endParaRPr>
          </a:p>
          <a:p>
            <a:pPr algn="ctr"/>
            <a:r>
              <a:rPr lang="en-US" sz="4000" dirty="0">
                <a:solidFill>
                  <a:srgbClr val="59FF43"/>
                </a:solidFill>
              </a:rPr>
              <a:t>root note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(absolute)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90C646-0358-4DC2-8FC2-9567CDB84A15}"/>
              </a:ext>
            </a:extLst>
          </p:cNvPr>
          <p:cNvSpPr txBox="1"/>
          <p:nvPr/>
        </p:nvSpPr>
        <p:spPr>
          <a:xfrm>
            <a:off x="646176" y="4606601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With AP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C322DF-4200-4B0E-9A87-4BCD6F4423DD}"/>
              </a:ext>
            </a:extLst>
          </p:cNvPr>
          <p:cNvSpPr txBox="1"/>
          <p:nvPr/>
        </p:nvSpPr>
        <p:spPr>
          <a:xfrm>
            <a:off x="7428427" y="384710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DA873-16B7-45E4-9F10-85935B282691}"/>
              </a:ext>
            </a:extLst>
          </p:cNvPr>
          <p:cNvSpPr txBox="1"/>
          <p:nvPr/>
        </p:nvSpPr>
        <p:spPr>
          <a:xfrm>
            <a:off x="7428427" y="313921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BB8CAC-F8E8-48BB-9D77-4EEA432E7579}"/>
              </a:ext>
            </a:extLst>
          </p:cNvPr>
          <p:cNvSpPr txBox="1"/>
          <p:nvPr/>
        </p:nvSpPr>
        <p:spPr>
          <a:xfrm>
            <a:off x="7428427" y="242944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6209C1-0BDE-4858-939A-5A2CD8D5EB65}"/>
              </a:ext>
            </a:extLst>
          </p:cNvPr>
          <p:cNvSpPr txBox="1"/>
          <p:nvPr/>
        </p:nvSpPr>
        <p:spPr>
          <a:xfrm>
            <a:off x="7428427" y="171967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A5436-4AEC-475A-B172-5F215DF7E312}"/>
              </a:ext>
            </a:extLst>
          </p:cNvPr>
          <p:cNvSpPr txBox="1"/>
          <p:nvPr/>
        </p:nvSpPr>
        <p:spPr>
          <a:xfrm>
            <a:off x="7428427" y="4554989"/>
            <a:ext cx="1078992" cy="707886"/>
          </a:xfrm>
          <a:prstGeom prst="rect">
            <a:avLst/>
          </a:prstGeom>
          <a:noFill/>
          <a:ln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7A3B83-B7CA-41F6-B7E1-5AAD324F750D}"/>
              </a:ext>
            </a:extLst>
          </p:cNvPr>
          <p:cNvSpPr txBox="1"/>
          <p:nvPr/>
        </p:nvSpPr>
        <p:spPr>
          <a:xfrm>
            <a:off x="4766593" y="4678099"/>
            <a:ext cx="1537521" cy="461665"/>
          </a:xfrm>
          <a:prstGeom prst="rect">
            <a:avLst/>
          </a:prstGeom>
          <a:noFill/>
          <a:ln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59FF43"/>
                </a:solidFill>
              </a:rPr>
              <a:t>D</a:t>
            </a:r>
            <a:endParaRPr lang="en-US" sz="4000" dirty="0">
              <a:solidFill>
                <a:srgbClr val="59FF43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5C4874-8387-46FE-B280-1E3EA33CE987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6304114" y="4908931"/>
            <a:ext cx="1124313" cy="1"/>
          </a:xfrm>
          <a:prstGeom prst="straightConnector1">
            <a:avLst/>
          </a:prstGeom>
          <a:ln w="12700">
            <a:solidFill>
              <a:srgbClr val="59FF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4A70A683-F86D-44AC-B675-CBDD70F8327A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574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91A5436-4AEC-475A-B172-5F215DF7E312}"/>
              </a:ext>
            </a:extLst>
          </p:cNvPr>
          <p:cNvSpPr txBox="1"/>
          <p:nvPr/>
        </p:nvSpPr>
        <p:spPr>
          <a:xfrm>
            <a:off x="7428427" y="455498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</a:t>
            </a:r>
            <a:r>
              <a:rPr lang="en-US" sz="5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Id’n</a:t>
            </a: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and A.P.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6B16EF-B2C2-405D-BA1C-D7E1C06660AE}"/>
              </a:ext>
            </a:extLst>
          </p:cNvPr>
          <p:cNvSpPr txBox="1"/>
          <p:nvPr/>
        </p:nvSpPr>
        <p:spPr>
          <a:xfrm>
            <a:off x="646176" y="2055425"/>
            <a:ext cx="3002212" cy="255117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Chord type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is identified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90C646-0358-4DC2-8FC2-9567CDB84A15}"/>
              </a:ext>
            </a:extLst>
          </p:cNvPr>
          <p:cNvSpPr txBox="1"/>
          <p:nvPr/>
        </p:nvSpPr>
        <p:spPr>
          <a:xfrm>
            <a:off x="646176" y="4606601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With AP &amp; common RP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C322DF-4200-4B0E-9A87-4BCD6F4423DD}"/>
              </a:ext>
            </a:extLst>
          </p:cNvPr>
          <p:cNvSpPr txBox="1"/>
          <p:nvPr/>
        </p:nvSpPr>
        <p:spPr>
          <a:xfrm>
            <a:off x="7428427" y="3847103"/>
            <a:ext cx="1078992" cy="707886"/>
          </a:xfrm>
          <a:prstGeom prst="rect">
            <a:avLst/>
          </a:prstGeom>
          <a:noFill/>
          <a:ln>
            <a:solidFill>
              <a:srgbClr val="FF50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F#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DA873-16B7-45E4-9F10-85935B282691}"/>
              </a:ext>
            </a:extLst>
          </p:cNvPr>
          <p:cNvSpPr txBox="1"/>
          <p:nvPr/>
        </p:nvSpPr>
        <p:spPr>
          <a:xfrm>
            <a:off x="7428427" y="3139217"/>
            <a:ext cx="1078992" cy="707886"/>
          </a:xfrm>
          <a:prstGeom prst="rect">
            <a:avLst/>
          </a:prstGeom>
          <a:noFill/>
          <a:ln>
            <a:solidFill>
              <a:srgbClr val="FF50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BB8CAC-F8E8-48BB-9D77-4EEA432E7579}"/>
              </a:ext>
            </a:extLst>
          </p:cNvPr>
          <p:cNvSpPr txBox="1"/>
          <p:nvPr/>
        </p:nvSpPr>
        <p:spPr>
          <a:xfrm>
            <a:off x="7428427" y="2429446"/>
            <a:ext cx="1078992" cy="707886"/>
          </a:xfrm>
          <a:prstGeom prst="rect">
            <a:avLst/>
          </a:prstGeom>
          <a:noFill/>
          <a:ln>
            <a:solidFill>
              <a:srgbClr val="FF50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C#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6209C1-0BDE-4858-939A-5A2CD8D5EB65}"/>
              </a:ext>
            </a:extLst>
          </p:cNvPr>
          <p:cNvSpPr txBox="1"/>
          <p:nvPr/>
        </p:nvSpPr>
        <p:spPr>
          <a:xfrm>
            <a:off x="7428427" y="1719675"/>
            <a:ext cx="1078992" cy="707886"/>
          </a:xfrm>
          <a:prstGeom prst="rect">
            <a:avLst/>
          </a:prstGeom>
          <a:noFill/>
          <a:ln>
            <a:solidFill>
              <a:srgbClr val="FF50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ACBA3E-544F-49D4-8A86-E6A473D576F6}"/>
              </a:ext>
            </a:extLst>
          </p:cNvPr>
          <p:cNvSpPr txBox="1"/>
          <p:nvPr/>
        </p:nvSpPr>
        <p:spPr>
          <a:xfrm>
            <a:off x="4721918" y="2906499"/>
            <a:ext cx="1537521" cy="461665"/>
          </a:xfrm>
          <a:prstGeom prst="rect">
            <a:avLst/>
          </a:prstGeom>
          <a:noFill/>
          <a:ln>
            <a:solidFill>
              <a:srgbClr val="FF50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5043"/>
                </a:solidFill>
              </a:rPr>
              <a:t>maj9</a:t>
            </a:r>
            <a:endParaRPr lang="en-US" sz="4000" dirty="0">
              <a:solidFill>
                <a:srgbClr val="FF5043"/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6475205-44D1-4ECD-9D05-5FF0E1F4BF90}"/>
              </a:ext>
            </a:extLst>
          </p:cNvPr>
          <p:cNvSpPr/>
          <p:nvPr/>
        </p:nvSpPr>
        <p:spPr>
          <a:xfrm>
            <a:off x="6532880" y="1719675"/>
            <a:ext cx="895547" cy="2835314"/>
          </a:xfrm>
          <a:prstGeom prst="leftBrace">
            <a:avLst/>
          </a:prstGeom>
          <a:ln w="12700">
            <a:solidFill>
              <a:srgbClr val="FF50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50ADD52-747E-4F03-B3CC-FE691B5275C6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747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</a:t>
            </a:r>
            <a:r>
              <a:rPr lang="en-US" sz="5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Id’n</a:t>
            </a: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and A.P.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6B16EF-B2C2-405D-BA1C-D7E1C06660AE}"/>
              </a:ext>
            </a:extLst>
          </p:cNvPr>
          <p:cNvSpPr txBox="1"/>
          <p:nvPr/>
        </p:nvSpPr>
        <p:spPr>
          <a:xfrm>
            <a:off x="646176" y="2053491"/>
            <a:ext cx="3002212" cy="255117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name is identified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90C646-0358-4DC2-8FC2-9567CDB84A15}"/>
              </a:ext>
            </a:extLst>
          </p:cNvPr>
          <p:cNvSpPr txBox="1"/>
          <p:nvPr/>
        </p:nvSpPr>
        <p:spPr>
          <a:xfrm>
            <a:off x="646176" y="4606601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With AP &amp; common RP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C322DF-4200-4B0E-9A87-4BCD6F4423DD}"/>
              </a:ext>
            </a:extLst>
          </p:cNvPr>
          <p:cNvSpPr txBox="1"/>
          <p:nvPr/>
        </p:nvSpPr>
        <p:spPr>
          <a:xfrm>
            <a:off x="7428427" y="3847103"/>
            <a:ext cx="1078992" cy="707886"/>
          </a:xfrm>
          <a:prstGeom prst="rect">
            <a:avLst/>
          </a:prstGeom>
          <a:noFill/>
          <a:ln>
            <a:solidFill>
              <a:srgbClr val="FF50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F#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DA873-16B7-45E4-9F10-85935B282691}"/>
              </a:ext>
            </a:extLst>
          </p:cNvPr>
          <p:cNvSpPr txBox="1"/>
          <p:nvPr/>
        </p:nvSpPr>
        <p:spPr>
          <a:xfrm>
            <a:off x="7428427" y="3139217"/>
            <a:ext cx="1078992" cy="707886"/>
          </a:xfrm>
          <a:prstGeom prst="rect">
            <a:avLst/>
          </a:prstGeom>
          <a:noFill/>
          <a:ln>
            <a:solidFill>
              <a:srgbClr val="FF50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BB8CAC-F8E8-48BB-9D77-4EEA432E7579}"/>
              </a:ext>
            </a:extLst>
          </p:cNvPr>
          <p:cNvSpPr txBox="1"/>
          <p:nvPr/>
        </p:nvSpPr>
        <p:spPr>
          <a:xfrm>
            <a:off x="7428427" y="2429446"/>
            <a:ext cx="1078992" cy="707886"/>
          </a:xfrm>
          <a:prstGeom prst="rect">
            <a:avLst/>
          </a:prstGeom>
          <a:noFill/>
          <a:ln>
            <a:solidFill>
              <a:srgbClr val="FF50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C#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6209C1-0BDE-4858-939A-5A2CD8D5EB65}"/>
              </a:ext>
            </a:extLst>
          </p:cNvPr>
          <p:cNvSpPr txBox="1"/>
          <p:nvPr/>
        </p:nvSpPr>
        <p:spPr>
          <a:xfrm>
            <a:off x="7428427" y="1719675"/>
            <a:ext cx="1078992" cy="707886"/>
          </a:xfrm>
          <a:prstGeom prst="rect">
            <a:avLst/>
          </a:prstGeom>
          <a:noFill/>
          <a:ln>
            <a:solidFill>
              <a:srgbClr val="FF50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ACBA3E-544F-49D4-8A86-E6A473D576F6}"/>
              </a:ext>
            </a:extLst>
          </p:cNvPr>
          <p:cNvSpPr txBox="1"/>
          <p:nvPr/>
        </p:nvSpPr>
        <p:spPr>
          <a:xfrm>
            <a:off x="4721918" y="2906499"/>
            <a:ext cx="1537521" cy="461665"/>
          </a:xfrm>
          <a:prstGeom prst="rect">
            <a:avLst/>
          </a:prstGeom>
          <a:noFill/>
          <a:ln>
            <a:solidFill>
              <a:srgbClr val="FF50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5043"/>
                </a:solidFill>
              </a:rPr>
              <a:t>maj9</a:t>
            </a:r>
            <a:endParaRPr lang="en-US" sz="4000" dirty="0">
              <a:solidFill>
                <a:srgbClr val="FF5043"/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6475205-44D1-4ECD-9D05-5FF0E1F4BF90}"/>
              </a:ext>
            </a:extLst>
          </p:cNvPr>
          <p:cNvSpPr/>
          <p:nvPr/>
        </p:nvSpPr>
        <p:spPr>
          <a:xfrm>
            <a:off x="6532880" y="1719675"/>
            <a:ext cx="895547" cy="2835314"/>
          </a:xfrm>
          <a:prstGeom prst="leftBrace">
            <a:avLst/>
          </a:prstGeom>
          <a:ln w="12700">
            <a:solidFill>
              <a:srgbClr val="FF50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DDBCEF-1D51-4A82-828C-18CE08427B61}"/>
              </a:ext>
            </a:extLst>
          </p:cNvPr>
          <p:cNvSpPr txBox="1"/>
          <p:nvPr/>
        </p:nvSpPr>
        <p:spPr>
          <a:xfrm>
            <a:off x="8935788" y="4610722"/>
            <a:ext cx="3002212" cy="830997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*The process of determining the name of a chord is called chord identification.</a:t>
            </a:r>
            <a:endParaRPr 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00FF21-920F-49AA-9BE1-0E7724273831}"/>
              </a:ext>
            </a:extLst>
          </p:cNvPr>
          <p:cNvSpPr txBox="1"/>
          <p:nvPr/>
        </p:nvSpPr>
        <p:spPr>
          <a:xfrm>
            <a:off x="7428427" y="4554989"/>
            <a:ext cx="1078992" cy="707886"/>
          </a:xfrm>
          <a:prstGeom prst="rect">
            <a:avLst/>
          </a:prstGeom>
          <a:noFill/>
          <a:ln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CA21CF-22B2-44B7-BCD0-34113E5EBCCE}"/>
              </a:ext>
            </a:extLst>
          </p:cNvPr>
          <p:cNvSpPr txBox="1"/>
          <p:nvPr/>
        </p:nvSpPr>
        <p:spPr>
          <a:xfrm>
            <a:off x="4766593" y="4678099"/>
            <a:ext cx="1537521" cy="461665"/>
          </a:xfrm>
          <a:prstGeom prst="rect">
            <a:avLst/>
          </a:prstGeom>
          <a:noFill/>
          <a:ln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59FF43"/>
                </a:solidFill>
              </a:rPr>
              <a:t>D</a:t>
            </a:r>
            <a:endParaRPr lang="en-US" sz="4000" dirty="0">
              <a:solidFill>
                <a:srgbClr val="59FF43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C2E590-63F4-4BA3-A059-D93488E5B100}"/>
              </a:ext>
            </a:extLst>
          </p:cNvPr>
          <p:cNvCxnSpPr>
            <a:stCxn id="25" idx="1"/>
          </p:cNvCxnSpPr>
          <p:nvPr/>
        </p:nvCxnSpPr>
        <p:spPr>
          <a:xfrm flipH="1" flipV="1">
            <a:off x="6304114" y="4908931"/>
            <a:ext cx="1124313" cy="1"/>
          </a:xfrm>
          <a:prstGeom prst="straightConnector1">
            <a:avLst/>
          </a:prstGeom>
          <a:ln w="12700">
            <a:solidFill>
              <a:srgbClr val="59FF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56155CA-3415-4C59-AFFC-18ADA8206C64}"/>
              </a:ext>
            </a:extLst>
          </p:cNvPr>
          <p:cNvSpPr txBox="1"/>
          <p:nvPr/>
        </p:nvSpPr>
        <p:spPr>
          <a:xfrm>
            <a:off x="7428427" y="1318623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9FF43"/>
                </a:solidFill>
              </a:rPr>
              <a:t>D</a:t>
            </a:r>
            <a:r>
              <a:rPr lang="en-US" sz="2000" dirty="0">
                <a:solidFill>
                  <a:srgbClr val="FF5043"/>
                </a:solidFill>
              </a:rPr>
              <a:t>maj9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94A91F65-C767-40CE-88A8-99BA06B1463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944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</a:t>
            </a:r>
            <a:r>
              <a:rPr lang="en-US" sz="5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Id’n</a:t>
            </a: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and A.P.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6B16EF-B2C2-405D-BA1C-D7E1C06660AE}"/>
              </a:ext>
            </a:extLst>
          </p:cNvPr>
          <p:cNvSpPr txBox="1"/>
          <p:nvPr/>
        </p:nvSpPr>
        <p:spPr>
          <a:xfrm>
            <a:off x="646176" y="2053491"/>
            <a:ext cx="3002212" cy="255117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name is identified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90C646-0358-4DC2-8FC2-9567CDB84A15}"/>
              </a:ext>
            </a:extLst>
          </p:cNvPr>
          <p:cNvSpPr txBox="1"/>
          <p:nvPr/>
        </p:nvSpPr>
        <p:spPr>
          <a:xfrm>
            <a:off x="646176" y="4606601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With AP &amp; common RP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C322DF-4200-4B0E-9A87-4BCD6F4423DD}"/>
              </a:ext>
            </a:extLst>
          </p:cNvPr>
          <p:cNvSpPr txBox="1"/>
          <p:nvPr/>
        </p:nvSpPr>
        <p:spPr>
          <a:xfrm>
            <a:off x="7428427" y="384710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DA873-16B7-45E4-9F10-85935B282691}"/>
              </a:ext>
            </a:extLst>
          </p:cNvPr>
          <p:cNvSpPr txBox="1"/>
          <p:nvPr/>
        </p:nvSpPr>
        <p:spPr>
          <a:xfrm>
            <a:off x="7428427" y="313921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BB8CAC-F8E8-48BB-9D77-4EEA432E7579}"/>
              </a:ext>
            </a:extLst>
          </p:cNvPr>
          <p:cNvSpPr txBox="1"/>
          <p:nvPr/>
        </p:nvSpPr>
        <p:spPr>
          <a:xfrm>
            <a:off x="7428427" y="242944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6209C1-0BDE-4858-939A-5A2CD8D5EB65}"/>
              </a:ext>
            </a:extLst>
          </p:cNvPr>
          <p:cNvSpPr txBox="1"/>
          <p:nvPr/>
        </p:nvSpPr>
        <p:spPr>
          <a:xfrm>
            <a:off x="7428427" y="171967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DDBCEF-1D51-4A82-828C-18CE08427B61}"/>
              </a:ext>
            </a:extLst>
          </p:cNvPr>
          <p:cNvSpPr txBox="1"/>
          <p:nvPr/>
        </p:nvSpPr>
        <p:spPr>
          <a:xfrm>
            <a:off x="8935788" y="4610722"/>
            <a:ext cx="3002212" cy="830997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*The process of determining the name of a chord is called chord identification.</a:t>
            </a:r>
            <a:endParaRPr 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00FF21-920F-49AA-9BE1-0E7724273831}"/>
              </a:ext>
            </a:extLst>
          </p:cNvPr>
          <p:cNvSpPr txBox="1"/>
          <p:nvPr/>
        </p:nvSpPr>
        <p:spPr>
          <a:xfrm>
            <a:off x="7428427" y="455498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CBFB52-AC62-41D2-8CFF-086A1CF30446}"/>
              </a:ext>
            </a:extLst>
          </p:cNvPr>
          <p:cNvSpPr txBox="1"/>
          <p:nvPr/>
        </p:nvSpPr>
        <p:spPr>
          <a:xfrm>
            <a:off x="7428427" y="1313836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Dmaj9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00F47C8-9751-4D0E-9DB1-40E1FE6F95BF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352973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5" y="18470"/>
            <a:ext cx="11455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Previous chord identification res.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F53456-4A36-4078-BC81-544CD7B64736}"/>
              </a:ext>
            </a:extLst>
          </p:cNvPr>
          <p:cNvSpPr txBox="1"/>
          <p:nvPr/>
        </p:nvSpPr>
        <p:spPr>
          <a:xfrm>
            <a:off x="646175" y="4636437"/>
            <a:ext cx="10983955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Classical algorithms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627579-42FC-4D04-AD5F-E6D747D4ADF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CD2591-587F-4295-91AF-92D6BE43CDD4}"/>
              </a:ext>
            </a:extLst>
          </p:cNvPr>
          <p:cNvSpPr txBox="1"/>
          <p:nvPr/>
        </p:nvSpPr>
        <p:spPr>
          <a:xfrm>
            <a:off x="646175" y="1589449"/>
            <a:ext cx="5491978" cy="264687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1999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4BD5E8-287F-475C-B8F5-9DEFC683E66F}"/>
              </a:ext>
            </a:extLst>
          </p:cNvPr>
          <p:cNvSpPr txBox="1"/>
          <p:nvPr/>
        </p:nvSpPr>
        <p:spPr>
          <a:xfrm>
            <a:off x="646175" y="4236327"/>
            <a:ext cx="549197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Fujishima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11D3F4-307F-49AE-9926-6A38AE40B04B}"/>
              </a:ext>
            </a:extLst>
          </p:cNvPr>
          <p:cNvSpPr txBox="1"/>
          <p:nvPr/>
        </p:nvSpPr>
        <p:spPr>
          <a:xfrm>
            <a:off x="6138153" y="1589449"/>
            <a:ext cx="5491978" cy="264687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2009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D0ECA2-CA4A-4269-83A5-1E7193469BCF}"/>
              </a:ext>
            </a:extLst>
          </p:cNvPr>
          <p:cNvSpPr txBox="1"/>
          <p:nvPr/>
        </p:nvSpPr>
        <p:spPr>
          <a:xfrm>
            <a:off x="6138153" y="4236327"/>
            <a:ext cx="549197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Stark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Plumbley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636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 animBg="1"/>
      <p:bldP spid="23" grpId="0" animBg="1"/>
      <p:bldP spid="26" grpId="0" animBg="1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5" y="18470"/>
            <a:ext cx="11455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Previous chord identification res.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F53456-4A36-4078-BC81-544CD7B64736}"/>
              </a:ext>
            </a:extLst>
          </p:cNvPr>
          <p:cNvSpPr txBox="1"/>
          <p:nvPr/>
        </p:nvSpPr>
        <p:spPr>
          <a:xfrm>
            <a:off x="646175" y="4636437"/>
            <a:ext cx="11010916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627579-42FC-4D04-AD5F-E6D747D4ADF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CD2591-587F-4295-91AF-92D6BE43CDD4}"/>
              </a:ext>
            </a:extLst>
          </p:cNvPr>
          <p:cNvSpPr txBox="1"/>
          <p:nvPr/>
        </p:nvSpPr>
        <p:spPr>
          <a:xfrm>
            <a:off x="646175" y="1584567"/>
            <a:ext cx="3666744" cy="265176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0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2005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4BD5E8-287F-475C-B8F5-9DEFC683E66F}"/>
              </a:ext>
            </a:extLst>
          </p:cNvPr>
          <p:cNvSpPr txBox="1"/>
          <p:nvPr/>
        </p:nvSpPr>
        <p:spPr>
          <a:xfrm>
            <a:off x="646175" y="4236327"/>
            <a:ext cx="366674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Perera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Kodithuwakku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43C67C-375B-4956-80F0-B31643306BED}"/>
              </a:ext>
            </a:extLst>
          </p:cNvPr>
          <p:cNvSpPr txBox="1"/>
          <p:nvPr/>
        </p:nvSpPr>
        <p:spPr>
          <a:xfrm>
            <a:off x="4312919" y="1584567"/>
            <a:ext cx="3666744" cy="265176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0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2012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D8D0F9-5AB9-41BE-85C5-EDCBE0FF8D94}"/>
              </a:ext>
            </a:extLst>
          </p:cNvPr>
          <p:cNvSpPr txBox="1"/>
          <p:nvPr/>
        </p:nvSpPr>
        <p:spPr>
          <a:xfrm>
            <a:off x="7979663" y="1584567"/>
            <a:ext cx="3666744" cy="265176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0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2015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01528D-5017-4C34-8E96-06874A3BBB5A}"/>
              </a:ext>
            </a:extLst>
          </p:cNvPr>
          <p:cNvSpPr txBox="1"/>
          <p:nvPr/>
        </p:nvSpPr>
        <p:spPr>
          <a:xfrm>
            <a:off x="4312919" y="4236327"/>
            <a:ext cx="366674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Osmalskyj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et al.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6B07FD-0CB6-4A2C-A136-27A6A6A1380E}"/>
              </a:ext>
            </a:extLst>
          </p:cNvPr>
          <p:cNvSpPr txBox="1"/>
          <p:nvPr/>
        </p:nvSpPr>
        <p:spPr>
          <a:xfrm>
            <a:off x="7985005" y="4236327"/>
            <a:ext cx="366674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Zhou &amp; Lerch</a:t>
            </a:r>
          </a:p>
        </p:txBody>
      </p:sp>
    </p:spTree>
    <p:extLst>
      <p:ext uri="{BB962C8B-B14F-4D97-AF65-F5344CB8AC3E}">
        <p14:creationId xmlns:p14="http://schemas.microsoft.com/office/powerpoint/2010/main" val="2970867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5E2A58-1565-473F-8126-638C18EB35B1}"/>
              </a:ext>
            </a:extLst>
          </p:cNvPr>
          <p:cNvSpPr txBox="1"/>
          <p:nvPr/>
        </p:nvSpPr>
        <p:spPr>
          <a:xfrm>
            <a:off x="8507419" y="3899388"/>
            <a:ext cx="1078992" cy="707886"/>
          </a:xfrm>
          <a:prstGeom prst="rect">
            <a:avLst/>
          </a:prstGeom>
          <a:solidFill>
            <a:srgbClr val="FFE4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8507419" y="3196656"/>
            <a:ext cx="1078992" cy="707886"/>
          </a:xfrm>
          <a:prstGeom prst="rect">
            <a:avLst/>
          </a:prstGeom>
          <a:solidFill>
            <a:srgbClr val="43F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8507419" y="2494943"/>
            <a:ext cx="1078992" cy="707886"/>
          </a:xfrm>
          <a:prstGeom prst="rect">
            <a:avLst/>
          </a:prstGeom>
          <a:solidFill>
            <a:srgbClr val="8F4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8507419" y="1794104"/>
            <a:ext cx="1078992" cy="707886"/>
          </a:xfrm>
          <a:prstGeom prst="rect">
            <a:avLst/>
          </a:prstGeom>
          <a:solidFill>
            <a:srgbClr val="FF43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26565F-2A5F-4456-9B3A-702019237DDE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66BC6E8-A028-48F4-8A40-C7B6DDB2CC25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DB1BE0-BD8E-4811-81D6-A38181A0859F}"/>
              </a:ext>
            </a:extLst>
          </p:cNvPr>
          <p:cNvSpPr txBox="1"/>
          <p:nvPr/>
        </p:nvSpPr>
        <p:spPr>
          <a:xfrm>
            <a:off x="646175" y="1344846"/>
            <a:ext cx="5895301" cy="255454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“Any simultaneous combination of notes, but usually of not fewer than 3”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134DFF-D4E8-4611-8974-2A5BBE11DEE9}"/>
              </a:ext>
            </a:extLst>
          </p:cNvPr>
          <p:cNvSpPr txBox="1"/>
          <p:nvPr/>
        </p:nvSpPr>
        <p:spPr>
          <a:xfrm>
            <a:off x="646175" y="3899388"/>
            <a:ext cx="5895301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Chord, 2004, p. 147</a:t>
            </a:r>
          </a:p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from The Concise Oxford Dictionary of Music</a:t>
            </a:r>
          </a:p>
        </p:txBody>
      </p:sp>
    </p:spTree>
    <p:extLst>
      <p:ext uri="{BB962C8B-B14F-4D97-AF65-F5344CB8AC3E}">
        <p14:creationId xmlns:p14="http://schemas.microsoft.com/office/powerpoint/2010/main" val="770623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gap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Previous studies with neural network implementations have </a:t>
            </a:r>
            <a:r>
              <a:rPr lang="en-US" sz="4000" dirty="0">
                <a:solidFill>
                  <a:srgbClr val="FFC000"/>
                </a:solidFill>
              </a:rPr>
              <a:t>not included extended chords in their research</a:t>
            </a:r>
            <a:endParaRPr 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31DED5-696D-46D8-B5DB-1E3F75F5B9EC}"/>
              </a:ext>
            </a:extLst>
          </p:cNvPr>
          <p:cNvSpPr txBox="1"/>
          <p:nvPr/>
        </p:nvSpPr>
        <p:spPr>
          <a:xfrm>
            <a:off x="2370935" y="4523745"/>
            <a:ext cx="7061792" cy="984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Osmalskyj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Embrechts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Piérard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&amp; Van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Droogenbroeck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2012</a:t>
            </a:r>
          </a:p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Perera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Kodithuwakku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2005 </a:t>
            </a:r>
          </a:p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Zhou &amp; Lerch, 2015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38FB25-7853-4F73-ADF4-B9E704C0232C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288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gap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Using neural networks to identify both common and extended chords in real-time is </a:t>
            </a:r>
            <a:r>
              <a:rPr lang="en-US" sz="4000" dirty="0">
                <a:solidFill>
                  <a:srgbClr val="FFC000"/>
                </a:solidFill>
              </a:rPr>
              <a:t>unexplored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31DED5-696D-46D8-B5DB-1E3F75F5B9EC}"/>
              </a:ext>
            </a:extLst>
          </p:cNvPr>
          <p:cNvSpPr txBox="1"/>
          <p:nvPr/>
        </p:nvSpPr>
        <p:spPr>
          <a:xfrm>
            <a:off x="2370935" y="4523745"/>
            <a:ext cx="7061792" cy="984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Osmalskyj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Embrechts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Piérard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&amp; Van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Droogenbroeck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2012</a:t>
            </a:r>
          </a:p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Perera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Kodithuwakku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2005 </a:t>
            </a:r>
          </a:p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Zhou &amp; Lerch, 2015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DAD9630-187F-4EE1-BC0C-4C8D3520745A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72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5" y="18470"/>
            <a:ext cx="11326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Artificial Neural Networks (ANNs)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010457-0911-439A-AD1C-41CE83CCA956}"/>
              </a:ext>
            </a:extLst>
          </p:cNvPr>
          <p:cNvSpPr/>
          <p:nvPr/>
        </p:nvSpPr>
        <p:spPr>
          <a:xfrm>
            <a:off x="4830938" y="1758759"/>
            <a:ext cx="2294128" cy="2294128"/>
          </a:xfrm>
          <a:prstGeom prst="ellipse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Neuron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4496E9-C26E-4B7A-BF0E-6CADA41ED15F}"/>
              </a:ext>
            </a:extLst>
          </p:cNvPr>
          <p:cNvSpPr txBox="1"/>
          <p:nvPr/>
        </p:nvSpPr>
        <p:spPr>
          <a:xfrm>
            <a:off x="2028825" y="190835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9B4AB-5B09-4AF7-B698-D75D2B323B6E}"/>
              </a:ext>
            </a:extLst>
          </p:cNvPr>
          <p:cNvSpPr txBox="1"/>
          <p:nvPr/>
        </p:nvSpPr>
        <p:spPr>
          <a:xfrm>
            <a:off x="2028825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44E82D-ACE4-4C7C-B71B-26168C15EDA1}"/>
              </a:ext>
            </a:extLst>
          </p:cNvPr>
          <p:cNvSpPr txBox="1"/>
          <p:nvPr/>
        </p:nvSpPr>
        <p:spPr>
          <a:xfrm>
            <a:off x="2028825" y="3557433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58C6A5-AE22-4ACF-98ED-10867BB3D655}"/>
              </a:ext>
            </a:extLst>
          </p:cNvPr>
          <p:cNvCxnSpPr>
            <a:stCxn id="12" idx="3"/>
            <a:endCxn id="7" idx="2"/>
          </p:cNvCxnSpPr>
          <p:nvPr/>
        </p:nvCxnSpPr>
        <p:spPr>
          <a:xfrm>
            <a:off x="3107817" y="2108406"/>
            <a:ext cx="1723121" cy="7974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5DB279-1311-4A1B-81BC-ADB4F783F959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V="1">
            <a:off x="3107817" y="2905823"/>
            <a:ext cx="1723121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59F67F-0305-4D99-84DE-6A1B994AF2C5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V="1">
            <a:off x="3107817" y="2905823"/>
            <a:ext cx="1723121" cy="85166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8ACBE4-815C-47EF-8E79-4E617C3E068C}"/>
              </a:ext>
            </a:extLst>
          </p:cNvPr>
          <p:cNvSpPr txBox="1"/>
          <p:nvPr/>
        </p:nvSpPr>
        <p:spPr>
          <a:xfrm>
            <a:off x="8885623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Output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065ECB-EA21-4BF2-855C-962C7B6E4944}"/>
              </a:ext>
            </a:extLst>
          </p:cNvPr>
          <p:cNvCxnSpPr>
            <a:cxnSpLocks/>
            <a:stCxn id="7" idx="6"/>
            <a:endCxn id="24" idx="1"/>
          </p:cNvCxnSpPr>
          <p:nvPr/>
        </p:nvCxnSpPr>
        <p:spPr>
          <a:xfrm>
            <a:off x="7125066" y="2905823"/>
            <a:ext cx="1760557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53456-4A36-4078-BC81-544CD7B64736}"/>
              </a:ext>
            </a:extLst>
          </p:cNvPr>
          <p:cNvSpPr txBox="1"/>
          <p:nvPr/>
        </p:nvSpPr>
        <p:spPr>
          <a:xfrm>
            <a:off x="646176" y="4636437"/>
            <a:ext cx="107303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Computational model of neurons in a brain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627579-42FC-4D04-AD5F-E6D747D4ADF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04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F53456-4A36-4078-BC81-544CD7B64736}"/>
              </a:ext>
            </a:extLst>
          </p:cNvPr>
          <p:cNvSpPr txBox="1"/>
          <p:nvPr/>
        </p:nvSpPr>
        <p:spPr>
          <a:xfrm>
            <a:off x="646176" y="4636437"/>
            <a:ext cx="107303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Self-organizing, adaptable, simple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295EBA0-4ECD-4B42-BD4E-03FE3E061635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BE7239-A743-4BAF-9F77-B0EDB925AC1D}"/>
              </a:ext>
            </a:extLst>
          </p:cNvPr>
          <p:cNvSpPr txBox="1"/>
          <p:nvPr/>
        </p:nvSpPr>
        <p:spPr>
          <a:xfrm>
            <a:off x="643810" y="5344323"/>
            <a:ext cx="1073269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Daniel, 2013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287EF3-D434-4155-8E01-47EB9C095532}"/>
              </a:ext>
            </a:extLst>
          </p:cNvPr>
          <p:cNvSpPr/>
          <p:nvPr/>
        </p:nvSpPr>
        <p:spPr>
          <a:xfrm>
            <a:off x="4830938" y="1758759"/>
            <a:ext cx="2294128" cy="2294128"/>
          </a:xfrm>
          <a:prstGeom prst="ellipse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Neuron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5381EF-1DAD-425D-B917-89F0704560EE}"/>
              </a:ext>
            </a:extLst>
          </p:cNvPr>
          <p:cNvSpPr txBox="1"/>
          <p:nvPr/>
        </p:nvSpPr>
        <p:spPr>
          <a:xfrm>
            <a:off x="2028825" y="190835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861413-2848-4A5F-B02B-49B2926EFC40}"/>
              </a:ext>
            </a:extLst>
          </p:cNvPr>
          <p:cNvSpPr txBox="1"/>
          <p:nvPr/>
        </p:nvSpPr>
        <p:spPr>
          <a:xfrm>
            <a:off x="2028825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F4A964-0443-41A4-9F4C-182BE98C321F}"/>
              </a:ext>
            </a:extLst>
          </p:cNvPr>
          <p:cNvSpPr txBox="1"/>
          <p:nvPr/>
        </p:nvSpPr>
        <p:spPr>
          <a:xfrm>
            <a:off x="2028825" y="3557433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0040E9-239D-4A96-83C7-DDF5FDBA72F5}"/>
              </a:ext>
            </a:extLst>
          </p:cNvPr>
          <p:cNvCxnSpPr>
            <a:stCxn id="26" idx="3"/>
            <a:endCxn id="23" idx="2"/>
          </p:cNvCxnSpPr>
          <p:nvPr/>
        </p:nvCxnSpPr>
        <p:spPr>
          <a:xfrm>
            <a:off x="3107817" y="2108406"/>
            <a:ext cx="1723121" cy="7974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373F34-4941-4927-8971-20517D13657E}"/>
              </a:ext>
            </a:extLst>
          </p:cNvPr>
          <p:cNvCxnSpPr>
            <a:cxnSpLocks/>
            <a:stCxn id="27" idx="3"/>
            <a:endCxn id="23" idx="2"/>
          </p:cNvCxnSpPr>
          <p:nvPr/>
        </p:nvCxnSpPr>
        <p:spPr>
          <a:xfrm flipV="1">
            <a:off x="3107817" y="2905823"/>
            <a:ext cx="1723121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208DB9-E26E-433A-83A2-B5623CDF89BA}"/>
              </a:ext>
            </a:extLst>
          </p:cNvPr>
          <p:cNvCxnSpPr>
            <a:cxnSpLocks/>
            <a:stCxn id="28" idx="3"/>
            <a:endCxn id="23" idx="2"/>
          </p:cNvCxnSpPr>
          <p:nvPr/>
        </p:nvCxnSpPr>
        <p:spPr>
          <a:xfrm flipV="1">
            <a:off x="3107817" y="2905823"/>
            <a:ext cx="1723121" cy="85166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DD5AC2-CADC-4398-84BA-0CD3332C8A6B}"/>
              </a:ext>
            </a:extLst>
          </p:cNvPr>
          <p:cNvSpPr txBox="1"/>
          <p:nvPr/>
        </p:nvSpPr>
        <p:spPr>
          <a:xfrm>
            <a:off x="8885623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Output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AAE5382-52AE-41A8-B9F1-8BBD5435C1D5}"/>
              </a:ext>
            </a:extLst>
          </p:cNvPr>
          <p:cNvCxnSpPr>
            <a:cxnSpLocks/>
            <a:stCxn id="23" idx="6"/>
            <a:endCxn id="33" idx="1"/>
          </p:cNvCxnSpPr>
          <p:nvPr/>
        </p:nvCxnSpPr>
        <p:spPr>
          <a:xfrm>
            <a:off x="7125066" y="2905823"/>
            <a:ext cx="1760557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DE42550-6CA7-4741-9652-165C0B99FEDF}"/>
              </a:ext>
            </a:extLst>
          </p:cNvPr>
          <p:cNvSpPr txBox="1"/>
          <p:nvPr/>
        </p:nvSpPr>
        <p:spPr>
          <a:xfrm>
            <a:off x="646175" y="18470"/>
            <a:ext cx="11326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Artificial Neural Networks (ANNs)</a:t>
            </a:r>
          </a:p>
        </p:txBody>
      </p:sp>
    </p:spTree>
    <p:extLst>
      <p:ext uri="{BB962C8B-B14F-4D97-AF65-F5344CB8AC3E}">
        <p14:creationId xmlns:p14="http://schemas.microsoft.com/office/powerpoint/2010/main" val="2054511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010457-0911-439A-AD1C-41CE83CCA956}"/>
              </a:ext>
            </a:extLst>
          </p:cNvPr>
          <p:cNvSpPr/>
          <p:nvPr/>
        </p:nvSpPr>
        <p:spPr>
          <a:xfrm>
            <a:off x="4830938" y="1758759"/>
            <a:ext cx="2294128" cy="22941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Probability distribution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4496E9-C26E-4B7A-BF0E-6CADA41ED15F}"/>
              </a:ext>
            </a:extLst>
          </p:cNvPr>
          <p:cNvSpPr txBox="1"/>
          <p:nvPr/>
        </p:nvSpPr>
        <p:spPr>
          <a:xfrm>
            <a:off x="2028825" y="190835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9B4AB-5B09-4AF7-B698-D75D2B323B6E}"/>
              </a:ext>
            </a:extLst>
          </p:cNvPr>
          <p:cNvSpPr txBox="1"/>
          <p:nvPr/>
        </p:nvSpPr>
        <p:spPr>
          <a:xfrm>
            <a:off x="2028825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44E82D-ACE4-4C7C-B71B-26168C15EDA1}"/>
              </a:ext>
            </a:extLst>
          </p:cNvPr>
          <p:cNvSpPr txBox="1"/>
          <p:nvPr/>
        </p:nvSpPr>
        <p:spPr>
          <a:xfrm>
            <a:off x="2028825" y="3557433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58C6A5-AE22-4ACF-98ED-10867BB3D655}"/>
              </a:ext>
            </a:extLst>
          </p:cNvPr>
          <p:cNvCxnSpPr>
            <a:stCxn id="12" idx="3"/>
            <a:endCxn id="7" idx="2"/>
          </p:cNvCxnSpPr>
          <p:nvPr/>
        </p:nvCxnSpPr>
        <p:spPr>
          <a:xfrm>
            <a:off x="3107817" y="2108406"/>
            <a:ext cx="1723121" cy="7974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5DB279-1311-4A1B-81BC-ADB4F783F959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V="1">
            <a:off x="3107817" y="2905823"/>
            <a:ext cx="1723121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59F67F-0305-4D99-84DE-6A1B994AF2C5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V="1">
            <a:off x="3107817" y="2905823"/>
            <a:ext cx="1723121" cy="85166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8ACBE4-815C-47EF-8E79-4E617C3E068C}"/>
              </a:ext>
            </a:extLst>
          </p:cNvPr>
          <p:cNvSpPr txBox="1"/>
          <p:nvPr/>
        </p:nvSpPr>
        <p:spPr>
          <a:xfrm>
            <a:off x="8885623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Output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065ECB-EA21-4BF2-855C-962C7B6E4944}"/>
              </a:ext>
            </a:extLst>
          </p:cNvPr>
          <p:cNvCxnSpPr>
            <a:cxnSpLocks/>
            <a:stCxn id="7" idx="6"/>
            <a:endCxn id="24" idx="1"/>
          </p:cNvCxnSpPr>
          <p:nvPr/>
        </p:nvCxnSpPr>
        <p:spPr>
          <a:xfrm>
            <a:off x="7125066" y="2905823"/>
            <a:ext cx="1760557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53456-4A36-4078-BC81-544CD7B64736}"/>
              </a:ext>
            </a:extLst>
          </p:cNvPr>
          <p:cNvSpPr txBox="1"/>
          <p:nvPr/>
        </p:nvSpPr>
        <p:spPr>
          <a:xfrm>
            <a:off x="646176" y="4636437"/>
            <a:ext cx="107303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learns by repetitive training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CF077B9-5ED7-4876-8825-4B49FACA810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C2077C-C03B-4F74-9F3C-748CE043A6A9}"/>
              </a:ext>
            </a:extLst>
          </p:cNvPr>
          <p:cNvSpPr txBox="1"/>
          <p:nvPr/>
        </p:nvSpPr>
        <p:spPr>
          <a:xfrm>
            <a:off x="643810" y="5344323"/>
            <a:ext cx="1073269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Colina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Perez,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Paraan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2017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3F36C-0B57-4A90-A3D0-4BE1E8BC9EBF}"/>
              </a:ext>
            </a:extLst>
          </p:cNvPr>
          <p:cNvSpPr txBox="1"/>
          <p:nvPr/>
        </p:nvSpPr>
        <p:spPr>
          <a:xfrm>
            <a:off x="646175" y="18470"/>
            <a:ext cx="11326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Artificial Neural Networks (ANNs)</a:t>
            </a:r>
          </a:p>
        </p:txBody>
      </p:sp>
    </p:spTree>
    <p:extLst>
      <p:ext uri="{BB962C8B-B14F-4D97-AF65-F5344CB8AC3E}">
        <p14:creationId xmlns:p14="http://schemas.microsoft.com/office/powerpoint/2010/main" val="242897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4496E9-C26E-4B7A-BF0E-6CADA41ED15F}"/>
              </a:ext>
            </a:extLst>
          </p:cNvPr>
          <p:cNvSpPr txBox="1"/>
          <p:nvPr/>
        </p:nvSpPr>
        <p:spPr>
          <a:xfrm>
            <a:off x="4174881" y="1899063"/>
            <a:ext cx="3562350" cy="110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tx2">
                    <a:lumMod val="50000"/>
                  </a:schemeClr>
                </a:solidFill>
              </a:rPr>
              <a:t>GPU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8ACBE4-815C-47EF-8E79-4E617C3E068C}"/>
              </a:ext>
            </a:extLst>
          </p:cNvPr>
          <p:cNvSpPr txBox="1"/>
          <p:nvPr/>
        </p:nvSpPr>
        <p:spPr>
          <a:xfrm>
            <a:off x="4174881" y="3007059"/>
            <a:ext cx="356235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Graphics Processing Unit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F53456-4A36-4078-BC81-544CD7B64736}"/>
              </a:ext>
            </a:extLst>
          </p:cNvPr>
          <p:cNvSpPr txBox="1"/>
          <p:nvPr/>
        </p:nvSpPr>
        <p:spPr>
          <a:xfrm>
            <a:off x="646176" y="4636437"/>
            <a:ext cx="107303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Parallel processor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CF077B9-5ED7-4876-8825-4B49FACA810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C2077C-C03B-4F74-9F3C-748CE043A6A9}"/>
              </a:ext>
            </a:extLst>
          </p:cNvPr>
          <p:cNvSpPr txBox="1"/>
          <p:nvPr/>
        </p:nvSpPr>
        <p:spPr>
          <a:xfrm>
            <a:off x="643810" y="5344323"/>
            <a:ext cx="1073269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Nickolls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Buck, Garland,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Skadron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3F36C-0B57-4A90-A3D0-4BE1E8BC9EBF}"/>
              </a:ext>
            </a:extLst>
          </p:cNvPr>
          <p:cNvSpPr txBox="1"/>
          <p:nvPr/>
        </p:nvSpPr>
        <p:spPr>
          <a:xfrm>
            <a:off x="646175" y="18470"/>
            <a:ext cx="11326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2447946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24496E9-C26E-4B7A-BF0E-6CADA41ED15F}"/>
              </a:ext>
            </a:extLst>
          </p:cNvPr>
          <p:cNvSpPr txBox="1"/>
          <p:nvPr/>
        </p:nvSpPr>
        <p:spPr>
          <a:xfrm>
            <a:off x="643810" y="1858094"/>
            <a:ext cx="3562350" cy="110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tx2">
                    <a:lumMod val="50000"/>
                  </a:schemeClr>
                </a:solidFill>
              </a:rPr>
              <a:t>GPU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8ACBE4-815C-47EF-8E79-4E617C3E068C}"/>
              </a:ext>
            </a:extLst>
          </p:cNvPr>
          <p:cNvSpPr txBox="1"/>
          <p:nvPr/>
        </p:nvSpPr>
        <p:spPr>
          <a:xfrm>
            <a:off x="643810" y="2966090"/>
            <a:ext cx="356235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Graphics Processing Unit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F53456-4A36-4078-BC81-544CD7B64736}"/>
              </a:ext>
            </a:extLst>
          </p:cNvPr>
          <p:cNvSpPr txBox="1"/>
          <p:nvPr/>
        </p:nvSpPr>
        <p:spPr>
          <a:xfrm>
            <a:off x="646176" y="4636437"/>
            <a:ext cx="107303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Up to </a:t>
            </a:r>
            <a:r>
              <a:rPr lang="en-US" sz="4000" dirty="0">
                <a:solidFill>
                  <a:srgbClr val="59FF43"/>
                </a:solidFill>
              </a:rPr>
              <a:t>30x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faster than a CPU in ANN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CF077B9-5ED7-4876-8825-4B49FACA810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C2077C-C03B-4F74-9F3C-748CE043A6A9}"/>
              </a:ext>
            </a:extLst>
          </p:cNvPr>
          <p:cNvSpPr txBox="1"/>
          <p:nvPr/>
        </p:nvSpPr>
        <p:spPr>
          <a:xfrm>
            <a:off x="643810" y="5344323"/>
            <a:ext cx="1073269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Colina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Perez,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Paraan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2017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3F36C-0B57-4A90-A3D0-4BE1E8BC9EBF}"/>
              </a:ext>
            </a:extLst>
          </p:cNvPr>
          <p:cNvSpPr txBox="1"/>
          <p:nvPr/>
        </p:nvSpPr>
        <p:spPr>
          <a:xfrm>
            <a:off x="646175" y="18470"/>
            <a:ext cx="11326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Hardware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7BDA5-471B-45E4-AEBE-AD2E6F98239F}"/>
              </a:ext>
            </a:extLst>
          </p:cNvPr>
          <p:cNvSpPr txBox="1"/>
          <p:nvPr/>
        </p:nvSpPr>
        <p:spPr>
          <a:xfrm>
            <a:off x="4206160" y="1859887"/>
            <a:ext cx="356235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BBDCD6-9011-4796-A289-D76A2B29FC14}"/>
              </a:ext>
            </a:extLst>
          </p:cNvPr>
          <p:cNvSpPr txBox="1"/>
          <p:nvPr/>
        </p:nvSpPr>
        <p:spPr>
          <a:xfrm>
            <a:off x="7642309" y="1453317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7AF879-F79F-4C17-83D3-1DFF7F791C71}"/>
              </a:ext>
            </a:extLst>
          </p:cNvPr>
          <p:cNvSpPr txBox="1"/>
          <p:nvPr/>
        </p:nvSpPr>
        <p:spPr>
          <a:xfrm>
            <a:off x="8389149" y="1453317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FFB69A-5DE0-4500-A8E4-B565C9F79E2B}"/>
              </a:ext>
            </a:extLst>
          </p:cNvPr>
          <p:cNvSpPr txBox="1"/>
          <p:nvPr/>
        </p:nvSpPr>
        <p:spPr>
          <a:xfrm>
            <a:off x="9135989" y="1453317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B732F5-CF24-471D-BCCE-D683C3BF0874}"/>
              </a:ext>
            </a:extLst>
          </p:cNvPr>
          <p:cNvSpPr txBox="1"/>
          <p:nvPr/>
        </p:nvSpPr>
        <p:spPr>
          <a:xfrm>
            <a:off x="9882829" y="1453317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55062B-7DA7-4D48-AEA6-A7B420724DAC}"/>
              </a:ext>
            </a:extLst>
          </p:cNvPr>
          <p:cNvSpPr txBox="1"/>
          <p:nvPr/>
        </p:nvSpPr>
        <p:spPr>
          <a:xfrm>
            <a:off x="10629669" y="1453317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F8A0D8-5350-4215-B887-DC515C031334}"/>
              </a:ext>
            </a:extLst>
          </p:cNvPr>
          <p:cNvSpPr txBox="1"/>
          <p:nvPr/>
        </p:nvSpPr>
        <p:spPr>
          <a:xfrm>
            <a:off x="7642309" y="1852531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B5BCBC-EA7F-4AE0-8701-77E78ED0E5A5}"/>
              </a:ext>
            </a:extLst>
          </p:cNvPr>
          <p:cNvSpPr txBox="1"/>
          <p:nvPr/>
        </p:nvSpPr>
        <p:spPr>
          <a:xfrm>
            <a:off x="8389149" y="1852531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F5A597-8AE2-4784-863F-5B405BB07F06}"/>
              </a:ext>
            </a:extLst>
          </p:cNvPr>
          <p:cNvSpPr txBox="1"/>
          <p:nvPr/>
        </p:nvSpPr>
        <p:spPr>
          <a:xfrm>
            <a:off x="9135989" y="1852531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93DED5-42B6-4322-9910-8440BEAFFBD1}"/>
              </a:ext>
            </a:extLst>
          </p:cNvPr>
          <p:cNvSpPr txBox="1"/>
          <p:nvPr/>
        </p:nvSpPr>
        <p:spPr>
          <a:xfrm>
            <a:off x="9882829" y="1852531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C90E86-5A3A-4371-ADB4-CF14ABF06409}"/>
              </a:ext>
            </a:extLst>
          </p:cNvPr>
          <p:cNvSpPr txBox="1"/>
          <p:nvPr/>
        </p:nvSpPr>
        <p:spPr>
          <a:xfrm>
            <a:off x="10629669" y="1852531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CEE474-E31B-47A7-93C8-A85EB7FAF116}"/>
              </a:ext>
            </a:extLst>
          </p:cNvPr>
          <p:cNvSpPr txBox="1"/>
          <p:nvPr/>
        </p:nvSpPr>
        <p:spPr>
          <a:xfrm>
            <a:off x="7642309" y="2252404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06D244-8D40-41B9-B23E-3BF4B36D683B}"/>
              </a:ext>
            </a:extLst>
          </p:cNvPr>
          <p:cNvSpPr txBox="1"/>
          <p:nvPr/>
        </p:nvSpPr>
        <p:spPr>
          <a:xfrm>
            <a:off x="8389149" y="2252404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E7E7E6-A780-412C-8EC8-455C8F0F83DE}"/>
              </a:ext>
            </a:extLst>
          </p:cNvPr>
          <p:cNvSpPr txBox="1"/>
          <p:nvPr/>
        </p:nvSpPr>
        <p:spPr>
          <a:xfrm>
            <a:off x="9135989" y="2252404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27760A-BDAF-4B97-A0FB-3BDDB91EE919}"/>
              </a:ext>
            </a:extLst>
          </p:cNvPr>
          <p:cNvSpPr txBox="1"/>
          <p:nvPr/>
        </p:nvSpPr>
        <p:spPr>
          <a:xfrm>
            <a:off x="9882829" y="2252404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CEF070-E881-4D5F-B856-BDDB46676D77}"/>
              </a:ext>
            </a:extLst>
          </p:cNvPr>
          <p:cNvSpPr txBox="1"/>
          <p:nvPr/>
        </p:nvSpPr>
        <p:spPr>
          <a:xfrm>
            <a:off x="10629669" y="2252404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2DEE18-37B6-4063-BA70-7D0E9077C27C}"/>
              </a:ext>
            </a:extLst>
          </p:cNvPr>
          <p:cNvSpPr txBox="1"/>
          <p:nvPr/>
        </p:nvSpPr>
        <p:spPr>
          <a:xfrm>
            <a:off x="7642309" y="2651618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47D837-61E2-4CA5-BEAE-D6506EE3FF2B}"/>
              </a:ext>
            </a:extLst>
          </p:cNvPr>
          <p:cNvSpPr txBox="1"/>
          <p:nvPr/>
        </p:nvSpPr>
        <p:spPr>
          <a:xfrm>
            <a:off x="8389149" y="2651618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E7A346-ACD8-45F1-9DFA-F937BDF649EA}"/>
              </a:ext>
            </a:extLst>
          </p:cNvPr>
          <p:cNvSpPr txBox="1"/>
          <p:nvPr/>
        </p:nvSpPr>
        <p:spPr>
          <a:xfrm>
            <a:off x="9135989" y="2651618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095292-0A73-46B2-AE8D-CB4EA036BEA1}"/>
              </a:ext>
            </a:extLst>
          </p:cNvPr>
          <p:cNvSpPr txBox="1"/>
          <p:nvPr/>
        </p:nvSpPr>
        <p:spPr>
          <a:xfrm>
            <a:off x="9882829" y="2651618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8C5840-7CB7-4FCD-84C5-88D0694A2C14}"/>
              </a:ext>
            </a:extLst>
          </p:cNvPr>
          <p:cNvSpPr txBox="1"/>
          <p:nvPr/>
        </p:nvSpPr>
        <p:spPr>
          <a:xfrm>
            <a:off x="10629669" y="2651618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9A74E9-B222-4E57-93DE-A87564DC2D36}"/>
              </a:ext>
            </a:extLst>
          </p:cNvPr>
          <p:cNvSpPr txBox="1"/>
          <p:nvPr/>
        </p:nvSpPr>
        <p:spPr>
          <a:xfrm>
            <a:off x="7642309" y="3053508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60A4A3-A6C3-4EC6-B500-19D5EBCC574F}"/>
              </a:ext>
            </a:extLst>
          </p:cNvPr>
          <p:cNvSpPr txBox="1"/>
          <p:nvPr/>
        </p:nvSpPr>
        <p:spPr>
          <a:xfrm>
            <a:off x="8389149" y="3053508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1E6D28-91E8-4B5A-AD7C-64A4BF072B12}"/>
              </a:ext>
            </a:extLst>
          </p:cNvPr>
          <p:cNvSpPr txBox="1"/>
          <p:nvPr/>
        </p:nvSpPr>
        <p:spPr>
          <a:xfrm>
            <a:off x="9135989" y="3053508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38BE2F-096D-4458-902A-B834DDC1142A}"/>
              </a:ext>
            </a:extLst>
          </p:cNvPr>
          <p:cNvSpPr txBox="1"/>
          <p:nvPr/>
        </p:nvSpPr>
        <p:spPr>
          <a:xfrm>
            <a:off x="9882829" y="3053508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A28B23-0129-4D9F-9FF0-FE412E6FEDF9}"/>
              </a:ext>
            </a:extLst>
          </p:cNvPr>
          <p:cNvSpPr txBox="1"/>
          <p:nvPr/>
        </p:nvSpPr>
        <p:spPr>
          <a:xfrm>
            <a:off x="10629669" y="3053508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C10872-A097-4F00-B245-D024594FC0AB}"/>
              </a:ext>
            </a:extLst>
          </p:cNvPr>
          <p:cNvSpPr txBox="1"/>
          <p:nvPr/>
        </p:nvSpPr>
        <p:spPr>
          <a:xfrm>
            <a:off x="7642309" y="3452722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219E4B-BFE9-49A9-90CA-5BB5DF9C0EAD}"/>
              </a:ext>
            </a:extLst>
          </p:cNvPr>
          <p:cNvSpPr txBox="1"/>
          <p:nvPr/>
        </p:nvSpPr>
        <p:spPr>
          <a:xfrm>
            <a:off x="8389149" y="3452722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F28DD0-832D-4716-ADE6-45E2B7DFA820}"/>
              </a:ext>
            </a:extLst>
          </p:cNvPr>
          <p:cNvSpPr txBox="1"/>
          <p:nvPr/>
        </p:nvSpPr>
        <p:spPr>
          <a:xfrm>
            <a:off x="9135989" y="3452722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839A98-87A1-44A5-99F7-FC0198AB837B}"/>
              </a:ext>
            </a:extLst>
          </p:cNvPr>
          <p:cNvSpPr txBox="1"/>
          <p:nvPr/>
        </p:nvSpPr>
        <p:spPr>
          <a:xfrm>
            <a:off x="9882829" y="3452722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78090C-4550-4769-9233-594EDA9A6DE7}"/>
              </a:ext>
            </a:extLst>
          </p:cNvPr>
          <p:cNvSpPr txBox="1"/>
          <p:nvPr/>
        </p:nvSpPr>
        <p:spPr>
          <a:xfrm>
            <a:off x="10629669" y="3452722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2EE858A4-58C1-48DE-90C7-A82A0D931004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</p:spTree>
    <p:extLst>
      <p:ext uri="{BB962C8B-B14F-4D97-AF65-F5344CB8AC3E}">
        <p14:creationId xmlns:p14="http://schemas.microsoft.com/office/powerpoint/2010/main" val="3231844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22617B-7110-4E9F-BA65-4F91F081B327}"/>
              </a:ext>
            </a:extLst>
          </p:cNvPr>
          <p:cNvSpPr/>
          <p:nvPr/>
        </p:nvSpPr>
        <p:spPr>
          <a:xfrm>
            <a:off x="2286000" y="1935368"/>
            <a:ext cx="3733800" cy="11049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4CF077B9-5ED7-4876-8825-4B49FACA810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C2077C-C03B-4F74-9F3C-748CE043A6A9}"/>
              </a:ext>
            </a:extLst>
          </p:cNvPr>
          <p:cNvSpPr txBox="1"/>
          <p:nvPr/>
        </p:nvSpPr>
        <p:spPr>
          <a:xfrm>
            <a:off x="643810" y="5344323"/>
            <a:ext cx="1073269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Colina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Perez,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Paraan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2017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3F36C-0B57-4A90-A3D0-4BE1E8BC9EBF}"/>
              </a:ext>
            </a:extLst>
          </p:cNvPr>
          <p:cNvSpPr txBox="1"/>
          <p:nvPr/>
        </p:nvSpPr>
        <p:spPr>
          <a:xfrm>
            <a:off x="646175" y="18470"/>
            <a:ext cx="11326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Software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DE1E4B98-E85E-485A-88F1-7465B44EE4AD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12EB6-EB3F-4699-84DA-308216377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944893"/>
            <a:ext cx="3810000" cy="1104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EEF4BB-6F0F-4A50-9BBA-3DEBB502F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74" y="1777722"/>
            <a:ext cx="2812629" cy="145938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288A5B9-5B31-495C-AA06-C07E2CAEC989}"/>
              </a:ext>
            </a:extLst>
          </p:cNvPr>
          <p:cNvSpPr txBox="1"/>
          <p:nvPr/>
        </p:nvSpPr>
        <p:spPr>
          <a:xfrm>
            <a:off x="646176" y="4636437"/>
            <a:ext cx="107303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prototyping in Python</a:t>
            </a:r>
          </a:p>
        </p:txBody>
      </p:sp>
    </p:spTree>
    <p:extLst>
      <p:ext uri="{BB962C8B-B14F-4D97-AF65-F5344CB8AC3E}">
        <p14:creationId xmlns:p14="http://schemas.microsoft.com/office/powerpoint/2010/main" val="637998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4CF077B9-5ED7-4876-8825-4B49FACA810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C2077C-C03B-4F74-9F3C-748CE043A6A9}"/>
              </a:ext>
            </a:extLst>
          </p:cNvPr>
          <p:cNvSpPr txBox="1"/>
          <p:nvPr/>
        </p:nvSpPr>
        <p:spPr>
          <a:xfrm>
            <a:off x="643810" y="5344323"/>
            <a:ext cx="1073269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Nickolls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Buck, Garland,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Skadron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3F36C-0B57-4A90-A3D0-4BE1E8BC9EBF}"/>
              </a:ext>
            </a:extLst>
          </p:cNvPr>
          <p:cNvSpPr txBox="1"/>
          <p:nvPr/>
        </p:nvSpPr>
        <p:spPr>
          <a:xfrm>
            <a:off x="646175" y="18470"/>
            <a:ext cx="11326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Software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DE1E4B98-E85E-485A-88F1-7465B44EE4AD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288A5B9-5B31-495C-AA06-C07E2CAEC989}"/>
              </a:ext>
            </a:extLst>
          </p:cNvPr>
          <p:cNvSpPr txBox="1"/>
          <p:nvPr/>
        </p:nvSpPr>
        <p:spPr>
          <a:xfrm>
            <a:off x="646176" y="4636437"/>
            <a:ext cx="107303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Computation on the GPU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D26F32-E724-426A-BB2B-4DA98E801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355" y="1649686"/>
            <a:ext cx="3291337" cy="19181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64F558-5094-499E-A314-F3E46E702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717" y="1649686"/>
            <a:ext cx="2997150" cy="1918177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8372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4CF077B9-5ED7-4876-8825-4B49FACA810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C2077C-C03B-4F74-9F3C-748CE043A6A9}"/>
              </a:ext>
            </a:extLst>
          </p:cNvPr>
          <p:cNvSpPr txBox="1"/>
          <p:nvPr/>
        </p:nvSpPr>
        <p:spPr>
          <a:xfrm>
            <a:off x="643810" y="5344323"/>
            <a:ext cx="1073269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Python, IDE, and MIDI I/O library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3F36C-0B57-4A90-A3D0-4BE1E8BC9EBF}"/>
              </a:ext>
            </a:extLst>
          </p:cNvPr>
          <p:cNvSpPr txBox="1"/>
          <p:nvPr/>
        </p:nvSpPr>
        <p:spPr>
          <a:xfrm>
            <a:off x="646175" y="18470"/>
            <a:ext cx="11326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Software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DE1E4B98-E85E-485A-88F1-7465B44EE4AD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288A5B9-5B31-495C-AA06-C07E2CAEC989}"/>
              </a:ext>
            </a:extLst>
          </p:cNvPr>
          <p:cNvSpPr txBox="1"/>
          <p:nvPr/>
        </p:nvSpPr>
        <p:spPr>
          <a:xfrm>
            <a:off x="646176" y="4636437"/>
            <a:ext cx="107303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Coding essentials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58C99E-82E2-41CD-B984-8EC0644D3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10" y="1694459"/>
            <a:ext cx="4372492" cy="2186246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E775EC-3309-4CBE-8B55-E1722FE84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323" y="1694459"/>
            <a:ext cx="2186246" cy="2186246"/>
          </a:xfrm>
          <a:prstGeom prst="rect">
            <a:avLst/>
          </a:prstGeom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B6F4C9B-2B2B-4FAA-996B-2C3FF9E0C21F}"/>
              </a:ext>
            </a:extLst>
          </p:cNvPr>
          <p:cNvSpPr txBox="1"/>
          <p:nvPr/>
        </p:nvSpPr>
        <p:spPr>
          <a:xfrm>
            <a:off x="8374297" y="1639839"/>
            <a:ext cx="3002212" cy="182880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pyrtmidi</a:t>
            </a:r>
            <a:endParaRPr 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372F18-196C-4125-B4F6-8CAE8D1C8858}"/>
              </a:ext>
            </a:extLst>
          </p:cNvPr>
          <p:cNvSpPr txBox="1"/>
          <p:nvPr/>
        </p:nvSpPr>
        <p:spPr>
          <a:xfrm>
            <a:off x="8374297" y="3473423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Kidd, 2017</a:t>
            </a:r>
          </a:p>
        </p:txBody>
      </p:sp>
    </p:spTree>
    <p:extLst>
      <p:ext uri="{BB962C8B-B14F-4D97-AF65-F5344CB8AC3E}">
        <p14:creationId xmlns:p14="http://schemas.microsoft.com/office/powerpoint/2010/main" val="3302212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5E2A58-1565-473F-8126-638C18EB35B1}"/>
              </a:ext>
            </a:extLst>
          </p:cNvPr>
          <p:cNvSpPr txBox="1"/>
          <p:nvPr/>
        </p:nvSpPr>
        <p:spPr>
          <a:xfrm>
            <a:off x="8507419" y="3899388"/>
            <a:ext cx="1078992" cy="707886"/>
          </a:xfrm>
          <a:prstGeom prst="rect">
            <a:avLst/>
          </a:prstGeom>
          <a:solidFill>
            <a:srgbClr val="FFE4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8507419" y="3196656"/>
            <a:ext cx="1078992" cy="707886"/>
          </a:xfrm>
          <a:prstGeom prst="rect">
            <a:avLst/>
          </a:prstGeom>
          <a:solidFill>
            <a:srgbClr val="43F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8507419" y="2494943"/>
            <a:ext cx="1078992" cy="707886"/>
          </a:xfrm>
          <a:prstGeom prst="rect">
            <a:avLst/>
          </a:prstGeom>
          <a:solidFill>
            <a:srgbClr val="8F4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8507419" y="1794104"/>
            <a:ext cx="1078992" cy="707886"/>
          </a:xfrm>
          <a:prstGeom prst="rect">
            <a:avLst/>
          </a:prstGeom>
          <a:solidFill>
            <a:srgbClr val="FF43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26565F-2A5F-4456-9B3A-702019237DDE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66BC6E8-A028-48F4-8A40-C7B6DDB2CC25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DB1BE0-BD8E-4811-81D6-A38181A0859F}"/>
              </a:ext>
            </a:extLst>
          </p:cNvPr>
          <p:cNvSpPr txBox="1"/>
          <p:nvPr/>
        </p:nvSpPr>
        <p:spPr>
          <a:xfrm>
            <a:off x="646174" y="1348212"/>
            <a:ext cx="5895301" cy="255117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“The use of chords is the basic foundation of harmony” in music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134DFF-D4E8-4611-8974-2A5BBE11DEE9}"/>
              </a:ext>
            </a:extLst>
          </p:cNvPr>
          <p:cNvSpPr txBox="1"/>
          <p:nvPr/>
        </p:nvSpPr>
        <p:spPr>
          <a:xfrm>
            <a:off x="646175" y="3899388"/>
            <a:ext cx="5895301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Chord, 2004, p. 147</a:t>
            </a:r>
          </a:p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from The Concise Oxford Dictionary of Music</a:t>
            </a:r>
          </a:p>
        </p:txBody>
      </p:sp>
    </p:spTree>
    <p:extLst>
      <p:ext uri="{BB962C8B-B14F-4D97-AF65-F5344CB8AC3E}">
        <p14:creationId xmlns:p14="http://schemas.microsoft.com/office/powerpoint/2010/main" val="564516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4CF077B9-5ED7-4876-8825-4B49FACA810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3F36C-0B57-4A90-A3D0-4BE1E8BC9EBF}"/>
              </a:ext>
            </a:extLst>
          </p:cNvPr>
          <p:cNvSpPr txBox="1"/>
          <p:nvPr/>
        </p:nvSpPr>
        <p:spPr>
          <a:xfrm>
            <a:off x="646175" y="18470"/>
            <a:ext cx="11326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References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DE1E4B98-E85E-485A-88F1-7465B44EE4AD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288A5B9-5B31-495C-AA06-C07E2CAEC989}"/>
              </a:ext>
            </a:extLst>
          </p:cNvPr>
          <p:cNvSpPr txBox="1"/>
          <p:nvPr/>
        </p:nvSpPr>
        <p:spPr>
          <a:xfrm>
            <a:off x="643810" y="843092"/>
            <a:ext cx="5068825" cy="466281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Baharloo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S., Service, S.,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Risch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N.,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Gitschier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J.,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Freimer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N. (2000). Familial aggregation of absolute pitch.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American Journal of Human Genetics, 67, 755-758. 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doi:10.1086/303057. </a:t>
            </a:r>
          </a:p>
          <a:p>
            <a:b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</a:b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Chord. (2004). In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The concise Oxford dictionary of music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 (4th ed.) Oxford, UK: Oxford University Press.</a:t>
            </a:r>
          </a:p>
          <a:p>
            <a:b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</a:b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Colina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N. C. A., Perez, C. E.,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Paraan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F. N. C. (2017). Simple techniques for improving deep neural network outcomes on commodity hardware.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AIP Conference Proceedings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1871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040001. doi:10.1063/1.4996523.</a:t>
            </a:r>
          </a:p>
          <a:p>
            <a:b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</a:b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Daniel, G. (2013).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Principles of artificial neural networks 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(3rd ed.) Chicago, IL: World Scientific.</a:t>
            </a:r>
          </a:p>
          <a:p>
            <a:b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</a:b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Fujishima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T. (1999). Realtime chord recognition of musical sound: A system using common Lisp music. Retrieved from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2"/>
              </a:rPr>
              <a:t>http://www.music.mcgill.ca/~jason/mumt621/papers5/fujishima_1999.pdf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b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</a:b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Humphrey, E., Bello, J. P., &amp; Cho, T. (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n.d.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). Chord Recognition. Retrieved from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3"/>
              </a:rPr>
              <a:t>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3"/>
              </a:rPr>
              <a:t>http://steinhardt.nyu.edu/marl/research/chord_recognition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Kidd, P. (2017).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pyrtmidi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: Real-time MIDI I/O for Python [GitHub repository]. Retrieved August 23, 2017, from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4"/>
              </a:rPr>
              <a:t>https://github.com/patrickkidd/pyrtmidi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Nickolls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J., Buck, I., Garland, M.,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Skadron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K. (2008). Scalable parallel programming with CUDA.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ACM Queue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6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(2), 40-53.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EE51F-99AD-4992-8C27-CC10EF9A416F}"/>
              </a:ext>
            </a:extLst>
          </p:cNvPr>
          <p:cNvSpPr txBox="1"/>
          <p:nvPr/>
        </p:nvSpPr>
        <p:spPr>
          <a:xfrm>
            <a:off x="5712635" y="843092"/>
            <a:ext cx="5068825" cy="466344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Osmalskyj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J.,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Embrechts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J-J.,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Piérard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S., &amp; Van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Droogenbroeck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M. (2012, May 9). Neural networks for musical chords recognition. Retrieved at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5"/>
              </a:rPr>
              <a:t>http://jim.afim-asso.org/jim12/pdf/jim2012_08_p_osmalskyj.pdf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b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</a:b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Perera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N.,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Kodithuwakku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S. R. (2005, December 15). Music chord recognition using artificial neural networks.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1st Proceedings of the International Conference on Information and Automation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304-308.</a:t>
            </a:r>
          </a:p>
          <a:p>
            <a:b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</a:b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Root. (2004). In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The concise Oxford dictionary of music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 (4th ed.) Oxford, UK: Oxford University Press.</a:t>
            </a:r>
          </a:p>
          <a:p>
            <a:b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</a:b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Stark, A. M.,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Plumbley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M. D. (2009). Real-time chord recognition for live performance [PDF file]. Retrieved at https://www.eecs.qmul.ac.uk/~markp/2009/StarkPlumbley09-icmc.pdf.</a:t>
            </a:r>
          </a:p>
          <a:p>
            <a:b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</a:b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Zatorre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R. J., Perry, D. W., Beckett, C. A., Westbury, C. F., &amp; Evans, A. C. (1998). Functional anatomy of musical processing in listeners with absolute pitch and relative pitch.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Proceedings of the National Academy of Sciences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95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3172-3177. Retrieved at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6"/>
              </a:rPr>
              <a:t>http://www.pnas.org/content/95/6/3172.full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b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</a:b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Zhou, X., &amp; Lerch, A. (2015). Chord detection using deep learning.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16</a:t>
            </a:r>
            <a:r>
              <a:rPr lang="en-US" sz="1100" i="1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th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 International Society for Music Information Retrieval Conference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52-58. Retrieved at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7"/>
              </a:rPr>
              <a:t>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7"/>
              </a:rPr>
              <a:t>http://ismir2015.uma.es/articles/96_Paper.pdf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9202583"/>
      </p:ext>
    </p:extLst>
  </p:cSld>
  <p:clrMapOvr>
    <a:masterClrMapping/>
  </p:clrMapOvr>
  <p:transition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727E4-4FE8-49CA-ACA9-D57CDBC31CBB}"/>
              </a:ext>
            </a:extLst>
          </p:cNvPr>
          <p:cNvSpPr txBox="1"/>
          <p:nvPr/>
        </p:nvSpPr>
        <p:spPr>
          <a:xfrm>
            <a:off x="2413363" y="273399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85E28-BB26-4B35-8977-EF7F5253DC8A}"/>
              </a:ext>
            </a:extLst>
          </p:cNvPr>
          <p:cNvSpPr txBox="1"/>
          <p:nvPr/>
        </p:nvSpPr>
        <p:spPr>
          <a:xfrm>
            <a:off x="3492355" y="273399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DE6E50-B349-42D0-9DEB-2F74A0F9672E}"/>
              </a:ext>
            </a:extLst>
          </p:cNvPr>
          <p:cNvSpPr txBox="1"/>
          <p:nvPr/>
        </p:nvSpPr>
        <p:spPr>
          <a:xfrm>
            <a:off x="4571347" y="273399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7F651-DA8A-4A39-93B3-220930A9DDE1}"/>
              </a:ext>
            </a:extLst>
          </p:cNvPr>
          <p:cNvSpPr txBox="1"/>
          <p:nvPr/>
        </p:nvSpPr>
        <p:spPr>
          <a:xfrm>
            <a:off x="5649705" y="2733137"/>
            <a:ext cx="1078992" cy="70408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Rev. </a:t>
            </a:r>
          </a:p>
          <a:p>
            <a:pPr algn="ctr"/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4</a:t>
            </a:r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A59B77-B191-4774-9B23-EE3BC743B75D}"/>
              </a:ext>
            </a:extLst>
          </p:cNvPr>
          <p:cNvSpPr txBox="1"/>
          <p:nvPr/>
        </p:nvSpPr>
        <p:spPr>
          <a:xfrm>
            <a:off x="6728485" y="273399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304C2B-6646-4F64-A222-5B0174BC0A92}"/>
              </a:ext>
            </a:extLst>
          </p:cNvPr>
          <p:cNvSpPr txBox="1"/>
          <p:nvPr/>
        </p:nvSpPr>
        <p:spPr>
          <a:xfrm>
            <a:off x="7807054" y="273313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06A08-607B-420A-9390-CCC2FE8BDFB9}"/>
              </a:ext>
            </a:extLst>
          </p:cNvPr>
          <p:cNvSpPr txBox="1"/>
          <p:nvPr/>
        </p:nvSpPr>
        <p:spPr>
          <a:xfrm>
            <a:off x="8885623" y="273313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3A123F0-56F8-48ED-801B-4EA33B531618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803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0DDF9-5C33-4999-AFE0-E7E53463824A}"/>
              </a:ext>
            </a:extLst>
          </p:cNvPr>
          <p:cNvSpPr txBox="1"/>
          <p:nvPr/>
        </p:nvSpPr>
        <p:spPr>
          <a:xfrm>
            <a:off x="2420535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01E81-D30E-4F60-9C79-691349091305}"/>
              </a:ext>
            </a:extLst>
          </p:cNvPr>
          <p:cNvSpPr txBox="1"/>
          <p:nvPr/>
        </p:nvSpPr>
        <p:spPr>
          <a:xfrm>
            <a:off x="3499527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1138E-90B0-41B8-A05D-EFD4F299E6C6}"/>
              </a:ext>
            </a:extLst>
          </p:cNvPr>
          <p:cNvSpPr txBox="1"/>
          <p:nvPr/>
        </p:nvSpPr>
        <p:spPr>
          <a:xfrm>
            <a:off x="4578519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47F07-4AC2-4333-A828-D38A1486ED2C}"/>
              </a:ext>
            </a:extLst>
          </p:cNvPr>
          <p:cNvSpPr txBox="1"/>
          <p:nvPr/>
        </p:nvSpPr>
        <p:spPr>
          <a:xfrm>
            <a:off x="5657088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D#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8B1DEC-C76D-43CE-A2C9-696C4F4D46D4}"/>
              </a:ext>
            </a:extLst>
          </p:cNvPr>
          <p:cNvSpPr txBox="1"/>
          <p:nvPr/>
        </p:nvSpPr>
        <p:spPr>
          <a:xfrm>
            <a:off x="6735657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7EFA7-B9EA-4477-9816-1DED92926901}"/>
              </a:ext>
            </a:extLst>
          </p:cNvPr>
          <p:cNvSpPr txBox="1"/>
          <p:nvPr/>
        </p:nvSpPr>
        <p:spPr>
          <a:xfrm>
            <a:off x="7814226" y="255094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4C7446-2723-41A6-B544-05588C1B9F4B}"/>
              </a:ext>
            </a:extLst>
          </p:cNvPr>
          <p:cNvSpPr txBox="1"/>
          <p:nvPr/>
        </p:nvSpPr>
        <p:spPr>
          <a:xfrm>
            <a:off x="7813803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6252FA-4A01-42D9-AD0B-9032F6B601A3}"/>
              </a:ext>
            </a:extLst>
          </p:cNvPr>
          <p:cNvSpPr txBox="1"/>
          <p:nvPr/>
        </p:nvSpPr>
        <p:spPr>
          <a:xfrm>
            <a:off x="6735234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DA1489-04CA-45D5-BA0A-2A4E38CD1E2D}"/>
              </a:ext>
            </a:extLst>
          </p:cNvPr>
          <p:cNvSpPr txBox="1"/>
          <p:nvPr/>
        </p:nvSpPr>
        <p:spPr>
          <a:xfrm>
            <a:off x="5655819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G#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90F6F4-EC03-4182-814A-A0D080519A00}"/>
              </a:ext>
            </a:extLst>
          </p:cNvPr>
          <p:cNvSpPr txBox="1"/>
          <p:nvPr/>
        </p:nvSpPr>
        <p:spPr>
          <a:xfrm>
            <a:off x="4580634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9BAEA-0347-4A50-94CC-2ADA743497EF}"/>
              </a:ext>
            </a:extLst>
          </p:cNvPr>
          <p:cNvSpPr txBox="1"/>
          <p:nvPr/>
        </p:nvSpPr>
        <p:spPr>
          <a:xfrm>
            <a:off x="3498966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D82E46-2C87-4AF1-BBA5-CC2C2FC5A617}"/>
              </a:ext>
            </a:extLst>
          </p:cNvPr>
          <p:cNvSpPr txBox="1"/>
          <p:nvPr/>
        </p:nvSpPr>
        <p:spPr>
          <a:xfrm>
            <a:off x="2423919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C1F8ED-9B59-4952-94E3-BA68313E5965}"/>
              </a:ext>
            </a:extLst>
          </p:cNvPr>
          <p:cNvSpPr txBox="1"/>
          <p:nvPr/>
        </p:nvSpPr>
        <p:spPr>
          <a:xfrm>
            <a:off x="201168" y="18470"/>
            <a:ext cx="5894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Toolbox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45B03E5F-A362-4647-A96E-144A5C436BEA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D722CA-71B4-467B-AADA-0FFC71EDA845}"/>
              </a:ext>
            </a:extLst>
          </p:cNvPr>
          <p:cNvSpPr txBox="1"/>
          <p:nvPr/>
        </p:nvSpPr>
        <p:spPr>
          <a:xfrm>
            <a:off x="9046915" y="443179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55DC736A-C919-4AC5-9129-5D3CDE29CFE9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708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32E06C-68E9-4183-8439-18C5C0E56355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0DDF9-5C33-4999-AFE0-E7E53463824A}"/>
              </a:ext>
            </a:extLst>
          </p:cNvPr>
          <p:cNvSpPr txBox="1"/>
          <p:nvPr/>
        </p:nvSpPr>
        <p:spPr>
          <a:xfrm>
            <a:off x="2850303" y="3448049"/>
            <a:ext cx="107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67CF5-C06F-408D-BCDB-5827B7883D76}"/>
              </a:ext>
            </a:extLst>
          </p:cNvPr>
          <p:cNvSpPr txBox="1"/>
          <p:nvPr/>
        </p:nvSpPr>
        <p:spPr>
          <a:xfrm>
            <a:off x="2850303" y="274016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952A2-B783-47F6-90A5-76EB7C8DBF05}"/>
              </a:ext>
            </a:extLst>
          </p:cNvPr>
          <p:cNvSpPr txBox="1"/>
          <p:nvPr/>
        </p:nvSpPr>
        <p:spPr>
          <a:xfrm>
            <a:off x="2850303" y="234517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5A7A4-2FE8-4CE0-AA1D-BA0D6BBE8060}"/>
              </a:ext>
            </a:extLst>
          </p:cNvPr>
          <p:cNvSpPr txBox="1"/>
          <p:nvPr/>
        </p:nvSpPr>
        <p:spPr>
          <a:xfrm>
            <a:off x="6148284" y="164424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Amaj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9691819" y="274446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9691819" y="20427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9691819" y="1341910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9691819" y="941800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D7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E7694-6DEE-4916-A3B1-90B1E94E8DFD}"/>
              </a:ext>
            </a:extLst>
          </p:cNvPr>
          <p:cNvSpPr txBox="1"/>
          <p:nvPr/>
        </p:nvSpPr>
        <p:spPr>
          <a:xfrm>
            <a:off x="-782680" y="2387731"/>
            <a:ext cx="3921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Each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has a</a:t>
            </a:r>
          </a:p>
          <a:p>
            <a:pPr algn="ctr"/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806FA2-9038-45B8-9BB9-8D55BF41D6CA}"/>
              </a:ext>
            </a:extLst>
          </p:cNvPr>
          <p:cNvSpPr txBox="1"/>
          <p:nvPr/>
        </p:nvSpPr>
        <p:spPr>
          <a:xfrm>
            <a:off x="2850303" y="34480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E2B596-8C21-4BBC-A4AB-7536892DABE4}"/>
              </a:ext>
            </a:extLst>
          </p:cNvPr>
          <p:cNvSpPr txBox="1"/>
          <p:nvPr/>
        </p:nvSpPr>
        <p:spPr>
          <a:xfrm>
            <a:off x="9691819" y="34480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5882C53-B4A4-4A36-9B31-9F3537331E4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131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00071BF9-0C64-43CE-A020-4DC8EB6B9768}"/>
              </a:ext>
            </a:extLst>
          </p:cNvPr>
          <p:cNvSpPr txBox="1"/>
          <p:nvPr/>
        </p:nvSpPr>
        <p:spPr>
          <a:xfrm>
            <a:off x="646175" y="1348212"/>
            <a:ext cx="5895301" cy="255117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This name is dictated by two parameters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8507419" y="1794104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8507419" y="319665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8507419" y="249494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E7694-6DEE-4916-A3B1-90B1E94E8DFD}"/>
              </a:ext>
            </a:extLst>
          </p:cNvPr>
          <p:cNvSpPr txBox="1"/>
          <p:nvPr/>
        </p:nvSpPr>
        <p:spPr>
          <a:xfrm>
            <a:off x="646174" y="4893657"/>
            <a:ext cx="7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Each chord has a </a:t>
            </a: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32B671-B938-444F-AC20-F330BECC9057}"/>
              </a:ext>
            </a:extLst>
          </p:cNvPr>
          <p:cNvSpPr txBox="1"/>
          <p:nvPr/>
        </p:nvSpPr>
        <p:spPr>
          <a:xfrm>
            <a:off x="646175" y="18470"/>
            <a:ext cx="10015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Chords: Names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758456B-682F-4013-8C72-340FAC95223F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49A0CC-6E1A-45BB-8B1A-F48C210041E9}"/>
              </a:ext>
            </a:extLst>
          </p:cNvPr>
          <p:cNvSpPr txBox="1"/>
          <p:nvPr/>
        </p:nvSpPr>
        <p:spPr>
          <a:xfrm>
            <a:off x="646175" y="3899388"/>
            <a:ext cx="589530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4B25EF-159A-4A07-9BF0-6239213D883D}"/>
              </a:ext>
            </a:extLst>
          </p:cNvPr>
          <p:cNvSpPr txBox="1"/>
          <p:nvPr/>
        </p:nvSpPr>
        <p:spPr>
          <a:xfrm>
            <a:off x="8507419" y="138782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D7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074928-BFE1-45A0-97B4-4D21E0D744F0}"/>
              </a:ext>
            </a:extLst>
          </p:cNvPr>
          <p:cNvSpPr txBox="1"/>
          <p:nvPr/>
        </p:nvSpPr>
        <p:spPr>
          <a:xfrm>
            <a:off x="8507419" y="390454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99555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00071BF9-0C64-43CE-A020-4DC8EB6B9768}"/>
              </a:ext>
            </a:extLst>
          </p:cNvPr>
          <p:cNvSpPr txBox="1"/>
          <p:nvPr/>
        </p:nvSpPr>
        <p:spPr>
          <a:xfrm>
            <a:off x="646174" y="1348212"/>
            <a:ext cx="5895301" cy="255117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root note is “the note from which a chord originates”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8507419" y="1794104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8507419" y="319665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8507419" y="249494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8507419" y="1393994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9FF43"/>
                </a:solidFill>
              </a:rPr>
              <a:t>D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E7694-6DEE-4916-A3B1-90B1E94E8DFD}"/>
              </a:ext>
            </a:extLst>
          </p:cNvPr>
          <p:cNvSpPr txBox="1"/>
          <p:nvPr/>
        </p:nvSpPr>
        <p:spPr>
          <a:xfrm>
            <a:off x="646174" y="4893657"/>
            <a:ext cx="7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Each chord has a </a:t>
            </a:r>
            <a:r>
              <a:rPr lang="en-US" sz="3600" dirty="0">
                <a:solidFill>
                  <a:srgbClr val="59FF43"/>
                </a:solidFill>
              </a:rPr>
              <a:t>root note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E2B596-8C21-4BBC-A4AB-7536892DABE4}"/>
              </a:ext>
            </a:extLst>
          </p:cNvPr>
          <p:cNvSpPr txBox="1"/>
          <p:nvPr/>
        </p:nvSpPr>
        <p:spPr>
          <a:xfrm>
            <a:off x="8507419" y="3910715"/>
            <a:ext cx="1078992" cy="707886"/>
          </a:xfrm>
          <a:prstGeom prst="rect">
            <a:avLst/>
          </a:prstGeom>
          <a:noFill/>
          <a:ln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32B671-B938-444F-AC20-F330BECC9057}"/>
              </a:ext>
            </a:extLst>
          </p:cNvPr>
          <p:cNvSpPr txBox="1"/>
          <p:nvPr/>
        </p:nvSpPr>
        <p:spPr>
          <a:xfrm>
            <a:off x="646175" y="18470"/>
            <a:ext cx="10015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Chords: Root Notes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758456B-682F-4013-8C72-340FAC95223F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49A0CC-6E1A-45BB-8B1A-F48C210041E9}"/>
              </a:ext>
            </a:extLst>
          </p:cNvPr>
          <p:cNvSpPr txBox="1"/>
          <p:nvPr/>
        </p:nvSpPr>
        <p:spPr>
          <a:xfrm>
            <a:off x="646175" y="3899388"/>
            <a:ext cx="5895301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Chord, 2004, p. 147</a:t>
            </a:r>
          </a:p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from The Concise Oxford Dictionary of Music</a:t>
            </a:r>
          </a:p>
        </p:txBody>
      </p:sp>
    </p:spTree>
    <p:extLst>
      <p:ext uri="{BB962C8B-B14F-4D97-AF65-F5344CB8AC3E}">
        <p14:creationId xmlns:p14="http://schemas.microsoft.com/office/powerpoint/2010/main" val="491199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00071BF9-0C64-43CE-A020-4DC8EB6B9768}"/>
              </a:ext>
            </a:extLst>
          </p:cNvPr>
          <p:cNvSpPr txBox="1"/>
          <p:nvPr/>
        </p:nvSpPr>
        <p:spPr>
          <a:xfrm>
            <a:off x="646174" y="1346529"/>
            <a:ext cx="5895301" cy="255454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Determined by the distances between the notes that comprise the chord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8507419" y="1794104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8507419" y="319665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8507419" y="249494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E7694-6DEE-4916-A3B1-90B1E94E8DFD}"/>
              </a:ext>
            </a:extLst>
          </p:cNvPr>
          <p:cNvSpPr txBox="1"/>
          <p:nvPr/>
        </p:nvSpPr>
        <p:spPr>
          <a:xfrm>
            <a:off x="646174" y="4893657"/>
            <a:ext cx="7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Each chord has a </a:t>
            </a:r>
            <a:r>
              <a:rPr lang="en-US" sz="3600" dirty="0">
                <a:solidFill>
                  <a:srgbClr val="FF5043"/>
                </a:solidFill>
              </a:rPr>
              <a:t>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32B671-B938-444F-AC20-F330BECC9057}"/>
              </a:ext>
            </a:extLst>
          </p:cNvPr>
          <p:cNvSpPr txBox="1"/>
          <p:nvPr/>
        </p:nvSpPr>
        <p:spPr>
          <a:xfrm>
            <a:off x="646175" y="18470"/>
            <a:ext cx="7861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Chords: Types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758456B-682F-4013-8C72-340FAC95223F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49A0CC-6E1A-45BB-8B1A-F48C210041E9}"/>
              </a:ext>
            </a:extLst>
          </p:cNvPr>
          <p:cNvSpPr txBox="1"/>
          <p:nvPr/>
        </p:nvSpPr>
        <p:spPr>
          <a:xfrm>
            <a:off x="646175" y="3899388"/>
            <a:ext cx="5895301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This concept is common knowledge</a:t>
            </a:r>
          </a:p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 the field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70305B-644F-4F0D-BA28-9E9BB82EBC59}"/>
              </a:ext>
            </a:extLst>
          </p:cNvPr>
          <p:cNvSpPr txBox="1"/>
          <p:nvPr/>
        </p:nvSpPr>
        <p:spPr>
          <a:xfrm>
            <a:off x="8507418" y="1391748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  <a:r>
              <a:rPr lang="en-US" sz="2000" dirty="0">
                <a:solidFill>
                  <a:srgbClr val="FF5043"/>
                </a:solidFill>
              </a:rPr>
              <a:t>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51B763-913A-4766-BCEF-A9255C4BEF85}"/>
              </a:ext>
            </a:extLst>
          </p:cNvPr>
          <p:cNvSpPr txBox="1"/>
          <p:nvPr/>
        </p:nvSpPr>
        <p:spPr>
          <a:xfrm>
            <a:off x="8507419" y="3899388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692343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determination of the name of the chord from the notes that constitute 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This concept is common knowledge in the field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Identification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AD25156-4B7A-4CA3-B53C-38767DDB50FE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367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rown">
      <a:majorFont>
        <a:latin typeface="Brown"/>
        <a:ea typeface=""/>
        <a:cs typeface=""/>
      </a:majorFont>
      <a:minorFont>
        <a:latin typeface="Brow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4130</TotalTime>
  <Words>1526</Words>
  <Application>Microsoft Office PowerPoint</Application>
  <PresentationFormat>Widescreen</PresentationFormat>
  <Paragraphs>512</Paragraphs>
  <Slides>42</Slides>
  <Notes>0</Notes>
  <HiddenSlides>11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Brown</vt:lpstr>
      <vt:lpstr>LM Sans 10</vt:lpstr>
      <vt:lpstr>Office Theme</vt:lpstr>
      <vt:lpstr>Real-Time Identification of Common and Extended Musical Chords using Artificial Neural Networks</vt:lpstr>
      <vt:lpstr>Real-Time Identification of  Common and Extended Musical Chords  using Artificial Neural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Identification of Common and Extended Musical Chords using Neural Networks</dc:title>
  <dc:creator>Joachim</dc:creator>
  <cp:lastModifiedBy>Joachim</cp:lastModifiedBy>
  <cp:revision>205</cp:revision>
  <dcterms:created xsi:type="dcterms:W3CDTF">2017-09-25T01:08:35Z</dcterms:created>
  <dcterms:modified xsi:type="dcterms:W3CDTF">2017-11-07T14:40:43Z</dcterms:modified>
</cp:coreProperties>
</file>