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301" r:id="rId5"/>
    <p:sldId id="261" r:id="rId6"/>
    <p:sldId id="300" r:id="rId7"/>
    <p:sldId id="265" r:id="rId8"/>
    <p:sldId id="293" r:id="rId9"/>
    <p:sldId id="302" r:id="rId10"/>
    <p:sldId id="303" r:id="rId11"/>
    <p:sldId id="266" r:id="rId12"/>
    <p:sldId id="267" r:id="rId13"/>
    <p:sldId id="305" r:id="rId14"/>
    <p:sldId id="269" r:id="rId15"/>
    <p:sldId id="270" r:id="rId16"/>
    <p:sldId id="271" r:id="rId17"/>
    <p:sldId id="276" r:id="rId18"/>
    <p:sldId id="306" r:id="rId19"/>
    <p:sldId id="307" r:id="rId20"/>
    <p:sldId id="280" r:id="rId21"/>
    <p:sldId id="281" r:id="rId22"/>
    <p:sldId id="295" r:id="rId23"/>
    <p:sldId id="294" r:id="rId24"/>
    <p:sldId id="296" r:id="rId25"/>
    <p:sldId id="308" r:id="rId26"/>
    <p:sldId id="309" r:id="rId27"/>
    <p:sldId id="310" r:id="rId28"/>
    <p:sldId id="311" r:id="rId29"/>
    <p:sldId id="312" r:id="rId30"/>
    <p:sldId id="313" r:id="rId31"/>
    <p:sldId id="258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  <a:srgbClr val="59FF43"/>
    <a:srgbClr val="43F6FF"/>
    <a:srgbClr val="FF5043"/>
    <a:srgbClr val="F144FE"/>
    <a:srgbClr val="FF43AE"/>
    <a:srgbClr val="8F43FF"/>
    <a:srgbClr val="4347FF"/>
    <a:srgbClr val="438BFF"/>
    <a:srgbClr val="43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teinhardt.nyu.edu/marl/research/chord_recognition" TargetMode="External"/><Relationship Id="rId7" Type="http://schemas.openxmlformats.org/officeDocument/2006/relationships/hyperlink" Target="http://ismir2015.uma.es/articles/96_Paper.pdf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nas.org/content/95/6/3172.full" TargetMode="External"/><Relationship Id="rId5" Type="http://schemas.openxmlformats.org/officeDocument/2006/relationships/hyperlink" Target="http://jim.afim-asso.org/jim12/pdf/jim2012_08_p_osmalskyj.pdf" TargetMode="External"/><Relationship Id="rId4" Type="http://schemas.openxmlformats.org/officeDocument/2006/relationships/hyperlink" Target="https://github.com/patrickkidd/pyrtmidi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1889188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Common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54280-541B-404D-9DA0-DCE339393253}"/>
              </a:ext>
            </a:extLst>
          </p:cNvPr>
          <p:cNvSpPr txBox="1">
            <a:spLocks/>
          </p:cNvSpPr>
          <p:nvPr/>
        </p:nvSpPr>
        <p:spPr>
          <a:xfrm>
            <a:off x="123823" y="3700445"/>
            <a:ext cx="12068175" cy="1286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 chords are generated by a user 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48BB-8F97-4684-98CD-84C64E648845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 guarantee of chord identification accuracy in these websites</a:t>
            </a:r>
          </a:p>
        </p:txBody>
      </p:sp>
    </p:spTree>
    <p:extLst>
      <p:ext uri="{BB962C8B-B14F-4D97-AF65-F5344CB8AC3E}">
        <p14:creationId xmlns:p14="http://schemas.microsoft.com/office/powerpoint/2010/main" val="253091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An important dependency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83479-99BF-4030-9121-33110CB5E2C7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 relies on this next rare ability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165807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00295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2341234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2339299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2B3D3-CAF1-48E6-A7CF-F3DB6EAEC7D1}"/>
              </a:ext>
            </a:extLst>
          </p:cNvPr>
          <p:cNvSpPr txBox="1"/>
          <p:nvPr/>
        </p:nvSpPr>
        <p:spPr>
          <a:xfrm>
            <a:off x="353267" y="4160826"/>
            <a:ext cx="114005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identify note by hearing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E8442-2481-4F72-B8EE-0E27B6C6C01E}"/>
              </a:ext>
            </a:extLst>
          </p:cNvPr>
          <p:cNvSpPr txBox="1"/>
          <p:nvPr/>
        </p:nvSpPr>
        <p:spPr>
          <a:xfrm>
            <a:off x="350901" y="4868712"/>
            <a:ext cx="1140309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165807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440 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166000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020527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1652702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00295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2339299"/>
            <a:ext cx="1198158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2333930"/>
            <a:ext cx="1198156" cy="7304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25A7F-FA14-454D-B721-5FC1CC1AAFAA}"/>
              </a:ext>
            </a:extLst>
          </p:cNvPr>
          <p:cNvSpPr txBox="1"/>
          <p:nvPr/>
        </p:nvSpPr>
        <p:spPr>
          <a:xfrm>
            <a:off x="9713249" y="1985356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9CA242-93D7-4AE2-B013-D01B4B8B1933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D80A1-4627-41BB-9126-97454A83A4CD}"/>
              </a:ext>
            </a:extLst>
          </p:cNvPr>
          <p:cNvSpPr txBox="1"/>
          <p:nvPr/>
        </p:nvSpPr>
        <p:spPr>
          <a:xfrm>
            <a:off x="353267" y="4160826"/>
            <a:ext cx="1140058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identify note by hearing 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4CADE-9677-43E1-9928-95825B695302}"/>
              </a:ext>
            </a:extLst>
          </p:cNvPr>
          <p:cNvSpPr txBox="1"/>
          <p:nvPr/>
        </p:nvSpPr>
        <p:spPr>
          <a:xfrm>
            <a:off x="350901" y="4868712"/>
            <a:ext cx="1140309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</p:spTree>
    <p:extLst>
      <p:ext uri="{BB962C8B-B14F-4D97-AF65-F5344CB8AC3E}">
        <p14:creationId xmlns:p14="http://schemas.microsoft.com/office/powerpoint/2010/main" val="326535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 be 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Id’n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A.P.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B16EF-B2C2-405D-BA1C-D7E1C06660AE}"/>
              </a:ext>
            </a:extLst>
          </p:cNvPr>
          <p:cNvSpPr txBox="1"/>
          <p:nvPr/>
        </p:nvSpPr>
        <p:spPr>
          <a:xfrm>
            <a:off x="646176" y="2053741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Chords based on</a:t>
            </a:r>
            <a:endParaRPr lang="en-US" sz="4000" dirty="0">
              <a:solidFill>
                <a:srgbClr val="59FF43"/>
              </a:solidFill>
            </a:endParaRPr>
          </a:p>
          <a:p>
            <a:pPr algn="ctr"/>
            <a:r>
              <a:rPr lang="en-US" sz="4000" dirty="0">
                <a:solidFill>
                  <a:srgbClr val="59FF43"/>
                </a:solidFill>
              </a:rPr>
              <a:t>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(absolute)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C646-0358-4DC2-8FC2-9567CDB84A15}"/>
              </a:ext>
            </a:extLst>
          </p:cNvPr>
          <p:cNvSpPr txBox="1"/>
          <p:nvPr/>
        </p:nvSpPr>
        <p:spPr>
          <a:xfrm>
            <a:off x="646176" y="4606601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With 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322DF-4200-4B0E-9A87-4BCD6F4423DD}"/>
              </a:ext>
            </a:extLst>
          </p:cNvPr>
          <p:cNvSpPr txBox="1"/>
          <p:nvPr/>
        </p:nvSpPr>
        <p:spPr>
          <a:xfrm>
            <a:off x="7428427" y="384710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DA873-16B7-45E4-9F10-85935B282691}"/>
              </a:ext>
            </a:extLst>
          </p:cNvPr>
          <p:cNvSpPr txBox="1"/>
          <p:nvPr/>
        </p:nvSpPr>
        <p:spPr>
          <a:xfrm>
            <a:off x="7428427" y="313921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B8CAC-F8E8-48BB-9D77-4EEA432E7579}"/>
              </a:ext>
            </a:extLst>
          </p:cNvPr>
          <p:cNvSpPr txBox="1"/>
          <p:nvPr/>
        </p:nvSpPr>
        <p:spPr>
          <a:xfrm>
            <a:off x="7428427" y="242944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209C1-0BDE-4858-939A-5A2CD8D5EB65}"/>
              </a:ext>
            </a:extLst>
          </p:cNvPr>
          <p:cNvSpPr txBox="1"/>
          <p:nvPr/>
        </p:nvSpPr>
        <p:spPr>
          <a:xfrm>
            <a:off x="7428427" y="171967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A5436-4AEC-475A-B172-5F215DF7E312}"/>
              </a:ext>
            </a:extLst>
          </p:cNvPr>
          <p:cNvSpPr txBox="1"/>
          <p:nvPr/>
        </p:nvSpPr>
        <p:spPr>
          <a:xfrm>
            <a:off x="7428427" y="4554989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A3B83-B7CA-41F6-B7E1-5AAD324F750D}"/>
              </a:ext>
            </a:extLst>
          </p:cNvPr>
          <p:cNvSpPr txBox="1"/>
          <p:nvPr/>
        </p:nvSpPr>
        <p:spPr>
          <a:xfrm>
            <a:off x="4766593" y="4678099"/>
            <a:ext cx="1537521" cy="461665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9FF43"/>
                </a:solidFill>
              </a:rPr>
              <a:t>D</a:t>
            </a:r>
            <a:endParaRPr lang="en-US" sz="4000" dirty="0">
              <a:solidFill>
                <a:srgbClr val="59FF43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5C4874-8387-46FE-B280-1E3EA33CE98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6304114" y="4908931"/>
            <a:ext cx="1124313" cy="1"/>
          </a:xfrm>
          <a:prstGeom prst="straightConnector1">
            <a:avLst/>
          </a:prstGeom>
          <a:ln w="12700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4A70A683-F86D-44AC-B675-CBDD70F8327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4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45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chord identification 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5" y="4636437"/>
            <a:ext cx="10983955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Classical algorithms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D2591-587F-4295-91AF-92D6BE43CDD4}"/>
              </a:ext>
            </a:extLst>
          </p:cNvPr>
          <p:cNvSpPr txBox="1"/>
          <p:nvPr/>
        </p:nvSpPr>
        <p:spPr>
          <a:xfrm>
            <a:off x="646175" y="1589449"/>
            <a:ext cx="5491978" cy="264687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1999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BD5E8-287F-475C-B8F5-9DEFC683E66F}"/>
              </a:ext>
            </a:extLst>
          </p:cNvPr>
          <p:cNvSpPr txBox="1"/>
          <p:nvPr/>
        </p:nvSpPr>
        <p:spPr>
          <a:xfrm>
            <a:off x="646175" y="4236327"/>
            <a:ext cx="54919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Fujishima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1D3F4-307F-49AE-9926-6A38AE40B04B}"/>
              </a:ext>
            </a:extLst>
          </p:cNvPr>
          <p:cNvSpPr txBox="1"/>
          <p:nvPr/>
        </p:nvSpPr>
        <p:spPr>
          <a:xfrm>
            <a:off x="6138153" y="1589449"/>
            <a:ext cx="5491978" cy="264687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0ECA2-CA4A-4269-83A5-1E7193469BCF}"/>
              </a:ext>
            </a:extLst>
          </p:cNvPr>
          <p:cNvSpPr txBox="1"/>
          <p:nvPr/>
        </p:nvSpPr>
        <p:spPr>
          <a:xfrm>
            <a:off x="6138153" y="4236327"/>
            <a:ext cx="54919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Stark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Plumbley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3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3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45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chord identification 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5" y="4636437"/>
            <a:ext cx="11010916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D2591-587F-4295-91AF-92D6BE43CDD4}"/>
              </a:ext>
            </a:extLst>
          </p:cNvPr>
          <p:cNvSpPr txBox="1"/>
          <p:nvPr/>
        </p:nvSpPr>
        <p:spPr>
          <a:xfrm>
            <a:off x="646175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BD5E8-287F-475C-B8F5-9DEFC683E66F}"/>
              </a:ext>
            </a:extLst>
          </p:cNvPr>
          <p:cNvSpPr txBox="1"/>
          <p:nvPr/>
        </p:nvSpPr>
        <p:spPr>
          <a:xfrm>
            <a:off x="646175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3C67C-375B-4956-80F0-B31643306BED}"/>
              </a:ext>
            </a:extLst>
          </p:cNvPr>
          <p:cNvSpPr txBox="1"/>
          <p:nvPr/>
        </p:nvSpPr>
        <p:spPr>
          <a:xfrm>
            <a:off x="4312919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8D0F9-5AB9-41BE-85C5-EDCBE0FF8D94}"/>
              </a:ext>
            </a:extLst>
          </p:cNvPr>
          <p:cNvSpPr txBox="1"/>
          <p:nvPr/>
        </p:nvSpPr>
        <p:spPr>
          <a:xfrm>
            <a:off x="7979663" y="1584567"/>
            <a:ext cx="3666744" cy="265176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1528D-5017-4C34-8E96-06874A3BBB5A}"/>
              </a:ext>
            </a:extLst>
          </p:cNvPr>
          <p:cNvSpPr txBox="1"/>
          <p:nvPr/>
        </p:nvSpPr>
        <p:spPr>
          <a:xfrm>
            <a:off x="4312919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et 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6B07FD-0CB6-4A2C-A136-27A6A6A1380E}"/>
              </a:ext>
            </a:extLst>
          </p:cNvPr>
          <p:cNvSpPr txBox="1"/>
          <p:nvPr/>
        </p:nvSpPr>
        <p:spPr>
          <a:xfrm>
            <a:off x="7985005" y="4236327"/>
            <a:ext cx="366674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</a:t>
            </a:r>
          </a:p>
        </p:txBody>
      </p:sp>
    </p:spTree>
    <p:extLst>
      <p:ext uri="{BB962C8B-B14F-4D97-AF65-F5344CB8AC3E}">
        <p14:creationId xmlns:p14="http://schemas.microsoft.com/office/powerpoint/2010/main" val="2970867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B1BE0-BD8E-4811-81D6-A38181A0859F}"/>
              </a:ext>
            </a:extLst>
          </p:cNvPr>
          <p:cNvSpPr txBox="1"/>
          <p:nvPr/>
        </p:nvSpPr>
        <p:spPr>
          <a:xfrm>
            <a:off x="646175" y="1344846"/>
            <a:ext cx="5895301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“Any simultaneous combination of notes, but usually of not fewer than 3”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34DFF-D4E8-4611-8974-2A5BBE11DE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common and extended chords in real-time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Self-organizing, adaptable, simple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E7239-A743-4BAF-9F77-B0EDB925AC1D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Daniel, 2013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287EF3-D434-4155-8E01-47EB9C095532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381EF-1DAD-425D-B917-89F0704560EE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861413-2848-4A5F-B02B-49B2926EFC40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F4A964-0443-41A4-9F4C-182BE98C321F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040E9-239D-4A96-83C7-DDF5FDBA72F5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373F34-4941-4927-8971-20517D13657E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208DB9-E26E-433A-83A2-B5623CDF89BA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DD5AC2-CADC-4398-84BA-0CD3332C8A6B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AE5382-52AE-41A8-B9F1-8BBD5435C1D5}"/>
              </a:ext>
            </a:extLst>
          </p:cNvPr>
          <p:cNvCxnSpPr>
            <a:cxnSpLocks/>
            <a:stCxn id="23" idx="6"/>
            <a:endCxn id="33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E42550-6CA7-4741-9652-165C0B99FED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Probability distribution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learns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</p:spTree>
    <p:extLst>
      <p:ext uri="{BB962C8B-B14F-4D97-AF65-F5344CB8AC3E}">
        <p14:creationId xmlns:p14="http://schemas.microsoft.com/office/powerpoint/2010/main" val="2428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4174881" y="1899063"/>
            <a:ext cx="356235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4174881" y="3007059"/>
            <a:ext cx="356235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Graphics Processing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Parallel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44794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643810" y="1858094"/>
            <a:ext cx="3562350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GPU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643810" y="2966090"/>
            <a:ext cx="356235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Graphics Processing 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Up to </a:t>
            </a:r>
            <a:r>
              <a:rPr lang="en-US" sz="4000" dirty="0">
                <a:solidFill>
                  <a:srgbClr val="59FF43"/>
                </a:solidFill>
              </a:rPr>
              <a:t>30x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faster than a CPU in ANN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7BDA5-471B-45E4-AEBE-AD2E6F98239F}"/>
              </a:ext>
            </a:extLst>
          </p:cNvPr>
          <p:cNvSpPr txBox="1"/>
          <p:nvPr/>
        </p:nvSpPr>
        <p:spPr>
          <a:xfrm>
            <a:off x="4206160" y="1859887"/>
            <a:ext cx="356235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BBDCD6-9011-4796-A289-D76A2B29FC14}"/>
              </a:ext>
            </a:extLst>
          </p:cNvPr>
          <p:cNvSpPr txBox="1"/>
          <p:nvPr/>
        </p:nvSpPr>
        <p:spPr>
          <a:xfrm>
            <a:off x="764230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AF879-F79F-4C17-83D3-1DFF7F791C71}"/>
              </a:ext>
            </a:extLst>
          </p:cNvPr>
          <p:cNvSpPr txBox="1"/>
          <p:nvPr/>
        </p:nvSpPr>
        <p:spPr>
          <a:xfrm>
            <a:off x="838914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FB69A-5DE0-4500-A8E4-B565C9F79E2B}"/>
              </a:ext>
            </a:extLst>
          </p:cNvPr>
          <p:cNvSpPr txBox="1"/>
          <p:nvPr/>
        </p:nvSpPr>
        <p:spPr>
          <a:xfrm>
            <a:off x="913598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732F5-CF24-471D-BCCE-D683C3BF0874}"/>
              </a:ext>
            </a:extLst>
          </p:cNvPr>
          <p:cNvSpPr txBox="1"/>
          <p:nvPr/>
        </p:nvSpPr>
        <p:spPr>
          <a:xfrm>
            <a:off x="988282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5062B-7DA7-4D48-AEA6-A7B420724DAC}"/>
              </a:ext>
            </a:extLst>
          </p:cNvPr>
          <p:cNvSpPr txBox="1"/>
          <p:nvPr/>
        </p:nvSpPr>
        <p:spPr>
          <a:xfrm>
            <a:off x="10629669" y="1453317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F8A0D8-5350-4215-B887-DC515C031334}"/>
              </a:ext>
            </a:extLst>
          </p:cNvPr>
          <p:cNvSpPr txBox="1"/>
          <p:nvPr/>
        </p:nvSpPr>
        <p:spPr>
          <a:xfrm>
            <a:off x="764230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5BCBC-EA7F-4AE0-8701-77E78ED0E5A5}"/>
              </a:ext>
            </a:extLst>
          </p:cNvPr>
          <p:cNvSpPr txBox="1"/>
          <p:nvPr/>
        </p:nvSpPr>
        <p:spPr>
          <a:xfrm>
            <a:off x="838914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5A597-8AE2-4784-863F-5B405BB07F06}"/>
              </a:ext>
            </a:extLst>
          </p:cNvPr>
          <p:cNvSpPr txBox="1"/>
          <p:nvPr/>
        </p:nvSpPr>
        <p:spPr>
          <a:xfrm>
            <a:off x="913598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3DED5-42B6-4322-9910-8440BEAFFBD1}"/>
              </a:ext>
            </a:extLst>
          </p:cNvPr>
          <p:cNvSpPr txBox="1"/>
          <p:nvPr/>
        </p:nvSpPr>
        <p:spPr>
          <a:xfrm>
            <a:off x="988282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90E86-5A3A-4371-ADB4-CF14ABF06409}"/>
              </a:ext>
            </a:extLst>
          </p:cNvPr>
          <p:cNvSpPr txBox="1"/>
          <p:nvPr/>
        </p:nvSpPr>
        <p:spPr>
          <a:xfrm>
            <a:off x="10629669" y="1852531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EE474-E31B-47A7-93C8-A85EB7FAF116}"/>
              </a:ext>
            </a:extLst>
          </p:cNvPr>
          <p:cNvSpPr txBox="1"/>
          <p:nvPr/>
        </p:nvSpPr>
        <p:spPr>
          <a:xfrm>
            <a:off x="764230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06D244-8D40-41B9-B23E-3BF4B36D683B}"/>
              </a:ext>
            </a:extLst>
          </p:cNvPr>
          <p:cNvSpPr txBox="1"/>
          <p:nvPr/>
        </p:nvSpPr>
        <p:spPr>
          <a:xfrm>
            <a:off x="838914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E7E7E6-A780-412C-8EC8-455C8F0F83DE}"/>
              </a:ext>
            </a:extLst>
          </p:cNvPr>
          <p:cNvSpPr txBox="1"/>
          <p:nvPr/>
        </p:nvSpPr>
        <p:spPr>
          <a:xfrm>
            <a:off x="913598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27760A-BDAF-4B97-A0FB-3BDDB91EE919}"/>
              </a:ext>
            </a:extLst>
          </p:cNvPr>
          <p:cNvSpPr txBox="1"/>
          <p:nvPr/>
        </p:nvSpPr>
        <p:spPr>
          <a:xfrm>
            <a:off x="988282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CEF070-E881-4D5F-B856-BDDB46676D77}"/>
              </a:ext>
            </a:extLst>
          </p:cNvPr>
          <p:cNvSpPr txBox="1"/>
          <p:nvPr/>
        </p:nvSpPr>
        <p:spPr>
          <a:xfrm>
            <a:off x="10629669" y="2252404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DEE18-37B6-4063-BA70-7D0E9077C27C}"/>
              </a:ext>
            </a:extLst>
          </p:cNvPr>
          <p:cNvSpPr txBox="1"/>
          <p:nvPr/>
        </p:nvSpPr>
        <p:spPr>
          <a:xfrm>
            <a:off x="764230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7D837-61E2-4CA5-BEAE-D6506EE3FF2B}"/>
              </a:ext>
            </a:extLst>
          </p:cNvPr>
          <p:cNvSpPr txBox="1"/>
          <p:nvPr/>
        </p:nvSpPr>
        <p:spPr>
          <a:xfrm>
            <a:off x="838914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E7A346-ACD8-45F1-9DFA-F937BDF649EA}"/>
              </a:ext>
            </a:extLst>
          </p:cNvPr>
          <p:cNvSpPr txBox="1"/>
          <p:nvPr/>
        </p:nvSpPr>
        <p:spPr>
          <a:xfrm>
            <a:off x="913598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095292-0A73-46B2-AE8D-CB4EA036BEA1}"/>
              </a:ext>
            </a:extLst>
          </p:cNvPr>
          <p:cNvSpPr txBox="1"/>
          <p:nvPr/>
        </p:nvSpPr>
        <p:spPr>
          <a:xfrm>
            <a:off x="988282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8C5840-7CB7-4FCD-84C5-88D0694A2C14}"/>
              </a:ext>
            </a:extLst>
          </p:cNvPr>
          <p:cNvSpPr txBox="1"/>
          <p:nvPr/>
        </p:nvSpPr>
        <p:spPr>
          <a:xfrm>
            <a:off x="10629669" y="265161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A74E9-B222-4E57-93DE-A87564DC2D36}"/>
              </a:ext>
            </a:extLst>
          </p:cNvPr>
          <p:cNvSpPr txBox="1"/>
          <p:nvPr/>
        </p:nvSpPr>
        <p:spPr>
          <a:xfrm>
            <a:off x="764230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60A4A3-A6C3-4EC6-B500-19D5EBCC574F}"/>
              </a:ext>
            </a:extLst>
          </p:cNvPr>
          <p:cNvSpPr txBox="1"/>
          <p:nvPr/>
        </p:nvSpPr>
        <p:spPr>
          <a:xfrm>
            <a:off x="838914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E6D28-91E8-4B5A-AD7C-64A4BF072B12}"/>
              </a:ext>
            </a:extLst>
          </p:cNvPr>
          <p:cNvSpPr txBox="1"/>
          <p:nvPr/>
        </p:nvSpPr>
        <p:spPr>
          <a:xfrm>
            <a:off x="913598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8BE2F-096D-4458-902A-B834DDC1142A}"/>
              </a:ext>
            </a:extLst>
          </p:cNvPr>
          <p:cNvSpPr txBox="1"/>
          <p:nvPr/>
        </p:nvSpPr>
        <p:spPr>
          <a:xfrm>
            <a:off x="988282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A28B23-0129-4D9F-9FF0-FE412E6FEDF9}"/>
              </a:ext>
            </a:extLst>
          </p:cNvPr>
          <p:cNvSpPr txBox="1"/>
          <p:nvPr/>
        </p:nvSpPr>
        <p:spPr>
          <a:xfrm>
            <a:off x="10629669" y="3053508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C10872-A097-4F00-B245-D024594FC0AB}"/>
              </a:ext>
            </a:extLst>
          </p:cNvPr>
          <p:cNvSpPr txBox="1"/>
          <p:nvPr/>
        </p:nvSpPr>
        <p:spPr>
          <a:xfrm>
            <a:off x="764230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19E4B-BFE9-49A9-90CA-5BB5DF9C0EAD}"/>
              </a:ext>
            </a:extLst>
          </p:cNvPr>
          <p:cNvSpPr txBox="1"/>
          <p:nvPr/>
        </p:nvSpPr>
        <p:spPr>
          <a:xfrm>
            <a:off x="838914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F28DD0-832D-4716-ADE6-45E2B7DFA820}"/>
              </a:ext>
            </a:extLst>
          </p:cNvPr>
          <p:cNvSpPr txBox="1"/>
          <p:nvPr/>
        </p:nvSpPr>
        <p:spPr>
          <a:xfrm>
            <a:off x="913598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839A98-87A1-44A5-99F7-FC0198AB837B}"/>
              </a:ext>
            </a:extLst>
          </p:cNvPr>
          <p:cNvSpPr txBox="1"/>
          <p:nvPr/>
        </p:nvSpPr>
        <p:spPr>
          <a:xfrm>
            <a:off x="988282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78090C-4550-4769-9233-594EDA9A6DE7}"/>
              </a:ext>
            </a:extLst>
          </p:cNvPr>
          <p:cNvSpPr txBox="1"/>
          <p:nvPr/>
        </p:nvSpPr>
        <p:spPr>
          <a:xfrm>
            <a:off x="10629669" y="3452722"/>
            <a:ext cx="746840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2EE858A4-58C1-48DE-90C7-A82A0D931004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</p:spTree>
    <p:extLst>
      <p:ext uri="{BB962C8B-B14F-4D97-AF65-F5344CB8AC3E}">
        <p14:creationId xmlns:p14="http://schemas.microsoft.com/office/powerpoint/2010/main" val="323184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2617B-7110-4E9F-BA65-4F91F081B327}"/>
              </a:ext>
            </a:extLst>
          </p:cNvPr>
          <p:cNvSpPr/>
          <p:nvPr/>
        </p:nvSpPr>
        <p:spPr>
          <a:xfrm>
            <a:off x="2286000" y="1935368"/>
            <a:ext cx="3733800" cy="1104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12EB6-EB3F-4699-84DA-30821637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44893"/>
            <a:ext cx="38100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EF4BB-6F0F-4A50-9BBA-3DEBB502F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4" y="1777722"/>
            <a:ext cx="2812629" cy="14593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prototyping in Python</a:t>
            </a:r>
          </a:p>
        </p:txBody>
      </p:sp>
    </p:spTree>
    <p:extLst>
      <p:ext uri="{BB962C8B-B14F-4D97-AF65-F5344CB8AC3E}">
        <p14:creationId xmlns:p14="http://schemas.microsoft.com/office/powerpoint/2010/main" val="63799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Computation on the GPU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26F32-E724-426A-BB2B-4DA98E80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55" y="1649686"/>
            <a:ext cx="3291337" cy="191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4F558-5094-499E-A314-F3E46E70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17" y="1649686"/>
            <a:ext cx="2997150" cy="191817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37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Python, IDE, and MIDI I/O library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Coding essentials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8C99E-82E2-41CD-B984-8EC0644D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0" y="1694459"/>
            <a:ext cx="4372492" cy="2186246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775EC-3309-4CBE-8B55-E1722FE84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3" y="1694459"/>
            <a:ext cx="2186246" cy="2186246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6F4C9B-2B2B-4FAA-996B-2C3FF9E0C21F}"/>
              </a:ext>
            </a:extLst>
          </p:cNvPr>
          <p:cNvSpPr txBox="1"/>
          <p:nvPr/>
        </p:nvSpPr>
        <p:spPr>
          <a:xfrm>
            <a:off x="8374297" y="1639839"/>
            <a:ext cx="3002212" cy="182880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pyrtmidi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72F18-196C-4125-B4F6-8CAE8D1C8858}"/>
              </a:ext>
            </a:extLst>
          </p:cNvPr>
          <p:cNvSpPr txBox="1"/>
          <p:nvPr/>
        </p:nvSpPr>
        <p:spPr>
          <a:xfrm>
            <a:off x="8374297" y="3473423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Kidd, 2017</a:t>
            </a:r>
          </a:p>
        </p:txBody>
      </p:sp>
    </p:spTree>
    <p:extLst>
      <p:ext uri="{BB962C8B-B14F-4D97-AF65-F5344CB8AC3E}">
        <p14:creationId xmlns:p14="http://schemas.microsoft.com/office/powerpoint/2010/main" val="330221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B1BE0-BD8E-4811-81D6-A38181A0859F}"/>
              </a:ext>
            </a:extLst>
          </p:cNvPr>
          <p:cNvSpPr txBox="1"/>
          <p:nvPr/>
        </p:nvSpPr>
        <p:spPr>
          <a:xfrm>
            <a:off x="646174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use of chords is the basic foundation of harmony” in music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34DFF-D4E8-4611-8974-2A5BBE11DE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56451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843092"/>
            <a:ext cx="5068825" cy="46628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843092"/>
            <a:ext cx="5068825" cy="46634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b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</a:b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705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</a:t>
            </a:r>
          </a:p>
          <a:p>
            <a:pPr algn="ctr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5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This name is dictated by two parameters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100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Names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B25EF-159A-4A07-9BF0-6239213D883D}"/>
              </a:ext>
            </a:extLst>
          </p:cNvPr>
          <p:cNvSpPr txBox="1"/>
          <p:nvPr/>
        </p:nvSpPr>
        <p:spPr>
          <a:xfrm>
            <a:off x="8507419" y="138782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74928-BFE1-45A0-97B4-4D21E0D744F0}"/>
              </a:ext>
            </a:extLst>
          </p:cNvPr>
          <p:cNvSpPr txBox="1"/>
          <p:nvPr/>
        </p:nvSpPr>
        <p:spPr>
          <a:xfrm>
            <a:off x="8507419" y="39045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955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4" y="1348212"/>
            <a:ext cx="5895301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root note is “the note from which a chord originates”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8507419" y="1393994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rgbClr val="59FF43"/>
                </a:solidFill>
              </a:rPr>
              <a:t>root note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8507419" y="3910715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100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Root Notes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Chord, 2004, p. 147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from The Concise Oxford Dictionary of Music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0071BF9-0C64-43CE-A020-4DC8EB6B9768}"/>
              </a:ext>
            </a:extLst>
          </p:cNvPr>
          <p:cNvSpPr txBox="1"/>
          <p:nvPr/>
        </p:nvSpPr>
        <p:spPr>
          <a:xfrm>
            <a:off x="646174" y="1346529"/>
            <a:ext cx="5895301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Determined by the distances between the notes that comprise the chord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8507419" y="1794104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8507419" y="319665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8507419" y="249494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646174" y="4893657"/>
            <a:ext cx="7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Each chord has a </a:t>
            </a:r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5" y="18470"/>
            <a:ext cx="786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Chords: Types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9A0CC-6E1A-45BB-8B1A-F48C210041E9}"/>
              </a:ext>
            </a:extLst>
          </p:cNvPr>
          <p:cNvSpPr txBox="1"/>
          <p:nvPr/>
        </p:nvSpPr>
        <p:spPr>
          <a:xfrm>
            <a:off x="646175" y="3899388"/>
            <a:ext cx="58953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This concept is common knowledge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 the field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0305B-644F-4F0D-BA28-9E9BB82EBC59}"/>
              </a:ext>
            </a:extLst>
          </p:cNvPr>
          <p:cNvSpPr txBox="1"/>
          <p:nvPr/>
        </p:nvSpPr>
        <p:spPr>
          <a:xfrm>
            <a:off x="8507418" y="1391748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1B763-913A-4766-BCEF-A9255C4BEF85}"/>
              </a:ext>
            </a:extLst>
          </p:cNvPr>
          <p:cNvSpPr txBox="1"/>
          <p:nvPr/>
        </p:nvSpPr>
        <p:spPr>
          <a:xfrm>
            <a:off x="8507419" y="389938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92343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This concept is common knowledge in the field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48BB-8F97-4684-98CD-84C64E648845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Demonstrated by the proliferation of online websites that provide user-determined chords</a:t>
            </a:r>
          </a:p>
        </p:txBody>
      </p:sp>
    </p:spTree>
    <p:extLst>
      <p:ext uri="{BB962C8B-B14F-4D97-AF65-F5344CB8AC3E}">
        <p14:creationId xmlns:p14="http://schemas.microsoft.com/office/powerpoint/2010/main" val="156419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4260</TotalTime>
  <Words>1191</Words>
  <Application>Microsoft Office PowerPoint</Application>
  <PresentationFormat>Widescreen</PresentationFormat>
  <Paragraphs>366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Brown</vt:lpstr>
      <vt:lpstr>LM Sans 10</vt:lpstr>
      <vt:lpstr>Office Theme</vt:lpstr>
      <vt:lpstr>Real-Time Identification of Common and Extended Musical Chords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210</cp:revision>
  <dcterms:created xsi:type="dcterms:W3CDTF">2017-09-25T01:08:35Z</dcterms:created>
  <dcterms:modified xsi:type="dcterms:W3CDTF">2017-11-08T03:31:39Z</dcterms:modified>
</cp:coreProperties>
</file>