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0" r:id="rId5"/>
    <p:sldId id="261" r:id="rId6"/>
    <p:sldId id="262" r:id="rId7"/>
    <p:sldId id="299" r:id="rId8"/>
    <p:sldId id="300" r:id="rId9"/>
    <p:sldId id="264" r:id="rId10"/>
    <p:sldId id="265" r:id="rId11"/>
    <p:sldId id="293" r:id="rId12"/>
    <p:sldId id="266" r:id="rId13"/>
    <p:sldId id="267" r:id="rId14"/>
    <p:sldId id="269" r:id="rId15"/>
    <p:sldId id="270" r:id="rId16"/>
    <p:sldId id="271" r:id="rId17"/>
    <p:sldId id="295" r:id="rId18"/>
    <p:sldId id="294" r:id="rId19"/>
    <p:sldId id="301" r:id="rId20"/>
    <p:sldId id="302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97" r:id="rId30"/>
    <p:sldId id="289" r:id="rId31"/>
    <p:sldId id="291" r:id="rId32"/>
    <p:sldId id="290" r:id="rId33"/>
    <p:sldId id="298" r:id="rId34"/>
    <p:sldId id="303" r:id="rId35"/>
    <p:sldId id="321" r:id="rId36"/>
    <p:sldId id="304" r:id="rId37"/>
    <p:sldId id="305" r:id="rId38"/>
    <p:sldId id="315" r:id="rId39"/>
    <p:sldId id="316" r:id="rId40"/>
    <p:sldId id="317" r:id="rId41"/>
    <p:sldId id="318" r:id="rId42"/>
    <p:sldId id="319" r:id="rId43"/>
    <p:sldId id="320" r:id="rId44"/>
    <p:sldId id="258" r:id="rId45"/>
    <p:sldId id="313" r:id="rId46"/>
    <p:sldId id="263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8BFF"/>
    <a:srgbClr val="FFA143"/>
    <a:srgbClr val="59FF43"/>
    <a:srgbClr val="000D26"/>
    <a:srgbClr val="FF5043"/>
    <a:srgbClr val="D9E7FF"/>
    <a:srgbClr val="DAE3F3"/>
    <a:srgbClr val="FFE4B7"/>
    <a:srgbClr val="9FC1FF"/>
    <a:srgbClr val="F144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>
      <p:cViewPr varScale="1">
        <p:scale>
          <a:sx n="77" d="100"/>
          <a:sy n="77" d="100"/>
        </p:scale>
        <p:origin x="48" y="1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rgbClr val="D9E7FF"/>
                </a:solidFill>
              </a:rPr>
              <a:t>Peak validation accuracy after 2800 epochs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2125973359668982"/>
          <c:y val="0.12778744907883793"/>
          <c:w val="0.55748053280662035"/>
          <c:h val="0.84144401138942526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2400-epoch VAL_ACC</c:v>
                </c:pt>
              </c:strCache>
            </c:strRef>
          </c:tx>
          <c:spPr>
            <a:solidFill>
              <a:srgbClr val="DAE3F3"/>
            </a:solidFill>
          </c:spPr>
          <c:dPt>
            <c:idx val="0"/>
            <c:bubble3D val="0"/>
            <c:spPr>
              <a:solidFill>
                <a:srgbClr val="FF504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61E0-4F82-A380-856137DF14EE}"/>
              </c:ext>
            </c:extLst>
          </c:dPt>
          <c:dPt>
            <c:idx val="1"/>
            <c:bubble3D val="0"/>
            <c:spPr>
              <a:noFill/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1E0-4F82-A380-856137DF14EE}"/>
              </c:ext>
            </c:extLst>
          </c:dPt>
          <c:dPt>
            <c:idx val="2"/>
            <c:bubble3D val="0"/>
            <c:spPr>
              <a:solidFill>
                <a:srgbClr val="DAE3F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662-4791-BD8A-0A35611F5BFD}"/>
              </c:ext>
            </c:extLst>
          </c:dPt>
          <c:dPt>
            <c:idx val="3"/>
            <c:bubble3D val="0"/>
            <c:spPr>
              <a:solidFill>
                <a:srgbClr val="DAE3F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662-4791-BD8A-0A35611F5BFD}"/>
              </c:ext>
            </c:extLst>
          </c:dPt>
          <c:cat>
            <c:numRef>
              <c:f>Sheet1!$A$2:$A$5</c:f>
              <c:numCache>
                <c:formatCode>General</c:formatCode>
                <c:ptCount val="4"/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5.5</c:v>
                </c:pt>
                <c:pt idx="1">
                  <c:v>94.5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E0-4F82-A380-856137DF14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dirty="0">
                <a:solidFill>
                  <a:srgbClr val="D9E7FF"/>
                </a:solidFill>
              </a:rPr>
              <a:t>Mean</a:t>
            </a:r>
            <a:r>
              <a:rPr lang="en-US" sz="1600" baseline="0" dirty="0">
                <a:solidFill>
                  <a:srgbClr val="D9E7FF"/>
                </a:solidFill>
              </a:rPr>
              <a:t> total response time,</a:t>
            </a:r>
          </a:p>
          <a:p>
            <a:pPr>
              <a:defRPr/>
            </a:pPr>
            <a:r>
              <a:rPr lang="en-US" sz="1600" baseline="0" dirty="0">
                <a:solidFill>
                  <a:srgbClr val="D9E7FF"/>
                </a:solidFill>
              </a:rPr>
              <a:t>30 samples</a:t>
            </a:r>
            <a:endParaRPr lang="en-US" sz="1600" dirty="0">
              <a:solidFill>
                <a:srgbClr val="D9E7FF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2125973359668982"/>
          <c:y val="0.12778744907883793"/>
          <c:w val="0.55748053280662035"/>
          <c:h val="0.84144401138942526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Mean total response time, 30 samples</c:v>
                </c:pt>
              </c:strCache>
            </c:strRef>
          </c:tx>
          <c:spPr>
            <a:solidFill>
              <a:srgbClr val="DAE3F3"/>
            </a:solidFill>
          </c:spPr>
          <c:dPt>
            <c:idx val="0"/>
            <c:bubble3D val="0"/>
            <c:spPr>
              <a:solidFill>
                <a:srgbClr val="59FF4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61E0-4F82-A380-856137DF14EE}"/>
              </c:ext>
            </c:extLst>
          </c:dPt>
          <c:dPt>
            <c:idx val="1"/>
            <c:bubble3D val="0"/>
            <c:spPr>
              <a:noFill/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1E0-4F82-A380-856137DF14EE}"/>
              </c:ext>
            </c:extLst>
          </c:dPt>
          <c:cat>
            <c:numRef>
              <c:f>Sheet1!$A$2:$A$3</c:f>
              <c:numCache>
                <c:formatCode>General</c:formatCode>
                <c:ptCount val="2"/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2.9546667000000002</c:v>
                </c:pt>
                <c:pt idx="1">
                  <c:v>7.0453333000000002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E0-4F82-A380-856137DF14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rgbClr val="D9E7FF"/>
                </a:solidFill>
              </a:rPr>
              <a:t>The revised</a:t>
            </a:r>
            <a:r>
              <a:rPr lang="en-US" baseline="0" dirty="0">
                <a:solidFill>
                  <a:srgbClr val="D9E7FF"/>
                </a:solidFill>
              </a:rPr>
              <a:t> ANN design can learn the dataset…</a:t>
            </a:r>
            <a:endParaRPr lang="en-US" dirty="0">
              <a:solidFill>
                <a:srgbClr val="D9E7FF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2125973359668982"/>
          <c:y val="0.12778744907883793"/>
          <c:w val="0.55748053280662035"/>
          <c:h val="0.84144401138942526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2400-epoch VAL_ACC</c:v>
                </c:pt>
              </c:strCache>
            </c:strRef>
          </c:tx>
          <c:spPr>
            <a:solidFill>
              <a:srgbClr val="DAE3F3"/>
            </a:solidFill>
          </c:spPr>
          <c:dPt>
            <c:idx val="0"/>
            <c:bubble3D val="0"/>
            <c:spPr>
              <a:solidFill>
                <a:srgbClr val="438BFF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FD9-425A-A29F-FBA39D305112}"/>
              </c:ext>
            </c:extLst>
          </c:dPt>
          <c:dPt>
            <c:idx val="1"/>
            <c:bubble3D val="0"/>
            <c:spPr>
              <a:noFill/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FD9-425A-A29F-FBA39D305112}"/>
              </c:ext>
            </c:extLst>
          </c:dPt>
          <c:dPt>
            <c:idx val="2"/>
            <c:bubble3D val="0"/>
            <c:spPr>
              <a:solidFill>
                <a:srgbClr val="DAE3F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FD9-425A-A29F-FBA39D305112}"/>
              </c:ext>
            </c:extLst>
          </c:dPt>
          <c:dPt>
            <c:idx val="3"/>
            <c:bubble3D val="0"/>
            <c:spPr>
              <a:solidFill>
                <a:srgbClr val="DAE3F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FD9-425A-A29F-FBA39D305112}"/>
              </c:ext>
            </c:extLst>
          </c:dPt>
          <c:cat>
            <c:numRef>
              <c:f>Sheet1!$A$2:$A$5</c:f>
              <c:numCache>
                <c:formatCode>General</c:formatCode>
                <c:ptCount val="4"/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1.2</c:v>
                </c:pt>
                <c:pt idx="1">
                  <c:v>100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FD9-425A-A29F-FBA39D3051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rgbClr val="D9E7FF"/>
                </a:solidFill>
              </a:rPr>
              <a:t>and is </a:t>
            </a:r>
            <a:r>
              <a:rPr lang="en-US" baseline="0" dirty="0">
                <a:solidFill>
                  <a:srgbClr val="D9E7FF"/>
                </a:solidFill>
              </a:rPr>
              <a:t>even faster than last year’s version</a:t>
            </a:r>
            <a:endParaRPr lang="en-US" dirty="0">
              <a:solidFill>
                <a:srgbClr val="D9E7FF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2125973359668982"/>
          <c:y val="0.12778744907883793"/>
          <c:w val="0.55748053280662035"/>
          <c:h val="0.84144401138942526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Mean total response time, 30 samples</c:v>
                </c:pt>
              </c:strCache>
            </c:strRef>
          </c:tx>
          <c:spPr>
            <a:solidFill>
              <a:srgbClr val="DAE3F3"/>
            </a:solidFill>
          </c:spPr>
          <c:dPt>
            <c:idx val="0"/>
            <c:bubble3D val="0"/>
            <c:spPr>
              <a:solidFill>
                <a:srgbClr val="59FF4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0A3-432C-AE25-2D26627F6361}"/>
              </c:ext>
            </c:extLst>
          </c:dPt>
          <c:dPt>
            <c:idx val="1"/>
            <c:bubble3D val="0"/>
            <c:spPr>
              <a:noFill/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0A3-432C-AE25-2D26627F6361}"/>
              </c:ext>
            </c:extLst>
          </c:dPt>
          <c:cat>
            <c:numRef>
              <c:f>Sheet1!$A$2:$A$3</c:f>
              <c:numCache>
                <c:formatCode>General</c:formatCode>
                <c:ptCount val="2"/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2.9546667000000002</c:v>
                </c:pt>
                <c:pt idx="1">
                  <c:v>7.0453332999999994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0A3-432C-AE25-2D26627F63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rgbClr val="D9E7FF"/>
                </a:solidFill>
              </a:rPr>
              <a:t>Mean total</a:t>
            </a:r>
            <a:r>
              <a:rPr lang="en-US" baseline="0" dirty="0">
                <a:solidFill>
                  <a:srgbClr val="D9E7FF"/>
                </a:solidFill>
              </a:rPr>
              <a:t> </a:t>
            </a:r>
            <a:r>
              <a:rPr lang="en-US" dirty="0">
                <a:solidFill>
                  <a:srgbClr val="D9E7FF"/>
                </a:solidFill>
              </a:rPr>
              <a:t>response</a:t>
            </a:r>
            <a:r>
              <a:rPr lang="en-US" baseline="0" dirty="0">
                <a:solidFill>
                  <a:srgbClr val="D9E7FF"/>
                </a:solidFill>
              </a:rPr>
              <a:t> time, 30 samples</a:t>
            </a:r>
            <a:endParaRPr lang="en-US" dirty="0">
              <a:solidFill>
                <a:srgbClr val="D9E7FF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2125973359668982"/>
          <c:y val="0.12778744907883793"/>
          <c:w val="0.55748053280662035"/>
          <c:h val="0.84144401138942526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Mean total response time, 30 samples</c:v>
                </c:pt>
              </c:strCache>
            </c:strRef>
          </c:tx>
          <c:spPr>
            <a:solidFill>
              <a:srgbClr val="DAE3F3"/>
            </a:solidFill>
          </c:spPr>
          <c:dPt>
            <c:idx val="0"/>
            <c:bubble3D val="0"/>
            <c:spPr>
              <a:solidFill>
                <a:srgbClr val="59FF4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80F-4B19-8735-78CF25AE8EE9}"/>
              </c:ext>
            </c:extLst>
          </c:dPt>
          <c:dPt>
            <c:idx val="1"/>
            <c:bubble3D val="0"/>
            <c:spPr>
              <a:noFill/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80F-4B19-8735-78CF25AE8EE9}"/>
              </c:ext>
            </c:extLst>
          </c:dPt>
          <c:cat>
            <c:numRef>
              <c:f>Sheet1!$A$2:$A$3</c:f>
              <c:numCache>
                <c:formatCode>General</c:formatCode>
                <c:ptCount val="2"/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2.9546667000000002</c:v>
                </c:pt>
                <c:pt idx="1">
                  <c:v>7.0453332999999994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80F-4B19-8735-78CF25AE8E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rgbClr val="D9E7FF"/>
                </a:solidFill>
              </a:rPr>
              <a:t>Peak training accuracy after 2800 epochs</a:t>
            </a:r>
            <a:r>
              <a:rPr lang="en-US" baseline="0" dirty="0">
                <a:solidFill>
                  <a:srgbClr val="D9E7FF"/>
                </a:solidFill>
              </a:rPr>
              <a:t> </a:t>
            </a:r>
            <a:endParaRPr lang="en-US" dirty="0">
              <a:solidFill>
                <a:srgbClr val="D9E7FF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2125973359668982"/>
          <c:y val="0.12778744907883793"/>
          <c:w val="0.55748053280662035"/>
          <c:h val="0.84144401138942526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Peak training accuracy after 2800 epochs</c:v>
                </c:pt>
              </c:strCache>
            </c:strRef>
          </c:tx>
          <c:spPr>
            <a:solidFill>
              <a:srgbClr val="DAE3F3"/>
            </a:solidFill>
          </c:spPr>
          <c:dPt>
            <c:idx val="0"/>
            <c:bubble3D val="0"/>
            <c:spPr>
              <a:solidFill>
                <a:srgbClr val="438BFF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80F-4B19-8735-78CF25AE8EE9}"/>
              </c:ext>
            </c:extLst>
          </c:dPt>
          <c:dPt>
            <c:idx val="1"/>
            <c:bubble3D val="0"/>
            <c:spPr>
              <a:noFill/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80F-4B19-8735-78CF25AE8EE9}"/>
              </c:ext>
            </c:extLst>
          </c:dPt>
          <c:cat>
            <c:numRef>
              <c:f>Sheet1!$A$2:$A$3</c:f>
              <c:numCache>
                <c:formatCode>General</c:formatCode>
                <c:ptCount val="2"/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0.12</c:v>
                </c:pt>
                <c:pt idx="1">
                  <c:v>9.8800000000000008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80F-4B19-8735-78CF25AE8E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rgbClr val="D9E7FF"/>
                </a:solidFill>
              </a:rPr>
              <a:t>Peak validation accuracy after 2800 epochs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2125973359668982"/>
          <c:y val="0.12778744907883793"/>
          <c:w val="0.55748053280662035"/>
          <c:h val="0.84144401138942526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2400-epoch VAL_ACC</c:v>
                </c:pt>
              </c:strCache>
            </c:strRef>
          </c:tx>
          <c:spPr>
            <a:solidFill>
              <a:srgbClr val="DAE3F3"/>
            </a:solidFill>
          </c:spPr>
          <c:dPt>
            <c:idx val="0"/>
            <c:bubble3D val="0"/>
            <c:spPr>
              <a:solidFill>
                <a:srgbClr val="FFA14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61E0-4F82-A380-856137DF14EE}"/>
              </c:ext>
            </c:extLst>
          </c:dPt>
          <c:dPt>
            <c:idx val="1"/>
            <c:bubble3D val="0"/>
            <c:spPr>
              <a:noFill/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1E0-4F82-A380-856137DF14EE}"/>
              </c:ext>
            </c:extLst>
          </c:dPt>
          <c:dPt>
            <c:idx val="2"/>
            <c:bubble3D val="0"/>
            <c:spPr>
              <a:solidFill>
                <a:srgbClr val="DAE3F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662-4791-BD8A-0A35611F5BFD}"/>
              </c:ext>
            </c:extLst>
          </c:dPt>
          <c:dPt>
            <c:idx val="3"/>
            <c:bubble3D val="0"/>
            <c:spPr>
              <a:solidFill>
                <a:srgbClr val="DAE3F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662-4791-BD8A-0A35611F5BFD}"/>
              </c:ext>
            </c:extLst>
          </c:dPt>
          <c:cat>
            <c:numRef>
              <c:f>Sheet1!$A$2:$A$5</c:f>
              <c:numCache>
                <c:formatCode>General</c:formatCode>
                <c:ptCount val="4"/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0.01</c:v>
                </c:pt>
                <c:pt idx="1">
                  <c:v>9.99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E0-4F82-A380-856137DF14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dirty="0">
                <a:solidFill>
                  <a:srgbClr val="D9E7FF"/>
                </a:solidFill>
              </a:rPr>
              <a:t>Peak training accuracy </a:t>
            </a:r>
            <a:br>
              <a:rPr lang="en-US" sz="1600" dirty="0">
                <a:solidFill>
                  <a:srgbClr val="D9E7FF"/>
                </a:solidFill>
              </a:rPr>
            </a:br>
            <a:r>
              <a:rPr lang="en-US" sz="1600" dirty="0">
                <a:solidFill>
                  <a:srgbClr val="D9E7FF"/>
                </a:solidFill>
              </a:rPr>
              <a:t>after 2800 epochs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2125973359668982"/>
          <c:y val="0.12778744907883793"/>
          <c:w val="0.55748053280662035"/>
          <c:h val="0.84144401138942526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2400-epoch VAL_ACC</c:v>
                </c:pt>
              </c:strCache>
            </c:strRef>
          </c:tx>
          <c:spPr>
            <a:solidFill>
              <a:srgbClr val="DAE3F3"/>
            </a:solidFill>
          </c:spPr>
          <c:dPt>
            <c:idx val="0"/>
            <c:bubble3D val="0"/>
            <c:spPr>
              <a:solidFill>
                <a:srgbClr val="438BFF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61E0-4F82-A380-856137DF14EE}"/>
              </c:ext>
            </c:extLst>
          </c:dPt>
          <c:dPt>
            <c:idx val="1"/>
            <c:bubble3D val="0"/>
            <c:spPr>
              <a:noFill/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1E0-4F82-A380-856137DF14EE}"/>
              </c:ext>
            </c:extLst>
          </c:dPt>
          <c:dPt>
            <c:idx val="2"/>
            <c:bubble3D val="0"/>
            <c:spPr>
              <a:solidFill>
                <a:srgbClr val="DAE3F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423-4DB7-9232-581F59C52EA3}"/>
              </c:ext>
            </c:extLst>
          </c:dPt>
          <c:dPt>
            <c:idx val="3"/>
            <c:bubble3D val="0"/>
            <c:spPr>
              <a:solidFill>
                <a:srgbClr val="DAE3F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423-4DB7-9232-581F59C52EA3}"/>
              </c:ext>
            </c:extLst>
          </c:dPt>
          <c:cat>
            <c:numRef>
              <c:f>Sheet1!$A$2:$A$5</c:f>
              <c:numCache>
                <c:formatCode>General</c:formatCode>
                <c:ptCount val="4"/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0.12</c:v>
                </c:pt>
                <c:pt idx="1">
                  <c:v>9.8800000000000008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E0-4F82-A380-856137DF14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dirty="0">
                <a:solidFill>
                  <a:srgbClr val="D9E7FF"/>
                </a:solidFill>
              </a:rPr>
              <a:t>Peak validation accuracy </a:t>
            </a:r>
            <a:br>
              <a:rPr lang="en-US" sz="1600" dirty="0">
                <a:solidFill>
                  <a:srgbClr val="D9E7FF"/>
                </a:solidFill>
              </a:rPr>
            </a:br>
            <a:r>
              <a:rPr lang="en-US" sz="1600" dirty="0">
                <a:solidFill>
                  <a:srgbClr val="D9E7FF"/>
                </a:solidFill>
              </a:rPr>
              <a:t>after 2800 epochs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2125973359668982"/>
          <c:y val="0.12778744907883793"/>
          <c:w val="0.55748053280662035"/>
          <c:h val="0.84144401138942526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2400-epoch VAL_ACC</c:v>
                </c:pt>
              </c:strCache>
            </c:strRef>
          </c:tx>
          <c:spPr>
            <a:solidFill>
              <a:srgbClr val="DAE3F3"/>
            </a:solidFill>
          </c:spPr>
          <c:dPt>
            <c:idx val="0"/>
            <c:bubble3D val="0"/>
            <c:spPr>
              <a:solidFill>
                <a:srgbClr val="FF504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61E0-4F82-A380-856137DF14EE}"/>
              </c:ext>
            </c:extLst>
          </c:dPt>
          <c:dPt>
            <c:idx val="1"/>
            <c:bubble3D val="0"/>
            <c:spPr>
              <a:noFill/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1E0-4F82-A380-856137DF14EE}"/>
              </c:ext>
            </c:extLst>
          </c:dPt>
          <c:dPt>
            <c:idx val="2"/>
            <c:bubble3D val="0"/>
            <c:spPr>
              <a:solidFill>
                <a:srgbClr val="DAE3F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98E-40F1-9C1E-4C55F0D6085C}"/>
              </c:ext>
            </c:extLst>
          </c:dPt>
          <c:dPt>
            <c:idx val="3"/>
            <c:bubble3D val="0"/>
            <c:spPr>
              <a:solidFill>
                <a:srgbClr val="DAE3F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98E-40F1-9C1E-4C55F0D6085C}"/>
              </c:ext>
            </c:extLst>
          </c:dPt>
          <c:cat>
            <c:numRef>
              <c:f>Sheet1!$A$2:$A$5</c:f>
              <c:numCache>
                <c:formatCode>General</c:formatCode>
                <c:ptCount val="4"/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0.1</c:v>
                </c:pt>
                <c:pt idx="1">
                  <c:v>99.9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E0-4F82-A380-856137DF14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dirty="0">
                <a:solidFill>
                  <a:srgbClr val="D9E7FF"/>
                </a:solidFill>
              </a:rPr>
              <a:t>Mean</a:t>
            </a:r>
            <a:r>
              <a:rPr lang="en-US" sz="1600" baseline="0" dirty="0">
                <a:solidFill>
                  <a:srgbClr val="D9E7FF"/>
                </a:solidFill>
              </a:rPr>
              <a:t> total response time,</a:t>
            </a:r>
          </a:p>
          <a:p>
            <a:pPr>
              <a:defRPr/>
            </a:pPr>
            <a:r>
              <a:rPr lang="en-US" sz="1600" baseline="0" dirty="0">
                <a:solidFill>
                  <a:srgbClr val="D9E7FF"/>
                </a:solidFill>
              </a:rPr>
              <a:t>30 samples</a:t>
            </a:r>
            <a:endParaRPr lang="en-US" sz="1600" dirty="0">
              <a:solidFill>
                <a:srgbClr val="D9E7FF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2125973359668982"/>
          <c:y val="0.12778744907883793"/>
          <c:w val="0.55748053280662035"/>
          <c:h val="0.84144401138942526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Mean total response time, 30 samples</c:v>
                </c:pt>
              </c:strCache>
            </c:strRef>
          </c:tx>
          <c:spPr>
            <a:solidFill>
              <a:srgbClr val="DAE3F3"/>
            </a:solidFill>
          </c:spPr>
          <c:dPt>
            <c:idx val="0"/>
            <c:bubble3D val="0"/>
            <c:spPr>
              <a:solidFill>
                <a:srgbClr val="59FF4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61E0-4F82-A380-856137DF14EE}"/>
              </c:ext>
            </c:extLst>
          </c:dPt>
          <c:dPt>
            <c:idx val="1"/>
            <c:bubble3D val="0"/>
            <c:spPr>
              <a:noFill/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1E0-4F82-A380-856137DF14EE}"/>
              </c:ext>
            </c:extLst>
          </c:dPt>
          <c:cat>
            <c:numRef>
              <c:f>Sheet1!$A$2:$A$3</c:f>
              <c:numCache>
                <c:formatCode>General</c:formatCode>
                <c:ptCount val="2"/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2.9546667000000002</c:v>
                </c:pt>
                <c:pt idx="1">
                  <c:v>7.0453333000000002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E0-4F82-A380-856137DF14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dirty="0">
                <a:solidFill>
                  <a:srgbClr val="D9E7FF"/>
                </a:solidFill>
              </a:rPr>
              <a:t>Mean</a:t>
            </a:r>
            <a:r>
              <a:rPr lang="en-US" sz="1600" baseline="0" dirty="0">
                <a:solidFill>
                  <a:srgbClr val="D9E7FF"/>
                </a:solidFill>
              </a:rPr>
              <a:t> total response time,</a:t>
            </a:r>
          </a:p>
          <a:p>
            <a:pPr>
              <a:defRPr/>
            </a:pPr>
            <a:r>
              <a:rPr lang="en-US" sz="1600" baseline="0" dirty="0">
                <a:solidFill>
                  <a:srgbClr val="D9E7FF"/>
                </a:solidFill>
              </a:rPr>
              <a:t>30 samples</a:t>
            </a:r>
            <a:endParaRPr lang="en-US" sz="1600" dirty="0">
              <a:solidFill>
                <a:srgbClr val="D9E7FF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2125973359668982"/>
          <c:y val="0.12778744907883793"/>
          <c:w val="0.55748053280662035"/>
          <c:h val="0.84144401138942526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Mean total response time, 30 samples</c:v>
                </c:pt>
              </c:strCache>
            </c:strRef>
          </c:tx>
          <c:spPr>
            <a:solidFill>
              <a:srgbClr val="DAE3F3"/>
            </a:solidFill>
          </c:spPr>
          <c:dPt>
            <c:idx val="0"/>
            <c:bubble3D val="0"/>
            <c:spPr>
              <a:solidFill>
                <a:srgbClr val="59FF4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61E0-4F82-A380-856137DF14EE}"/>
              </c:ext>
            </c:extLst>
          </c:dPt>
          <c:dPt>
            <c:idx val="1"/>
            <c:bubble3D val="0"/>
            <c:spPr>
              <a:noFill/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1E0-4F82-A380-856137DF14EE}"/>
              </c:ext>
            </c:extLst>
          </c:dPt>
          <c:cat>
            <c:numRef>
              <c:f>Sheet1!$A$2:$A$3</c:f>
              <c:numCache>
                <c:formatCode>General</c:formatCode>
                <c:ptCount val="2"/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2.9546667000000002</c:v>
                </c:pt>
                <c:pt idx="1">
                  <c:v>7.0453333000000002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E0-4F82-A380-856137DF14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dirty="0">
                <a:solidFill>
                  <a:srgbClr val="D9E7FF"/>
                </a:solidFill>
              </a:rPr>
              <a:t>Mean</a:t>
            </a:r>
            <a:r>
              <a:rPr lang="en-US" sz="1600" baseline="0" dirty="0">
                <a:solidFill>
                  <a:srgbClr val="D9E7FF"/>
                </a:solidFill>
              </a:rPr>
              <a:t> total response time,</a:t>
            </a:r>
          </a:p>
          <a:p>
            <a:pPr>
              <a:defRPr/>
            </a:pPr>
            <a:r>
              <a:rPr lang="en-US" sz="1600" baseline="0" dirty="0">
                <a:solidFill>
                  <a:srgbClr val="D9E7FF"/>
                </a:solidFill>
              </a:rPr>
              <a:t>30 samples</a:t>
            </a:r>
            <a:endParaRPr lang="en-US" sz="1600" dirty="0">
              <a:solidFill>
                <a:srgbClr val="D9E7FF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2125973359668982"/>
          <c:y val="0.12778744907883793"/>
          <c:w val="0.55748053280662035"/>
          <c:h val="0.84144401138942526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Mean total response time, 30 samples</c:v>
                </c:pt>
              </c:strCache>
            </c:strRef>
          </c:tx>
          <c:spPr>
            <a:solidFill>
              <a:srgbClr val="DAE3F3"/>
            </a:solidFill>
          </c:spPr>
          <c:dPt>
            <c:idx val="0"/>
            <c:bubble3D val="0"/>
            <c:spPr>
              <a:solidFill>
                <a:srgbClr val="59FF4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61E0-4F82-A380-856137DF14EE}"/>
              </c:ext>
            </c:extLst>
          </c:dPt>
          <c:dPt>
            <c:idx val="1"/>
            <c:bubble3D val="0"/>
            <c:spPr>
              <a:noFill/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1E0-4F82-A380-856137DF14EE}"/>
              </c:ext>
            </c:extLst>
          </c:dPt>
          <c:cat>
            <c:numRef>
              <c:f>Sheet1!$A$2:$A$3</c:f>
              <c:numCache>
                <c:formatCode>General</c:formatCode>
                <c:ptCount val="2"/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2.9546667000000002</c:v>
                </c:pt>
                <c:pt idx="1">
                  <c:v>7.0453333000000002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E0-4F82-A380-856137DF14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4E321-C45E-40A0-849A-B14E2F8096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D9489C-BA15-4A39-81AC-EB036AD1D8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77CA8-114E-4DFF-AC0B-9AB2A4803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49335-A1EF-44AF-9515-FFEE0BEE7535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C04EE4-1958-4C18-99CD-AD2EC52ED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DB577-97DA-40DE-964F-CE47F62B1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AA30A-1D40-426A-B366-85286A68F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733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AB46B-34C9-4049-9B69-24C7015E8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A58414-38F8-4F9B-892C-2BAECD7BC6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EEFB00-121A-4962-BBCB-40029AE20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49335-A1EF-44AF-9515-FFEE0BEE7535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C8DDE-ADCF-4701-AC9A-D0B345D56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3D2F3-0BA4-4325-AAB1-8CD5768E1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AA30A-1D40-426A-B366-85286A68F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21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620482-F2C8-49DC-B35C-7E508F1EE3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3398B1-A075-4386-BC07-B90972343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AD9061-ECE3-4D25-9FBF-800B742E5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49335-A1EF-44AF-9515-FFEE0BEE7535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7D4C5-AE0C-4819-966E-F7A309847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26D307-884D-409A-BD9E-4CD8DBFE1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AA30A-1D40-426A-B366-85286A68F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232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9A56C-5C66-4778-B50E-62BDD06B1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46C31-8919-402E-A40D-8E927445B7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859D5D-0206-4D90-B29F-05E27E449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49335-A1EF-44AF-9515-FFEE0BEE7535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5156F9-3235-466A-9DB0-E9B534658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39571D-CDA6-470B-AD7F-DB9CF9069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AA30A-1D40-426A-B366-85286A68F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858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6F6D6-E295-4871-80B4-C50668FD4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3D7FB3-DED5-4103-B34F-19DDBFE077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3E5C6-B8D2-44FF-A134-E930B2E7D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49335-A1EF-44AF-9515-FFEE0BEE7535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1DBAA-5C34-4F7A-BFB0-0B1E06BFF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887A57-1D8D-4D0B-915F-954F51BDA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AA30A-1D40-426A-B366-85286A68F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71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A892C-53E4-4604-A0B5-C76E814B4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EE8B8-BB0A-47D0-A358-0D11A8BF46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1AB2E4-7EBE-4467-98E5-70C82F0166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E3B89E-C8AD-4F73-85C3-1CC4397B8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49335-A1EF-44AF-9515-FFEE0BEE7535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4383F4-22F5-4290-AEEF-C9A6C8B88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86D93A-5393-4104-B07B-C8037F39A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AA30A-1D40-426A-B366-85286A68F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371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D5A34-EC9D-423B-A77B-0DB7C69DA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9E3B9E-FD0E-49C6-B0C5-5FFE898C2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64FCB5-2DD1-4EFA-BBDA-B448BBDA23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EBD00E-9C18-44C1-BAE7-1D21A5914E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D9B285-8672-4D43-B4F6-964982F65A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02CEE1-897B-45F8-9AFA-46FB0E926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49335-A1EF-44AF-9515-FFEE0BEE7535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D4D9D3-D977-4EF6-8EEC-F0CED2BA2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8F1321-071C-4131-8B23-274BA9ACD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AA30A-1D40-426A-B366-85286A68F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976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E88C5-B6A1-4482-81D6-CE5831777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A74997-EB66-4818-BB81-CA3EEF79B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49335-A1EF-44AF-9515-FFEE0BEE7535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884589-0C36-40E2-9C94-66734781E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7AE711-C0D3-4B24-8F0D-2B3C7BA51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AA30A-1D40-426A-B366-85286A68F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387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A5AAC9-582C-4044-8A57-8DB061048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49335-A1EF-44AF-9515-FFEE0BEE7535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1B8000-D92A-4EC9-B25A-00F96D76D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35D60A-8D8A-4F5B-B8E8-344D6C32D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AA30A-1D40-426A-B366-85286A68F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793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582EC-9B10-43D4-8DA5-CEB3B6E58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1D8A2-48B9-4956-894E-A6AB704CF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53C521-337F-46ED-ACA8-868578E43A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4B396C-2AB5-4D61-81FE-507FB14EE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49335-A1EF-44AF-9515-FFEE0BEE7535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AD267E-45EA-422C-9AFE-44215E426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D50C18-4C47-4BF5-B6B8-3E87BFA04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AA30A-1D40-426A-B366-85286A68F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220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39899-0E4A-48C3-B7A2-72558BD3C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712C7C-0264-4B83-9AA4-EE1695255E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82CB42-2AFB-4928-A40A-DB41E5E248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B356E5-6D79-4174-99AC-6BDE620A1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49335-A1EF-44AF-9515-FFEE0BEE7535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B7053B-895D-41C3-BA42-2D26E05F9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0DBB0D-1209-4455-82B1-27E12042D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AA30A-1D40-426A-B366-85286A68F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643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2083BE-1794-4BB9-BD3D-4E7EFD466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A4EED4-88E1-47F8-AFC3-528CB3D4D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5519F9-74D9-4588-8F4F-9B63DE6B72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D49335-A1EF-44AF-9515-FFEE0BEE7535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ED4B78-A632-4615-859C-A78798FE8E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DE835-73DB-444B-8470-60DC729EB4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FAA30A-1D40-426A-B366-85286A68F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364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hyperlink" Target="http://ismir2015.uma.es/articles/96_Paper.pdf" TargetMode="External"/><Relationship Id="rId3" Type="http://schemas.openxmlformats.org/officeDocument/2006/relationships/hyperlink" Target="https://repository.up.ac.za/bitstream/handle/2263/58578/Greeff_Influence_2017.pdf?sequence=4" TargetMode="External"/><Relationship Id="rId7" Type="http://schemas.openxmlformats.org/officeDocument/2006/relationships/hyperlink" Target="http://www.pnas.org/content/95/6/3172.full" TargetMode="External"/><Relationship Id="rId2" Type="http://schemas.openxmlformats.org/officeDocument/2006/relationships/hyperlink" Target="http://www.music.mcgill.ca/~jason/mumt621/papers5/fujishima_1999.pdf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jim.afim-asso.org/jim12/pdf/jim2012_08_p_osmalskyj.pdf" TargetMode="External"/><Relationship Id="rId5" Type="http://schemas.openxmlformats.org/officeDocument/2006/relationships/hyperlink" Target="https://github.com/patrickkidd/pyrtmidi" TargetMode="External"/><Relationship Id="rId4" Type="http://schemas.openxmlformats.org/officeDocument/2006/relationships/hyperlink" Target="http://steinhardt.nyu.edu/marl/research/chord_recognition" TargetMode="Externa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6874B-B985-44AD-A3CA-E8178ABBD1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824" y="2081212"/>
            <a:ext cx="12068175" cy="2738438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chemeClr val="accent4"/>
                </a:solidFill>
              </a:rPr>
              <a:t>Real-Time Identification </a:t>
            </a:r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of</a:t>
            </a:r>
            <a:r>
              <a:rPr lang="en-US" dirty="0">
                <a:solidFill>
                  <a:schemeClr val="accent4"/>
                </a:solidFill>
              </a:rPr>
              <a:t> Simple and Extended Musical Chords </a:t>
            </a:r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using</a:t>
            </a:r>
            <a:r>
              <a:rPr lang="en-US" dirty="0">
                <a:solidFill>
                  <a:schemeClr val="accent4"/>
                </a:solidFill>
              </a:rPr>
              <a:t> Artificial Neural Networks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28825" y="0"/>
            <a:ext cx="10163175" cy="3275012"/>
          </a:xfrm>
        </p:spPr>
        <p:txBody>
          <a:bodyPr>
            <a:normAutofit/>
          </a:bodyPr>
          <a:lstStyle/>
          <a:p>
            <a:pPr algn="r"/>
            <a:r>
              <a:rPr lang="en-US" sz="17400" dirty="0">
                <a:solidFill>
                  <a:schemeClr val="tx2">
                    <a:lumMod val="75000"/>
                  </a:schemeClr>
                </a:solidFill>
              </a:rPr>
              <a:t>R3.A.09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8136C75-A507-48C9-8EC5-BB4ABFBC4D2D}"/>
              </a:ext>
            </a:extLst>
          </p:cNvPr>
          <p:cNvSpPr txBox="1">
            <a:spLocks/>
          </p:cNvSpPr>
          <p:nvPr/>
        </p:nvSpPr>
        <p:spPr>
          <a:xfrm>
            <a:off x="123825" y="3987005"/>
            <a:ext cx="12068175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Coronel, Lesli Natasha A.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Navarro, Joachim Alfonso A.</a:t>
            </a:r>
          </a:p>
        </p:txBody>
      </p:sp>
    </p:spTree>
    <p:extLst>
      <p:ext uri="{BB962C8B-B14F-4D97-AF65-F5344CB8AC3E}">
        <p14:creationId xmlns:p14="http://schemas.microsoft.com/office/powerpoint/2010/main" val="589911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R3.A.09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FA52DF8-8FBA-4B11-9C91-29CDED2C928E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DEFINITION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DCA7068-8DC1-4666-857E-F4B146C0F1EF}"/>
              </a:ext>
            </a:extLst>
          </p:cNvPr>
          <p:cNvSpPr txBox="1"/>
          <p:nvPr/>
        </p:nvSpPr>
        <p:spPr>
          <a:xfrm>
            <a:off x="2370934" y="1350777"/>
            <a:ext cx="7061793" cy="3172968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The determination of the name of the chord from the notes that constitute it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828DCBE-BE88-46E4-B333-16904BC7F3B6}"/>
              </a:ext>
            </a:extLst>
          </p:cNvPr>
          <p:cNvSpPr txBox="1"/>
          <p:nvPr/>
        </p:nvSpPr>
        <p:spPr>
          <a:xfrm>
            <a:off x="2370935" y="4523745"/>
            <a:ext cx="7061792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Definition of chord identification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C2F129-E3CB-4CCA-9635-8284E938366D}"/>
              </a:ext>
            </a:extLst>
          </p:cNvPr>
          <p:cNvSpPr txBox="1"/>
          <p:nvPr/>
        </p:nvSpPr>
        <p:spPr>
          <a:xfrm>
            <a:off x="646176" y="18470"/>
            <a:ext cx="71833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Chord Identification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AD25156-4B7A-4CA3-B53C-38767DDB50FE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Simple and Extended Musical Chords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12213672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R2.B.09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FA52DF8-8FBA-4B11-9C91-29CDED2C928E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PROBLEM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DCA7068-8DC1-4666-857E-F4B146C0F1EF}"/>
              </a:ext>
            </a:extLst>
          </p:cNvPr>
          <p:cNvSpPr txBox="1"/>
          <p:nvPr/>
        </p:nvSpPr>
        <p:spPr>
          <a:xfrm>
            <a:off x="2370934" y="1353646"/>
            <a:ext cx="7061793" cy="3170099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“The general music learning public places a </a:t>
            </a:r>
            <a:r>
              <a:rPr lang="en-US" sz="4000" dirty="0">
                <a:solidFill>
                  <a:srgbClr val="FFC000"/>
                </a:solidFill>
              </a:rPr>
              <a:t>high demand </a:t>
            </a:r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on </a:t>
            </a:r>
            <a:r>
              <a:rPr lang="en-US" sz="4000" dirty="0">
                <a:solidFill>
                  <a:srgbClr val="FFC000"/>
                </a:solidFill>
              </a:rPr>
              <a:t>chord-based</a:t>
            </a:r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representations of popular music.”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828DCBE-BE88-46E4-B333-16904BC7F3B6}"/>
              </a:ext>
            </a:extLst>
          </p:cNvPr>
          <p:cNvSpPr txBox="1"/>
          <p:nvPr/>
        </p:nvSpPr>
        <p:spPr>
          <a:xfrm>
            <a:off x="2370935" y="4523745"/>
            <a:ext cx="7061792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Humphrey, Bello, &amp; Cho, </a:t>
            </a:r>
            <a:r>
              <a:rPr lang="en-US" sz="2000" dirty="0" err="1">
                <a:solidFill>
                  <a:schemeClr val="tx2">
                    <a:lumMod val="50000"/>
                  </a:schemeClr>
                </a:solidFill>
              </a:rPr>
              <a:t>n.d.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, par. 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C2F129-E3CB-4CCA-9635-8284E938366D}"/>
              </a:ext>
            </a:extLst>
          </p:cNvPr>
          <p:cNvSpPr txBox="1"/>
          <p:nvPr/>
        </p:nvSpPr>
        <p:spPr>
          <a:xfrm>
            <a:off x="646176" y="18470"/>
            <a:ext cx="71833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Chord Identification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E9EF958-057D-48ED-A57B-A18C82EB09FF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Common and Extended Musical Chords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74423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R3.A.09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FA52DF8-8FBA-4B11-9C91-29CDED2C928E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PROBLEM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DCA7068-8DC1-4666-857E-F4B146C0F1EF}"/>
              </a:ext>
            </a:extLst>
          </p:cNvPr>
          <p:cNvSpPr txBox="1"/>
          <p:nvPr/>
        </p:nvSpPr>
        <p:spPr>
          <a:xfrm>
            <a:off x="2370934" y="1353646"/>
            <a:ext cx="7061793" cy="3170099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Majority of general music learning public </a:t>
            </a:r>
            <a:r>
              <a:rPr lang="en-US" sz="4000" dirty="0">
                <a:solidFill>
                  <a:srgbClr val="FFC000"/>
                </a:solidFill>
              </a:rPr>
              <a:t>can’t do this by themselves</a:t>
            </a:r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due to </a:t>
            </a:r>
            <a:r>
              <a:rPr lang="en-US" sz="4000" dirty="0">
                <a:solidFill>
                  <a:srgbClr val="FFC000"/>
                </a:solidFill>
              </a:rPr>
              <a:t>lack of skill </a:t>
            </a:r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or training</a:t>
            </a:r>
          </a:p>
          <a:p>
            <a:pPr algn="ctr"/>
            <a:endParaRPr lang="en-US" sz="4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828DCBE-BE88-46E4-B333-16904BC7F3B6}"/>
              </a:ext>
            </a:extLst>
          </p:cNvPr>
          <p:cNvSpPr txBox="1"/>
          <p:nvPr/>
        </p:nvSpPr>
        <p:spPr>
          <a:xfrm>
            <a:off x="2370935" y="4523745"/>
            <a:ext cx="7061792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Inference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C2F129-E3CB-4CCA-9635-8284E938366D}"/>
              </a:ext>
            </a:extLst>
          </p:cNvPr>
          <p:cNvSpPr txBox="1"/>
          <p:nvPr/>
        </p:nvSpPr>
        <p:spPr>
          <a:xfrm>
            <a:off x="646176" y="18470"/>
            <a:ext cx="71833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Chord Identification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36C19FF6-5874-4279-A30A-85D4980E4824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Simple and Extended Musical Chords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42765721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R2.B.09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FA52DF8-8FBA-4B11-9C91-29CDED2C928E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PROBLEM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DCA7068-8DC1-4666-857E-F4B146C0F1EF}"/>
              </a:ext>
            </a:extLst>
          </p:cNvPr>
          <p:cNvSpPr txBox="1"/>
          <p:nvPr/>
        </p:nvSpPr>
        <p:spPr>
          <a:xfrm>
            <a:off x="350901" y="2431531"/>
            <a:ext cx="3002212" cy="136245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Sound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828DCBE-BE88-46E4-B333-16904BC7F3B6}"/>
              </a:ext>
            </a:extLst>
          </p:cNvPr>
          <p:cNvSpPr txBox="1"/>
          <p:nvPr/>
        </p:nvSpPr>
        <p:spPr>
          <a:xfrm>
            <a:off x="350901" y="3792052"/>
            <a:ext cx="3002212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Input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C2F129-E3CB-4CCA-9635-8284E938366D}"/>
              </a:ext>
            </a:extLst>
          </p:cNvPr>
          <p:cNvSpPr txBox="1"/>
          <p:nvPr/>
        </p:nvSpPr>
        <p:spPr>
          <a:xfrm>
            <a:off x="646176" y="18470"/>
            <a:ext cx="71833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Absolute pitch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D3B4BA-FFD4-4524-AEAC-9BA672DD1594}"/>
              </a:ext>
            </a:extLst>
          </p:cNvPr>
          <p:cNvSpPr txBox="1"/>
          <p:nvPr/>
        </p:nvSpPr>
        <p:spPr>
          <a:xfrm>
            <a:off x="4551271" y="2431531"/>
            <a:ext cx="3002212" cy="136245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Pitch recognition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62548A-A3FF-4A5A-9A7C-B0906DAF0E02}"/>
              </a:ext>
            </a:extLst>
          </p:cNvPr>
          <p:cNvSpPr txBox="1"/>
          <p:nvPr/>
        </p:nvSpPr>
        <p:spPr>
          <a:xfrm>
            <a:off x="4551271" y="3792052"/>
            <a:ext cx="3002212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Process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29342A-745B-4B5B-9FF5-50437F1C85A6}"/>
              </a:ext>
            </a:extLst>
          </p:cNvPr>
          <p:cNvSpPr txBox="1"/>
          <p:nvPr/>
        </p:nvSpPr>
        <p:spPr>
          <a:xfrm>
            <a:off x="8751639" y="2429596"/>
            <a:ext cx="3002212" cy="136245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Note name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A14E54-2738-4C7C-8D24-15F83042ACBE}"/>
              </a:ext>
            </a:extLst>
          </p:cNvPr>
          <p:cNvSpPr txBox="1"/>
          <p:nvPr/>
        </p:nvSpPr>
        <p:spPr>
          <a:xfrm>
            <a:off x="8751639" y="3774479"/>
            <a:ext cx="3002212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Output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F45CC30-7912-45EA-B133-D2048FE93B33}"/>
              </a:ext>
            </a:extLst>
          </p:cNvPr>
          <p:cNvCxnSpPr>
            <a:stCxn id="25" idx="3"/>
            <a:endCxn id="10" idx="1"/>
          </p:cNvCxnSpPr>
          <p:nvPr/>
        </p:nvCxnSpPr>
        <p:spPr>
          <a:xfrm>
            <a:off x="3353113" y="3112759"/>
            <a:ext cx="1198158" cy="0"/>
          </a:xfrm>
          <a:prstGeom prst="straightConnector1">
            <a:avLst/>
          </a:prstGeom>
          <a:ln w="5715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065F10C-6643-433B-98A1-2C9D651A5191}"/>
              </a:ext>
            </a:extLst>
          </p:cNvPr>
          <p:cNvCxnSpPr>
            <a:stCxn id="10" idx="3"/>
            <a:endCxn id="12" idx="1"/>
          </p:cNvCxnSpPr>
          <p:nvPr/>
        </p:nvCxnSpPr>
        <p:spPr>
          <a:xfrm flipV="1">
            <a:off x="7553483" y="3110824"/>
            <a:ext cx="1198156" cy="1935"/>
          </a:xfrm>
          <a:prstGeom prst="straightConnector1">
            <a:avLst/>
          </a:prstGeom>
          <a:ln w="5715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1">
            <a:extLst>
              <a:ext uri="{FF2B5EF4-FFF2-40B4-BE49-F238E27FC236}">
                <a16:creationId xmlns:a16="http://schemas.microsoft.com/office/drawing/2014/main" id="{C339AEE9-FC76-4CDA-959E-016BD9282CC7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Common and Extended Musical Chords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986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R2.B.09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FA52DF8-8FBA-4B11-9C91-29CDED2C928E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PROBLEM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DCA7068-8DC1-4666-857E-F4B146C0F1EF}"/>
              </a:ext>
            </a:extLst>
          </p:cNvPr>
          <p:cNvSpPr txBox="1"/>
          <p:nvPr/>
        </p:nvSpPr>
        <p:spPr>
          <a:xfrm>
            <a:off x="2370934" y="1350777"/>
            <a:ext cx="7061793" cy="3172968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rgbClr val="FFC000"/>
                </a:solidFill>
              </a:rPr>
              <a:t>Rare</a:t>
            </a:r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amongst music-learning individuals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828DCBE-BE88-46E4-B333-16904BC7F3B6}"/>
              </a:ext>
            </a:extLst>
          </p:cNvPr>
          <p:cNvSpPr txBox="1"/>
          <p:nvPr/>
        </p:nvSpPr>
        <p:spPr>
          <a:xfrm>
            <a:off x="2370935" y="4523745"/>
            <a:ext cx="7061792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solidFill>
                  <a:schemeClr val="tx2">
                    <a:lumMod val="50000"/>
                  </a:schemeClr>
                </a:solidFill>
              </a:rPr>
              <a:t>Zatorre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, Perry, Beckett, Westbury, &amp; Evans, 1998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C2F129-E3CB-4CCA-9635-8284E938366D}"/>
              </a:ext>
            </a:extLst>
          </p:cNvPr>
          <p:cNvSpPr txBox="1"/>
          <p:nvPr/>
        </p:nvSpPr>
        <p:spPr>
          <a:xfrm>
            <a:off x="646176" y="18470"/>
            <a:ext cx="71833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Absolute pitch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617FA1B-2805-42E7-9324-517072A18346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Common and Extended Musical Chords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38342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R2.B.09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FA52DF8-8FBA-4B11-9C91-29CDED2C928E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PROBLEM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DCA7068-8DC1-4666-857E-F4B146C0F1EF}"/>
              </a:ext>
            </a:extLst>
          </p:cNvPr>
          <p:cNvSpPr txBox="1"/>
          <p:nvPr/>
        </p:nvSpPr>
        <p:spPr>
          <a:xfrm>
            <a:off x="2370935" y="1350777"/>
            <a:ext cx="7061793" cy="3172968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Expressed in a </a:t>
            </a:r>
            <a:r>
              <a:rPr lang="en-US" sz="4000" dirty="0">
                <a:solidFill>
                  <a:srgbClr val="FFC000"/>
                </a:solidFill>
              </a:rPr>
              <a:t>low percentage</a:t>
            </a:r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of the human population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828DCBE-BE88-46E4-B333-16904BC7F3B6}"/>
              </a:ext>
            </a:extLst>
          </p:cNvPr>
          <p:cNvSpPr txBox="1"/>
          <p:nvPr/>
        </p:nvSpPr>
        <p:spPr>
          <a:xfrm>
            <a:off x="2370935" y="4523745"/>
            <a:ext cx="7061792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solidFill>
                  <a:schemeClr val="tx2">
                    <a:lumMod val="50000"/>
                  </a:schemeClr>
                </a:solidFill>
              </a:rPr>
              <a:t>Baharloo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, Service, </a:t>
            </a:r>
            <a:r>
              <a:rPr lang="en-US" sz="2000" dirty="0" err="1">
                <a:solidFill>
                  <a:schemeClr val="tx2">
                    <a:lumMod val="50000"/>
                  </a:schemeClr>
                </a:solidFill>
              </a:rPr>
              <a:t>Risch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2000" dirty="0" err="1">
                <a:solidFill>
                  <a:schemeClr val="tx2">
                    <a:lumMod val="50000"/>
                  </a:schemeClr>
                </a:solidFill>
              </a:rPr>
              <a:t>Gitschier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, &amp; </a:t>
            </a:r>
            <a:r>
              <a:rPr lang="en-US" sz="2000" dirty="0" err="1">
                <a:solidFill>
                  <a:schemeClr val="tx2">
                    <a:lumMod val="50000"/>
                  </a:schemeClr>
                </a:solidFill>
              </a:rPr>
              <a:t>Freimer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, 2000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C2F129-E3CB-4CCA-9635-8284E938366D}"/>
              </a:ext>
            </a:extLst>
          </p:cNvPr>
          <p:cNvSpPr txBox="1"/>
          <p:nvPr/>
        </p:nvSpPr>
        <p:spPr>
          <a:xfrm>
            <a:off x="646176" y="18470"/>
            <a:ext cx="71833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Absolute pitch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CAFBB82-5DB2-4F0C-947F-2C143B890036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Common and Extended Musical Chords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35287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R2.B.09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FA52DF8-8FBA-4B11-9C91-29CDED2C928E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PROBLEM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DCA7068-8DC1-4666-857E-F4B146C0F1EF}"/>
              </a:ext>
            </a:extLst>
          </p:cNvPr>
          <p:cNvSpPr txBox="1"/>
          <p:nvPr/>
        </p:nvSpPr>
        <p:spPr>
          <a:xfrm>
            <a:off x="2370934" y="1350777"/>
            <a:ext cx="7061793" cy="3172968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Acquired through </a:t>
            </a:r>
            <a:r>
              <a:rPr lang="en-US" sz="4000" dirty="0">
                <a:solidFill>
                  <a:srgbClr val="FFC000"/>
                </a:solidFill>
              </a:rPr>
              <a:t>favorable genes </a:t>
            </a:r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or </a:t>
            </a:r>
            <a:r>
              <a:rPr lang="en-US" sz="4000" dirty="0">
                <a:solidFill>
                  <a:srgbClr val="FFC000"/>
                </a:solidFill>
              </a:rPr>
              <a:t>early music training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828DCBE-BE88-46E4-B333-16904BC7F3B6}"/>
              </a:ext>
            </a:extLst>
          </p:cNvPr>
          <p:cNvSpPr txBox="1"/>
          <p:nvPr/>
        </p:nvSpPr>
        <p:spPr>
          <a:xfrm>
            <a:off x="2370935" y="4523745"/>
            <a:ext cx="7061792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solidFill>
                  <a:schemeClr val="tx2">
                    <a:lumMod val="50000"/>
                  </a:schemeClr>
                </a:solidFill>
              </a:rPr>
              <a:t>Baharloo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, Service, </a:t>
            </a:r>
            <a:r>
              <a:rPr lang="en-US" sz="2000" dirty="0" err="1">
                <a:solidFill>
                  <a:schemeClr val="tx2">
                    <a:lumMod val="50000"/>
                  </a:schemeClr>
                </a:solidFill>
              </a:rPr>
              <a:t>Risch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2000" dirty="0" err="1">
                <a:solidFill>
                  <a:schemeClr val="tx2">
                    <a:lumMod val="50000"/>
                  </a:schemeClr>
                </a:solidFill>
              </a:rPr>
              <a:t>Gitschier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, &amp; </a:t>
            </a:r>
            <a:r>
              <a:rPr lang="en-US" sz="2000" dirty="0" err="1">
                <a:solidFill>
                  <a:schemeClr val="tx2">
                    <a:lumMod val="50000"/>
                  </a:schemeClr>
                </a:solidFill>
              </a:rPr>
              <a:t>Freimer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, 2000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C2F129-E3CB-4CCA-9635-8284E938366D}"/>
              </a:ext>
            </a:extLst>
          </p:cNvPr>
          <p:cNvSpPr txBox="1"/>
          <p:nvPr/>
        </p:nvSpPr>
        <p:spPr>
          <a:xfrm>
            <a:off x="646176" y="18470"/>
            <a:ext cx="71833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Absolute pitch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AF19997-AEFC-4AAA-8AD8-A9C26EBE1B34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Common and Extended Musical Chords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08579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R3.A.09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FA52DF8-8FBA-4B11-9C91-29CDED2C928E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DEFINITION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C2F129-E3CB-4CCA-9635-8284E938366D}"/>
              </a:ext>
            </a:extLst>
          </p:cNvPr>
          <p:cNvSpPr txBox="1"/>
          <p:nvPr/>
        </p:nvSpPr>
        <p:spPr>
          <a:xfrm>
            <a:off x="646176" y="18470"/>
            <a:ext cx="7634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Neural networks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C010457-0911-439A-AD1C-41CE83CCA956}"/>
              </a:ext>
            </a:extLst>
          </p:cNvPr>
          <p:cNvSpPr/>
          <p:nvPr/>
        </p:nvSpPr>
        <p:spPr>
          <a:xfrm>
            <a:off x="4830938" y="1758759"/>
            <a:ext cx="2294128" cy="229412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Neuron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4496E9-C26E-4B7A-BF0E-6CADA41ED15F}"/>
              </a:ext>
            </a:extLst>
          </p:cNvPr>
          <p:cNvSpPr txBox="1"/>
          <p:nvPr/>
        </p:nvSpPr>
        <p:spPr>
          <a:xfrm>
            <a:off x="2028825" y="1908351"/>
            <a:ext cx="1078992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Input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69B4AB-5B09-4AF7-B698-D75D2B323B6E}"/>
              </a:ext>
            </a:extLst>
          </p:cNvPr>
          <p:cNvSpPr txBox="1"/>
          <p:nvPr/>
        </p:nvSpPr>
        <p:spPr>
          <a:xfrm>
            <a:off x="2028825" y="2715285"/>
            <a:ext cx="1078992" cy="40011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Input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44E82D-ACE4-4C7C-B71B-26168C15EDA1}"/>
              </a:ext>
            </a:extLst>
          </p:cNvPr>
          <p:cNvSpPr txBox="1"/>
          <p:nvPr/>
        </p:nvSpPr>
        <p:spPr>
          <a:xfrm>
            <a:off x="2028825" y="3557433"/>
            <a:ext cx="1078992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Input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658C6A5-AE22-4ACF-98ED-10867BB3D655}"/>
              </a:ext>
            </a:extLst>
          </p:cNvPr>
          <p:cNvCxnSpPr>
            <a:stCxn id="12" idx="3"/>
            <a:endCxn id="7" idx="2"/>
          </p:cNvCxnSpPr>
          <p:nvPr/>
        </p:nvCxnSpPr>
        <p:spPr>
          <a:xfrm>
            <a:off x="3107817" y="2108406"/>
            <a:ext cx="1723121" cy="797417"/>
          </a:xfrm>
          <a:prstGeom prst="straightConnector1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55DB279-1311-4A1B-81BC-ADB4F783F959}"/>
              </a:ext>
            </a:extLst>
          </p:cNvPr>
          <p:cNvCxnSpPr>
            <a:cxnSpLocks/>
            <a:stCxn id="13" idx="3"/>
            <a:endCxn id="7" idx="2"/>
          </p:cNvCxnSpPr>
          <p:nvPr/>
        </p:nvCxnSpPr>
        <p:spPr>
          <a:xfrm flipV="1">
            <a:off x="3107817" y="2905823"/>
            <a:ext cx="1723121" cy="9517"/>
          </a:xfrm>
          <a:prstGeom prst="straightConnector1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F59F67F-0305-4D99-84DE-6A1B994AF2C5}"/>
              </a:ext>
            </a:extLst>
          </p:cNvPr>
          <p:cNvCxnSpPr>
            <a:cxnSpLocks/>
            <a:stCxn id="14" idx="3"/>
            <a:endCxn id="7" idx="2"/>
          </p:cNvCxnSpPr>
          <p:nvPr/>
        </p:nvCxnSpPr>
        <p:spPr>
          <a:xfrm flipV="1">
            <a:off x="3107817" y="2905823"/>
            <a:ext cx="1723121" cy="851665"/>
          </a:xfrm>
          <a:prstGeom prst="straightConnector1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08ACBE4-815C-47EF-8E79-4E617C3E068C}"/>
              </a:ext>
            </a:extLst>
          </p:cNvPr>
          <p:cNvSpPr txBox="1"/>
          <p:nvPr/>
        </p:nvSpPr>
        <p:spPr>
          <a:xfrm>
            <a:off x="8885623" y="2715285"/>
            <a:ext cx="1078992" cy="40011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Output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2065ECB-EA21-4BF2-855C-962C7B6E4944}"/>
              </a:ext>
            </a:extLst>
          </p:cNvPr>
          <p:cNvCxnSpPr>
            <a:cxnSpLocks/>
            <a:stCxn id="7" idx="6"/>
            <a:endCxn id="24" idx="1"/>
          </p:cNvCxnSpPr>
          <p:nvPr/>
        </p:nvCxnSpPr>
        <p:spPr>
          <a:xfrm>
            <a:off x="7125066" y="2905823"/>
            <a:ext cx="1760557" cy="9517"/>
          </a:xfrm>
          <a:prstGeom prst="straightConnector1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3F53456-4A36-4078-BC81-544CD7B64736}"/>
              </a:ext>
            </a:extLst>
          </p:cNvPr>
          <p:cNvSpPr txBox="1"/>
          <p:nvPr/>
        </p:nvSpPr>
        <p:spPr>
          <a:xfrm>
            <a:off x="646176" y="4636437"/>
            <a:ext cx="10730334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Computational model of neurons in a brain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627579-42FC-4D04-AD5F-E6D747D4ADF1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Simple and Extended Musical Chords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16154045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R3.A.09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FA52DF8-8FBA-4B11-9C91-29CDED2C928E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DEFINITION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C2F129-E3CB-4CCA-9635-8284E938366D}"/>
              </a:ext>
            </a:extLst>
          </p:cNvPr>
          <p:cNvSpPr txBox="1"/>
          <p:nvPr/>
        </p:nvSpPr>
        <p:spPr>
          <a:xfrm>
            <a:off x="646176" y="18470"/>
            <a:ext cx="7634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Neural networks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C010457-0911-439A-AD1C-41CE83CCA956}"/>
              </a:ext>
            </a:extLst>
          </p:cNvPr>
          <p:cNvSpPr/>
          <p:nvPr/>
        </p:nvSpPr>
        <p:spPr>
          <a:xfrm>
            <a:off x="4830938" y="1758759"/>
            <a:ext cx="2294128" cy="229412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Neuron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4496E9-C26E-4B7A-BF0E-6CADA41ED15F}"/>
              </a:ext>
            </a:extLst>
          </p:cNvPr>
          <p:cNvSpPr txBox="1"/>
          <p:nvPr/>
        </p:nvSpPr>
        <p:spPr>
          <a:xfrm>
            <a:off x="2028825" y="1908351"/>
            <a:ext cx="1078992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Input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69B4AB-5B09-4AF7-B698-D75D2B323B6E}"/>
              </a:ext>
            </a:extLst>
          </p:cNvPr>
          <p:cNvSpPr txBox="1"/>
          <p:nvPr/>
        </p:nvSpPr>
        <p:spPr>
          <a:xfrm>
            <a:off x="2028825" y="2715285"/>
            <a:ext cx="1078992" cy="40011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Input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44E82D-ACE4-4C7C-B71B-26168C15EDA1}"/>
              </a:ext>
            </a:extLst>
          </p:cNvPr>
          <p:cNvSpPr txBox="1"/>
          <p:nvPr/>
        </p:nvSpPr>
        <p:spPr>
          <a:xfrm>
            <a:off x="2028825" y="3557433"/>
            <a:ext cx="1078992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Input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658C6A5-AE22-4ACF-98ED-10867BB3D655}"/>
              </a:ext>
            </a:extLst>
          </p:cNvPr>
          <p:cNvCxnSpPr>
            <a:stCxn id="12" idx="3"/>
            <a:endCxn id="7" idx="2"/>
          </p:cNvCxnSpPr>
          <p:nvPr/>
        </p:nvCxnSpPr>
        <p:spPr>
          <a:xfrm>
            <a:off x="3107817" y="2108406"/>
            <a:ext cx="1723121" cy="797417"/>
          </a:xfrm>
          <a:prstGeom prst="straightConnector1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55DB279-1311-4A1B-81BC-ADB4F783F959}"/>
              </a:ext>
            </a:extLst>
          </p:cNvPr>
          <p:cNvCxnSpPr>
            <a:cxnSpLocks/>
            <a:stCxn id="13" idx="3"/>
            <a:endCxn id="7" idx="2"/>
          </p:cNvCxnSpPr>
          <p:nvPr/>
        </p:nvCxnSpPr>
        <p:spPr>
          <a:xfrm flipV="1">
            <a:off x="3107817" y="2905823"/>
            <a:ext cx="1723121" cy="9517"/>
          </a:xfrm>
          <a:prstGeom prst="straightConnector1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F59F67F-0305-4D99-84DE-6A1B994AF2C5}"/>
              </a:ext>
            </a:extLst>
          </p:cNvPr>
          <p:cNvCxnSpPr>
            <a:cxnSpLocks/>
            <a:stCxn id="14" idx="3"/>
            <a:endCxn id="7" idx="2"/>
          </p:cNvCxnSpPr>
          <p:nvPr/>
        </p:nvCxnSpPr>
        <p:spPr>
          <a:xfrm flipV="1">
            <a:off x="3107817" y="2905823"/>
            <a:ext cx="1723121" cy="851665"/>
          </a:xfrm>
          <a:prstGeom prst="straightConnector1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08ACBE4-815C-47EF-8E79-4E617C3E068C}"/>
              </a:ext>
            </a:extLst>
          </p:cNvPr>
          <p:cNvSpPr txBox="1"/>
          <p:nvPr/>
        </p:nvSpPr>
        <p:spPr>
          <a:xfrm>
            <a:off x="8885623" y="2715285"/>
            <a:ext cx="1078992" cy="40011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Output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2065ECB-EA21-4BF2-855C-962C7B6E4944}"/>
              </a:ext>
            </a:extLst>
          </p:cNvPr>
          <p:cNvCxnSpPr>
            <a:cxnSpLocks/>
            <a:stCxn id="7" idx="6"/>
            <a:endCxn id="24" idx="1"/>
          </p:cNvCxnSpPr>
          <p:nvPr/>
        </p:nvCxnSpPr>
        <p:spPr>
          <a:xfrm>
            <a:off x="7125066" y="2905823"/>
            <a:ext cx="1760557" cy="9517"/>
          </a:xfrm>
          <a:prstGeom prst="straightConnector1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3F53456-4A36-4078-BC81-544CD7B64736}"/>
              </a:ext>
            </a:extLst>
          </p:cNvPr>
          <p:cNvSpPr txBox="1"/>
          <p:nvPr/>
        </p:nvSpPr>
        <p:spPr>
          <a:xfrm>
            <a:off x="646176" y="4636437"/>
            <a:ext cx="10730334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Many neurons = neural network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5295EBA0-4ECD-4B42-BD4E-03FE3E061635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Simple and Extended Musical Chords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20545118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R3.A.09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C010457-0911-439A-AD1C-41CE83CCA956}"/>
              </a:ext>
            </a:extLst>
          </p:cNvPr>
          <p:cNvSpPr/>
          <p:nvPr/>
        </p:nvSpPr>
        <p:spPr>
          <a:xfrm>
            <a:off x="4830938" y="1758759"/>
            <a:ext cx="2294128" cy="229412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Neural network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4496E9-C26E-4B7A-BF0E-6CADA41ED15F}"/>
              </a:ext>
            </a:extLst>
          </p:cNvPr>
          <p:cNvSpPr txBox="1"/>
          <p:nvPr/>
        </p:nvSpPr>
        <p:spPr>
          <a:xfrm>
            <a:off x="2028825" y="1908351"/>
            <a:ext cx="1078992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Input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69B4AB-5B09-4AF7-B698-D75D2B323B6E}"/>
              </a:ext>
            </a:extLst>
          </p:cNvPr>
          <p:cNvSpPr txBox="1"/>
          <p:nvPr/>
        </p:nvSpPr>
        <p:spPr>
          <a:xfrm>
            <a:off x="2028825" y="2715285"/>
            <a:ext cx="1078992" cy="40011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Input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44E82D-ACE4-4C7C-B71B-26168C15EDA1}"/>
              </a:ext>
            </a:extLst>
          </p:cNvPr>
          <p:cNvSpPr txBox="1"/>
          <p:nvPr/>
        </p:nvSpPr>
        <p:spPr>
          <a:xfrm>
            <a:off x="2028825" y="3557433"/>
            <a:ext cx="1078992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Input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658C6A5-AE22-4ACF-98ED-10867BB3D655}"/>
              </a:ext>
            </a:extLst>
          </p:cNvPr>
          <p:cNvCxnSpPr>
            <a:stCxn id="12" idx="3"/>
            <a:endCxn id="7" idx="2"/>
          </p:cNvCxnSpPr>
          <p:nvPr/>
        </p:nvCxnSpPr>
        <p:spPr>
          <a:xfrm>
            <a:off x="3107817" y="2108406"/>
            <a:ext cx="1723121" cy="797417"/>
          </a:xfrm>
          <a:prstGeom prst="straightConnector1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55DB279-1311-4A1B-81BC-ADB4F783F959}"/>
              </a:ext>
            </a:extLst>
          </p:cNvPr>
          <p:cNvCxnSpPr>
            <a:cxnSpLocks/>
            <a:stCxn id="13" idx="3"/>
            <a:endCxn id="7" idx="2"/>
          </p:cNvCxnSpPr>
          <p:nvPr/>
        </p:nvCxnSpPr>
        <p:spPr>
          <a:xfrm flipV="1">
            <a:off x="3107817" y="2905823"/>
            <a:ext cx="1723121" cy="9517"/>
          </a:xfrm>
          <a:prstGeom prst="straightConnector1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F59F67F-0305-4D99-84DE-6A1B994AF2C5}"/>
              </a:ext>
            </a:extLst>
          </p:cNvPr>
          <p:cNvCxnSpPr>
            <a:cxnSpLocks/>
            <a:stCxn id="14" idx="3"/>
            <a:endCxn id="7" idx="2"/>
          </p:cNvCxnSpPr>
          <p:nvPr/>
        </p:nvCxnSpPr>
        <p:spPr>
          <a:xfrm flipV="1">
            <a:off x="3107817" y="2905823"/>
            <a:ext cx="1723121" cy="851665"/>
          </a:xfrm>
          <a:prstGeom prst="straightConnector1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08ACBE4-815C-47EF-8E79-4E617C3E068C}"/>
              </a:ext>
            </a:extLst>
          </p:cNvPr>
          <p:cNvSpPr txBox="1"/>
          <p:nvPr/>
        </p:nvSpPr>
        <p:spPr>
          <a:xfrm>
            <a:off x="8885623" y="2715285"/>
            <a:ext cx="1078992" cy="40011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Output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2065ECB-EA21-4BF2-855C-962C7B6E4944}"/>
              </a:ext>
            </a:extLst>
          </p:cNvPr>
          <p:cNvCxnSpPr>
            <a:cxnSpLocks/>
            <a:stCxn id="7" idx="6"/>
            <a:endCxn id="24" idx="1"/>
          </p:cNvCxnSpPr>
          <p:nvPr/>
        </p:nvCxnSpPr>
        <p:spPr>
          <a:xfrm>
            <a:off x="7125066" y="2905823"/>
            <a:ext cx="1760557" cy="9517"/>
          </a:xfrm>
          <a:prstGeom prst="straightConnector1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3F53456-4A36-4078-BC81-544CD7B64736}"/>
              </a:ext>
            </a:extLst>
          </p:cNvPr>
          <p:cNvSpPr txBox="1"/>
          <p:nvPr/>
        </p:nvSpPr>
        <p:spPr>
          <a:xfrm>
            <a:off x="646176" y="4636437"/>
            <a:ext cx="10730334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ANN learns by repetitive training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4CF077B9-5ED7-4876-8825-4B49FACA8107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Simple and Extended Musical Chords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FC2077C-C03B-4F74-9F3C-748CE043A6A9}"/>
              </a:ext>
            </a:extLst>
          </p:cNvPr>
          <p:cNvSpPr txBox="1"/>
          <p:nvPr/>
        </p:nvSpPr>
        <p:spPr>
          <a:xfrm>
            <a:off x="643810" y="5344323"/>
            <a:ext cx="10732699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solidFill>
                  <a:schemeClr val="tx2">
                    <a:lumMod val="50000"/>
                  </a:schemeClr>
                </a:solidFill>
              </a:rPr>
              <a:t>Colina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, Perez, &amp; </a:t>
            </a:r>
            <a:r>
              <a:rPr lang="en-US" sz="2000" dirty="0" err="1">
                <a:solidFill>
                  <a:schemeClr val="tx2">
                    <a:lumMod val="50000"/>
                  </a:schemeClr>
                </a:solidFill>
              </a:rPr>
              <a:t>Paraan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, 2017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E43F36C-0B57-4A90-A3D0-4BE1E8BC9EBF}"/>
              </a:ext>
            </a:extLst>
          </p:cNvPr>
          <p:cNvSpPr txBox="1"/>
          <p:nvPr/>
        </p:nvSpPr>
        <p:spPr>
          <a:xfrm>
            <a:off x="646175" y="18470"/>
            <a:ext cx="113267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Artificial Neural Networks (ANNs)</a:t>
            </a:r>
          </a:p>
        </p:txBody>
      </p:sp>
    </p:spTree>
    <p:extLst>
      <p:ext uri="{BB962C8B-B14F-4D97-AF65-F5344CB8AC3E}">
        <p14:creationId xmlns:p14="http://schemas.microsoft.com/office/powerpoint/2010/main" val="1762121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6874B-B985-44AD-A3CA-E8178ABBD1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278" y="4052887"/>
            <a:ext cx="6655043" cy="2738438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Common and Extended Musical Chords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R2.B.09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60DDF9-5C33-4999-AFE0-E7E53463824A}"/>
              </a:ext>
            </a:extLst>
          </p:cNvPr>
          <p:cNvSpPr txBox="1"/>
          <p:nvPr/>
        </p:nvSpPr>
        <p:spPr>
          <a:xfrm>
            <a:off x="2420535" y="2551797"/>
            <a:ext cx="1078992" cy="707886"/>
          </a:xfrm>
          <a:prstGeom prst="rect">
            <a:avLst/>
          </a:prstGeom>
          <a:solidFill>
            <a:srgbClr val="FF434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201E81-D30E-4F60-9C79-691349091305}"/>
              </a:ext>
            </a:extLst>
          </p:cNvPr>
          <p:cNvSpPr txBox="1"/>
          <p:nvPr/>
        </p:nvSpPr>
        <p:spPr>
          <a:xfrm>
            <a:off x="3499527" y="2551797"/>
            <a:ext cx="1078992" cy="707886"/>
          </a:xfrm>
          <a:prstGeom prst="rect">
            <a:avLst/>
          </a:prstGeom>
          <a:solidFill>
            <a:srgbClr val="FF984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C#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F1138E-90B0-41B8-A05D-EFD4F299E6C6}"/>
              </a:ext>
            </a:extLst>
          </p:cNvPr>
          <p:cNvSpPr txBox="1"/>
          <p:nvPr/>
        </p:nvSpPr>
        <p:spPr>
          <a:xfrm>
            <a:off x="4578519" y="2551797"/>
            <a:ext cx="1078992" cy="707886"/>
          </a:xfrm>
          <a:prstGeom prst="rect">
            <a:avLst/>
          </a:prstGeom>
          <a:solidFill>
            <a:srgbClr val="FFE44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ysClr val="windowText" lastClr="000000"/>
                </a:solidFill>
              </a:rPr>
              <a:t>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047F07-4AC2-4333-A828-D38A1486ED2C}"/>
              </a:ext>
            </a:extLst>
          </p:cNvPr>
          <p:cNvSpPr txBox="1"/>
          <p:nvPr/>
        </p:nvSpPr>
        <p:spPr>
          <a:xfrm>
            <a:off x="5657088" y="2551797"/>
            <a:ext cx="1078992" cy="707886"/>
          </a:xfrm>
          <a:prstGeom prst="rect">
            <a:avLst/>
          </a:prstGeom>
          <a:solidFill>
            <a:srgbClr val="C5FF4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ysClr val="windowText" lastClr="000000"/>
                </a:solidFill>
              </a:rPr>
              <a:t>D#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8B1DEC-C76D-43CE-A2C9-696C4F4D46D4}"/>
              </a:ext>
            </a:extLst>
          </p:cNvPr>
          <p:cNvSpPr txBox="1"/>
          <p:nvPr/>
        </p:nvSpPr>
        <p:spPr>
          <a:xfrm>
            <a:off x="6735657" y="2551797"/>
            <a:ext cx="1078992" cy="707886"/>
          </a:xfrm>
          <a:prstGeom prst="rect">
            <a:avLst/>
          </a:prstGeom>
          <a:solidFill>
            <a:srgbClr val="59FF4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ysClr val="windowText" lastClr="000000"/>
                </a:solidFill>
              </a:rPr>
              <a:t>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47EFA7-B9EA-4477-9816-1DED92926901}"/>
              </a:ext>
            </a:extLst>
          </p:cNvPr>
          <p:cNvSpPr txBox="1"/>
          <p:nvPr/>
        </p:nvSpPr>
        <p:spPr>
          <a:xfrm>
            <a:off x="7814226" y="2550942"/>
            <a:ext cx="1078992" cy="707886"/>
          </a:xfrm>
          <a:prstGeom prst="rect">
            <a:avLst/>
          </a:prstGeom>
          <a:solidFill>
            <a:srgbClr val="43FFB7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ysClr val="windowText" lastClr="000000"/>
                </a:solidFill>
              </a:rPr>
              <a:t>F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A4C7446-2723-41A6-B544-05588C1B9F4B}"/>
              </a:ext>
            </a:extLst>
          </p:cNvPr>
          <p:cNvSpPr txBox="1"/>
          <p:nvPr/>
        </p:nvSpPr>
        <p:spPr>
          <a:xfrm>
            <a:off x="7813803" y="3257282"/>
            <a:ext cx="1078992" cy="707886"/>
          </a:xfrm>
          <a:prstGeom prst="rect">
            <a:avLst/>
          </a:prstGeom>
          <a:solidFill>
            <a:srgbClr val="43F6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ysClr val="windowText" lastClr="000000"/>
                </a:solidFill>
              </a:rPr>
              <a:t>F#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56252FA-4A01-42D9-AD0B-9032F6B601A3}"/>
              </a:ext>
            </a:extLst>
          </p:cNvPr>
          <p:cNvSpPr txBox="1"/>
          <p:nvPr/>
        </p:nvSpPr>
        <p:spPr>
          <a:xfrm>
            <a:off x="6735234" y="3257282"/>
            <a:ext cx="1078992" cy="707886"/>
          </a:xfrm>
          <a:prstGeom prst="rect">
            <a:avLst/>
          </a:prstGeom>
          <a:solidFill>
            <a:srgbClr val="438B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ysClr val="windowText" lastClr="000000"/>
                </a:solidFill>
              </a:rPr>
              <a:t>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FDA1489-04CA-45D5-BA0A-2A4E38CD1E2D}"/>
              </a:ext>
            </a:extLst>
          </p:cNvPr>
          <p:cNvSpPr txBox="1"/>
          <p:nvPr/>
        </p:nvSpPr>
        <p:spPr>
          <a:xfrm>
            <a:off x="5655819" y="3257282"/>
            <a:ext cx="1078992" cy="707886"/>
          </a:xfrm>
          <a:prstGeom prst="rect">
            <a:avLst/>
          </a:prstGeom>
          <a:solidFill>
            <a:srgbClr val="4347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G#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90F6F4-EC03-4182-814A-A0D080519A00}"/>
              </a:ext>
            </a:extLst>
          </p:cNvPr>
          <p:cNvSpPr txBox="1"/>
          <p:nvPr/>
        </p:nvSpPr>
        <p:spPr>
          <a:xfrm>
            <a:off x="4580634" y="3257282"/>
            <a:ext cx="1078992" cy="707886"/>
          </a:xfrm>
          <a:prstGeom prst="rect">
            <a:avLst/>
          </a:prstGeom>
          <a:solidFill>
            <a:srgbClr val="8F43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C9BAEA-0347-4A50-94CC-2ADA743497EF}"/>
              </a:ext>
            </a:extLst>
          </p:cNvPr>
          <p:cNvSpPr txBox="1"/>
          <p:nvPr/>
        </p:nvSpPr>
        <p:spPr>
          <a:xfrm>
            <a:off x="3498966" y="3257282"/>
            <a:ext cx="1078992" cy="707886"/>
          </a:xfrm>
          <a:prstGeom prst="rect">
            <a:avLst/>
          </a:prstGeom>
          <a:solidFill>
            <a:srgbClr val="F144FE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A#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6D82E46-2C87-4AF1-BBA5-CC2C2FC5A617}"/>
              </a:ext>
            </a:extLst>
          </p:cNvPr>
          <p:cNvSpPr txBox="1"/>
          <p:nvPr/>
        </p:nvSpPr>
        <p:spPr>
          <a:xfrm>
            <a:off x="2423919" y="3257282"/>
            <a:ext cx="1078992" cy="707886"/>
          </a:xfrm>
          <a:prstGeom prst="rect">
            <a:avLst/>
          </a:prstGeom>
          <a:solidFill>
            <a:srgbClr val="FF43AE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B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8C1F8ED-9B59-4952-94E3-BA68313E5965}"/>
              </a:ext>
            </a:extLst>
          </p:cNvPr>
          <p:cNvSpPr txBox="1"/>
          <p:nvPr/>
        </p:nvSpPr>
        <p:spPr>
          <a:xfrm>
            <a:off x="201168" y="18470"/>
            <a:ext cx="58948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Pitch Classes / Notes</a:t>
            </a:r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45B03E5F-A362-4647-A96E-144A5C436BEA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BACKGROUND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509ECF7-B2DC-4364-B718-74211033EB56}"/>
              </a:ext>
            </a:extLst>
          </p:cNvPr>
          <p:cNvSpPr txBox="1"/>
          <p:nvPr/>
        </p:nvSpPr>
        <p:spPr>
          <a:xfrm>
            <a:off x="2417297" y="3965168"/>
            <a:ext cx="6475498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Used almost universally</a:t>
            </a:r>
          </a:p>
        </p:txBody>
      </p:sp>
    </p:spTree>
    <p:extLst>
      <p:ext uri="{BB962C8B-B14F-4D97-AF65-F5344CB8AC3E}">
        <p14:creationId xmlns:p14="http://schemas.microsoft.com/office/powerpoint/2010/main" val="28921476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R3.A.09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FA52DF8-8FBA-4B11-9C91-29CDED2C928E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C2F129-E3CB-4CCA-9635-8284E938366D}"/>
              </a:ext>
            </a:extLst>
          </p:cNvPr>
          <p:cNvSpPr txBox="1"/>
          <p:nvPr/>
        </p:nvSpPr>
        <p:spPr>
          <a:xfrm>
            <a:off x="646176" y="18470"/>
            <a:ext cx="7634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ANN training &amp; testing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BF084472-C005-45B8-8323-311F2A399711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Simple and Extended Musical Chords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396B3C4-3253-4520-A49E-A9E9C8D9E2FE}"/>
              </a:ext>
            </a:extLst>
          </p:cNvPr>
          <p:cNvSpPr txBox="1"/>
          <p:nvPr/>
        </p:nvSpPr>
        <p:spPr>
          <a:xfrm>
            <a:off x="1406381" y="1183673"/>
            <a:ext cx="3151101" cy="1323439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Training phase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BEC3C50-70D8-4647-9E37-38DF2B20F059}"/>
              </a:ext>
            </a:extLst>
          </p:cNvPr>
          <p:cNvSpPr txBox="1"/>
          <p:nvPr/>
        </p:nvSpPr>
        <p:spPr>
          <a:xfrm>
            <a:off x="1404015" y="2507112"/>
            <a:ext cx="3151101" cy="400110"/>
          </a:xfrm>
          <a:prstGeom prst="rect">
            <a:avLst/>
          </a:prstGeom>
          <a:solidFill>
            <a:srgbClr val="9FC1FF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Training dataset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7D49BAD-A162-412B-B0FF-411ECEC12B73}"/>
              </a:ext>
            </a:extLst>
          </p:cNvPr>
          <p:cNvSpPr txBox="1"/>
          <p:nvPr/>
        </p:nvSpPr>
        <p:spPr>
          <a:xfrm>
            <a:off x="5638070" y="1183673"/>
            <a:ext cx="3151101" cy="1323439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Testing phase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18CD676-307C-4A3E-8BEF-B46B0604C4E8}"/>
              </a:ext>
            </a:extLst>
          </p:cNvPr>
          <p:cNvSpPr txBox="1"/>
          <p:nvPr/>
        </p:nvSpPr>
        <p:spPr>
          <a:xfrm>
            <a:off x="5635704" y="2507112"/>
            <a:ext cx="3151101" cy="400110"/>
          </a:xfrm>
          <a:prstGeom prst="rect">
            <a:avLst/>
          </a:prstGeom>
          <a:solidFill>
            <a:srgbClr val="FFE4B7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Validation dataset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7E6BED1-8A9F-4EDA-BAE5-D1355B732897}"/>
              </a:ext>
            </a:extLst>
          </p:cNvPr>
          <p:cNvCxnSpPr>
            <a:stCxn id="21" idx="3"/>
            <a:endCxn id="25" idx="1"/>
          </p:cNvCxnSpPr>
          <p:nvPr/>
        </p:nvCxnSpPr>
        <p:spPr>
          <a:xfrm>
            <a:off x="4557482" y="1845393"/>
            <a:ext cx="1080588" cy="0"/>
          </a:xfrm>
          <a:prstGeom prst="straightConnector1">
            <a:avLst/>
          </a:prstGeom>
          <a:ln w="28575">
            <a:solidFill>
              <a:srgbClr val="DAE3F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4B651C6-9176-40B5-BED7-EE6491958A77}"/>
              </a:ext>
            </a:extLst>
          </p:cNvPr>
          <p:cNvSpPr txBox="1"/>
          <p:nvPr/>
        </p:nvSpPr>
        <p:spPr>
          <a:xfrm>
            <a:off x="1404015" y="2903230"/>
            <a:ext cx="3151101" cy="40011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9FC1FF"/>
                </a:solidFill>
              </a:rPr>
              <a:t>Training accuracy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BC36E18-4FBE-42E0-849A-A5789DFA7675}"/>
              </a:ext>
            </a:extLst>
          </p:cNvPr>
          <p:cNvSpPr txBox="1"/>
          <p:nvPr/>
        </p:nvSpPr>
        <p:spPr>
          <a:xfrm>
            <a:off x="5635704" y="2903230"/>
            <a:ext cx="3151101" cy="40011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E4B7"/>
                </a:solidFill>
              </a:rPr>
              <a:t>Validation accuracy</a:t>
            </a:r>
          </a:p>
        </p:txBody>
      </p:sp>
      <p:sp>
        <p:nvSpPr>
          <p:cNvPr id="9" name="Diamond 8">
            <a:extLst>
              <a:ext uri="{FF2B5EF4-FFF2-40B4-BE49-F238E27FC236}">
                <a16:creationId xmlns:a16="http://schemas.microsoft.com/office/drawing/2014/main" id="{6F23867D-204D-4267-919D-02A93D8E4BCE}"/>
              </a:ext>
            </a:extLst>
          </p:cNvPr>
          <p:cNvSpPr/>
          <p:nvPr/>
        </p:nvSpPr>
        <p:spPr>
          <a:xfrm>
            <a:off x="8924448" y="3350556"/>
            <a:ext cx="2080334" cy="2101305"/>
          </a:xfrm>
          <a:prstGeom prst="diamond">
            <a:avLst/>
          </a:prstGeom>
          <a:noFill/>
          <a:ln>
            <a:solidFill>
              <a:srgbClr val="DAE3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Is </a:t>
            </a:r>
            <a:r>
              <a:rPr lang="en-US" sz="1600" b="1" dirty="0" err="1">
                <a:solidFill>
                  <a:srgbClr val="FFE4B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VAL_ACC</a:t>
            </a:r>
            <a:r>
              <a:rPr lang="en-US" sz="1600" dirty="0" err="1"/>
              <a:t>high</a:t>
            </a:r>
            <a:r>
              <a:rPr lang="en-US" sz="1600" dirty="0"/>
              <a:t> enough?</a:t>
            </a: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F33F0ED3-C4BE-4035-A234-49E3C98ACB19}"/>
              </a:ext>
            </a:extLst>
          </p:cNvPr>
          <p:cNvCxnSpPr>
            <a:stCxn id="25" idx="3"/>
            <a:endCxn id="9" idx="0"/>
          </p:cNvCxnSpPr>
          <p:nvPr/>
        </p:nvCxnSpPr>
        <p:spPr>
          <a:xfrm>
            <a:off x="8789171" y="1845393"/>
            <a:ext cx="1175444" cy="1505163"/>
          </a:xfrm>
          <a:prstGeom prst="bentConnector2">
            <a:avLst/>
          </a:prstGeom>
          <a:ln w="28575">
            <a:solidFill>
              <a:srgbClr val="DAE3F3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6EDC2B50-674A-4345-A610-DDAD63937629}"/>
              </a:ext>
            </a:extLst>
          </p:cNvPr>
          <p:cNvCxnSpPr>
            <a:cxnSpLocks/>
            <a:stCxn id="9" idx="1"/>
            <a:endCxn id="21" idx="1"/>
          </p:cNvCxnSpPr>
          <p:nvPr/>
        </p:nvCxnSpPr>
        <p:spPr>
          <a:xfrm rot="10800000">
            <a:off x="1406382" y="1845393"/>
            <a:ext cx="7518067" cy="2555816"/>
          </a:xfrm>
          <a:prstGeom prst="bentConnector3">
            <a:avLst>
              <a:gd name="adj1" fmla="val 110539"/>
            </a:avLst>
          </a:prstGeom>
          <a:ln w="28575">
            <a:solidFill>
              <a:srgbClr val="FF5043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617E1620-0BA6-4679-A9DC-CC27FF50BFA5}"/>
              </a:ext>
            </a:extLst>
          </p:cNvPr>
          <p:cNvSpPr txBox="1"/>
          <p:nvPr/>
        </p:nvSpPr>
        <p:spPr>
          <a:xfrm>
            <a:off x="3243172" y="4482167"/>
            <a:ext cx="3151101" cy="40011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5043"/>
                </a:solidFill>
              </a:rPr>
              <a:t>Backpropagation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97DF297-8174-4262-8314-D7A7D5DDCC8B}"/>
              </a:ext>
            </a:extLst>
          </p:cNvPr>
          <p:cNvSpPr txBox="1"/>
          <p:nvPr/>
        </p:nvSpPr>
        <p:spPr>
          <a:xfrm>
            <a:off x="8353947" y="3950527"/>
            <a:ext cx="569317" cy="40011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5043"/>
                </a:solidFill>
              </a:rPr>
              <a:t>No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CCD808B-215C-4FEA-9776-C1C994D4FB09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11004782" y="4401208"/>
            <a:ext cx="864663" cy="1"/>
          </a:xfrm>
          <a:prstGeom prst="straightConnector1">
            <a:avLst/>
          </a:prstGeom>
          <a:ln w="28575">
            <a:solidFill>
              <a:srgbClr val="59FF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FC3CC5D7-82A0-4B96-837A-BB9D925BCA6E}"/>
              </a:ext>
            </a:extLst>
          </p:cNvPr>
          <p:cNvSpPr txBox="1"/>
          <p:nvPr/>
        </p:nvSpPr>
        <p:spPr>
          <a:xfrm>
            <a:off x="11004782" y="3949147"/>
            <a:ext cx="694776" cy="40011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59FF43"/>
                </a:solidFill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12422895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9" grpId="0" animBg="1"/>
      <p:bldP spid="44" grpId="0" animBg="1"/>
      <p:bldP spid="45" grpId="0" animBg="1"/>
      <p:bldP spid="4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R3.A.09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FA52DF8-8FBA-4B11-9C91-29CDED2C928E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PROBLEM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C2F129-E3CB-4CCA-9635-8284E938366D}"/>
              </a:ext>
            </a:extLst>
          </p:cNvPr>
          <p:cNvSpPr txBox="1"/>
          <p:nvPr/>
        </p:nvSpPr>
        <p:spPr>
          <a:xfrm>
            <a:off x="646176" y="18470"/>
            <a:ext cx="7634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Why neural networks?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248B35-B5A6-4CE3-89E6-EA86F6CE17C4}"/>
              </a:ext>
            </a:extLst>
          </p:cNvPr>
          <p:cNvSpPr txBox="1"/>
          <p:nvPr/>
        </p:nvSpPr>
        <p:spPr>
          <a:xfrm>
            <a:off x="2370934" y="1350777"/>
            <a:ext cx="7061793" cy="3172968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Previous studies with neural network implementations have </a:t>
            </a:r>
            <a:r>
              <a:rPr lang="en-US" sz="4000" dirty="0">
                <a:solidFill>
                  <a:srgbClr val="FFC000"/>
                </a:solidFill>
              </a:rPr>
              <a:t>not included extended chords in their research</a:t>
            </a:r>
            <a:endParaRPr lang="en-US" sz="4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731DED5-696D-46D8-B5DB-1E3F75F5B9EC}"/>
              </a:ext>
            </a:extLst>
          </p:cNvPr>
          <p:cNvSpPr txBox="1"/>
          <p:nvPr/>
        </p:nvSpPr>
        <p:spPr>
          <a:xfrm>
            <a:off x="2370935" y="4523745"/>
            <a:ext cx="7061792" cy="9848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Osmalskyj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Embrechts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Piérard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, &amp; Van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Droogenbroeck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, 2012</a:t>
            </a:r>
          </a:p>
          <a:p>
            <a:pPr algn="ctr"/>
            <a:r>
              <a:rPr lang="en-US" sz="2000" dirty="0" err="1">
                <a:solidFill>
                  <a:schemeClr val="tx2">
                    <a:lumMod val="50000"/>
                  </a:schemeClr>
                </a:solidFill>
              </a:rPr>
              <a:t>Perera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 &amp; </a:t>
            </a:r>
            <a:r>
              <a:rPr lang="en-US" sz="2000" dirty="0" err="1">
                <a:solidFill>
                  <a:schemeClr val="tx2">
                    <a:lumMod val="50000"/>
                  </a:schemeClr>
                </a:solidFill>
              </a:rPr>
              <a:t>Kodithuwakku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, 2005 </a:t>
            </a:r>
          </a:p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Zhou &amp; Lerch, 2015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038FB25-7853-4F73-ADF4-B9E704C0232C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Simple and Extended Musical Chords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34312888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R3.A.09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FA52DF8-8FBA-4B11-9C91-29CDED2C928E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PROBLEM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C2F129-E3CB-4CCA-9635-8284E938366D}"/>
              </a:ext>
            </a:extLst>
          </p:cNvPr>
          <p:cNvSpPr txBox="1"/>
          <p:nvPr/>
        </p:nvSpPr>
        <p:spPr>
          <a:xfrm>
            <a:off x="646176" y="18470"/>
            <a:ext cx="7634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Problem statement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248B35-B5A6-4CE3-89E6-EA86F6CE17C4}"/>
              </a:ext>
            </a:extLst>
          </p:cNvPr>
          <p:cNvSpPr txBox="1"/>
          <p:nvPr/>
        </p:nvSpPr>
        <p:spPr>
          <a:xfrm>
            <a:off x="2370934" y="1350777"/>
            <a:ext cx="7061793" cy="3172968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Using neural networks to identify both common and extended chords is </a:t>
            </a:r>
            <a:r>
              <a:rPr lang="en-US" sz="4000" dirty="0">
                <a:solidFill>
                  <a:srgbClr val="FFC000"/>
                </a:solidFill>
              </a:rPr>
              <a:t>unexplored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731DED5-696D-46D8-B5DB-1E3F75F5B9EC}"/>
              </a:ext>
            </a:extLst>
          </p:cNvPr>
          <p:cNvSpPr txBox="1"/>
          <p:nvPr/>
        </p:nvSpPr>
        <p:spPr>
          <a:xfrm>
            <a:off x="2370935" y="4523745"/>
            <a:ext cx="7061792" cy="9848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Osmalskyj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Embrechts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Piérard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, &amp; Van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Droogenbroeck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, 2012</a:t>
            </a:r>
          </a:p>
          <a:p>
            <a:pPr algn="ctr"/>
            <a:r>
              <a:rPr lang="en-US" sz="2000" dirty="0" err="1">
                <a:solidFill>
                  <a:schemeClr val="tx2">
                    <a:lumMod val="50000"/>
                  </a:schemeClr>
                </a:solidFill>
              </a:rPr>
              <a:t>Perera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 &amp; </a:t>
            </a:r>
            <a:r>
              <a:rPr lang="en-US" sz="2000" dirty="0" err="1">
                <a:solidFill>
                  <a:schemeClr val="tx2">
                    <a:lumMod val="50000"/>
                  </a:schemeClr>
                </a:solidFill>
              </a:rPr>
              <a:t>Kodithuwakku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, 2005 </a:t>
            </a:r>
          </a:p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Zhou &amp; Lerch, 2015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EC0B30A9-2FB2-4DC0-9C0B-A410A227AE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DDAD9630-187F-4EE1-BC0C-4C8D3520745A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Simple and Extended Musical Chords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39391720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R3.A.09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FA52DF8-8FBA-4B11-9C91-29CDED2C928E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OBJECTIVE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248B35-B5A6-4CE3-89E6-EA86F6CE17C4}"/>
              </a:ext>
            </a:extLst>
          </p:cNvPr>
          <p:cNvSpPr txBox="1"/>
          <p:nvPr/>
        </p:nvSpPr>
        <p:spPr>
          <a:xfrm>
            <a:off x="2370934" y="1659989"/>
            <a:ext cx="7061793" cy="2554545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Develop a neural network that </a:t>
            </a:r>
            <a:r>
              <a:rPr lang="en-US" sz="4000" dirty="0">
                <a:solidFill>
                  <a:srgbClr val="FFC000"/>
                </a:solidFill>
              </a:rPr>
              <a:t>quickly</a:t>
            </a:r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identifies </a:t>
            </a:r>
            <a:r>
              <a:rPr lang="en-US" sz="4000" dirty="0">
                <a:solidFill>
                  <a:srgbClr val="FFC000"/>
                </a:solidFill>
              </a:rPr>
              <a:t>simple and extended </a:t>
            </a:r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musical </a:t>
            </a:r>
            <a:r>
              <a:rPr lang="en-US" sz="4000" dirty="0">
                <a:solidFill>
                  <a:srgbClr val="FFC000"/>
                </a:solidFill>
              </a:rPr>
              <a:t>chords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F1D1592-0172-4D71-9BE1-4ED473282ABA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Simple and Extended Musical Chords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6235073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R3.A.09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FA52DF8-8FBA-4B11-9C91-29CDED2C928E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OBJECTIVES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C2F129-E3CB-4CCA-9635-8284E938366D}"/>
              </a:ext>
            </a:extLst>
          </p:cNvPr>
          <p:cNvSpPr txBox="1"/>
          <p:nvPr/>
        </p:nvSpPr>
        <p:spPr>
          <a:xfrm>
            <a:off x="646176" y="18470"/>
            <a:ext cx="7634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Minor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248B35-B5A6-4CE3-89E6-EA86F6CE17C4}"/>
              </a:ext>
            </a:extLst>
          </p:cNvPr>
          <p:cNvSpPr txBox="1"/>
          <p:nvPr/>
        </p:nvSpPr>
        <p:spPr>
          <a:xfrm>
            <a:off x="2370934" y="1967767"/>
            <a:ext cx="7061793" cy="1938992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Input is a group of </a:t>
            </a:r>
            <a:r>
              <a:rPr lang="en-US" sz="4000" dirty="0">
                <a:solidFill>
                  <a:srgbClr val="FFC000"/>
                </a:solidFill>
              </a:rPr>
              <a:t>3 or more MIDI note signals </a:t>
            </a:r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played in </a:t>
            </a:r>
            <a:r>
              <a:rPr lang="en-US" sz="4000" dirty="0">
                <a:solidFill>
                  <a:srgbClr val="FFC000"/>
                </a:solidFill>
              </a:rPr>
              <a:t>real-time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79A05A6-3653-4A5C-BA4B-AB3640D52C58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Simple and Extended Musical Chords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1982071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R3.A.09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FA52DF8-8FBA-4B11-9C91-29CDED2C928E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OBJECTIVES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C2F129-E3CB-4CCA-9635-8284E938366D}"/>
              </a:ext>
            </a:extLst>
          </p:cNvPr>
          <p:cNvSpPr txBox="1"/>
          <p:nvPr/>
        </p:nvSpPr>
        <p:spPr>
          <a:xfrm>
            <a:off x="646176" y="18470"/>
            <a:ext cx="7634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Minor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248B35-B5A6-4CE3-89E6-EA86F6CE17C4}"/>
              </a:ext>
            </a:extLst>
          </p:cNvPr>
          <p:cNvSpPr txBox="1"/>
          <p:nvPr/>
        </p:nvSpPr>
        <p:spPr>
          <a:xfrm>
            <a:off x="2370934" y="2275543"/>
            <a:ext cx="7061793" cy="1323439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Input chords have </a:t>
            </a:r>
            <a:r>
              <a:rPr lang="en-US" sz="4000" dirty="0">
                <a:solidFill>
                  <a:srgbClr val="FFC000"/>
                </a:solidFill>
              </a:rPr>
              <a:t>one root note</a:t>
            </a:r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and are </a:t>
            </a:r>
            <a:r>
              <a:rPr lang="en-US" sz="4000" dirty="0">
                <a:solidFill>
                  <a:srgbClr val="FFC000"/>
                </a:solidFill>
              </a:rPr>
              <a:t>not inverted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9ED8DD9-4344-4DA4-B049-EFE5E181F8BE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Simple and Extended Musical Chords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32711612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R3.A.09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FA52DF8-8FBA-4B11-9C91-29CDED2C928E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OBJECTIVES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C2F129-E3CB-4CCA-9635-8284E938366D}"/>
              </a:ext>
            </a:extLst>
          </p:cNvPr>
          <p:cNvSpPr txBox="1"/>
          <p:nvPr/>
        </p:nvSpPr>
        <p:spPr>
          <a:xfrm>
            <a:off x="646176" y="18470"/>
            <a:ext cx="7634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Minor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248B35-B5A6-4CE3-89E6-EA86F6CE17C4}"/>
              </a:ext>
            </a:extLst>
          </p:cNvPr>
          <p:cNvSpPr txBox="1"/>
          <p:nvPr/>
        </p:nvSpPr>
        <p:spPr>
          <a:xfrm>
            <a:off x="2370934" y="1967767"/>
            <a:ext cx="7061793" cy="1938992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Identification must be quick enough to be used in </a:t>
            </a:r>
            <a:r>
              <a:rPr lang="en-US" sz="4000" dirty="0">
                <a:solidFill>
                  <a:srgbClr val="FFC000"/>
                </a:solidFill>
              </a:rPr>
              <a:t>live performance (&lt;40ms)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E63447F-75C3-4C40-AD56-D5AF5B19E8C4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Simple and Extended Musical Chords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C4C533-C3CA-4D2C-87C1-5643C95CDA01}"/>
              </a:ext>
            </a:extLst>
          </p:cNvPr>
          <p:cNvSpPr txBox="1"/>
          <p:nvPr/>
        </p:nvSpPr>
        <p:spPr>
          <a:xfrm>
            <a:off x="2370934" y="3906759"/>
            <a:ext cx="7061792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Greeff, 2016</a:t>
            </a:r>
          </a:p>
        </p:txBody>
      </p:sp>
    </p:spTree>
    <p:extLst>
      <p:ext uri="{BB962C8B-B14F-4D97-AF65-F5344CB8AC3E}">
        <p14:creationId xmlns:p14="http://schemas.microsoft.com/office/powerpoint/2010/main" val="38712841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R3.A.09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FA52DF8-8FBA-4B11-9C91-29CDED2C928E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OBJECTIVES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C2F129-E3CB-4CCA-9635-8284E938366D}"/>
              </a:ext>
            </a:extLst>
          </p:cNvPr>
          <p:cNvSpPr txBox="1"/>
          <p:nvPr/>
        </p:nvSpPr>
        <p:spPr>
          <a:xfrm>
            <a:off x="646176" y="18470"/>
            <a:ext cx="7634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Minor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248B35-B5A6-4CE3-89E6-EA86F6CE17C4}"/>
              </a:ext>
            </a:extLst>
          </p:cNvPr>
          <p:cNvSpPr txBox="1"/>
          <p:nvPr/>
        </p:nvSpPr>
        <p:spPr>
          <a:xfrm>
            <a:off x="2370934" y="1352215"/>
            <a:ext cx="7061793" cy="3170099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Implemented in programming languages with </a:t>
            </a:r>
            <a:r>
              <a:rPr lang="en-US" sz="4000" dirty="0">
                <a:solidFill>
                  <a:srgbClr val="FFC000"/>
                </a:solidFill>
              </a:rPr>
              <a:t>neural network</a:t>
            </a:r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, </a:t>
            </a:r>
            <a:r>
              <a:rPr lang="en-US" sz="4000" dirty="0">
                <a:solidFill>
                  <a:srgbClr val="FFC000"/>
                </a:solidFill>
              </a:rPr>
              <a:t>real-time MIDI</a:t>
            </a:r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, and </a:t>
            </a:r>
            <a:r>
              <a:rPr lang="en-US" sz="4000" dirty="0">
                <a:solidFill>
                  <a:srgbClr val="FFC000"/>
                </a:solidFill>
              </a:rPr>
              <a:t>GPU processing</a:t>
            </a:r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libraries</a:t>
            </a:r>
            <a:endParaRPr lang="en-US" sz="4000" dirty="0">
              <a:solidFill>
                <a:srgbClr val="FFC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7FBE24-4B9A-4835-A970-075077D5E099}"/>
              </a:ext>
            </a:extLst>
          </p:cNvPr>
          <p:cNvSpPr txBox="1"/>
          <p:nvPr/>
        </p:nvSpPr>
        <p:spPr>
          <a:xfrm>
            <a:off x="2370935" y="4523745"/>
            <a:ext cx="7061792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solidFill>
                  <a:schemeClr val="tx2">
                    <a:lumMod val="50000"/>
                  </a:schemeClr>
                </a:solidFill>
              </a:rPr>
              <a:t>thestk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, 2017; </a:t>
            </a:r>
            <a:r>
              <a:rPr lang="en-US" sz="2000" dirty="0" err="1">
                <a:solidFill>
                  <a:schemeClr val="tx2">
                    <a:lumMod val="50000"/>
                  </a:schemeClr>
                </a:solidFill>
              </a:rPr>
              <a:t>Bretschneider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, 2017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498C2FF4-A558-4764-8BD9-7C40A5D691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1913CB3-C08D-4AF9-BC9F-4B4FBCCEACE9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Simple and Extended Musical Chords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6376617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R3.A.09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FA52DF8-8FBA-4B11-9C91-29CDED2C928E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OBJECTIVES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C2F129-E3CB-4CCA-9635-8284E938366D}"/>
              </a:ext>
            </a:extLst>
          </p:cNvPr>
          <p:cNvSpPr txBox="1"/>
          <p:nvPr/>
        </p:nvSpPr>
        <p:spPr>
          <a:xfrm>
            <a:off x="646176" y="18470"/>
            <a:ext cx="7634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Minor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248B35-B5A6-4CE3-89E6-EA86F6CE17C4}"/>
              </a:ext>
            </a:extLst>
          </p:cNvPr>
          <p:cNvSpPr txBox="1"/>
          <p:nvPr/>
        </p:nvSpPr>
        <p:spPr>
          <a:xfrm>
            <a:off x="2370934" y="1967769"/>
            <a:ext cx="7061793" cy="1938992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Neural network must be run on a </a:t>
            </a:r>
            <a:r>
              <a:rPr lang="en-US" sz="4000" dirty="0">
                <a:solidFill>
                  <a:srgbClr val="FFC000"/>
                </a:solidFill>
              </a:rPr>
              <a:t>GPU</a:t>
            </a:r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for efficient processing</a:t>
            </a:r>
            <a:endParaRPr lang="en-US" sz="4000" dirty="0">
              <a:solidFill>
                <a:srgbClr val="FFC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EAF0B6-EB59-4016-AB7A-C73D833E8512}"/>
              </a:ext>
            </a:extLst>
          </p:cNvPr>
          <p:cNvSpPr txBox="1"/>
          <p:nvPr/>
        </p:nvSpPr>
        <p:spPr>
          <a:xfrm>
            <a:off x="2370934" y="3906761"/>
            <a:ext cx="7061792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solidFill>
                  <a:schemeClr val="tx2">
                    <a:lumMod val="50000"/>
                  </a:schemeClr>
                </a:solidFill>
              </a:rPr>
              <a:t>Nickolls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, Buck, Garland, &amp; </a:t>
            </a:r>
            <a:r>
              <a:rPr lang="en-US" sz="2000" dirty="0" err="1">
                <a:solidFill>
                  <a:schemeClr val="tx2">
                    <a:lumMod val="50000"/>
                  </a:schemeClr>
                </a:solidFill>
              </a:rPr>
              <a:t>Skadron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, 2008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20CAF9C-E0F1-428C-B564-155A31E2DE9F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Simple and Extended Musical Chords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13202820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CB951C91-53DE-448E-AEB5-185A3C09E14D}"/>
              </a:ext>
            </a:extLst>
          </p:cNvPr>
          <p:cNvSpPr txBox="1"/>
          <p:nvPr/>
        </p:nvSpPr>
        <p:spPr>
          <a:xfrm>
            <a:off x="9295393" y="2564118"/>
            <a:ext cx="2434746" cy="10156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6000" dirty="0">
                <a:solidFill>
                  <a:schemeClr val="accent1">
                    <a:lumMod val="50000"/>
                  </a:schemeClr>
                </a:solidFill>
              </a:rPr>
              <a:t>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44C5DD-E56D-4DC4-8FB1-735874415CDD}"/>
              </a:ext>
            </a:extLst>
          </p:cNvPr>
          <p:cNvSpPr txBox="1"/>
          <p:nvPr/>
        </p:nvSpPr>
        <p:spPr>
          <a:xfrm>
            <a:off x="6344478" y="2567326"/>
            <a:ext cx="2434746" cy="1015663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6000" dirty="0">
                <a:solidFill>
                  <a:schemeClr val="accent1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3BC0238-4CD2-48F8-A3BE-3AD4D6C14433}"/>
              </a:ext>
            </a:extLst>
          </p:cNvPr>
          <p:cNvSpPr txBox="1"/>
          <p:nvPr/>
        </p:nvSpPr>
        <p:spPr>
          <a:xfrm>
            <a:off x="3391457" y="2563522"/>
            <a:ext cx="2434746" cy="1015663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6000" dirty="0">
                <a:solidFill>
                  <a:schemeClr val="accent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BDBC58-DFD5-44EE-AD51-DEE28EDAC826}"/>
              </a:ext>
            </a:extLst>
          </p:cNvPr>
          <p:cNvSpPr txBox="1"/>
          <p:nvPr/>
        </p:nvSpPr>
        <p:spPr>
          <a:xfrm>
            <a:off x="440542" y="2563183"/>
            <a:ext cx="2434746" cy="1015663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6000" dirty="0">
                <a:solidFill>
                  <a:schemeClr val="accent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R3.A.09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FA52DF8-8FBA-4B11-9C91-29CDED2C928E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PROCESS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C2F129-E3CB-4CCA-9635-8284E938366D}"/>
              </a:ext>
            </a:extLst>
          </p:cNvPr>
          <p:cNvSpPr txBox="1"/>
          <p:nvPr/>
        </p:nvSpPr>
        <p:spPr>
          <a:xfrm>
            <a:off x="646176" y="18470"/>
            <a:ext cx="7634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Level 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248B35-B5A6-4CE3-89E6-EA86F6CE17C4}"/>
              </a:ext>
            </a:extLst>
          </p:cNvPr>
          <p:cNvSpPr txBox="1"/>
          <p:nvPr/>
        </p:nvSpPr>
        <p:spPr>
          <a:xfrm>
            <a:off x="438436" y="2563862"/>
            <a:ext cx="2434746" cy="1014984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ANN layer structure redesign</a:t>
            </a:r>
            <a:endParaRPr lang="en-US" sz="2000" dirty="0">
              <a:solidFill>
                <a:srgbClr val="FFC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9924EF-59CE-4A4E-BCF5-CBB40BC56877}"/>
              </a:ext>
            </a:extLst>
          </p:cNvPr>
          <p:cNvSpPr txBox="1"/>
          <p:nvPr/>
        </p:nvSpPr>
        <p:spPr>
          <a:xfrm>
            <a:off x="3393563" y="2563523"/>
            <a:ext cx="2434746" cy="1015663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Test chord database reconstruction</a:t>
            </a:r>
            <a:endParaRPr lang="en-US" sz="2000" dirty="0">
              <a:solidFill>
                <a:srgbClr val="FFC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918B0B-F339-49BE-9F76-4BAFBFA67244}"/>
              </a:ext>
            </a:extLst>
          </p:cNvPr>
          <p:cNvSpPr txBox="1"/>
          <p:nvPr/>
        </p:nvSpPr>
        <p:spPr>
          <a:xfrm>
            <a:off x="6344478" y="2564797"/>
            <a:ext cx="2434746" cy="1014984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ANN Development</a:t>
            </a:r>
            <a:endParaRPr lang="en-US" sz="2000" dirty="0">
              <a:solidFill>
                <a:srgbClr val="FFC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5A4950-C37C-4A31-BCBE-848AED723326}"/>
              </a:ext>
            </a:extLst>
          </p:cNvPr>
          <p:cNvSpPr txBox="1"/>
          <p:nvPr/>
        </p:nvSpPr>
        <p:spPr>
          <a:xfrm>
            <a:off x="9295393" y="2564797"/>
            <a:ext cx="2434746" cy="1014984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Testing and data collection</a:t>
            </a:r>
            <a:endParaRPr lang="en-US" sz="2000" dirty="0">
              <a:solidFill>
                <a:srgbClr val="FFC000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A78B72D-C6BE-433B-939F-739DE2C37FA5}"/>
              </a:ext>
            </a:extLst>
          </p:cNvPr>
          <p:cNvCxnSpPr>
            <a:cxnSpLocks/>
            <a:stCxn id="17" idx="3"/>
            <a:endCxn id="10" idx="1"/>
          </p:cNvCxnSpPr>
          <p:nvPr/>
        </p:nvCxnSpPr>
        <p:spPr>
          <a:xfrm>
            <a:off x="2873182" y="3071354"/>
            <a:ext cx="520381" cy="1"/>
          </a:xfrm>
          <a:prstGeom prst="straightConnector1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>
            <a:extLst>
              <a:ext uri="{FF2B5EF4-FFF2-40B4-BE49-F238E27FC236}">
                <a16:creationId xmlns:a16="http://schemas.microsoft.com/office/drawing/2014/main" id="{0A7FDBA4-D99E-4094-93E8-C05F1821556D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Simple and Extended Musical Chords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9941977-5479-454F-BBC7-77DB40A5D482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5828309" y="3071355"/>
            <a:ext cx="516169" cy="934"/>
          </a:xfrm>
          <a:prstGeom prst="straightConnector1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DCDA99D-5D5C-4BAD-A720-2AFC228F0A0B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8779224" y="3072289"/>
            <a:ext cx="516169" cy="0"/>
          </a:xfrm>
          <a:prstGeom prst="straightConnector1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68788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0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R3.A.09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FA52DF8-8FBA-4B11-9C91-29CDED2C928E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BACKGROUND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60DDF9-5C33-4999-AFE0-E7E53463824A}"/>
              </a:ext>
            </a:extLst>
          </p:cNvPr>
          <p:cNvSpPr txBox="1"/>
          <p:nvPr/>
        </p:nvSpPr>
        <p:spPr>
          <a:xfrm>
            <a:off x="2850303" y="3448049"/>
            <a:ext cx="1078992" cy="707886"/>
          </a:xfrm>
          <a:prstGeom prst="rect">
            <a:avLst/>
          </a:prstGeom>
          <a:solidFill>
            <a:srgbClr val="FF434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967CF5-C06F-408D-BCDB-5827B7883D76}"/>
              </a:ext>
            </a:extLst>
          </p:cNvPr>
          <p:cNvSpPr txBox="1"/>
          <p:nvPr/>
        </p:nvSpPr>
        <p:spPr>
          <a:xfrm>
            <a:off x="2850303" y="2740163"/>
            <a:ext cx="1078992" cy="707886"/>
          </a:xfrm>
          <a:prstGeom prst="rect">
            <a:avLst/>
          </a:prstGeom>
          <a:solidFill>
            <a:srgbClr val="438B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ysClr val="windowText" lastClr="000000"/>
                </a:solidFill>
              </a:rPr>
              <a:t>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FE0DC2-3FF2-4770-978A-D7633ABDFCA6}"/>
              </a:ext>
            </a:extLst>
          </p:cNvPr>
          <p:cNvSpPr txBox="1"/>
          <p:nvPr/>
        </p:nvSpPr>
        <p:spPr>
          <a:xfrm>
            <a:off x="1429115" y="4339090"/>
            <a:ext cx="39213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C000"/>
                </a:solidFill>
              </a:rPr>
              <a:t>2 or more </a:t>
            </a:r>
          </a:p>
          <a:p>
            <a:pPr algn="ctr"/>
            <a:r>
              <a:rPr lang="en-US" sz="3600" dirty="0">
                <a:solidFill>
                  <a:srgbClr val="FFC000"/>
                </a:solidFill>
              </a:rPr>
              <a:t>notes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05123F-C9AF-4939-8B82-8F8BE0CDB1AC}"/>
              </a:ext>
            </a:extLst>
          </p:cNvPr>
          <p:cNvSpPr txBox="1"/>
          <p:nvPr/>
        </p:nvSpPr>
        <p:spPr>
          <a:xfrm>
            <a:off x="4727095" y="4333645"/>
            <a:ext cx="39213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C000"/>
                </a:solidFill>
              </a:rPr>
              <a:t>Played</a:t>
            </a:r>
          </a:p>
          <a:p>
            <a:pPr algn="ctr"/>
            <a:r>
              <a:rPr lang="en-US" sz="3600" dirty="0">
                <a:solidFill>
                  <a:srgbClr val="FFC000"/>
                </a:solidFill>
              </a:rPr>
              <a:t>together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08BAEDA-BA98-4E25-B6D6-310741AB28CD}"/>
              </a:ext>
            </a:extLst>
          </p:cNvPr>
          <p:cNvSpPr txBox="1"/>
          <p:nvPr/>
        </p:nvSpPr>
        <p:spPr>
          <a:xfrm>
            <a:off x="6148284" y="3448049"/>
            <a:ext cx="1078992" cy="707886"/>
          </a:xfrm>
          <a:prstGeom prst="rect">
            <a:avLst/>
          </a:prstGeom>
          <a:solidFill>
            <a:srgbClr val="8F43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F599BE-8024-40B1-A0D9-124AE401E16F}"/>
              </a:ext>
            </a:extLst>
          </p:cNvPr>
          <p:cNvSpPr txBox="1"/>
          <p:nvPr/>
        </p:nvSpPr>
        <p:spPr>
          <a:xfrm>
            <a:off x="6148284" y="2740163"/>
            <a:ext cx="1078992" cy="707886"/>
          </a:xfrm>
          <a:prstGeom prst="rect">
            <a:avLst/>
          </a:prstGeom>
          <a:solidFill>
            <a:srgbClr val="FF984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C#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45D04A5-2F27-401E-A827-AD535F14E03A}"/>
              </a:ext>
            </a:extLst>
          </p:cNvPr>
          <p:cNvSpPr txBox="1"/>
          <p:nvPr/>
        </p:nvSpPr>
        <p:spPr>
          <a:xfrm>
            <a:off x="6148284" y="2049796"/>
            <a:ext cx="1078992" cy="707886"/>
          </a:xfrm>
          <a:prstGeom prst="rect">
            <a:avLst/>
          </a:prstGeom>
          <a:solidFill>
            <a:srgbClr val="59FF4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ysClr val="windowText" lastClr="000000"/>
                </a:solidFill>
              </a:rPr>
              <a:t>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420D798-5D7A-4F79-B8F0-6CE1D2F722D6}"/>
              </a:ext>
            </a:extLst>
          </p:cNvPr>
          <p:cNvSpPr txBox="1"/>
          <p:nvPr/>
        </p:nvSpPr>
        <p:spPr>
          <a:xfrm>
            <a:off x="8270630" y="4339090"/>
            <a:ext cx="3921370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C000"/>
                </a:solidFill>
              </a:rPr>
              <a:t>Follow “rules of harmony”</a:t>
            </a:r>
            <a:br>
              <a:rPr lang="en-US" sz="3600" dirty="0">
                <a:solidFill>
                  <a:srgbClr val="FFC000"/>
                </a:solidFill>
              </a:rPr>
            </a:br>
            <a:r>
              <a:rPr lang="en-US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(</a:t>
            </a:r>
            <a:r>
              <a:rPr lang="en-US" sz="14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Leino</a:t>
            </a:r>
            <a:r>
              <a:rPr lang="en-US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, </a:t>
            </a:r>
            <a:r>
              <a:rPr lang="en-US" sz="14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Brattico</a:t>
            </a:r>
            <a:r>
              <a:rPr lang="en-US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, </a:t>
            </a:r>
            <a:r>
              <a:rPr lang="en-US" sz="14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Tervaniemi</a:t>
            </a:r>
            <a:r>
              <a:rPr lang="en-US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, &amp; </a:t>
            </a:r>
            <a:r>
              <a:rPr lang="en-US" sz="14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Vurst</a:t>
            </a:r>
            <a:r>
              <a:rPr lang="en-US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, 2007) </a:t>
            </a:r>
            <a:endParaRPr lang="en-US" sz="36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35E2A58-1565-473F-8126-638C18EB35B1}"/>
              </a:ext>
            </a:extLst>
          </p:cNvPr>
          <p:cNvSpPr txBox="1"/>
          <p:nvPr/>
        </p:nvSpPr>
        <p:spPr>
          <a:xfrm>
            <a:off x="9691819" y="3447194"/>
            <a:ext cx="1078992" cy="707886"/>
          </a:xfrm>
          <a:prstGeom prst="rect">
            <a:avLst/>
          </a:prstGeom>
          <a:solidFill>
            <a:srgbClr val="FFE44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ysClr val="windowText" lastClr="000000"/>
                </a:solidFill>
              </a:rPr>
              <a:t>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DDEC26B-D582-4BEF-B960-643BDC4A86E5}"/>
              </a:ext>
            </a:extLst>
          </p:cNvPr>
          <p:cNvSpPr txBox="1"/>
          <p:nvPr/>
        </p:nvSpPr>
        <p:spPr>
          <a:xfrm>
            <a:off x="9691819" y="2744462"/>
            <a:ext cx="1078992" cy="707886"/>
          </a:xfrm>
          <a:prstGeom prst="rect">
            <a:avLst/>
          </a:prstGeom>
          <a:solidFill>
            <a:srgbClr val="43F6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ysClr val="windowText" lastClr="000000"/>
                </a:solidFill>
              </a:rPr>
              <a:t>F#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3F95ED1-D1C6-4A54-97A2-CDE00E0A9291}"/>
              </a:ext>
            </a:extLst>
          </p:cNvPr>
          <p:cNvSpPr txBox="1"/>
          <p:nvPr/>
        </p:nvSpPr>
        <p:spPr>
          <a:xfrm>
            <a:off x="9691819" y="2042749"/>
            <a:ext cx="1078992" cy="707886"/>
          </a:xfrm>
          <a:prstGeom prst="rect">
            <a:avLst/>
          </a:prstGeom>
          <a:solidFill>
            <a:srgbClr val="8F43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DCA7068-8DC1-4666-857E-F4B146C0F1EF}"/>
              </a:ext>
            </a:extLst>
          </p:cNvPr>
          <p:cNvSpPr txBox="1"/>
          <p:nvPr/>
        </p:nvSpPr>
        <p:spPr>
          <a:xfrm>
            <a:off x="9691819" y="1341910"/>
            <a:ext cx="1078992" cy="707886"/>
          </a:xfrm>
          <a:prstGeom prst="rect">
            <a:avLst/>
          </a:prstGeom>
          <a:solidFill>
            <a:srgbClr val="FF434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426565F-2A5F-4456-9B3A-702019237DDE}"/>
              </a:ext>
            </a:extLst>
          </p:cNvPr>
          <p:cNvSpPr txBox="1"/>
          <p:nvPr/>
        </p:nvSpPr>
        <p:spPr>
          <a:xfrm>
            <a:off x="646176" y="18470"/>
            <a:ext cx="54498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Musical Chords</a:t>
            </a: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D66BC6E8-A028-48F4-8A40-C7B6DDB2CC25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Simple and Extended Musical Chords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7706235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7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/>
      <p:bldP spid="14" grpId="0"/>
      <p:bldP spid="15" grpId="0" animBg="1"/>
      <p:bldP spid="16" grpId="0" animBg="1"/>
      <p:bldP spid="17" grpId="0" animBg="1"/>
      <p:bldP spid="18" grpId="0"/>
      <p:bldP spid="22" grpId="0" animBg="1"/>
      <p:bldP spid="23" grpId="0" animBg="1"/>
      <p:bldP spid="24" grpId="0" animBg="1"/>
      <p:bldP spid="2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CB951C91-53DE-448E-AEB5-185A3C09E14D}"/>
              </a:ext>
            </a:extLst>
          </p:cNvPr>
          <p:cNvSpPr txBox="1"/>
          <p:nvPr/>
        </p:nvSpPr>
        <p:spPr>
          <a:xfrm>
            <a:off x="4903897" y="4243920"/>
            <a:ext cx="2434746" cy="1015663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6000" dirty="0">
                <a:solidFill>
                  <a:schemeClr val="accent1">
                    <a:lumMod val="50000"/>
                  </a:schemeClr>
                </a:solidFill>
              </a:rPr>
              <a:t>END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44C5DD-E56D-4DC4-8FB1-735874415CDD}"/>
              </a:ext>
            </a:extLst>
          </p:cNvPr>
          <p:cNvSpPr txBox="1"/>
          <p:nvPr/>
        </p:nvSpPr>
        <p:spPr>
          <a:xfrm>
            <a:off x="6887445" y="1146208"/>
            <a:ext cx="2434746" cy="1015663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6000" dirty="0">
                <a:solidFill>
                  <a:schemeClr val="accent1">
                    <a:lumMod val="50000"/>
                  </a:schemeClr>
                </a:solidFill>
              </a:rPr>
              <a:t>1.2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BDBC58-DFD5-44EE-AD51-DEE28EDAC826}"/>
              </a:ext>
            </a:extLst>
          </p:cNvPr>
          <p:cNvSpPr txBox="1"/>
          <p:nvPr/>
        </p:nvSpPr>
        <p:spPr>
          <a:xfrm>
            <a:off x="2815869" y="1146208"/>
            <a:ext cx="2434746" cy="1015663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6000" dirty="0">
                <a:solidFill>
                  <a:schemeClr val="accent1">
                    <a:lumMod val="50000"/>
                  </a:schemeClr>
                </a:solidFill>
              </a:rPr>
              <a:t>1.1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R2.B.09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FA52DF8-8FBA-4B11-9C91-29CDED2C928E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PROCESS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C2F129-E3CB-4CCA-9635-8284E938366D}"/>
              </a:ext>
            </a:extLst>
          </p:cNvPr>
          <p:cNvSpPr txBox="1"/>
          <p:nvPr/>
        </p:nvSpPr>
        <p:spPr>
          <a:xfrm>
            <a:off x="646176" y="18470"/>
            <a:ext cx="7634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1 Procurement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248B35-B5A6-4CE3-89E6-EA86F6CE17C4}"/>
              </a:ext>
            </a:extLst>
          </p:cNvPr>
          <p:cNvSpPr txBox="1"/>
          <p:nvPr/>
        </p:nvSpPr>
        <p:spPr>
          <a:xfrm>
            <a:off x="2815869" y="1147902"/>
            <a:ext cx="2434746" cy="1014984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Acquisition of GPU</a:t>
            </a:r>
            <a:endParaRPr lang="en-US" sz="2000" dirty="0">
              <a:solidFill>
                <a:srgbClr val="FFC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918B0B-F339-49BE-9F76-4BAFBFA67244}"/>
              </a:ext>
            </a:extLst>
          </p:cNvPr>
          <p:cNvSpPr txBox="1"/>
          <p:nvPr/>
        </p:nvSpPr>
        <p:spPr>
          <a:xfrm>
            <a:off x="6890568" y="1146208"/>
            <a:ext cx="2434746" cy="1015663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Acquisition of programming tools</a:t>
            </a:r>
            <a:endParaRPr lang="en-US" sz="2000" dirty="0">
              <a:solidFill>
                <a:srgbClr val="FFC000"/>
              </a:solidFill>
            </a:endParaRP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23089F2F-DD93-4752-98B9-18B11308E478}"/>
              </a:ext>
            </a:extLst>
          </p:cNvPr>
          <p:cNvCxnSpPr>
            <a:cxnSpLocks/>
            <a:stCxn id="17" idx="2"/>
            <a:endCxn id="16" idx="0"/>
          </p:cNvCxnSpPr>
          <p:nvPr/>
        </p:nvCxnSpPr>
        <p:spPr>
          <a:xfrm rot="16200000" flipH="1">
            <a:off x="4036739" y="2159389"/>
            <a:ext cx="2081034" cy="2088028"/>
          </a:xfrm>
          <a:prstGeom prst="bentConnector3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FE6B4BD6-469D-4BB4-AEA3-073BEB3D7695}"/>
              </a:ext>
            </a:extLst>
          </p:cNvPr>
          <p:cNvCxnSpPr>
            <a:cxnSpLocks/>
            <a:stCxn id="11" idx="2"/>
            <a:endCxn id="16" idx="0"/>
          </p:cNvCxnSpPr>
          <p:nvPr/>
        </p:nvCxnSpPr>
        <p:spPr>
          <a:xfrm rot="5400000">
            <a:off x="6073582" y="2209560"/>
            <a:ext cx="2082049" cy="1986671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1">
            <a:extLst>
              <a:ext uri="{FF2B5EF4-FFF2-40B4-BE49-F238E27FC236}">
                <a16:creationId xmlns:a16="http://schemas.microsoft.com/office/drawing/2014/main" id="{5C9D0219-03A8-4DDF-9C75-103E4DCECB04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Common and Extended Musical Chords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6896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D3BC0238-4CD2-48F8-A3BE-3AD4D6C14433}"/>
              </a:ext>
            </a:extLst>
          </p:cNvPr>
          <p:cNvSpPr txBox="1"/>
          <p:nvPr/>
        </p:nvSpPr>
        <p:spPr>
          <a:xfrm>
            <a:off x="6887445" y="1595788"/>
            <a:ext cx="2434746" cy="1015663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6000" dirty="0">
                <a:solidFill>
                  <a:schemeClr val="accent1">
                    <a:lumMod val="50000"/>
                  </a:schemeClr>
                </a:solidFill>
              </a:rPr>
              <a:t>2.2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951C91-53DE-448E-AEB5-185A3C09E14D}"/>
              </a:ext>
            </a:extLst>
          </p:cNvPr>
          <p:cNvSpPr txBox="1"/>
          <p:nvPr/>
        </p:nvSpPr>
        <p:spPr>
          <a:xfrm>
            <a:off x="4889992" y="3699236"/>
            <a:ext cx="2434746" cy="1015663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6000" dirty="0">
                <a:solidFill>
                  <a:schemeClr val="accent1">
                    <a:lumMod val="50000"/>
                  </a:schemeClr>
                </a:solidFill>
              </a:rPr>
              <a:t>2.3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BDBC58-DFD5-44EE-AD51-DEE28EDAC826}"/>
              </a:ext>
            </a:extLst>
          </p:cNvPr>
          <p:cNvSpPr txBox="1"/>
          <p:nvPr/>
        </p:nvSpPr>
        <p:spPr>
          <a:xfrm>
            <a:off x="2800263" y="1595788"/>
            <a:ext cx="2434746" cy="1015663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6000" dirty="0">
                <a:solidFill>
                  <a:schemeClr val="accent1">
                    <a:lumMod val="50000"/>
                  </a:schemeClr>
                </a:solidFill>
              </a:rPr>
              <a:t>2.1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5A4950-C37C-4A31-BCBE-848AED723326}"/>
              </a:ext>
            </a:extLst>
          </p:cNvPr>
          <p:cNvSpPr txBox="1"/>
          <p:nvPr/>
        </p:nvSpPr>
        <p:spPr>
          <a:xfrm>
            <a:off x="4878627" y="3699236"/>
            <a:ext cx="2434746" cy="1014984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Stratified random sampling</a:t>
            </a:r>
            <a:endParaRPr lang="en-US" sz="2000" dirty="0">
              <a:solidFill>
                <a:srgbClr val="FFC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918B0B-F339-49BE-9F76-4BAFBFA67244}"/>
              </a:ext>
            </a:extLst>
          </p:cNvPr>
          <p:cNvSpPr txBox="1"/>
          <p:nvPr/>
        </p:nvSpPr>
        <p:spPr>
          <a:xfrm>
            <a:off x="6887445" y="1593351"/>
            <a:ext cx="2434746" cy="1014984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Determination of sample size</a:t>
            </a:r>
            <a:endParaRPr lang="en-US" sz="2000" dirty="0">
              <a:solidFill>
                <a:srgbClr val="FFC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248B35-B5A6-4CE3-89E6-EA86F6CE17C4}"/>
              </a:ext>
            </a:extLst>
          </p:cNvPr>
          <p:cNvSpPr txBox="1"/>
          <p:nvPr/>
        </p:nvSpPr>
        <p:spPr>
          <a:xfrm>
            <a:off x="2800263" y="1593351"/>
            <a:ext cx="2434746" cy="1014984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Preparation of chord dataset</a:t>
            </a:r>
            <a:endParaRPr lang="en-US" sz="2000" dirty="0">
              <a:solidFill>
                <a:srgbClr val="FFC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R2.B.09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FA52DF8-8FBA-4B11-9C91-29CDED2C928E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PROCESS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C2F129-E3CB-4CCA-9635-8284E938366D}"/>
              </a:ext>
            </a:extLst>
          </p:cNvPr>
          <p:cNvSpPr txBox="1"/>
          <p:nvPr/>
        </p:nvSpPr>
        <p:spPr>
          <a:xfrm>
            <a:off x="646176" y="18470"/>
            <a:ext cx="7634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2 Dataset Prep &amp; Rn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23089F2F-DD93-4752-98B9-18B11308E478}"/>
              </a:ext>
            </a:extLst>
          </p:cNvPr>
          <p:cNvCxnSpPr>
            <a:cxnSpLocks/>
            <a:stCxn id="17" idx="2"/>
            <a:endCxn id="12" idx="0"/>
          </p:cNvCxnSpPr>
          <p:nvPr/>
        </p:nvCxnSpPr>
        <p:spPr>
          <a:xfrm rot="16200000" flipH="1">
            <a:off x="4511368" y="2114603"/>
            <a:ext cx="1090901" cy="2078364"/>
          </a:xfrm>
          <a:prstGeom prst="bentConnector3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FE6B4BD6-469D-4BB4-AEA3-073BEB3D7695}"/>
              </a:ext>
            </a:extLst>
          </p:cNvPr>
          <p:cNvCxnSpPr>
            <a:cxnSpLocks/>
            <a:stCxn id="14" idx="2"/>
            <a:endCxn id="12" idx="0"/>
          </p:cNvCxnSpPr>
          <p:nvPr/>
        </p:nvCxnSpPr>
        <p:spPr>
          <a:xfrm rot="5400000">
            <a:off x="6556517" y="2150934"/>
            <a:ext cx="1087785" cy="2008818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itle 1">
            <a:extLst>
              <a:ext uri="{FF2B5EF4-FFF2-40B4-BE49-F238E27FC236}">
                <a16:creationId xmlns:a16="http://schemas.microsoft.com/office/drawing/2014/main" id="{2409B7F1-3015-4677-B978-E6843F15172E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Common and Extended Musical Chords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75086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D245E1D4-EE70-45FC-BEC2-88A699694B01}"/>
              </a:ext>
            </a:extLst>
          </p:cNvPr>
          <p:cNvSpPr txBox="1"/>
          <p:nvPr/>
        </p:nvSpPr>
        <p:spPr>
          <a:xfrm>
            <a:off x="4810097" y="4055594"/>
            <a:ext cx="2434746" cy="1015663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6000" dirty="0">
                <a:solidFill>
                  <a:schemeClr val="accent1">
                    <a:lumMod val="50000"/>
                  </a:schemeClr>
                </a:solidFill>
              </a:rPr>
              <a:t>3.2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BDBC58-DFD5-44EE-AD51-DEE28EDAC826}"/>
              </a:ext>
            </a:extLst>
          </p:cNvPr>
          <p:cNvSpPr txBox="1"/>
          <p:nvPr/>
        </p:nvSpPr>
        <p:spPr>
          <a:xfrm>
            <a:off x="4808624" y="1604016"/>
            <a:ext cx="2434746" cy="1015663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6000" dirty="0">
                <a:solidFill>
                  <a:schemeClr val="accent1">
                    <a:lumMod val="50000"/>
                  </a:schemeClr>
                </a:solidFill>
              </a:rPr>
              <a:t>3.1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F3F88A4-418D-4930-8520-ACC359272DB3}"/>
              </a:ext>
            </a:extLst>
          </p:cNvPr>
          <p:cNvSpPr txBox="1"/>
          <p:nvPr/>
        </p:nvSpPr>
        <p:spPr>
          <a:xfrm>
            <a:off x="4808624" y="4056273"/>
            <a:ext cx="2434746" cy="1014984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Neural network coding</a:t>
            </a:r>
            <a:endParaRPr lang="en-US" sz="2000" dirty="0">
              <a:solidFill>
                <a:srgbClr val="FFC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248B35-B5A6-4CE3-89E6-EA86F6CE17C4}"/>
              </a:ext>
            </a:extLst>
          </p:cNvPr>
          <p:cNvSpPr txBox="1"/>
          <p:nvPr/>
        </p:nvSpPr>
        <p:spPr>
          <a:xfrm>
            <a:off x="4808624" y="1604695"/>
            <a:ext cx="2434746" cy="1014984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MIDI input-output coding</a:t>
            </a:r>
            <a:endParaRPr lang="en-US" sz="2000" dirty="0">
              <a:solidFill>
                <a:srgbClr val="FFC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R2.B.09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FA52DF8-8FBA-4B11-9C91-29CDED2C928E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PROCESS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C2F129-E3CB-4CCA-9635-8284E938366D}"/>
              </a:ext>
            </a:extLst>
          </p:cNvPr>
          <p:cNvSpPr txBox="1"/>
          <p:nvPr/>
        </p:nvSpPr>
        <p:spPr>
          <a:xfrm>
            <a:off x="646176" y="18470"/>
            <a:ext cx="7634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3 ANN Development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3B39463-EB8C-4BE2-B0F9-4D0FF144C801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>
            <a:off x="6025997" y="2619679"/>
            <a:ext cx="0" cy="1436594"/>
          </a:xfrm>
          <a:prstGeom prst="straightConnector1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itle 1">
            <a:extLst>
              <a:ext uri="{FF2B5EF4-FFF2-40B4-BE49-F238E27FC236}">
                <a16:creationId xmlns:a16="http://schemas.microsoft.com/office/drawing/2014/main" id="{412535FF-703D-4702-96BE-22027120DFE3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Common and Extended Musical Chords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86648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05BDBC58-DFD5-44EE-AD51-DEE28EDAC826}"/>
              </a:ext>
            </a:extLst>
          </p:cNvPr>
          <p:cNvSpPr txBox="1"/>
          <p:nvPr/>
        </p:nvSpPr>
        <p:spPr>
          <a:xfrm>
            <a:off x="4234593" y="1124356"/>
            <a:ext cx="2434746" cy="1015663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6000" dirty="0">
                <a:solidFill>
                  <a:schemeClr val="accent1">
                    <a:lumMod val="50000"/>
                  </a:schemeClr>
                </a:solidFill>
              </a:rPr>
              <a:t>4.1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248B35-B5A6-4CE3-89E6-EA86F6CE17C4}"/>
              </a:ext>
            </a:extLst>
          </p:cNvPr>
          <p:cNvSpPr txBox="1"/>
          <p:nvPr/>
        </p:nvSpPr>
        <p:spPr>
          <a:xfrm>
            <a:off x="4234593" y="1124356"/>
            <a:ext cx="2434746" cy="1014984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ANN training and testing</a:t>
            </a:r>
            <a:endParaRPr lang="en-US" sz="2000" dirty="0">
              <a:solidFill>
                <a:srgbClr val="FFC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44C5DD-E56D-4DC4-8FB1-735874415CDD}"/>
              </a:ext>
            </a:extLst>
          </p:cNvPr>
          <p:cNvSpPr txBox="1"/>
          <p:nvPr/>
        </p:nvSpPr>
        <p:spPr>
          <a:xfrm>
            <a:off x="4234593" y="2747051"/>
            <a:ext cx="2434746" cy="1015663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6000" dirty="0">
                <a:solidFill>
                  <a:schemeClr val="accent1">
                    <a:lumMod val="50000"/>
                  </a:schemeClr>
                </a:solidFill>
              </a:rPr>
              <a:t>4.2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F3F88A4-418D-4930-8520-ACC359272DB3}"/>
              </a:ext>
            </a:extLst>
          </p:cNvPr>
          <p:cNvSpPr txBox="1"/>
          <p:nvPr/>
        </p:nvSpPr>
        <p:spPr>
          <a:xfrm>
            <a:off x="4234593" y="2742165"/>
            <a:ext cx="2434746" cy="1015663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ANN validation accuracy data collection</a:t>
            </a:r>
            <a:endParaRPr lang="en-US" sz="2000" dirty="0">
              <a:solidFill>
                <a:srgbClr val="FFC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R2.B.09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FA52DF8-8FBA-4B11-9C91-29CDED2C928E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PROCESS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C2F129-E3CB-4CCA-9635-8284E938366D}"/>
              </a:ext>
            </a:extLst>
          </p:cNvPr>
          <p:cNvSpPr txBox="1"/>
          <p:nvPr/>
        </p:nvSpPr>
        <p:spPr>
          <a:xfrm>
            <a:off x="646176" y="18470"/>
            <a:ext cx="7634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4 Training, Testing, DC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179F214-5CEC-44F1-8DDB-878AEAA63C32}"/>
              </a:ext>
            </a:extLst>
          </p:cNvPr>
          <p:cNvCxnSpPr>
            <a:stCxn id="17" idx="2"/>
            <a:endCxn id="18" idx="0"/>
          </p:cNvCxnSpPr>
          <p:nvPr/>
        </p:nvCxnSpPr>
        <p:spPr>
          <a:xfrm>
            <a:off x="5451966" y="2139340"/>
            <a:ext cx="0" cy="602825"/>
          </a:xfrm>
          <a:prstGeom prst="straightConnector1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A7FE496-22C4-445A-AD3E-4A0F31C97DB9}"/>
              </a:ext>
            </a:extLst>
          </p:cNvPr>
          <p:cNvSpPr txBox="1"/>
          <p:nvPr/>
        </p:nvSpPr>
        <p:spPr>
          <a:xfrm>
            <a:off x="4234593" y="4380178"/>
            <a:ext cx="2434746" cy="1015663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6000" dirty="0">
                <a:solidFill>
                  <a:schemeClr val="accent1">
                    <a:lumMod val="50000"/>
                  </a:schemeClr>
                </a:solidFill>
              </a:rPr>
              <a:t>4.3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CB9826-72B1-41B4-9562-7BB5F15A1F08}"/>
              </a:ext>
            </a:extLst>
          </p:cNvPr>
          <p:cNvSpPr txBox="1"/>
          <p:nvPr/>
        </p:nvSpPr>
        <p:spPr>
          <a:xfrm>
            <a:off x="4234593" y="4379839"/>
            <a:ext cx="2434746" cy="1015663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ANN response time testing and data collection</a:t>
            </a:r>
            <a:endParaRPr lang="en-US" sz="2000" dirty="0">
              <a:solidFill>
                <a:srgbClr val="FFC000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76437AB-0B27-45A3-A427-51917807259D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>
            <a:off x="5451966" y="3757828"/>
            <a:ext cx="0" cy="622011"/>
          </a:xfrm>
          <a:prstGeom prst="straightConnector1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367A860A-4E8F-499C-A28B-A730BDF613DF}"/>
              </a:ext>
            </a:extLst>
          </p:cNvPr>
          <p:cNvCxnSpPr>
            <a:cxnSpLocks/>
            <a:stCxn id="18" idx="3"/>
            <a:endCxn id="17" idx="3"/>
          </p:cNvCxnSpPr>
          <p:nvPr/>
        </p:nvCxnSpPr>
        <p:spPr>
          <a:xfrm flipV="1">
            <a:off x="6669339" y="1631848"/>
            <a:ext cx="12700" cy="1618149"/>
          </a:xfrm>
          <a:prstGeom prst="bentConnector3">
            <a:avLst>
              <a:gd name="adj1" fmla="val 1800000"/>
            </a:avLst>
          </a:prstGeom>
          <a:ln w="28575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itle 1">
            <a:extLst>
              <a:ext uri="{FF2B5EF4-FFF2-40B4-BE49-F238E27FC236}">
                <a16:creationId xmlns:a16="http://schemas.microsoft.com/office/drawing/2014/main" id="{BF084472-C005-45B8-8323-311F2A399711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Common and Extended Musical Chords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76224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R3.A.09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FA52DF8-8FBA-4B11-9C91-29CDED2C928E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RESULTS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C2F129-E3CB-4CCA-9635-8284E938366D}"/>
              </a:ext>
            </a:extLst>
          </p:cNvPr>
          <p:cNvSpPr txBox="1"/>
          <p:nvPr/>
        </p:nvSpPr>
        <p:spPr>
          <a:xfrm>
            <a:off x="646176" y="18470"/>
            <a:ext cx="7634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Performance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BF084472-C005-45B8-8323-311F2A399711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Simple and Extended Musical Chords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6A46D3CB-FDCB-4947-BDBF-958C50995D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99169173"/>
              </p:ext>
            </p:extLst>
          </p:nvPr>
        </p:nvGraphicFramePr>
        <p:xfrm>
          <a:off x="-344503" y="941800"/>
          <a:ext cx="6853068" cy="45403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06E09F35-2E80-4CB1-8905-5C7BA852B345}"/>
              </a:ext>
            </a:extLst>
          </p:cNvPr>
          <p:cNvSpPr txBox="1"/>
          <p:nvPr/>
        </p:nvSpPr>
        <p:spPr>
          <a:xfrm>
            <a:off x="7639371" y="2704244"/>
            <a:ext cx="3151101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8000" dirty="0">
                <a:solidFill>
                  <a:srgbClr val="59FF43"/>
                </a:solidFill>
              </a:rPr>
              <a:t>3</a:t>
            </a:r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ms</a:t>
            </a:r>
            <a:endParaRPr lang="en-US" sz="8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graphicFrame>
        <p:nvGraphicFramePr>
          <p:cNvPr id="24" name="Chart 23">
            <a:extLst>
              <a:ext uri="{FF2B5EF4-FFF2-40B4-BE49-F238E27FC236}">
                <a16:creationId xmlns:a16="http://schemas.microsoft.com/office/drawing/2014/main" id="{A115561E-18CF-4E6F-B942-21029DC42B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60127110"/>
              </p:ext>
            </p:extLst>
          </p:nvPr>
        </p:nvGraphicFramePr>
        <p:xfrm>
          <a:off x="5744654" y="941800"/>
          <a:ext cx="6853068" cy="45403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5E8E5959-F5AB-4F95-93E8-0AF43D039D50}"/>
              </a:ext>
            </a:extLst>
          </p:cNvPr>
          <p:cNvSpPr txBox="1"/>
          <p:nvPr/>
        </p:nvSpPr>
        <p:spPr>
          <a:xfrm>
            <a:off x="1601783" y="2767280"/>
            <a:ext cx="3151101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8000" dirty="0">
                <a:solidFill>
                  <a:srgbClr val="FF5043"/>
                </a:solidFill>
              </a:rPr>
              <a:t>5.5</a:t>
            </a:r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%</a:t>
            </a:r>
            <a:endParaRPr lang="en-US" sz="8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D01E7E1-BE45-4FC9-BED5-82E2C030FDD6}"/>
              </a:ext>
            </a:extLst>
          </p:cNvPr>
          <p:cNvSpPr txBox="1"/>
          <p:nvPr/>
        </p:nvSpPr>
        <p:spPr>
          <a:xfrm>
            <a:off x="8150965" y="3746535"/>
            <a:ext cx="216436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6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of allowed 10ms</a:t>
            </a:r>
            <a:endParaRPr lang="en-US" sz="1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00617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  <p:bldP spid="21" grpId="0"/>
      <p:bldGraphic spid="24" grpId="0">
        <p:bldAsOne/>
      </p:bldGraphic>
      <p:bldP spid="25" grpId="0"/>
      <p:bldP spid="2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Chart 23">
            <a:extLst>
              <a:ext uri="{FF2B5EF4-FFF2-40B4-BE49-F238E27FC236}">
                <a16:creationId xmlns:a16="http://schemas.microsoft.com/office/drawing/2014/main" id="{A115561E-18CF-4E6F-B942-21029DC42B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31561041"/>
              </p:ext>
            </p:extLst>
          </p:nvPr>
        </p:nvGraphicFramePr>
        <p:xfrm>
          <a:off x="5744654" y="941800"/>
          <a:ext cx="6853068" cy="45403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R3.A.09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FA52DF8-8FBA-4B11-9C91-29CDED2C928E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RESULTS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C2F129-E3CB-4CCA-9635-8284E938366D}"/>
              </a:ext>
            </a:extLst>
          </p:cNvPr>
          <p:cNvSpPr txBox="1"/>
          <p:nvPr/>
        </p:nvSpPr>
        <p:spPr>
          <a:xfrm>
            <a:off x="646176" y="18470"/>
            <a:ext cx="7634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Performance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BF084472-C005-45B8-8323-311F2A399711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Simple and Extended Musical Chords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6A46D3CB-FDCB-4947-BDBF-958C50995D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66104903"/>
              </p:ext>
            </p:extLst>
          </p:nvPr>
        </p:nvGraphicFramePr>
        <p:xfrm>
          <a:off x="-344503" y="941800"/>
          <a:ext cx="6853068" cy="45403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06E09F35-2E80-4CB1-8905-5C7BA852B345}"/>
              </a:ext>
            </a:extLst>
          </p:cNvPr>
          <p:cNvSpPr txBox="1"/>
          <p:nvPr/>
        </p:nvSpPr>
        <p:spPr>
          <a:xfrm>
            <a:off x="7639371" y="2704244"/>
            <a:ext cx="3151101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8000" dirty="0">
                <a:solidFill>
                  <a:srgbClr val="438BFF"/>
                </a:solidFill>
              </a:rPr>
              <a:t>1.2</a:t>
            </a:r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%</a:t>
            </a:r>
            <a:endParaRPr lang="en-US" sz="8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E8E5959-F5AB-4F95-93E8-0AF43D039D50}"/>
              </a:ext>
            </a:extLst>
          </p:cNvPr>
          <p:cNvSpPr txBox="1"/>
          <p:nvPr/>
        </p:nvSpPr>
        <p:spPr>
          <a:xfrm>
            <a:off x="1601783" y="2767280"/>
            <a:ext cx="3151101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8000" dirty="0">
                <a:solidFill>
                  <a:srgbClr val="FFA143"/>
                </a:solidFill>
              </a:rPr>
              <a:t>0.1</a:t>
            </a:r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%</a:t>
            </a:r>
            <a:endParaRPr lang="en-US" sz="8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D01E7E1-BE45-4FC9-BED5-82E2C030FDD6}"/>
              </a:ext>
            </a:extLst>
          </p:cNvPr>
          <p:cNvSpPr txBox="1"/>
          <p:nvPr/>
        </p:nvSpPr>
        <p:spPr>
          <a:xfrm>
            <a:off x="8150965" y="3746535"/>
            <a:ext cx="216436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6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and increasing</a:t>
            </a:r>
            <a:endParaRPr lang="en-US" sz="1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09003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4" grpId="0">
        <p:bldAsOne/>
      </p:bldGraphic>
      <p:bldGraphic spid="7" grpId="0">
        <p:bldAsOne/>
      </p:bldGraphic>
      <p:bldP spid="21" grpId="0"/>
      <p:bldP spid="25" grpId="0"/>
      <p:bldP spid="2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R3.A.09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FA52DF8-8FBA-4B11-9C91-29CDED2C928E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RESULTS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C2F129-E3CB-4CCA-9635-8284E938366D}"/>
              </a:ext>
            </a:extLst>
          </p:cNvPr>
          <p:cNvSpPr txBox="1"/>
          <p:nvPr/>
        </p:nvSpPr>
        <p:spPr>
          <a:xfrm>
            <a:off x="646176" y="18470"/>
            <a:ext cx="7634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Performance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BF084472-C005-45B8-8323-311F2A399711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Simple and Extended Musical Chords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6A46D3CB-FDCB-4947-BDBF-958C50995D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93939783"/>
              </p:ext>
            </p:extLst>
          </p:nvPr>
        </p:nvGraphicFramePr>
        <p:xfrm>
          <a:off x="-739691" y="960270"/>
          <a:ext cx="5595645" cy="43797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5E8E5959-F5AB-4F95-93E8-0AF43D039D50}"/>
              </a:ext>
            </a:extLst>
          </p:cNvPr>
          <p:cNvSpPr txBox="1"/>
          <p:nvPr/>
        </p:nvSpPr>
        <p:spPr>
          <a:xfrm>
            <a:off x="900315" y="2640335"/>
            <a:ext cx="2417079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8000" dirty="0">
                <a:solidFill>
                  <a:srgbClr val="438BFF"/>
                </a:solidFill>
              </a:rPr>
              <a:t>1.2</a:t>
            </a:r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%</a:t>
            </a:r>
            <a:endParaRPr lang="en-US" sz="8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80F202-4E41-4518-A9C6-996AEB098C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0572" y="1075977"/>
            <a:ext cx="5332056" cy="4126276"/>
          </a:xfrm>
          <a:prstGeom prst="rect">
            <a:avLst/>
          </a:prstGeom>
          <a:ln w="38100">
            <a:solidFill>
              <a:srgbClr val="FF5043"/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F4A2BF1-98B3-4111-9B25-2AE3D6F71130}"/>
              </a:ext>
            </a:extLst>
          </p:cNvPr>
          <p:cNvSpPr txBox="1"/>
          <p:nvPr/>
        </p:nvSpPr>
        <p:spPr>
          <a:xfrm>
            <a:off x="9485838" y="1877037"/>
            <a:ext cx="2422645" cy="2554545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Learning the </a:t>
            </a:r>
            <a:r>
              <a:rPr lang="en-US" sz="4000" dirty="0">
                <a:solidFill>
                  <a:srgbClr val="438BFF"/>
                </a:solidFill>
              </a:rPr>
              <a:t>training dataset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70DF906-5325-4D7F-9B1F-C7D2D609599E}"/>
              </a:ext>
            </a:extLst>
          </p:cNvPr>
          <p:cNvSpPr txBox="1"/>
          <p:nvPr/>
        </p:nvSpPr>
        <p:spPr>
          <a:xfrm>
            <a:off x="9485837" y="4427476"/>
            <a:ext cx="2422646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Trend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DD71F8D-72D1-4355-BA93-0A6A27163A9B}"/>
              </a:ext>
            </a:extLst>
          </p:cNvPr>
          <p:cNvSpPr txBox="1"/>
          <p:nvPr/>
        </p:nvSpPr>
        <p:spPr>
          <a:xfrm>
            <a:off x="946642" y="3625220"/>
            <a:ext cx="216436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6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and increasing</a:t>
            </a:r>
            <a:endParaRPr lang="en-US" sz="1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92864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R3.A.09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FA52DF8-8FBA-4B11-9C91-29CDED2C928E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RESULTS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C2F129-E3CB-4CCA-9635-8284E938366D}"/>
              </a:ext>
            </a:extLst>
          </p:cNvPr>
          <p:cNvSpPr txBox="1"/>
          <p:nvPr/>
        </p:nvSpPr>
        <p:spPr>
          <a:xfrm>
            <a:off x="646176" y="18470"/>
            <a:ext cx="7634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Performance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BF084472-C005-45B8-8323-311F2A399711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Simple and Extended Musical Chords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6A46D3CB-FDCB-4947-BDBF-958C50995D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89781359"/>
              </p:ext>
            </p:extLst>
          </p:nvPr>
        </p:nvGraphicFramePr>
        <p:xfrm>
          <a:off x="-739691" y="960270"/>
          <a:ext cx="5595645" cy="43797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5E8E5959-F5AB-4F95-93E8-0AF43D039D50}"/>
              </a:ext>
            </a:extLst>
          </p:cNvPr>
          <p:cNvSpPr txBox="1"/>
          <p:nvPr/>
        </p:nvSpPr>
        <p:spPr>
          <a:xfrm>
            <a:off x="900315" y="2640335"/>
            <a:ext cx="2417079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8000" dirty="0">
                <a:solidFill>
                  <a:srgbClr val="FFA143"/>
                </a:solidFill>
              </a:rPr>
              <a:t>0.1</a:t>
            </a:r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%</a:t>
            </a:r>
            <a:endParaRPr lang="en-US" sz="8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E0F5ED9-3247-4FD2-9CF5-CB959A5F51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0572" y="1075977"/>
            <a:ext cx="5332056" cy="4126276"/>
          </a:xfrm>
          <a:prstGeom prst="rect">
            <a:avLst/>
          </a:prstGeom>
          <a:ln w="38100">
            <a:solidFill>
              <a:srgbClr val="FF5043"/>
            </a:solidFill>
          </a:ln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5818757-9B91-4882-9281-7A2ACDCABC0C}"/>
              </a:ext>
            </a:extLst>
          </p:cNvPr>
          <p:cNvSpPr txBox="1"/>
          <p:nvPr/>
        </p:nvSpPr>
        <p:spPr>
          <a:xfrm>
            <a:off x="9466217" y="1880807"/>
            <a:ext cx="2442266" cy="2554545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rgbClr val="FFA143"/>
                </a:solidFill>
              </a:rPr>
              <a:t>Over-fitting</a:t>
            </a:r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on </a:t>
            </a:r>
            <a:r>
              <a:rPr lang="en-US" sz="4000" dirty="0">
                <a:solidFill>
                  <a:srgbClr val="438BFF"/>
                </a:solidFill>
              </a:rPr>
              <a:t>training dataset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BA6808E-DEE3-4406-8F82-BF19B9F936CF}"/>
              </a:ext>
            </a:extLst>
          </p:cNvPr>
          <p:cNvSpPr txBox="1"/>
          <p:nvPr/>
        </p:nvSpPr>
        <p:spPr>
          <a:xfrm>
            <a:off x="9466217" y="4427476"/>
            <a:ext cx="2442266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Reason</a:t>
            </a:r>
          </a:p>
        </p:txBody>
      </p:sp>
    </p:spTree>
    <p:extLst>
      <p:ext uri="{BB962C8B-B14F-4D97-AF65-F5344CB8AC3E}">
        <p14:creationId xmlns:p14="http://schemas.microsoft.com/office/powerpoint/2010/main" val="19828973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R3.A.09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FA52DF8-8FBA-4B11-9C91-29CDED2C928E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RESULTS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C2F129-E3CB-4CCA-9635-8284E938366D}"/>
              </a:ext>
            </a:extLst>
          </p:cNvPr>
          <p:cNvSpPr txBox="1"/>
          <p:nvPr/>
        </p:nvSpPr>
        <p:spPr>
          <a:xfrm>
            <a:off x="646176" y="18470"/>
            <a:ext cx="7634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Performance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BF084472-C005-45B8-8323-311F2A399711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Simple and Extended Musical Chords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6A46D3CB-FDCB-4947-BDBF-958C50995D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66473956"/>
              </p:ext>
            </p:extLst>
          </p:nvPr>
        </p:nvGraphicFramePr>
        <p:xfrm>
          <a:off x="-739691" y="960270"/>
          <a:ext cx="5595645" cy="43797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5E8E5959-F5AB-4F95-93E8-0AF43D039D50}"/>
              </a:ext>
            </a:extLst>
          </p:cNvPr>
          <p:cNvSpPr txBox="1"/>
          <p:nvPr/>
        </p:nvSpPr>
        <p:spPr>
          <a:xfrm>
            <a:off x="900315" y="2640335"/>
            <a:ext cx="2417079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8000" dirty="0">
                <a:solidFill>
                  <a:srgbClr val="59FF43"/>
                </a:solidFill>
              </a:rPr>
              <a:t>2.6</a:t>
            </a:r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ms</a:t>
            </a:r>
            <a:endParaRPr lang="en-US" sz="8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4A2BF1-98B3-4111-9B25-2AE3D6F71130}"/>
              </a:ext>
            </a:extLst>
          </p:cNvPr>
          <p:cNvSpPr txBox="1"/>
          <p:nvPr/>
        </p:nvSpPr>
        <p:spPr>
          <a:xfrm>
            <a:off x="4735017" y="3582989"/>
            <a:ext cx="6748247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T-test for one mean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70DF906-5325-4D7F-9B1F-C7D2D609599E}"/>
              </a:ext>
            </a:extLst>
          </p:cNvPr>
          <p:cNvSpPr txBox="1"/>
          <p:nvPr/>
        </p:nvSpPr>
        <p:spPr>
          <a:xfrm>
            <a:off x="4735018" y="4300110"/>
            <a:ext cx="6748247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Sample size = 30; Significance = 5%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8147BFD-97D1-4FE9-B4B2-D060D04F8DB9}"/>
              </a:ext>
            </a:extLst>
          </p:cNvPr>
          <p:cNvSpPr txBox="1"/>
          <p:nvPr/>
        </p:nvSpPr>
        <p:spPr>
          <a:xfrm>
            <a:off x="1026671" y="3640451"/>
            <a:ext cx="216436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6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of allowed 40ms</a:t>
            </a:r>
            <a:endParaRPr lang="en-US" sz="1600" dirty="0">
              <a:solidFill>
                <a:srgbClr val="FFC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4CE3F8F-AAB8-4E6E-9D47-1ADFD06CAE0E}"/>
              </a:ext>
            </a:extLst>
          </p:cNvPr>
          <p:cNvSpPr txBox="1"/>
          <p:nvPr/>
        </p:nvSpPr>
        <p:spPr>
          <a:xfrm>
            <a:off x="4739456" y="1681586"/>
            <a:ext cx="3374734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rgbClr val="FF5043"/>
                </a:solidFill>
              </a:rPr>
              <a:t>r </a:t>
            </a:r>
            <a:r>
              <a:rPr lang="en-US" sz="4000" b="1" dirty="0">
                <a:solidFill>
                  <a:srgbClr val="FF5043"/>
                </a:solidFill>
              </a:rPr>
              <a:t>≥</a:t>
            </a:r>
            <a:r>
              <a:rPr lang="en-US" sz="4000" dirty="0">
                <a:solidFill>
                  <a:srgbClr val="FF5043"/>
                </a:solidFill>
              </a:rPr>
              <a:t> 40ms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7FDB3F0-2C56-4350-B4CF-A436742557D3}"/>
              </a:ext>
            </a:extLst>
          </p:cNvPr>
          <p:cNvSpPr txBox="1"/>
          <p:nvPr/>
        </p:nvSpPr>
        <p:spPr>
          <a:xfrm>
            <a:off x="4735017" y="1283780"/>
            <a:ext cx="337917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Null hypothesis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CAD417C-6090-4289-8C6F-F14191913170}"/>
              </a:ext>
            </a:extLst>
          </p:cNvPr>
          <p:cNvSpPr txBox="1"/>
          <p:nvPr/>
        </p:nvSpPr>
        <p:spPr>
          <a:xfrm>
            <a:off x="8118629" y="1679282"/>
            <a:ext cx="3374734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rgbClr val="59FF43"/>
                </a:solidFill>
              </a:rPr>
              <a:t>r &lt; 40ms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ABE5EBA-A566-4B73-9A21-C31025314EE6}"/>
              </a:ext>
            </a:extLst>
          </p:cNvPr>
          <p:cNvSpPr txBox="1"/>
          <p:nvPr/>
        </p:nvSpPr>
        <p:spPr>
          <a:xfrm>
            <a:off x="8114190" y="1281476"/>
            <a:ext cx="337917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Alternative hypothesis</a:t>
            </a:r>
          </a:p>
        </p:txBody>
      </p:sp>
    </p:spTree>
    <p:extLst>
      <p:ext uri="{BB962C8B-B14F-4D97-AF65-F5344CB8AC3E}">
        <p14:creationId xmlns:p14="http://schemas.microsoft.com/office/powerpoint/2010/main" val="19743298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  <p:bldP spid="26" grpId="0" animBg="1"/>
      <p:bldP spid="2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R3.A.09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FA52DF8-8FBA-4B11-9C91-29CDED2C928E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RESULTS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C2F129-E3CB-4CCA-9635-8284E938366D}"/>
              </a:ext>
            </a:extLst>
          </p:cNvPr>
          <p:cNvSpPr txBox="1"/>
          <p:nvPr/>
        </p:nvSpPr>
        <p:spPr>
          <a:xfrm>
            <a:off x="646176" y="18470"/>
            <a:ext cx="7634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Performance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BF084472-C005-45B8-8323-311F2A399711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Simple and Extended Musical Chords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6A46D3CB-FDCB-4947-BDBF-958C50995DC6}"/>
              </a:ext>
            </a:extLst>
          </p:cNvPr>
          <p:cNvGraphicFramePr/>
          <p:nvPr/>
        </p:nvGraphicFramePr>
        <p:xfrm>
          <a:off x="-739691" y="960270"/>
          <a:ext cx="5595645" cy="43797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5E8E5959-F5AB-4F95-93E8-0AF43D039D50}"/>
              </a:ext>
            </a:extLst>
          </p:cNvPr>
          <p:cNvSpPr txBox="1"/>
          <p:nvPr/>
        </p:nvSpPr>
        <p:spPr>
          <a:xfrm>
            <a:off x="900315" y="2640335"/>
            <a:ext cx="2417079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8000" dirty="0">
                <a:solidFill>
                  <a:srgbClr val="59FF43"/>
                </a:solidFill>
              </a:rPr>
              <a:t>2.6</a:t>
            </a:r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ms</a:t>
            </a:r>
            <a:endParaRPr lang="en-US" sz="8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4A2BF1-98B3-4111-9B25-2AE3D6F71130}"/>
              </a:ext>
            </a:extLst>
          </p:cNvPr>
          <p:cNvSpPr txBox="1"/>
          <p:nvPr/>
        </p:nvSpPr>
        <p:spPr>
          <a:xfrm>
            <a:off x="4735017" y="3582989"/>
            <a:ext cx="6748247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T-test for one mean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70DF906-5325-4D7F-9B1F-C7D2D609599E}"/>
              </a:ext>
            </a:extLst>
          </p:cNvPr>
          <p:cNvSpPr txBox="1"/>
          <p:nvPr/>
        </p:nvSpPr>
        <p:spPr>
          <a:xfrm>
            <a:off x="4735018" y="4300110"/>
            <a:ext cx="6748247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Sample size = 30; Significance = 5%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8147BFD-97D1-4FE9-B4B2-D060D04F8DB9}"/>
              </a:ext>
            </a:extLst>
          </p:cNvPr>
          <p:cNvSpPr txBox="1"/>
          <p:nvPr/>
        </p:nvSpPr>
        <p:spPr>
          <a:xfrm>
            <a:off x="1026671" y="3640451"/>
            <a:ext cx="216436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6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of allowed 40ms</a:t>
            </a:r>
            <a:endParaRPr lang="en-US" sz="1600" dirty="0">
              <a:solidFill>
                <a:srgbClr val="FFC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4CE3F8F-AAB8-4E6E-9D47-1ADFD06CAE0E}"/>
              </a:ext>
            </a:extLst>
          </p:cNvPr>
          <p:cNvSpPr txBox="1"/>
          <p:nvPr/>
        </p:nvSpPr>
        <p:spPr>
          <a:xfrm>
            <a:off x="4739456" y="1681586"/>
            <a:ext cx="3374734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rgbClr val="FF5043"/>
                </a:solidFill>
              </a:rPr>
              <a:t>t </a:t>
            </a:r>
            <a:r>
              <a:rPr lang="en-US" sz="4000" b="1" dirty="0">
                <a:solidFill>
                  <a:srgbClr val="FF5043"/>
                </a:solidFill>
              </a:rPr>
              <a:t>≥</a:t>
            </a:r>
            <a:r>
              <a:rPr lang="en-US" sz="4000" dirty="0">
                <a:solidFill>
                  <a:srgbClr val="FF5043"/>
                </a:solidFill>
              </a:rPr>
              <a:t> -1.6</a:t>
            </a:r>
            <a:r>
              <a:rPr lang="en-US" sz="2400" dirty="0">
                <a:solidFill>
                  <a:srgbClr val="FF5043"/>
                </a:solidFill>
              </a:rPr>
              <a:t>99</a:t>
            </a:r>
            <a:endParaRPr lang="en-US" sz="4000" dirty="0">
              <a:solidFill>
                <a:srgbClr val="FF5043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7FDB3F0-2C56-4350-B4CF-A436742557D3}"/>
              </a:ext>
            </a:extLst>
          </p:cNvPr>
          <p:cNvSpPr txBox="1"/>
          <p:nvPr/>
        </p:nvSpPr>
        <p:spPr>
          <a:xfrm>
            <a:off x="4735017" y="1283780"/>
            <a:ext cx="337917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Null hypothesis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CAD417C-6090-4289-8C6F-F14191913170}"/>
              </a:ext>
            </a:extLst>
          </p:cNvPr>
          <p:cNvSpPr txBox="1"/>
          <p:nvPr/>
        </p:nvSpPr>
        <p:spPr>
          <a:xfrm>
            <a:off x="8118629" y="1679282"/>
            <a:ext cx="3374734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rgbClr val="59FF43"/>
                </a:solidFill>
              </a:rPr>
              <a:t>t &lt; -1.6</a:t>
            </a:r>
            <a:r>
              <a:rPr lang="en-US" sz="2400" dirty="0">
                <a:solidFill>
                  <a:srgbClr val="59FF43"/>
                </a:solidFill>
              </a:rPr>
              <a:t>99</a:t>
            </a:r>
            <a:endParaRPr lang="en-US" sz="4000" dirty="0">
              <a:solidFill>
                <a:srgbClr val="59FF43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ABE5EBA-A566-4B73-9A21-C31025314EE6}"/>
              </a:ext>
            </a:extLst>
          </p:cNvPr>
          <p:cNvSpPr txBox="1"/>
          <p:nvPr/>
        </p:nvSpPr>
        <p:spPr>
          <a:xfrm>
            <a:off x="8114190" y="1281476"/>
            <a:ext cx="337917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Alternative hypothesis</a:t>
            </a:r>
          </a:p>
        </p:txBody>
      </p:sp>
    </p:spTree>
    <p:extLst>
      <p:ext uri="{BB962C8B-B14F-4D97-AF65-F5344CB8AC3E}">
        <p14:creationId xmlns:p14="http://schemas.microsoft.com/office/powerpoint/2010/main" val="32028540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R3.A.09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FA52DF8-8FBA-4B11-9C91-29CDED2C928E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BACKGROUND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32E06C-68E9-4183-8439-18C5C0E56355}"/>
              </a:ext>
            </a:extLst>
          </p:cNvPr>
          <p:cNvSpPr txBox="1"/>
          <p:nvPr/>
        </p:nvSpPr>
        <p:spPr>
          <a:xfrm>
            <a:off x="646176" y="18470"/>
            <a:ext cx="54498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Musical Chords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60DDF9-5C33-4999-AFE0-E7E53463824A}"/>
              </a:ext>
            </a:extLst>
          </p:cNvPr>
          <p:cNvSpPr txBox="1"/>
          <p:nvPr/>
        </p:nvSpPr>
        <p:spPr>
          <a:xfrm>
            <a:off x="2850303" y="3448049"/>
            <a:ext cx="10789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967CF5-C06F-408D-BCDB-5827B7883D76}"/>
              </a:ext>
            </a:extLst>
          </p:cNvPr>
          <p:cNvSpPr txBox="1"/>
          <p:nvPr/>
        </p:nvSpPr>
        <p:spPr>
          <a:xfrm>
            <a:off x="2850303" y="2740163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F599BE-8024-40B1-A0D9-124AE401E16F}"/>
              </a:ext>
            </a:extLst>
          </p:cNvPr>
          <p:cNvSpPr txBox="1"/>
          <p:nvPr/>
        </p:nvSpPr>
        <p:spPr>
          <a:xfrm>
            <a:off x="6148284" y="2750635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C#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45D04A5-2F27-401E-A827-AD535F14E03A}"/>
              </a:ext>
            </a:extLst>
          </p:cNvPr>
          <p:cNvSpPr txBox="1"/>
          <p:nvPr/>
        </p:nvSpPr>
        <p:spPr>
          <a:xfrm>
            <a:off x="6148284" y="2049796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3D952A2-B783-47F6-90A5-76EB7C8DBF05}"/>
              </a:ext>
            </a:extLst>
          </p:cNvPr>
          <p:cNvSpPr txBox="1"/>
          <p:nvPr/>
        </p:nvSpPr>
        <p:spPr>
          <a:xfrm>
            <a:off x="2850303" y="2345171"/>
            <a:ext cx="1078992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C5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A75A7A4-2FE8-4CE0-AA1D-BA0D6BBE8060}"/>
              </a:ext>
            </a:extLst>
          </p:cNvPr>
          <p:cNvSpPr txBox="1"/>
          <p:nvPr/>
        </p:nvSpPr>
        <p:spPr>
          <a:xfrm>
            <a:off x="6148284" y="1644241"/>
            <a:ext cx="1078992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solidFill>
                  <a:schemeClr val="tx2">
                    <a:lumMod val="50000"/>
                  </a:schemeClr>
                </a:solidFill>
              </a:rPr>
              <a:t>Amaj</a:t>
            </a:r>
            <a:endParaRPr lang="en-US" sz="20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DDEC26B-D582-4BEF-B960-643BDC4A86E5}"/>
              </a:ext>
            </a:extLst>
          </p:cNvPr>
          <p:cNvSpPr txBox="1"/>
          <p:nvPr/>
        </p:nvSpPr>
        <p:spPr>
          <a:xfrm>
            <a:off x="9691819" y="2744462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F#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3F95ED1-D1C6-4A54-97A2-CDE00E0A9291}"/>
              </a:ext>
            </a:extLst>
          </p:cNvPr>
          <p:cNvSpPr txBox="1"/>
          <p:nvPr/>
        </p:nvSpPr>
        <p:spPr>
          <a:xfrm>
            <a:off x="9691819" y="2042749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DCA7068-8DC1-4666-857E-F4B146C0F1EF}"/>
              </a:ext>
            </a:extLst>
          </p:cNvPr>
          <p:cNvSpPr txBox="1"/>
          <p:nvPr/>
        </p:nvSpPr>
        <p:spPr>
          <a:xfrm>
            <a:off x="9691819" y="1341910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828DCBE-BE88-46E4-B333-16904BC7F3B6}"/>
              </a:ext>
            </a:extLst>
          </p:cNvPr>
          <p:cNvSpPr txBox="1"/>
          <p:nvPr/>
        </p:nvSpPr>
        <p:spPr>
          <a:xfrm>
            <a:off x="9691819" y="941800"/>
            <a:ext cx="1078992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D7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59E7694-6DEE-4916-A3B1-90B1E94E8DFD}"/>
              </a:ext>
            </a:extLst>
          </p:cNvPr>
          <p:cNvSpPr txBox="1"/>
          <p:nvPr/>
        </p:nvSpPr>
        <p:spPr>
          <a:xfrm>
            <a:off x="-782680" y="2387731"/>
            <a:ext cx="39213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C000"/>
                </a:solidFill>
              </a:rPr>
              <a:t>Each</a:t>
            </a:r>
          </a:p>
          <a:p>
            <a:pPr algn="ctr"/>
            <a:r>
              <a:rPr lang="en-US" sz="3600" dirty="0">
                <a:solidFill>
                  <a:srgbClr val="FFC000"/>
                </a:solidFill>
              </a:rPr>
              <a:t>has a</a:t>
            </a:r>
          </a:p>
          <a:p>
            <a:pPr algn="ctr"/>
            <a:r>
              <a:rPr lang="en-US" sz="36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name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E806FA2-9038-45B8-9BB9-8D55BF41D6CA}"/>
              </a:ext>
            </a:extLst>
          </p:cNvPr>
          <p:cNvSpPr txBox="1"/>
          <p:nvPr/>
        </p:nvSpPr>
        <p:spPr>
          <a:xfrm>
            <a:off x="2850303" y="3448049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8D5229F-B1E5-45F4-B385-2FCB76CA3B2F}"/>
              </a:ext>
            </a:extLst>
          </p:cNvPr>
          <p:cNvSpPr txBox="1"/>
          <p:nvPr/>
        </p:nvSpPr>
        <p:spPr>
          <a:xfrm>
            <a:off x="6148284" y="3458521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6E2B596-8C21-4BBC-A4AB-7536892DABE4}"/>
              </a:ext>
            </a:extLst>
          </p:cNvPr>
          <p:cNvSpPr txBox="1"/>
          <p:nvPr/>
        </p:nvSpPr>
        <p:spPr>
          <a:xfrm>
            <a:off x="9691819" y="3448049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D</a:t>
            </a:r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E5882C53-B4A4-4A36-9B31-9F3537331E47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Simple and Extended Musical Chords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35241313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R3.A.09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FA52DF8-8FBA-4B11-9C91-29CDED2C928E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RESULTS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C2F129-E3CB-4CCA-9635-8284E938366D}"/>
              </a:ext>
            </a:extLst>
          </p:cNvPr>
          <p:cNvSpPr txBox="1"/>
          <p:nvPr/>
        </p:nvSpPr>
        <p:spPr>
          <a:xfrm>
            <a:off x="646176" y="18470"/>
            <a:ext cx="7634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Performance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BF084472-C005-45B8-8323-311F2A399711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Simple and Extended Musical Chords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6A46D3CB-FDCB-4947-BDBF-958C50995DC6}"/>
              </a:ext>
            </a:extLst>
          </p:cNvPr>
          <p:cNvGraphicFramePr/>
          <p:nvPr/>
        </p:nvGraphicFramePr>
        <p:xfrm>
          <a:off x="-739691" y="960270"/>
          <a:ext cx="5595645" cy="43797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5E8E5959-F5AB-4F95-93E8-0AF43D039D50}"/>
              </a:ext>
            </a:extLst>
          </p:cNvPr>
          <p:cNvSpPr txBox="1"/>
          <p:nvPr/>
        </p:nvSpPr>
        <p:spPr>
          <a:xfrm>
            <a:off x="900315" y="2640335"/>
            <a:ext cx="2417079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8000" dirty="0">
                <a:solidFill>
                  <a:srgbClr val="59FF43"/>
                </a:solidFill>
              </a:rPr>
              <a:t>2.6</a:t>
            </a:r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ms</a:t>
            </a:r>
            <a:endParaRPr lang="en-US" sz="8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4A2BF1-98B3-4111-9B25-2AE3D6F71130}"/>
              </a:ext>
            </a:extLst>
          </p:cNvPr>
          <p:cNvSpPr txBox="1"/>
          <p:nvPr/>
        </p:nvSpPr>
        <p:spPr>
          <a:xfrm>
            <a:off x="4735017" y="3582989"/>
            <a:ext cx="6748247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T-test for one mean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70DF906-5325-4D7F-9B1F-C7D2D609599E}"/>
              </a:ext>
            </a:extLst>
          </p:cNvPr>
          <p:cNvSpPr txBox="1"/>
          <p:nvPr/>
        </p:nvSpPr>
        <p:spPr>
          <a:xfrm>
            <a:off x="4735018" y="4300110"/>
            <a:ext cx="6748247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Sample size = 30; Significance = 5%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8147BFD-97D1-4FE9-B4B2-D060D04F8DB9}"/>
              </a:ext>
            </a:extLst>
          </p:cNvPr>
          <p:cNvSpPr txBox="1"/>
          <p:nvPr/>
        </p:nvSpPr>
        <p:spPr>
          <a:xfrm>
            <a:off x="1026671" y="3640451"/>
            <a:ext cx="216436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6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of allowed 10ms</a:t>
            </a:r>
            <a:endParaRPr lang="en-US" sz="1600" dirty="0">
              <a:solidFill>
                <a:srgbClr val="FFC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4CE3F8F-AAB8-4E6E-9D47-1ADFD06CAE0E}"/>
              </a:ext>
            </a:extLst>
          </p:cNvPr>
          <p:cNvSpPr txBox="1"/>
          <p:nvPr/>
        </p:nvSpPr>
        <p:spPr>
          <a:xfrm>
            <a:off x="4739456" y="1681586"/>
            <a:ext cx="3374734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rgbClr val="FF5043"/>
                </a:solidFill>
              </a:rPr>
              <a:t>t </a:t>
            </a:r>
            <a:r>
              <a:rPr lang="en-US" sz="4000" b="1" dirty="0">
                <a:solidFill>
                  <a:srgbClr val="FF5043"/>
                </a:solidFill>
              </a:rPr>
              <a:t>≥</a:t>
            </a:r>
            <a:r>
              <a:rPr lang="en-US" sz="4000" dirty="0">
                <a:solidFill>
                  <a:srgbClr val="FF5043"/>
                </a:solidFill>
              </a:rPr>
              <a:t> -1.6</a:t>
            </a:r>
            <a:r>
              <a:rPr lang="en-US" sz="2400" dirty="0">
                <a:solidFill>
                  <a:srgbClr val="FF5043"/>
                </a:solidFill>
              </a:rPr>
              <a:t>99</a:t>
            </a:r>
            <a:endParaRPr lang="en-US" sz="4000" dirty="0">
              <a:solidFill>
                <a:srgbClr val="FF5043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7FDB3F0-2C56-4350-B4CF-A436742557D3}"/>
              </a:ext>
            </a:extLst>
          </p:cNvPr>
          <p:cNvSpPr txBox="1"/>
          <p:nvPr/>
        </p:nvSpPr>
        <p:spPr>
          <a:xfrm>
            <a:off x="4735017" y="1283780"/>
            <a:ext cx="337917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Null hypothesis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CAD417C-6090-4289-8C6F-F14191913170}"/>
              </a:ext>
            </a:extLst>
          </p:cNvPr>
          <p:cNvSpPr txBox="1"/>
          <p:nvPr/>
        </p:nvSpPr>
        <p:spPr>
          <a:xfrm>
            <a:off x="8118629" y="1679282"/>
            <a:ext cx="3374734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rgbClr val="59FF43"/>
                </a:solidFill>
              </a:rPr>
              <a:t>t &lt; -1.6</a:t>
            </a:r>
            <a:r>
              <a:rPr lang="en-US" sz="2400" dirty="0">
                <a:solidFill>
                  <a:srgbClr val="59FF43"/>
                </a:solidFill>
              </a:rPr>
              <a:t>99</a:t>
            </a:r>
            <a:endParaRPr lang="en-US" sz="4000" dirty="0">
              <a:solidFill>
                <a:srgbClr val="59FF43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ABE5EBA-A566-4B73-9A21-C31025314EE6}"/>
              </a:ext>
            </a:extLst>
          </p:cNvPr>
          <p:cNvSpPr txBox="1"/>
          <p:nvPr/>
        </p:nvSpPr>
        <p:spPr>
          <a:xfrm>
            <a:off x="8114190" y="1281476"/>
            <a:ext cx="337917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Alternative hypothesis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CC3D895-8732-4D42-9EED-CFB6A66E2F43}"/>
              </a:ext>
            </a:extLst>
          </p:cNvPr>
          <p:cNvSpPr txBox="1"/>
          <p:nvPr/>
        </p:nvSpPr>
        <p:spPr>
          <a:xfrm>
            <a:off x="4744505" y="2391089"/>
            <a:ext cx="6748247" cy="707886"/>
          </a:xfrm>
          <a:prstGeom prst="rect">
            <a:avLst/>
          </a:prstGeom>
          <a:solidFill>
            <a:srgbClr val="59FF43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rgbClr val="000D26"/>
                </a:solidFill>
              </a:rPr>
              <a:t>t</a:t>
            </a:r>
            <a:r>
              <a:rPr lang="en-US" sz="2800" baseline="-25000" dirty="0">
                <a:solidFill>
                  <a:srgbClr val="000D26"/>
                </a:solidFill>
              </a:rPr>
              <a:t>3ms</a:t>
            </a:r>
            <a:r>
              <a:rPr lang="en-US" sz="4000" dirty="0">
                <a:solidFill>
                  <a:srgbClr val="000D26"/>
                </a:solidFill>
              </a:rPr>
              <a:t> = -34.</a:t>
            </a:r>
            <a:r>
              <a:rPr lang="en-US" sz="2400" dirty="0">
                <a:solidFill>
                  <a:srgbClr val="000D26"/>
                </a:solidFill>
              </a:rPr>
              <a:t>54</a:t>
            </a:r>
          </a:p>
        </p:txBody>
      </p:sp>
    </p:spTree>
    <p:extLst>
      <p:ext uri="{BB962C8B-B14F-4D97-AF65-F5344CB8AC3E}">
        <p14:creationId xmlns:p14="http://schemas.microsoft.com/office/powerpoint/2010/main" val="41567906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R3.A.09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FA52DF8-8FBA-4B11-9C91-29CDED2C928E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RESULTS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C2F129-E3CB-4CCA-9635-8284E938366D}"/>
              </a:ext>
            </a:extLst>
          </p:cNvPr>
          <p:cNvSpPr txBox="1"/>
          <p:nvPr/>
        </p:nvSpPr>
        <p:spPr>
          <a:xfrm>
            <a:off x="646176" y="18470"/>
            <a:ext cx="7634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Performance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BF084472-C005-45B8-8323-311F2A399711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Common and Extended Musical Chords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6A46D3CB-FDCB-4947-BDBF-958C50995DC6}"/>
              </a:ext>
            </a:extLst>
          </p:cNvPr>
          <p:cNvGraphicFramePr/>
          <p:nvPr/>
        </p:nvGraphicFramePr>
        <p:xfrm>
          <a:off x="-739691" y="960270"/>
          <a:ext cx="5595645" cy="43797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5E8E5959-F5AB-4F95-93E8-0AF43D039D50}"/>
              </a:ext>
            </a:extLst>
          </p:cNvPr>
          <p:cNvSpPr txBox="1"/>
          <p:nvPr/>
        </p:nvSpPr>
        <p:spPr>
          <a:xfrm>
            <a:off x="900315" y="2640335"/>
            <a:ext cx="2417079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8000" dirty="0">
                <a:solidFill>
                  <a:srgbClr val="59FF43"/>
                </a:solidFill>
              </a:rPr>
              <a:t>2.6</a:t>
            </a:r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ms</a:t>
            </a:r>
            <a:endParaRPr lang="en-US" sz="8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4A2BF1-98B3-4111-9B25-2AE3D6F71130}"/>
              </a:ext>
            </a:extLst>
          </p:cNvPr>
          <p:cNvSpPr txBox="1"/>
          <p:nvPr/>
        </p:nvSpPr>
        <p:spPr>
          <a:xfrm>
            <a:off x="4735017" y="3582989"/>
            <a:ext cx="6748247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T-test for one mean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70DF906-5325-4D7F-9B1F-C7D2D609599E}"/>
              </a:ext>
            </a:extLst>
          </p:cNvPr>
          <p:cNvSpPr txBox="1"/>
          <p:nvPr/>
        </p:nvSpPr>
        <p:spPr>
          <a:xfrm>
            <a:off x="4735018" y="4300110"/>
            <a:ext cx="6748247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Sample size = 30; Significance = 5%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8147BFD-97D1-4FE9-B4B2-D060D04F8DB9}"/>
              </a:ext>
            </a:extLst>
          </p:cNvPr>
          <p:cNvSpPr txBox="1"/>
          <p:nvPr/>
        </p:nvSpPr>
        <p:spPr>
          <a:xfrm>
            <a:off x="1026671" y="3640451"/>
            <a:ext cx="216436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6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of allowed 40ms</a:t>
            </a:r>
            <a:endParaRPr lang="en-US" sz="1600" dirty="0">
              <a:solidFill>
                <a:srgbClr val="FFC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4CE3F8F-AAB8-4E6E-9D47-1ADFD06CAE0E}"/>
              </a:ext>
            </a:extLst>
          </p:cNvPr>
          <p:cNvSpPr txBox="1"/>
          <p:nvPr/>
        </p:nvSpPr>
        <p:spPr>
          <a:xfrm>
            <a:off x="4739456" y="1681586"/>
            <a:ext cx="3374734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rgbClr val="FF5043">
                    <a:alpha val="24000"/>
                  </a:srgbClr>
                </a:solidFill>
              </a:rPr>
              <a:t>t </a:t>
            </a:r>
            <a:r>
              <a:rPr lang="en-US" sz="4000" b="1" dirty="0">
                <a:solidFill>
                  <a:srgbClr val="FF5043">
                    <a:alpha val="24000"/>
                  </a:srgbClr>
                </a:solidFill>
              </a:rPr>
              <a:t>≥</a:t>
            </a:r>
            <a:r>
              <a:rPr lang="en-US" sz="4000" dirty="0">
                <a:solidFill>
                  <a:srgbClr val="FF5043">
                    <a:alpha val="24000"/>
                  </a:srgbClr>
                </a:solidFill>
              </a:rPr>
              <a:t> -1.6</a:t>
            </a:r>
            <a:r>
              <a:rPr lang="en-US" sz="2400" dirty="0">
                <a:solidFill>
                  <a:srgbClr val="FF5043">
                    <a:alpha val="24000"/>
                  </a:srgbClr>
                </a:solidFill>
              </a:rPr>
              <a:t>99</a:t>
            </a:r>
            <a:endParaRPr lang="en-US" sz="4000" dirty="0">
              <a:solidFill>
                <a:srgbClr val="FF5043">
                  <a:alpha val="24000"/>
                </a:srgb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7FDB3F0-2C56-4350-B4CF-A436742557D3}"/>
              </a:ext>
            </a:extLst>
          </p:cNvPr>
          <p:cNvSpPr txBox="1"/>
          <p:nvPr/>
        </p:nvSpPr>
        <p:spPr>
          <a:xfrm>
            <a:off x="4735017" y="1283780"/>
            <a:ext cx="337917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Null hypothesis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CAD417C-6090-4289-8C6F-F14191913170}"/>
              </a:ext>
            </a:extLst>
          </p:cNvPr>
          <p:cNvSpPr txBox="1"/>
          <p:nvPr/>
        </p:nvSpPr>
        <p:spPr>
          <a:xfrm>
            <a:off x="8118629" y="1679282"/>
            <a:ext cx="3374734" cy="707886"/>
          </a:xfrm>
          <a:prstGeom prst="rect">
            <a:avLst/>
          </a:prstGeom>
          <a:solidFill>
            <a:srgbClr val="59FF43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rgbClr val="000D26"/>
                </a:solidFill>
              </a:rPr>
              <a:t>t &lt; -1.6</a:t>
            </a:r>
            <a:r>
              <a:rPr lang="en-US" sz="2400" dirty="0">
                <a:solidFill>
                  <a:srgbClr val="000D26"/>
                </a:solidFill>
              </a:rPr>
              <a:t>99</a:t>
            </a:r>
            <a:endParaRPr lang="en-US" sz="4000" dirty="0">
              <a:solidFill>
                <a:srgbClr val="000D26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ABE5EBA-A566-4B73-9A21-C31025314EE6}"/>
              </a:ext>
            </a:extLst>
          </p:cNvPr>
          <p:cNvSpPr txBox="1"/>
          <p:nvPr/>
        </p:nvSpPr>
        <p:spPr>
          <a:xfrm>
            <a:off x="8114190" y="1281476"/>
            <a:ext cx="337917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Alternative hypothesis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F413CB1-FEED-4353-9BBD-3BD6C94552D8}"/>
              </a:ext>
            </a:extLst>
          </p:cNvPr>
          <p:cNvSpPr txBox="1"/>
          <p:nvPr/>
        </p:nvSpPr>
        <p:spPr>
          <a:xfrm rot="19682314">
            <a:off x="4688627" y="1323892"/>
            <a:ext cx="3374734" cy="923330"/>
          </a:xfrm>
          <a:prstGeom prst="rect">
            <a:avLst/>
          </a:prstGeom>
          <a:noFill/>
          <a:ln w="28575">
            <a:solidFill>
              <a:srgbClr val="FF5043"/>
            </a:solidFill>
            <a:prstDash val="dash"/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5400" dirty="0">
                <a:solidFill>
                  <a:srgbClr val="FF5043"/>
                </a:solidFill>
              </a:rPr>
              <a:t>REJECT</a:t>
            </a:r>
            <a:endParaRPr lang="en-US" sz="3600" dirty="0">
              <a:solidFill>
                <a:srgbClr val="FF5043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CC3D895-8732-4D42-9EED-CFB6A66E2F43}"/>
              </a:ext>
            </a:extLst>
          </p:cNvPr>
          <p:cNvSpPr txBox="1"/>
          <p:nvPr/>
        </p:nvSpPr>
        <p:spPr>
          <a:xfrm>
            <a:off x="4744505" y="2392583"/>
            <a:ext cx="6748247" cy="704088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3600" dirty="0">
                <a:solidFill>
                  <a:srgbClr val="59FF43"/>
                </a:solidFill>
              </a:rPr>
              <a:t>NN is faster than standard!</a:t>
            </a:r>
            <a:endParaRPr lang="en-US" sz="2000" dirty="0">
              <a:solidFill>
                <a:srgbClr val="59FF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09059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R3.A.09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FA52DF8-8FBA-4B11-9C91-29CDED2C928E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CLOSING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C2F129-E3CB-4CCA-9635-8284E938366D}"/>
              </a:ext>
            </a:extLst>
          </p:cNvPr>
          <p:cNvSpPr txBox="1"/>
          <p:nvPr/>
        </p:nvSpPr>
        <p:spPr>
          <a:xfrm>
            <a:off x="646176" y="18470"/>
            <a:ext cx="7634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Conclusion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BF084472-C005-45B8-8323-311F2A399711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Simple and Extended Musical Chords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</a:p>
        </p:txBody>
      </p:sp>
      <p:graphicFrame>
        <p:nvGraphicFramePr>
          <p:cNvPr id="29" name="Chart 28">
            <a:extLst>
              <a:ext uri="{FF2B5EF4-FFF2-40B4-BE49-F238E27FC236}">
                <a16:creationId xmlns:a16="http://schemas.microsoft.com/office/drawing/2014/main" id="{46875FE2-DFEF-4272-A406-FCF999F1B5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36425281"/>
              </p:ext>
            </p:extLst>
          </p:nvPr>
        </p:nvGraphicFramePr>
        <p:xfrm>
          <a:off x="-344503" y="941800"/>
          <a:ext cx="6853068" cy="45403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0" name="Chart 29">
            <a:extLst>
              <a:ext uri="{FF2B5EF4-FFF2-40B4-BE49-F238E27FC236}">
                <a16:creationId xmlns:a16="http://schemas.microsoft.com/office/drawing/2014/main" id="{A8AD850F-9D79-42A0-BC01-B2F5AC7798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78410246"/>
              </p:ext>
            </p:extLst>
          </p:nvPr>
        </p:nvGraphicFramePr>
        <p:xfrm>
          <a:off x="5744654" y="941800"/>
          <a:ext cx="6853068" cy="45403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856D3FD9-F2A5-4292-A34C-A9D4C26E9FC5}"/>
              </a:ext>
            </a:extLst>
          </p:cNvPr>
          <p:cNvSpPr txBox="1"/>
          <p:nvPr/>
        </p:nvSpPr>
        <p:spPr>
          <a:xfrm>
            <a:off x="7639371" y="2709874"/>
            <a:ext cx="3151101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8000" dirty="0">
                <a:solidFill>
                  <a:srgbClr val="59FF43"/>
                </a:solidFill>
              </a:rPr>
              <a:t>2.6</a:t>
            </a:r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ms</a:t>
            </a:r>
            <a:endParaRPr lang="en-US" sz="8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8188C74-116E-4CED-AD3F-CC80FC819180}"/>
              </a:ext>
            </a:extLst>
          </p:cNvPr>
          <p:cNvSpPr txBox="1"/>
          <p:nvPr/>
        </p:nvSpPr>
        <p:spPr>
          <a:xfrm>
            <a:off x="8150965" y="3752165"/>
            <a:ext cx="216436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6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response time</a:t>
            </a:r>
            <a:endParaRPr lang="en-US" sz="1600" dirty="0">
              <a:solidFill>
                <a:srgbClr val="FFC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62E2132-6A26-4635-B17D-17FD578F4F54}"/>
              </a:ext>
            </a:extLst>
          </p:cNvPr>
          <p:cNvSpPr txBox="1"/>
          <p:nvPr/>
        </p:nvSpPr>
        <p:spPr>
          <a:xfrm>
            <a:off x="1601783" y="2767280"/>
            <a:ext cx="3151101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8000" dirty="0">
                <a:solidFill>
                  <a:srgbClr val="438BFF"/>
                </a:solidFill>
              </a:rPr>
              <a:t>1.2</a:t>
            </a:r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%</a:t>
            </a:r>
            <a:endParaRPr lang="en-US" sz="8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C49CAC9-207D-4C51-BEB4-44317A878D00}"/>
              </a:ext>
            </a:extLst>
          </p:cNvPr>
          <p:cNvSpPr txBox="1"/>
          <p:nvPr/>
        </p:nvSpPr>
        <p:spPr>
          <a:xfrm>
            <a:off x="2036925" y="3752165"/>
            <a:ext cx="216436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6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training accuracy</a:t>
            </a:r>
            <a:endParaRPr lang="en-US" sz="1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36809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9" grpId="0">
        <p:bldAsOne/>
      </p:bldGraphic>
      <p:bldGraphic spid="30" grpId="0">
        <p:bldAsOne/>
      </p:bldGraphic>
      <p:bldP spid="31" grpId="0"/>
      <p:bldP spid="32" grpId="0" animBg="1"/>
      <p:bldP spid="33" grpId="0"/>
      <p:bldP spid="3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R3.A.09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FA52DF8-8FBA-4B11-9C91-29CDED2C928E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CLOSING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C2F129-E3CB-4CCA-9635-8284E938366D}"/>
              </a:ext>
            </a:extLst>
          </p:cNvPr>
          <p:cNvSpPr txBox="1"/>
          <p:nvPr/>
        </p:nvSpPr>
        <p:spPr>
          <a:xfrm>
            <a:off x="646176" y="18470"/>
            <a:ext cx="7634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Recommendations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BF084472-C005-45B8-8323-311F2A399711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Simple and Extended Musical Chords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CA766F1-2F60-438A-9D20-AA44BB5645CF}"/>
              </a:ext>
            </a:extLst>
          </p:cNvPr>
          <p:cNvSpPr txBox="1"/>
          <p:nvPr/>
        </p:nvSpPr>
        <p:spPr>
          <a:xfrm>
            <a:off x="1971076" y="1642759"/>
            <a:ext cx="3002212" cy="1938992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Use entire dataset for training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6804DED-486E-4C2A-8882-7C4051BB7B73}"/>
              </a:ext>
            </a:extLst>
          </p:cNvPr>
          <p:cNvSpPr txBox="1"/>
          <p:nvPr/>
        </p:nvSpPr>
        <p:spPr>
          <a:xfrm>
            <a:off x="1971076" y="3579584"/>
            <a:ext cx="3002212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F5C50E2-9577-4717-BD7C-896C962D682F}"/>
              </a:ext>
            </a:extLst>
          </p:cNvPr>
          <p:cNvSpPr txBox="1"/>
          <p:nvPr/>
        </p:nvSpPr>
        <p:spPr>
          <a:xfrm>
            <a:off x="7343546" y="1643278"/>
            <a:ext cx="3002212" cy="1938992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More training epochs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5A8FF38-5F89-49BD-93B4-D63125F6C2FF}"/>
              </a:ext>
            </a:extLst>
          </p:cNvPr>
          <p:cNvSpPr txBox="1"/>
          <p:nvPr/>
        </p:nvSpPr>
        <p:spPr>
          <a:xfrm>
            <a:off x="7343546" y="3579584"/>
            <a:ext cx="3002212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8778012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R3.A.09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8727E4-4FE8-49CA-ACA9-D57CDBC31CBB}"/>
              </a:ext>
            </a:extLst>
          </p:cNvPr>
          <p:cNvSpPr txBox="1"/>
          <p:nvPr/>
        </p:nvSpPr>
        <p:spPr>
          <a:xfrm>
            <a:off x="2413363" y="2733992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485E28-BB26-4B35-8977-EF7F5253DC8A}"/>
              </a:ext>
            </a:extLst>
          </p:cNvPr>
          <p:cNvSpPr txBox="1"/>
          <p:nvPr/>
        </p:nvSpPr>
        <p:spPr>
          <a:xfrm>
            <a:off x="3492355" y="2733992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DE6E50-B349-42D0-9DEB-2F74A0F9672E}"/>
              </a:ext>
            </a:extLst>
          </p:cNvPr>
          <p:cNvSpPr txBox="1"/>
          <p:nvPr/>
        </p:nvSpPr>
        <p:spPr>
          <a:xfrm>
            <a:off x="4571347" y="2733992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D7F651-DA8A-4A39-93B3-220930A9DDE1}"/>
              </a:ext>
            </a:extLst>
          </p:cNvPr>
          <p:cNvSpPr txBox="1"/>
          <p:nvPr/>
        </p:nvSpPr>
        <p:spPr>
          <a:xfrm>
            <a:off x="5649493" y="2733137"/>
            <a:ext cx="1078992" cy="704088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Rev. B1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A59B77-B191-4774-9B23-EE3BC743B75D}"/>
              </a:ext>
            </a:extLst>
          </p:cNvPr>
          <p:cNvSpPr txBox="1"/>
          <p:nvPr/>
        </p:nvSpPr>
        <p:spPr>
          <a:xfrm>
            <a:off x="6728485" y="2733992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304C2B-6646-4F64-A222-5B0174BC0A92}"/>
              </a:ext>
            </a:extLst>
          </p:cNvPr>
          <p:cNvSpPr txBox="1"/>
          <p:nvPr/>
        </p:nvSpPr>
        <p:spPr>
          <a:xfrm>
            <a:off x="7807054" y="2733137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C206A08-607B-420A-9390-CCC2FE8BDFB9}"/>
              </a:ext>
            </a:extLst>
          </p:cNvPr>
          <p:cNvSpPr txBox="1"/>
          <p:nvPr/>
        </p:nvSpPr>
        <p:spPr>
          <a:xfrm>
            <a:off x="8885623" y="2733137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D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F3A123F0-56F8-48ED-801B-4EA33B531618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Simple and Extended Musical Chords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DEA052-4EB4-4D20-9E22-5F8E39D0860A}"/>
              </a:ext>
            </a:extLst>
          </p:cNvPr>
          <p:cNvSpPr txBox="1"/>
          <p:nvPr/>
        </p:nvSpPr>
        <p:spPr>
          <a:xfrm>
            <a:off x="2413363" y="3441023"/>
            <a:ext cx="7551252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5928038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R3.A.09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1">
            <a:extLst>
              <a:ext uri="{FF2B5EF4-FFF2-40B4-BE49-F238E27FC236}">
                <a16:creationId xmlns:a16="http://schemas.microsoft.com/office/drawing/2014/main" id="{4CF077B9-5ED7-4876-8825-4B49FACA8107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Common and Extended Musical Chords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E43F36C-0B57-4A90-A3D0-4BE1E8BC9EBF}"/>
              </a:ext>
            </a:extLst>
          </p:cNvPr>
          <p:cNvSpPr txBox="1"/>
          <p:nvPr/>
        </p:nvSpPr>
        <p:spPr>
          <a:xfrm>
            <a:off x="646175" y="18470"/>
            <a:ext cx="113267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References</a:t>
            </a:r>
          </a:p>
        </p:txBody>
      </p:sp>
      <p:sp>
        <p:nvSpPr>
          <p:cNvPr id="54" name="Title 1">
            <a:extLst>
              <a:ext uri="{FF2B5EF4-FFF2-40B4-BE49-F238E27FC236}">
                <a16:creationId xmlns:a16="http://schemas.microsoft.com/office/drawing/2014/main" id="{DE1E4B98-E85E-485A-88F1-7465B44EE4AD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288A5B9-5B31-495C-AA06-C07E2CAEC989}"/>
              </a:ext>
            </a:extLst>
          </p:cNvPr>
          <p:cNvSpPr txBox="1"/>
          <p:nvPr/>
        </p:nvSpPr>
        <p:spPr>
          <a:xfrm>
            <a:off x="643810" y="758455"/>
            <a:ext cx="5068825" cy="4832092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marL="457200" indent="-457200"/>
            <a:r>
              <a:rPr lang="en-US" sz="11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Baharloo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, S., Service, S., </a:t>
            </a:r>
            <a:r>
              <a:rPr lang="en-US" sz="11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Risch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, N., </a:t>
            </a:r>
            <a:r>
              <a:rPr lang="en-US" sz="11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Gitschier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, J., &amp; </a:t>
            </a:r>
            <a:r>
              <a:rPr lang="en-US" sz="11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Freimer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, N. (2000). Familial aggregation of absolute pitch. </a:t>
            </a:r>
            <a:r>
              <a:rPr lang="en-US" sz="1100" i="1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American Journal of Human Genetics, 67, 755-758. 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doi:10.1086/303057. </a:t>
            </a:r>
          </a:p>
          <a:p>
            <a:pPr marL="457200" indent="-457200"/>
            <a:endParaRPr lang="en-US" sz="1100" dirty="0">
              <a:solidFill>
                <a:schemeClr val="accent5">
                  <a:lumMod val="20000"/>
                  <a:lumOff val="80000"/>
                </a:schemeClr>
              </a:solidFill>
              <a:latin typeface="LM Sans 10" panose="00000500000000000000" pitchFamily="50" charset="0"/>
            </a:endParaRPr>
          </a:p>
          <a:p>
            <a:pPr marL="457200" indent="-457200"/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Chord. (2004). In </a:t>
            </a:r>
            <a:r>
              <a:rPr lang="en-US" sz="1100" i="1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The concise Oxford dictionary of music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 (4th ed.) Oxford, UK: Oxford University Press.</a:t>
            </a:r>
          </a:p>
          <a:p>
            <a:pPr marL="457200" indent="-457200"/>
            <a:endParaRPr lang="en-US" sz="1100" dirty="0">
              <a:solidFill>
                <a:schemeClr val="accent5">
                  <a:lumMod val="20000"/>
                  <a:lumOff val="80000"/>
                </a:schemeClr>
              </a:solidFill>
              <a:latin typeface="LM Sans 10" panose="00000500000000000000" pitchFamily="50" charset="0"/>
            </a:endParaRPr>
          </a:p>
          <a:p>
            <a:pPr marL="457200" indent="-457200"/>
            <a:r>
              <a:rPr lang="en-US" sz="11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Colina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, N. C. A., Perez, C. E., &amp; </a:t>
            </a:r>
            <a:r>
              <a:rPr lang="en-US" sz="11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Paraan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, F. N. C. (2017). Simple techniques for improving deep neural network outcomes on commodity hardware. </a:t>
            </a:r>
            <a:r>
              <a:rPr lang="en-US" sz="1100" i="1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AIP Conference Proceedings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, </a:t>
            </a:r>
            <a:r>
              <a:rPr lang="en-US" sz="1100" i="1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1871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, 040001. doi:10.1063/1.4996523.</a:t>
            </a:r>
          </a:p>
          <a:p>
            <a:pPr marL="457200" indent="-457200"/>
            <a:endParaRPr lang="en-US" sz="1100" dirty="0">
              <a:solidFill>
                <a:schemeClr val="accent5">
                  <a:lumMod val="20000"/>
                  <a:lumOff val="80000"/>
                </a:schemeClr>
              </a:solidFill>
              <a:latin typeface="LM Sans 10" panose="00000500000000000000" pitchFamily="50" charset="0"/>
            </a:endParaRPr>
          </a:p>
          <a:p>
            <a:pPr marL="457200" indent="-457200"/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Daniel, G. (2013). </a:t>
            </a:r>
            <a:r>
              <a:rPr lang="en-US" sz="1100" i="1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Principles of artificial neural networks 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(3rd ed.) Chicago, IL: World Scientific.</a:t>
            </a:r>
          </a:p>
          <a:p>
            <a:pPr marL="457200" indent="-457200"/>
            <a:endParaRPr lang="en-US" sz="1100" dirty="0">
              <a:solidFill>
                <a:schemeClr val="accent5">
                  <a:lumMod val="20000"/>
                  <a:lumOff val="80000"/>
                </a:schemeClr>
              </a:solidFill>
              <a:latin typeface="LM Sans 10" panose="00000500000000000000" pitchFamily="50" charset="0"/>
            </a:endParaRPr>
          </a:p>
          <a:p>
            <a:pPr marL="457200" indent="-457200"/>
            <a:r>
              <a:rPr lang="en-US" sz="11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Fujishima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, T. (1999). Realtime chord recognition of musical sound: A system using common Lisp music. Retrieved from </a:t>
            </a:r>
            <a:r>
              <a:rPr lang="en-US" sz="1100" u="sng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  <a:hlinkClick r:id="rId2"/>
              </a:rPr>
              <a:t>http://www.music.mcgill.ca/~jason/mumt621/papers5/fujishima_1999.pdf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.</a:t>
            </a:r>
          </a:p>
          <a:p>
            <a:pPr marL="457200" indent="-457200"/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Greeff, W. (2016). The influence of perception latency on the quality of musical performance during a simulated delay scenario. Retrieved from 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  <a:hlinkClick r:id="rId3"/>
              </a:rPr>
              <a:t>https://repository.up.ac.za/bitstream/handle/2263/58578/Greeff_Influence_2017.pdf?sequence=4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.</a:t>
            </a:r>
          </a:p>
          <a:p>
            <a:pPr marL="457200" indent="-457200"/>
            <a:endParaRPr lang="en-US" sz="1100" dirty="0">
              <a:solidFill>
                <a:schemeClr val="accent5">
                  <a:lumMod val="20000"/>
                  <a:lumOff val="80000"/>
                </a:schemeClr>
              </a:solidFill>
              <a:latin typeface="LM Sans 10" panose="00000500000000000000" pitchFamily="50" charset="0"/>
            </a:endParaRPr>
          </a:p>
          <a:p>
            <a:pPr marL="457200" indent="-457200"/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Humphrey, E., Bello, J. P., &amp; Cho, T. (</a:t>
            </a:r>
            <a:r>
              <a:rPr lang="en-US" sz="11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n.d.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). Chord Recognition. Retrieved from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  <a:hlinkClick r:id="rId4"/>
              </a:rPr>
              <a:t> </a:t>
            </a:r>
            <a:r>
              <a:rPr lang="en-US" sz="1100" u="sng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  <a:hlinkClick r:id="rId4"/>
              </a:rPr>
              <a:t>http://steinhardt.nyu.edu/marl/research/chord_recognition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.</a:t>
            </a:r>
          </a:p>
          <a:p>
            <a:pPr marL="457200" indent="-457200"/>
            <a:endParaRPr lang="en-US" sz="1100" dirty="0">
              <a:solidFill>
                <a:schemeClr val="accent5">
                  <a:lumMod val="20000"/>
                  <a:lumOff val="80000"/>
                </a:schemeClr>
              </a:solidFill>
              <a:latin typeface="LM Sans 10" panose="00000500000000000000" pitchFamily="50" charset="0"/>
            </a:endParaRPr>
          </a:p>
          <a:p>
            <a:pPr marL="457200" indent="-457200"/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Kidd, P. (2017). </a:t>
            </a:r>
            <a:r>
              <a:rPr lang="en-US" sz="11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pyrtmidi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: Real-time MIDI I/O for Python [GitHub repository]. Retrieved August 23, 2017, from </a:t>
            </a:r>
            <a:r>
              <a:rPr lang="en-US" sz="1100" u="sng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  <a:hlinkClick r:id="rId5"/>
              </a:rPr>
              <a:t>https://github.com/patrickkidd/pyrtmidi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B4EE51F-99AD-4992-8C27-CC10EF9A416F}"/>
              </a:ext>
            </a:extLst>
          </p:cNvPr>
          <p:cNvSpPr txBox="1"/>
          <p:nvPr/>
        </p:nvSpPr>
        <p:spPr>
          <a:xfrm>
            <a:off x="5712635" y="762515"/>
            <a:ext cx="5068825" cy="4828032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marL="457200" indent="-457200"/>
            <a:r>
              <a:rPr lang="en-US" sz="11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Nickolls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, J., Buck, I., Garland, M., &amp; </a:t>
            </a:r>
            <a:r>
              <a:rPr lang="en-US" sz="11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Skadron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, K. (2008). Scalable parallel programming with CUDA. </a:t>
            </a:r>
            <a:r>
              <a:rPr lang="en-US" sz="1100" i="1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ACM Queue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, </a:t>
            </a:r>
            <a:r>
              <a:rPr lang="en-US" sz="1100" i="1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6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(2), 40-53.</a:t>
            </a:r>
          </a:p>
          <a:p>
            <a:pPr marL="457200" indent="-457200"/>
            <a:endParaRPr lang="en-US" sz="1100" dirty="0">
              <a:solidFill>
                <a:schemeClr val="accent5">
                  <a:lumMod val="20000"/>
                  <a:lumOff val="80000"/>
                </a:schemeClr>
              </a:solidFill>
              <a:latin typeface="LM Sans 10" panose="00000500000000000000" pitchFamily="50" charset="0"/>
            </a:endParaRPr>
          </a:p>
          <a:p>
            <a:pPr marL="457200" indent="-457200"/>
            <a:r>
              <a:rPr lang="en-US" sz="11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Osmalskyj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, J., </a:t>
            </a:r>
            <a:r>
              <a:rPr lang="en-US" sz="11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Embrechts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, J-J., </a:t>
            </a:r>
            <a:r>
              <a:rPr lang="en-US" sz="11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Piérard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, S., &amp; Van </a:t>
            </a:r>
            <a:r>
              <a:rPr lang="en-US" sz="11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Droogenbroeck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, M. (2012, May 9). Neural networks for musical chords recognition. Retrieved at </a:t>
            </a:r>
            <a:r>
              <a:rPr lang="en-US" sz="1100" u="sng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  <a:hlinkClick r:id="rId6"/>
              </a:rPr>
              <a:t>http://jim.afim-asso.org/jim12/pdf/jim2012_08_p_osmalskyj.pdf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.</a:t>
            </a:r>
          </a:p>
          <a:p>
            <a:pPr marL="457200" indent="-457200"/>
            <a:endParaRPr lang="en-US" sz="1100" dirty="0">
              <a:solidFill>
                <a:schemeClr val="accent5">
                  <a:lumMod val="20000"/>
                  <a:lumOff val="80000"/>
                </a:schemeClr>
              </a:solidFill>
              <a:latin typeface="LM Sans 10" panose="00000500000000000000" pitchFamily="50" charset="0"/>
            </a:endParaRPr>
          </a:p>
          <a:p>
            <a:pPr marL="457200" indent="-457200"/>
            <a:r>
              <a:rPr lang="en-US" sz="11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Perera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, N., &amp; </a:t>
            </a:r>
            <a:r>
              <a:rPr lang="en-US" sz="11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Kodithuwakku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, S. R. (2005, December 15). Music chord recognition using artificial neural networks. </a:t>
            </a:r>
            <a:r>
              <a:rPr lang="en-US" sz="1100" i="1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1st Proceedings of the International Conference on Information and Automation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, 304-308.</a:t>
            </a:r>
          </a:p>
          <a:p>
            <a:pPr marL="457200" indent="-457200"/>
            <a:endParaRPr lang="en-US" sz="1100" dirty="0">
              <a:solidFill>
                <a:schemeClr val="accent5">
                  <a:lumMod val="20000"/>
                  <a:lumOff val="80000"/>
                </a:schemeClr>
              </a:solidFill>
              <a:latin typeface="LM Sans 10" panose="00000500000000000000" pitchFamily="50" charset="0"/>
            </a:endParaRPr>
          </a:p>
          <a:p>
            <a:pPr marL="457200" indent="-457200"/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Root. (2004). In </a:t>
            </a:r>
            <a:r>
              <a:rPr lang="en-US" sz="1100" i="1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The concise Oxford dictionary of music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 (4th ed.) Oxford, UK: Oxford University Press.</a:t>
            </a:r>
          </a:p>
          <a:p>
            <a:pPr marL="457200" indent="-457200"/>
            <a:endParaRPr lang="en-US" sz="1100" dirty="0">
              <a:solidFill>
                <a:schemeClr val="accent5">
                  <a:lumMod val="20000"/>
                  <a:lumOff val="80000"/>
                </a:schemeClr>
              </a:solidFill>
              <a:latin typeface="LM Sans 10" panose="00000500000000000000" pitchFamily="50" charset="0"/>
            </a:endParaRPr>
          </a:p>
          <a:p>
            <a:pPr marL="457200" indent="-457200"/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Stark, A. M., &amp; </a:t>
            </a:r>
            <a:r>
              <a:rPr lang="en-US" sz="11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Plumbley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, M. D. (2009). Real-time chord recognition for live performance [PDF file]. Retrieved at https://www.eecs.qmul.ac.uk/~markp/2009/StarkPlumbley09-icmc.pdf.</a:t>
            </a:r>
          </a:p>
          <a:p>
            <a:pPr marL="457200" indent="-457200"/>
            <a:endParaRPr lang="en-US" sz="1100" dirty="0">
              <a:solidFill>
                <a:schemeClr val="accent5">
                  <a:lumMod val="20000"/>
                  <a:lumOff val="80000"/>
                </a:schemeClr>
              </a:solidFill>
              <a:latin typeface="LM Sans 10" panose="00000500000000000000" pitchFamily="50" charset="0"/>
            </a:endParaRPr>
          </a:p>
          <a:p>
            <a:pPr marL="457200" indent="-457200"/>
            <a:r>
              <a:rPr lang="en-US" sz="11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Zatorre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, R. J., Perry, D. W., Beckett, C. A., Westbury, C. F., &amp; Evans, A. C. (1998). Functional anatomy of musical processing in listeners with absolute pitch and relative pitch. </a:t>
            </a:r>
            <a:r>
              <a:rPr lang="en-US" sz="1100" i="1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Proceedings of the National Academy of Sciences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, </a:t>
            </a:r>
            <a:r>
              <a:rPr lang="en-US" sz="1100" i="1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95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, 3172-3177. Retrieved at </a:t>
            </a:r>
            <a:r>
              <a:rPr lang="en-US" sz="1100" u="sng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  <a:hlinkClick r:id="rId7"/>
              </a:rPr>
              <a:t>http://www.pnas.org/content/95/6/3172.full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.</a:t>
            </a:r>
          </a:p>
          <a:p>
            <a:pPr marL="457200" indent="-457200"/>
            <a:endParaRPr lang="en-US" sz="1100" dirty="0">
              <a:solidFill>
                <a:schemeClr val="accent5">
                  <a:lumMod val="20000"/>
                  <a:lumOff val="80000"/>
                </a:schemeClr>
              </a:solidFill>
              <a:latin typeface="LM Sans 10" panose="00000500000000000000" pitchFamily="50" charset="0"/>
            </a:endParaRPr>
          </a:p>
          <a:p>
            <a:pPr marL="457200" indent="-457200"/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Zhou, X., &amp; Lerch, A. (2015). Chord detection using deep learning. </a:t>
            </a:r>
            <a:r>
              <a:rPr lang="en-US" sz="1100" i="1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16</a:t>
            </a:r>
            <a:r>
              <a:rPr lang="en-US" sz="1100" i="1" baseline="300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th</a:t>
            </a:r>
            <a:r>
              <a:rPr lang="en-US" sz="1100" i="1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 International Society for Music Information Retrieval Conference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, 52-58. Retrieved at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  <a:hlinkClick r:id="rId8"/>
              </a:rPr>
              <a:t> </a:t>
            </a:r>
            <a:r>
              <a:rPr lang="en-US" sz="1100" u="sng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  <a:hlinkClick r:id="rId8"/>
              </a:rPr>
              <a:t>http://ismir2015.uma.es/articles/96_Paper.pdf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39202583"/>
      </p:ext>
    </p:extLst>
  </p:cSld>
  <p:clrMapOvr>
    <a:masterClrMapping/>
  </p:clrMapOvr>
  <p:transition>
    <p:wip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R2.B.09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60DDF9-5C33-4999-AFE0-E7E53463824A}"/>
              </a:ext>
            </a:extLst>
          </p:cNvPr>
          <p:cNvSpPr txBox="1"/>
          <p:nvPr/>
        </p:nvSpPr>
        <p:spPr>
          <a:xfrm>
            <a:off x="2420535" y="2551797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201E81-D30E-4F60-9C79-691349091305}"/>
              </a:ext>
            </a:extLst>
          </p:cNvPr>
          <p:cNvSpPr txBox="1"/>
          <p:nvPr/>
        </p:nvSpPr>
        <p:spPr>
          <a:xfrm>
            <a:off x="3499527" y="2551797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C#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F1138E-90B0-41B8-A05D-EFD4F299E6C6}"/>
              </a:ext>
            </a:extLst>
          </p:cNvPr>
          <p:cNvSpPr txBox="1"/>
          <p:nvPr/>
        </p:nvSpPr>
        <p:spPr>
          <a:xfrm>
            <a:off x="4578519" y="2551797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047F07-4AC2-4333-A828-D38A1486ED2C}"/>
              </a:ext>
            </a:extLst>
          </p:cNvPr>
          <p:cNvSpPr txBox="1"/>
          <p:nvPr/>
        </p:nvSpPr>
        <p:spPr>
          <a:xfrm>
            <a:off x="5657088" y="2551797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D#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8B1DEC-C76D-43CE-A2C9-696C4F4D46D4}"/>
              </a:ext>
            </a:extLst>
          </p:cNvPr>
          <p:cNvSpPr txBox="1"/>
          <p:nvPr/>
        </p:nvSpPr>
        <p:spPr>
          <a:xfrm>
            <a:off x="6735657" y="2551797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47EFA7-B9EA-4477-9816-1DED92926901}"/>
              </a:ext>
            </a:extLst>
          </p:cNvPr>
          <p:cNvSpPr txBox="1"/>
          <p:nvPr/>
        </p:nvSpPr>
        <p:spPr>
          <a:xfrm>
            <a:off x="7814226" y="2550942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F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A4C7446-2723-41A6-B544-05588C1B9F4B}"/>
              </a:ext>
            </a:extLst>
          </p:cNvPr>
          <p:cNvSpPr txBox="1"/>
          <p:nvPr/>
        </p:nvSpPr>
        <p:spPr>
          <a:xfrm>
            <a:off x="7813803" y="3257282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F#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56252FA-4A01-42D9-AD0B-9032F6B601A3}"/>
              </a:ext>
            </a:extLst>
          </p:cNvPr>
          <p:cNvSpPr txBox="1"/>
          <p:nvPr/>
        </p:nvSpPr>
        <p:spPr>
          <a:xfrm>
            <a:off x="6735234" y="3257282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FDA1489-04CA-45D5-BA0A-2A4E38CD1E2D}"/>
              </a:ext>
            </a:extLst>
          </p:cNvPr>
          <p:cNvSpPr txBox="1"/>
          <p:nvPr/>
        </p:nvSpPr>
        <p:spPr>
          <a:xfrm>
            <a:off x="5655819" y="3257282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G#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90F6F4-EC03-4182-814A-A0D080519A00}"/>
              </a:ext>
            </a:extLst>
          </p:cNvPr>
          <p:cNvSpPr txBox="1"/>
          <p:nvPr/>
        </p:nvSpPr>
        <p:spPr>
          <a:xfrm>
            <a:off x="4580634" y="3257282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C9BAEA-0347-4A50-94CC-2ADA743497EF}"/>
              </a:ext>
            </a:extLst>
          </p:cNvPr>
          <p:cNvSpPr txBox="1"/>
          <p:nvPr/>
        </p:nvSpPr>
        <p:spPr>
          <a:xfrm>
            <a:off x="3498966" y="3257282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A#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6D82E46-2C87-4AF1-BBA5-CC2C2FC5A617}"/>
              </a:ext>
            </a:extLst>
          </p:cNvPr>
          <p:cNvSpPr txBox="1"/>
          <p:nvPr/>
        </p:nvSpPr>
        <p:spPr>
          <a:xfrm>
            <a:off x="2423919" y="3257282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B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8C1F8ED-9B59-4952-94E3-BA68313E5965}"/>
              </a:ext>
            </a:extLst>
          </p:cNvPr>
          <p:cNvSpPr txBox="1"/>
          <p:nvPr/>
        </p:nvSpPr>
        <p:spPr>
          <a:xfrm>
            <a:off x="201168" y="18470"/>
            <a:ext cx="58948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Toolbox</a:t>
            </a:r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45B03E5F-A362-4647-A96E-144A5C436BEA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BACKGROUND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4D722CA-71B4-467B-AADA-0FFC71EDA845}"/>
              </a:ext>
            </a:extLst>
          </p:cNvPr>
          <p:cNvSpPr txBox="1"/>
          <p:nvPr/>
        </p:nvSpPr>
        <p:spPr>
          <a:xfrm>
            <a:off x="9046915" y="4431798"/>
            <a:ext cx="2434746" cy="1015663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6000" dirty="0">
                <a:solidFill>
                  <a:schemeClr val="accent1">
                    <a:lumMod val="50000"/>
                  </a:schemeClr>
                </a:solidFill>
              </a:rPr>
              <a:t>4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55DC736A-C919-4AC5-9129-5D3CDE29CFE9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Common and Extended Musical Chords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57084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R3.A.09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FA52DF8-8FBA-4B11-9C91-29CDED2C928E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BACKGROUND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967CF5-C06F-408D-BCDB-5827B7883D76}"/>
              </a:ext>
            </a:extLst>
          </p:cNvPr>
          <p:cNvSpPr txBox="1"/>
          <p:nvPr/>
        </p:nvSpPr>
        <p:spPr>
          <a:xfrm>
            <a:off x="2850303" y="2740163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F599BE-8024-40B1-A0D9-124AE401E16F}"/>
              </a:ext>
            </a:extLst>
          </p:cNvPr>
          <p:cNvSpPr txBox="1"/>
          <p:nvPr/>
        </p:nvSpPr>
        <p:spPr>
          <a:xfrm>
            <a:off x="6148284" y="2750635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C#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45D04A5-2F27-401E-A827-AD535F14E03A}"/>
              </a:ext>
            </a:extLst>
          </p:cNvPr>
          <p:cNvSpPr txBox="1"/>
          <p:nvPr/>
        </p:nvSpPr>
        <p:spPr>
          <a:xfrm>
            <a:off x="6148284" y="2049796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3D952A2-B783-47F6-90A5-76EB7C8DBF05}"/>
              </a:ext>
            </a:extLst>
          </p:cNvPr>
          <p:cNvSpPr txBox="1"/>
          <p:nvPr/>
        </p:nvSpPr>
        <p:spPr>
          <a:xfrm>
            <a:off x="2850303" y="2345171"/>
            <a:ext cx="1078992" cy="40011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59FF43"/>
                </a:solidFill>
              </a:rPr>
              <a:t>C</a:t>
            </a:r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A75A7A4-2FE8-4CE0-AA1D-BA0D6BBE8060}"/>
              </a:ext>
            </a:extLst>
          </p:cNvPr>
          <p:cNvSpPr txBox="1"/>
          <p:nvPr/>
        </p:nvSpPr>
        <p:spPr>
          <a:xfrm>
            <a:off x="6148284" y="1644241"/>
            <a:ext cx="1078992" cy="40011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solidFill>
                  <a:srgbClr val="59FF43"/>
                </a:solidFill>
              </a:rPr>
              <a:t>A</a:t>
            </a:r>
            <a:r>
              <a:rPr lang="en-US" sz="20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maj</a:t>
            </a:r>
            <a:endParaRPr lang="en-US" sz="2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DDEC26B-D582-4BEF-B960-643BDC4A86E5}"/>
              </a:ext>
            </a:extLst>
          </p:cNvPr>
          <p:cNvSpPr txBox="1"/>
          <p:nvPr/>
        </p:nvSpPr>
        <p:spPr>
          <a:xfrm>
            <a:off x="9691819" y="2744462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F#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3F95ED1-D1C6-4A54-97A2-CDE00E0A9291}"/>
              </a:ext>
            </a:extLst>
          </p:cNvPr>
          <p:cNvSpPr txBox="1"/>
          <p:nvPr/>
        </p:nvSpPr>
        <p:spPr>
          <a:xfrm>
            <a:off x="9691819" y="2042749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DCA7068-8DC1-4666-857E-F4B146C0F1EF}"/>
              </a:ext>
            </a:extLst>
          </p:cNvPr>
          <p:cNvSpPr txBox="1"/>
          <p:nvPr/>
        </p:nvSpPr>
        <p:spPr>
          <a:xfrm>
            <a:off x="9691819" y="1341910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828DCBE-BE88-46E4-B333-16904BC7F3B6}"/>
              </a:ext>
            </a:extLst>
          </p:cNvPr>
          <p:cNvSpPr txBox="1"/>
          <p:nvPr/>
        </p:nvSpPr>
        <p:spPr>
          <a:xfrm>
            <a:off x="9691819" y="941800"/>
            <a:ext cx="1078992" cy="40011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59FF43"/>
                </a:solidFill>
              </a:rPr>
              <a:t>D</a:t>
            </a:r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7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59E7694-6DEE-4916-A3B1-90B1E94E8DFD}"/>
              </a:ext>
            </a:extLst>
          </p:cNvPr>
          <p:cNvSpPr txBox="1"/>
          <p:nvPr/>
        </p:nvSpPr>
        <p:spPr>
          <a:xfrm>
            <a:off x="-782680" y="2387731"/>
            <a:ext cx="39213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C000"/>
                </a:solidFill>
              </a:rPr>
              <a:t>Each</a:t>
            </a:r>
          </a:p>
          <a:p>
            <a:pPr algn="ctr"/>
            <a:r>
              <a:rPr lang="en-US" sz="3600" dirty="0">
                <a:solidFill>
                  <a:srgbClr val="FFC000"/>
                </a:solidFill>
              </a:rPr>
              <a:t>has a</a:t>
            </a:r>
          </a:p>
          <a:p>
            <a:pPr algn="ctr"/>
            <a:r>
              <a:rPr lang="en-US" sz="3600" dirty="0">
                <a:solidFill>
                  <a:srgbClr val="59FF43"/>
                </a:solidFill>
              </a:rPr>
              <a:t>root </a:t>
            </a:r>
            <a:br>
              <a:rPr lang="en-US" sz="3600" dirty="0">
                <a:solidFill>
                  <a:srgbClr val="59FF43"/>
                </a:solidFill>
              </a:rPr>
            </a:br>
            <a:r>
              <a:rPr lang="en-US" sz="3600" dirty="0">
                <a:solidFill>
                  <a:srgbClr val="59FF43"/>
                </a:solidFill>
              </a:rPr>
              <a:t>note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E806FA2-9038-45B8-9BB9-8D55BF41D6CA}"/>
              </a:ext>
            </a:extLst>
          </p:cNvPr>
          <p:cNvSpPr txBox="1"/>
          <p:nvPr/>
        </p:nvSpPr>
        <p:spPr>
          <a:xfrm>
            <a:off x="2850303" y="3446538"/>
            <a:ext cx="1078992" cy="707886"/>
          </a:xfrm>
          <a:prstGeom prst="rect">
            <a:avLst/>
          </a:prstGeom>
          <a:noFill/>
          <a:ln>
            <a:solidFill>
              <a:srgbClr val="59FF4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59FF43"/>
                </a:solidFill>
              </a:rPr>
              <a:t>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8D5229F-B1E5-45F4-B385-2FCB76CA3B2F}"/>
              </a:ext>
            </a:extLst>
          </p:cNvPr>
          <p:cNvSpPr txBox="1"/>
          <p:nvPr/>
        </p:nvSpPr>
        <p:spPr>
          <a:xfrm>
            <a:off x="6148284" y="3458521"/>
            <a:ext cx="1078992" cy="707886"/>
          </a:xfrm>
          <a:prstGeom prst="rect">
            <a:avLst/>
          </a:prstGeom>
          <a:noFill/>
          <a:ln>
            <a:solidFill>
              <a:srgbClr val="59FF4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59FF43"/>
                </a:solidFill>
              </a:rPr>
              <a:t>A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6E2B596-8C21-4BBC-A4AB-7536892DABE4}"/>
              </a:ext>
            </a:extLst>
          </p:cNvPr>
          <p:cNvSpPr txBox="1"/>
          <p:nvPr/>
        </p:nvSpPr>
        <p:spPr>
          <a:xfrm>
            <a:off x="9691819" y="3458521"/>
            <a:ext cx="1078992" cy="707886"/>
          </a:xfrm>
          <a:prstGeom prst="rect">
            <a:avLst/>
          </a:prstGeom>
          <a:noFill/>
          <a:ln>
            <a:solidFill>
              <a:srgbClr val="59FF4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59FF43"/>
                </a:solidFill>
              </a:rPr>
              <a:t>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E32B671-B938-444F-AC20-F330BECC9057}"/>
              </a:ext>
            </a:extLst>
          </p:cNvPr>
          <p:cNvSpPr txBox="1"/>
          <p:nvPr/>
        </p:nvSpPr>
        <p:spPr>
          <a:xfrm>
            <a:off x="646176" y="18470"/>
            <a:ext cx="54498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Musical Chords</a:t>
            </a:r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0758456B-682F-4013-8C72-340FAC95223F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Simple and Extended Musical Chords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4911991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R3.A.09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FA52DF8-8FBA-4B11-9C91-29CDED2C928E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BACKGROUND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967CF5-C06F-408D-BCDB-5827B7883D76}"/>
              </a:ext>
            </a:extLst>
          </p:cNvPr>
          <p:cNvSpPr txBox="1"/>
          <p:nvPr/>
        </p:nvSpPr>
        <p:spPr>
          <a:xfrm>
            <a:off x="2850303" y="2740163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F599BE-8024-40B1-A0D9-124AE401E16F}"/>
              </a:ext>
            </a:extLst>
          </p:cNvPr>
          <p:cNvSpPr txBox="1"/>
          <p:nvPr/>
        </p:nvSpPr>
        <p:spPr>
          <a:xfrm>
            <a:off x="6148284" y="2750635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C#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45D04A5-2F27-401E-A827-AD535F14E03A}"/>
              </a:ext>
            </a:extLst>
          </p:cNvPr>
          <p:cNvSpPr txBox="1"/>
          <p:nvPr/>
        </p:nvSpPr>
        <p:spPr>
          <a:xfrm>
            <a:off x="6148284" y="2049796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3D952A2-B783-47F6-90A5-76EB7C8DBF05}"/>
              </a:ext>
            </a:extLst>
          </p:cNvPr>
          <p:cNvSpPr txBox="1"/>
          <p:nvPr/>
        </p:nvSpPr>
        <p:spPr>
          <a:xfrm>
            <a:off x="2850303" y="2345171"/>
            <a:ext cx="1078992" cy="40011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</a:t>
            </a:r>
            <a:r>
              <a:rPr lang="en-US" sz="2000" dirty="0">
                <a:solidFill>
                  <a:srgbClr val="FF5043"/>
                </a:solidFill>
              </a:rPr>
              <a:t>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A75A7A4-2FE8-4CE0-AA1D-BA0D6BBE8060}"/>
              </a:ext>
            </a:extLst>
          </p:cNvPr>
          <p:cNvSpPr txBox="1"/>
          <p:nvPr/>
        </p:nvSpPr>
        <p:spPr>
          <a:xfrm>
            <a:off x="6148284" y="1644241"/>
            <a:ext cx="1078992" cy="40011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A</a:t>
            </a:r>
            <a:r>
              <a:rPr lang="en-US" sz="2000" dirty="0" err="1">
                <a:solidFill>
                  <a:srgbClr val="FF5043"/>
                </a:solidFill>
              </a:rPr>
              <a:t>maj</a:t>
            </a:r>
            <a:endParaRPr lang="en-US" sz="2000" dirty="0">
              <a:solidFill>
                <a:srgbClr val="FF5043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DDEC26B-D582-4BEF-B960-643BDC4A86E5}"/>
              </a:ext>
            </a:extLst>
          </p:cNvPr>
          <p:cNvSpPr txBox="1"/>
          <p:nvPr/>
        </p:nvSpPr>
        <p:spPr>
          <a:xfrm>
            <a:off x="9691819" y="2744462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F#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3F95ED1-D1C6-4A54-97A2-CDE00E0A9291}"/>
              </a:ext>
            </a:extLst>
          </p:cNvPr>
          <p:cNvSpPr txBox="1"/>
          <p:nvPr/>
        </p:nvSpPr>
        <p:spPr>
          <a:xfrm>
            <a:off x="9691819" y="2042749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DCA7068-8DC1-4666-857E-F4B146C0F1EF}"/>
              </a:ext>
            </a:extLst>
          </p:cNvPr>
          <p:cNvSpPr txBox="1"/>
          <p:nvPr/>
        </p:nvSpPr>
        <p:spPr>
          <a:xfrm>
            <a:off x="9691819" y="1341910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828DCBE-BE88-46E4-B333-16904BC7F3B6}"/>
              </a:ext>
            </a:extLst>
          </p:cNvPr>
          <p:cNvSpPr txBox="1"/>
          <p:nvPr/>
        </p:nvSpPr>
        <p:spPr>
          <a:xfrm>
            <a:off x="9691819" y="941800"/>
            <a:ext cx="1078992" cy="40011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D</a:t>
            </a:r>
            <a:r>
              <a:rPr lang="en-US" sz="2000" dirty="0">
                <a:solidFill>
                  <a:srgbClr val="FF5043"/>
                </a:solidFill>
              </a:rPr>
              <a:t>7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59E7694-6DEE-4916-A3B1-90B1E94E8DFD}"/>
              </a:ext>
            </a:extLst>
          </p:cNvPr>
          <p:cNvSpPr txBox="1"/>
          <p:nvPr/>
        </p:nvSpPr>
        <p:spPr>
          <a:xfrm>
            <a:off x="-782680" y="2387731"/>
            <a:ext cx="39213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C000"/>
                </a:solidFill>
              </a:rPr>
              <a:t>Each</a:t>
            </a:r>
          </a:p>
          <a:p>
            <a:pPr algn="ctr"/>
            <a:r>
              <a:rPr lang="en-US" sz="3600" dirty="0">
                <a:solidFill>
                  <a:srgbClr val="FFC000"/>
                </a:solidFill>
              </a:rPr>
              <a:t>has a</a:t>
            </a:r>
          </a:p>
          <a:p>
            <a:pPr algn="ctr"/>
            <a:r>
              <a:rPr lang="en-US" sz="3600" dirty="0">
                <a:solidFill>
                  <a:srgbClr val="FF5043"/>
                </a:solidFill>
              </a:rPr>
              <a:t>type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E806FA2-9038-45B8-9BB9-8D55BF41D6CA}"/>
              </a:ext>
            </a:extLst>
          </p:cNvPr>
          <p:cNvSpPr txBox="1"/>
          <p:nvPr/>
        </p:nvSpPr>
        <p:spPr>
          <a:xfrm>
            <a:off x="2850303" y="3446538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8D5229F-B1E5-45F4-B385-2FCB76CA3B2F}"/>
              </a:ext>
            </a:extLst>
          </p:cNvPr>
          <p:cNvSpPr txBox="1"/>
          <p:nvPr/>
        </p:nvSpPr>
        <p:spPr>
          <a:xfrm>
            <a:off x="6148284" y="3458521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6E2B596-8C21-4BBC-A4AB-7536892DABE4}"/>
              </a:ext>
            </a:extLst>
          </p:cNvPr>
          <p:cNvSpPr txBox="1"/>
          <p:nvPr/>
        </p:nvSpPr>
        <p:spPr>
          <a:xfrm>
            <a:off x="9691819" y="3458521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C2F129-E3CB-4CCA-9635-8284E938366D}"/>
              </a:ext>
            </a:extLst>
          </p:cNvPr>
          <p:cNvSpPr txBox="1"/>
          <p:nvPr/>
        </p:nvSpPr>
        <p:spPr>
          <a:xfrm>
            <a:off x="646176" y="18470"/>
            <a:ext cx="54498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Musical Chords</a:t>
            </a:r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B87D2F25-9D05-4340-B7B2-DAB031896F24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Simple and Extended Musical Chords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33099864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R3.A.09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FA52DF8-8FBA-4B11-9C91-29CDED2C928E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BACKGROUND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F599BE-8024-40B1-A0D9-124AE401E16F}"/>
              </a:ext>
            </a:extLst>
          </p:cNvPr>
          <p:cNvSpPr txBox="1"/>
          <p:nvPr/>
        </p:nvSpPr>
        <p:spPr>
          <a:xfrm>
            <a:off x="6148284" y="2750635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45D04A5-2F27-401E-A827-AD535F14E03A}"/>
              </a:ext>
            </a:extLst>
          </p:cNvPr>
          <p:cNvSpPr txBox="1"/>
          <p:nvPr/>
        </p:nvSpPr>
        <p:spPr>
          <a:xfrm>
            <a:off x="6148284" y="2049796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A75A7A4-2FE8-4CE0-AA1D-BA0D6BBE8060}"/>
              </a:ext>
            </a:extLst>
          </p:cNvPr>
          <p:cNvSpPr txBox="1"/>
          <p:nvPr/>
        </p:nvSpPr>
        <p:spPr>
          <a:xfrm>
            <a:off x="6148284" y="1644241"/>
            <a:ext cx="1078992" cy="40011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</a:t>
            </a:r>
            <a:r>
              <a:rPr lang="en-US" sz="2000" dirty="0">
                <a:solidFill>
                  <a:srgbClr val="DAE3F3"/>
                </a:solidFill>
              </a:rPr>
              <a:t>m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8D5229F-B1E5-45F4-B385-2FCB76CA3B2F}"/>
              </a:ext>
            </a:extLst>
          </p:cNvPr>
          <p:cNvSpPr txBox="1"/>
          <p:nvPr/>
        </p:nvSpPr>
        <p:spPr>
          <a:xfrm>
            <a:off x="6148284" y="3458521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C2F129-E3CB-4CCA-9635-8284E938366D}"/>
              </a:ext>
            </a:extLst>
          </p:cNvPr>
          <p:cNvSpPr txBox="1"/>
          <p:nvPr/>
        </p:nvSpPr>
        <p:spPr>
          <a:xfrm>
            <a:off x="646176" y="18470"/>
            <a:ext cx="54498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DAE3F3"/>
                </a:solidFill>
              </a:rPr>
              <a:t>M</a:t>
            </a:r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usical Chords</a:t>
            </a:r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B87D2F25-9D05-4340-B7B2-DAB031896F24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Simple and Extended Musical Chords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2F26D6B-A0B2-4490-84FB-10A5C654C076}"/>
              </a:ext>
            </a:extLst>
          </p:cNvPr>
          <p:cNvSpPr txBox="1"/>
          <p:nvPr/>
        </p:nvSpPr>
        <p:spPr>
          <a:xfrm>
            <a:off x="4727095" y="4237105"/>
            <a:ext cx="39213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DAE3F3"/>
                </a:solidFill>
              </a:rPr>
              <a:t>Simple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C62FB8C-2F76-4498-AA26-A1E17680CA35}"/>
              </a:ext>
            </a:extLst>
          </p:cNvPr>
          <p:cNvSpPr txBox="1"/>
          <p:nvPr/>
        </p:nvSpPr>
        <p:spPr>
          <a:xfrm>
            <a:off x="4727095" y="4683381"/>
            <a:ext cx="39213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DAE3F3"/>
                </a:solidFill>
              </a:rPr>
              <a:t>More common chord type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88901FD-5A8B-4648-920D-449D6FB37651}"/>
              </a:ext>
            </a:extLst>
          </p:cNvPr>
          <p:cNvSpPr txBox="1"/>
          <p:nvPr/>
        </p:nvSpPr>
        <p:spPr>
          <a:xfrm>
            <a:off x="506839" y="2688073"/>
            <a:ext cx="3568989" cy="1077218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3200" dirty="0">
                <a:solidFill>
                  <a:srgbClr val="DAE3F3"/>
                </a:solidFill>
              </a:rPr>
              <a:t>Simple vs Extended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F35ECB9-CC94-4C8B-A18B-3728F825D311}"/>
              </a:ext>
            </a:extLst>
          </p:cNvPr>
          <p:cNvSpPr txBox="1"/>
          <p:nvPr/>
        </p:nvSpPr>
        <p:spPr>
          <a:xfrm>
            <a:off x="506840" y="3766297"/>
            <a:ext cx="3568988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Chord types</a:t>
            </a:r>
          </a:p>
        </p:txBody>
      </p:sp>
    </p:spTree>
    <p:extLst>
      <p:ext uri="{BB962C8B-B14F-4D97-AF65-F5344CB8AC3E}">
        <p14:creationId xmlns:p14="http://schemas.microsoft.com/office/powerpoint/2010/main" val="9515045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R3.A.09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FA52DF8-8FBA-4B11-9C91-29CDED2C928E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BACKGROUND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F599BE-8024-40B1-A0D9-124AE401E16F}"/>
              </a:ext>
            </a:extLst>
          </p:cNvPr>
          <p:cNvSpPr txBox="1"/>
          <p:nvPr/>
        </p:nvSpPr>
        <p:spPr>
          <a:xfrm>
            <a:off x="6148284" y="2750635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45D04A5-2F27-401E-A827-AD535F14E03A}"/>
              </a:ext>
            </a:extLst>
          </p:cNvPr>
          <p:cNvSpPr txBox="1"/>
          <p:nvPr/>
        </p:nvSpPr>
        <p:spPr>
          <a:xfrm>
            <a:off x="6148284" y="2049796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828DCBE-BE88-46E4-B333-16904BC7F3B6}"/>
              </a:ext>
            </a:extLst>
          </p:cNvPr>
          <p:cNvSpPr txBox="1"/>
          <p:nvPr/>
        </p:nvSpPr>
        <p:spPr>
          <a:xfrm>
            <a:off x="6148284" y="941800"/>
            <a:ext cx="1078992" cy="40011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Am</a:t>
            </a:r>
            <a:r>
              <a:rPr lang="en-US" sz="2000" dirty="0">
                <a:solidFill>
                  <a:srgbClr val="FF5043"/>
                </a:solidFill>
              </a:rPr>
              <a:t>M7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8D5229F-B1E5-45F4-B385-2FCB76CA3B2F}"/>
              </a:ext>
            </a:extLst>
          </p:cNvPr>
          <p:cNvSpPr txBox="1"/>
          <p:nvPr/>
        </p:nvSpPr>
        <p:spPr>
          <a:xfrm>
            <a:off x="6148284" y="3458521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C2F129-E3CB-4CCA-9635-8284E938366D}"/>
              </a:ext>
            </a:extLst>
          </p:cNvPr>
          <p:cNvSpPr txBox="1"/>
          <p:nvPr/>
        </p:nvSpPr>
        <p:spPr>
          <a:xfrm>
            <a:off x="646176" y="18470"/>
            <a:ext cx="54498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DAE3F3"/>
                </a:solidFill>
              </a:rPr>
              <a:t>M</a:t>
            </a:r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usical Chords</a:t>
            </a:r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B87D2F25-9D05-4340-B7B2-DAB031896F24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Simple and Extended Musical Chords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2F26D6B-A0B2-4490-84FB-10A5C654C076}"/>
              </a:ext>
            </a:extLst>
          </p:cNvPr>
          <p:cNvSpPr txBox="1"/>
          <p:nvPr/>
        </p:nvSpPr>
        <p:spPr>
          <a:xfrm>
            <a:off x="4727095" y="4237105"/>
            <a:ext cx="39213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5043"/>
                </a:solidFill>
              </a:rPr>
              <a:t>Extended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C62FB8C-2F76-4498-AA26-A1E17680CA35}"/>
              </a:ext>
            </a:extLst>
          </p:cNvPr>
          <p:cNvSpPr txBox="1"/>
          <p:nvPr/>
        </p:nvSpPr>
        <p:spPr>
          <a:xfrm>
            <a:off x="4727095" y="4683381"/>
            <a:ext cx="39213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DAE3F3"/>
                </a:solidFill>
              </a:rPr>
              <a:t>Less common chord type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DCA7068-8DC1-4666-857E-F4B146C0F1EF}"/>
              </a:ext>
            </a:extLst>
          </p:cNvPr>
          <p:cNvSpPr txBox="1"/>
          <p:nvPr/>
        </p:nvSpPr>
        <p:spPr>
          <a:xfrm>
            <a:off x="6148284" y="1341910"/>
            <a:ext cx="1078992" cy="707886"/>
          </a:xfrm>
          <a:prstGeom prst="rect">
            <a:avLst/>
          </a:prstGeom>
          <a:noFill/>
          <a:ln>
            <a:solidFill>
              <a:srgbClr val="FF504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FF5043"/>
                </a:solidFill>
              </a:rPr>
              <a:t>G#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88901FD-5A8B-4648-920D-449D6FB37651}"/>
              </a:ext>
            </a:extLst>
          </p:cNvPr>
          <p:cNvSpPr txBox="1"/>
          <p:nvPr/>
        </p:nvSpPr>
        <p:spPr>
          <a:xfrm>
            <a:off x="506839" y="2688073"/>
            <a:ext cx="3568989" cy="1077218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3200" dirty="0">
                <a:solidFill>
                  <a:srgbClr val="DAE3F3"/>
                </a:solidFill>
              </a:rPr>
              <a:t>Simple vs Extended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F35ECB9-CC94-4C8B-A18B-3728F825D311}"/>
              </a:ext>
            </a:extLst>
          </p:cNvPr>
          <p:cNvSpPr txBox="1"/>
          <p:nvPr/>
        </p:nvSpPr>
        <p:spPr>
          <a:xfrm>
            <a:off x="506840" y="3766297"/>
            <a:ext cx="3568988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Chord types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CFB3B3F-E196-4750-82D3-1AFA5488719F}"/>
              </a:ext>
            </a:extLst>
          </p:cNvPr>
          <p:cNvSpPr txBox="1"/>
          <p:nvPr/>
        </p:nvSpPr>
        <p:spPr>
          <a:xfrm>
            <a:off x="8359580" y="1495798"/>
            <a:ext cx="1605035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Extension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14AF4CE-28C8-4604-B2B8-02C61B27BF94}"/>
              </a:ext>
            </a:extLst>
          </p:cNvPr>
          <p:cNvCxnSpPr>
            <a:stCxn id="27" idx="1"/>
            <a:endCxn id="25" idx="3"/>
          </p:cNvCxnSpPr>
          <p:nvPr/>
        </p:nvCxnSpPr>
        <p:spPr>
          <a:xfrm flipH="1">
            <a:off x="7227276" y="1695853"/>
            <a:ext cx="1132304" cy="0"/>
          </a:xfrm>
          <a:prstGeom prst="straightConnector1">
            <a:avLst/>
          </a:prstGeom>
          <a:ln w="28575">
            <a:solidFill>
              <a:srgbClr val="DAE3F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45218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R2.B.09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FA52DF8-8FBA-4B11-9C91-29CDED2C928E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BACKGROUND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967CF5-C06F-408D-BCDB-5827B7883D76}"/>
              </a:ext>
            </a:extLst>
          </p:cNvPr>
          <p:cNvSpPr txBox="1"/>
          <p:nvPr/>
        </p:nvSpPr>
        <p:spPr>
          <a:xfrm>
            <a:off x="2850303" y="2740163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F599BE-8024-40B1-A0D9-124AE401E16F}"/>
              </a:ext>
            </a:extLst>
          </p:cNvPr>
          <p:cNvSpPr txBox="1"/>
          <p:nvPr/>
        </p:nvSpPr>
        <p:spPr>
          <a:xfrm>
            <a:off x="6148284" y="2750635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C#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45D04A5-2F27-401E-A827-AD535F14E03A}"/>
              </a:ext>
            </a:extLst>
          </p:cNvPr>
          <p:cNvSpPr txBox="1"/>
          <p:nvPr/>
        </p:nvSpPr>
        <p:spPr>
          <a:xfrm>
            <a:off x="6148284" y="2049796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3D952A2-B783-47F6-90A5-76EB7C8DBF05}"/>
              </a:ext>
            </a:extLst>
          </p:cNvPr>
          <p:cNvSpPr txBox="1"/>
          <p:nvPr/>
        </p:nvSpPr>
        <p:spPr>
          <a:xfrm>
            <a:off x="2850303" y="2345171"/>
            <a:ext cx="1078992" cy="40011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A75A7A4-2FE8-4CE0-AA1D-BA0D6BBE8060}"/>
              </a:ext>
            </a:extLst>
          </p:cNvPr>
          <p:cNvSpPr txBox="1"/>
          <p:nvPr/>
        </p:nvSpPr>
        <p:spPr>
          <a:xfrm>
            <a:off x="6148284" y="1644241"/>
            <a:ext cx="1078992" cy="40011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Amaj</a:t>
            </a:r>
            <a:endParaRPr lang="en-US" sz="2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DDEC26B-D582-4BEF-B960-643BDC4A86E5}"/>
              </a:ext>
            </a:extLst>
          </p:cNvPr>
          <p:cNvSpPr txBox="1"/>
          <p:nvPr/>
        </p:nvSpPr>
        <p:spPr>
          <a:xfrm>
            <a:off x="9691819" y="2744462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F#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3F95ED1-D1C6-4A54-97A2-CDE00E0A9291}"/>
              </a:ext>
            </a:extLst>
          </p:cNvPr>
          <p:cNvSpPr txBox="1"/>
          <p:nvPr/>
        </p:nvSpPr>
        <p:spPr>
          <a:xfrm>
            <a:off x="9691819" y="2042749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DCA7068-8DC1-4666-857E-F4B146C0F1EF}"/>
              </a:ext>
            </a:extLst>
          </p:cNvPr>
          <p:cNvSpPr txBox="1"/>
          <p:nvPr/>
        </p:nvSpPr>
        <p:spPr>
          <a:xfrm>
            <a:off x="9691819" y="1341910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828DCBE-BE88-46E4-B333-16904BC7F3B6}"/>
              </a:ext>
            </a:extLst>
          </p:cNvPr>
          <p:cNvSpPr txBox="1"/>
          <p:nvPr/>
        </p:nvSpPr>
        <p:spPr>
          <a:xfrm>
            <a:off x="9691819" y="941800"/>
            <a:ext cx="1078992" cy="40011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D7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59E7694-6DEE-4916-A3B1-90B1E94E8DFD}"/>
              </a:ext>
            </a:extLst>
          </p:cNvPr>
          <p:cNvSpPr txBox="1"/>
          <p:nvPr/>
        </p:nvSpPr>
        <p:spPr>
          <a:xfrm>
            <a:off x="-782680" y="2387731"/>
            <a:ext cx="39213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C000"/>
                </a:solidFill>
              </a:rPr>
              <a:t>Each</a:t>
            </a:r>
          </a:p>
          <a:p>
            <a:pPr algn="ctr"/>
            <a:r>
              <a:rPr lang="en-US" sz="3600" dirty="0">
                <a:solidFill>
                  <a:srgbClr val="FFC000"/>
                </a:solidFill>
              </a:rPr>
              <a:t>has an</a:t>
            </a:r>
          </a:p>
          <a:p>
            <a:pPr algn="ctr"/>
            <a:r>
              <a:rPr lang="en-US" sz="3600" dirty="0">
                <a:solidFill>
                  <a:srgbClr val="F144FE"/>
                </a:solidFill>
              </a:rPr>
              <a:t>inversion</a:t>
            </a:r>
          </a:p>
          <a:p>
            <a:pPr algn="ctr"/>
            <a:r>
              <a:rPr lang="en-US" sz="3600" dirty="0">
                <a:solidFill>
                  <a:srgbClr val="F144FE"/>
                </a:solidFill>
              </a:rPr>
              <a:t>number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E806FA2-9038-45B8-9BB9-8D55BF41D6CA}"/>
              </a:ext>
            </a:extLst>
          </p:cNvPr>
          <p:cNvSpPr txBox="1"/>
          <p:nvPr/>
        </p:nvSpPr>
        <p:spPr>
          <a:xfrm>
            <a:off x="2850303" y="3446538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8D5229F-B1E5-45F4-B385-2FCB76CA3B2F}"/>
              </a:ext>
            </a:extLst>
          </p:cNvPr>
          <p:cNvSpPr txBox="1"/>
          <p:nvPr/>
        </p:nvSpPr>
        <p:spPr>
          <a:xfrm>
            <a:off x="6148284" y="3458521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6E2B596-8C21-4BBC-A4AB-7536892DABE4}"/>
              </a:ext>
            </a:extLst>
          </p:cNvPr>
          <p:cNvSpPr txBox="1"/>
          <p:nvPr/>
        </p:nvSpPr>
        <p:spPr>
          <a:xfrm>
            <a:off x="9691819" y="3458521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C2F129-E3CB-4CCA-9635-8284E938366D}"/>
              </a:ext>
            </a:extLst>
          </p:cNvPr>
          <p:cNvSpPr txBox="1"/>
          <p:nvPr/>
        </p:nvSpPr>
        <p:spPr>
          <a:xfrm>
            <a:off x="646176" y="18470"/>
            <a:ext cx="54498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Musical Chords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839592B-FCF7-4D96-AAEF-12B31C7A20C4}"/>
              </a:ext>
            </a:extLst>
          </p:cNvPr>
          <p:cNvSpPr txBox="1"/>
          <p:nvPr/>
        </p:nvSpPr>
        <p:spPr>
          <a:xfrm>
            <a:off x="2850303" y="4150582"/>
            <a:ext cx="1078992" cy="40011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144FE"/>
                </a:solidFill>
              </a:rPr>
              <a:t>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1FD9238-40C7-4885-BB86-BAB7EF8E395F}"/>
              </a:ext>
            </a:extLst>
          </p:cNvPr>
          <p:cNvSpPr txBox="1"/>
          <p:nvPr/>
        </p:nvSpPr>
        <p:spPr>
          <a:xfrm>
            <a:off x="6148284" y="4166407"/>
            <a:ext cx="1078992" cy="40011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144FE"/>
                </a:solidFill>
              </a:rPr>
              <a:t>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E19CE05-19AA-433F-B953-822D5D31D065}"/>
              </a:ext>
            </a:extLst>
          </p:cNvPr>
          <p:cNvSpPr txBox="1"/>
          <p:nvPr/>
        </p:nvSpPr>
        <p:spPr>
          <a:xfrm>
            <a:off x="9691819" y="4166407"/>
            <a:ext cx="1078992" cy="40011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144FE"/>
                </a:solidFill>
              </a:rPr>
              <a:t>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88A1268-75A7-4B8C-8C71-6DC51932AB8F}"/>
              </a:ext>
            </a:extLst>
          </p:cNvPr>
          <p:cNvSpPr txBox="1"/>
          <p:nvPr/>
        </p:nvSpPr>
        <p:spPr>
          <a:xfrm>
            <a:off x="1113838" y="4908840"/>
            <a:ext cx="105939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C000"/>
                </a:solidFill>
              </a:rPr>
              <a:t>0</a:t>
            </a:r>
            <a:r>
              <a:rPr lang="en-US" sz="3600" baseline="30000" dirty="0">
                <a:solidFill>
                  <a:srgbClr val="FFC000"/>
                </a:solidFill>
              </a:rPr>
              <a:t>th</a:t>
            </a:r>
            <a:r>
              <a:rPr lang="en-US" sz="3600" dirty="0">
                <a:solidFill>
                  <a:srgbClr val="FFC000"/>
                </a:solidFill>
              </a:rPr>
              <a:t> inversion only included in scope of study</a:t>
            </a:r>
            <a:endParaRPr lang="en-US" sz="3600" dirty="0">
              <a:solidFill>
                <a:srgbClr val="F144FE"/>
              </a:solidFill>
            </a:endParaRPr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8CA7E3D8-7ABE-4DB3-9589-58202A30DC81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Common and Extended Musical Chords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7053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rown">
      <a:majorFont>
        <a:latin typeface="Brown"/>
        <a:ea typeface=""/>
        <a:cs typeface=""/>
      </a:majorFont>
      <a:minorFont>
        <a:latin typeface="Brow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5490</TotalTime>
  <Words>2107</Words>
  <Application>Microsoft Office PowerPoint</Application>
  <PresentationFormat>Widescreen</PresentationFormat>
  <Paragraphs>592</Paragraphs>
  <Slides>46</Slides>
  <Notes>0</Notes>
  <HiddenSlides>13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1" baseType="lpstr">
      <vt:lpstr>Arial</vt:lpstr>
      <vt:lpstr>Brown</vt:lpstr>
      <vt:lpstr>Consolas</vt:lpstr>
      <vt:lpstr>LM Sans 10</vt:lpstr>
      <vt:lpstr>Office Theme</vt:lpstr>
      <vt:lpstr>Real-Time Identification of Simple and Extended Musical Chords using Artificial Neural Networks</vt:lpstr>
      <vt:lpstr>Real-Time Identification of  Common and Extended Musical Chords  using Artificial Neural Networks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Real-Time Identification of Common and Extended Musical Chords using Neural Networks</dc:title>
  <dc:creator>Joachim</dc:creator>
  <cp:lastModifiedBy>Joachim Navarro</cp:lastModifiedBy>
  <cp:revision>207</cp:revision>
  <dcterms:created xsi:type="dcterms:W3CDTF">2017-09-25T01:08:35Z</dcterms:created>
  <dcterms:modified xsi:type="dcterms:W3CDTF">2018-10-01T13:24:23Z</dcterms:modified>
</cp:coreProperties>
</file>