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71" r:id="rId3"/>
    <p:sldId id="272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7" r:id="rId27"/>
    <p:sldId id="283" r:id="rId28"/>
    <p:sldId id="284" r:id="rId29"/>
    <p:sldId id="285" r:id="rId30"/>
    <p:sldId id="286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300" r:id="rId40"/>
    <p:sldId id="288" r:id="rId41"/>
    <p:sldId id="297" r:id="rId42"/>
    <p:sldId id="298" r:id="rId43"/>
    <p:sldId id="299" r:id="rId44"/>
    <p:sldId id="301" r:id="rId45"/>
    <p:sldId id="302" r:id="rId46"/>
    <p:sldId id="25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4B"/>
    <a:srgbClr val="FF6433"/>
    <a:srgbClr val="33CCFF"/>
    <a:srgbClr val="F0FF33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4730F-9AE1-444E-A14B-D4EF69F284F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66073-D78A-4E26-9BE1-A1BBCF1B0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66073-D78A-4E26-9BE1-A1BBCF1B0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2AB4-5CB8-4220-A34E-639FC72A0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8A7D-513B-4CE6-BF6F-D635C1A4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7DBA-7B35-4E78-9083-37210470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E432-0105-4DD1-A640-118613AA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2581-627F-4724-B1C2-C3694D1B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A47A-6EEC-45CC-9707-2EF8D21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66EE-6C5A-498A-BCEE-D673CFF3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22EC-29CE-4B3C-8B76-63298855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FFAA-EB9F-4D87-BC94-8586FC83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49DF-AB6B-4788-A414-C2D8847D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05CFC-385E-443B-BAC1-85D3C5BF2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86AE-0A5E-4DAB-874D-96737D3A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0372-3D4F-4D08-A94D-0F14B1DF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960A-6EBC-4F2C-9EB6-946B897A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28E5-6A6A-4877-82E2-FFCCF51C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22FB-A78D-4841-AEA0-56A794B6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DE6-89FE-4929-A122-DD2F7EFA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A913-3447-4C47-B210-023AD530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9817-C7E1-41E4-94E5-90A31523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9FE4-0F7A-4101-ACC0-9496A018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23C0-9F3C-4A7D-A292-7291B43F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EE09-4E2F-4784-A208-EE5CC917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AFC3-46F1-4C54-B30A-7AE9F37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176C-EB26-48FB-BEDF-7FE5F30C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6F00-B31D-4364-9912-7DC1E9EA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60F5-E351-4E12-B4B4-C48422A7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CF06-D1D6-43E3-834D-7B94ABAF1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171C4-4037-48E2-A416-8445C1E4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23E4-C3AC-4EF6-AAAC-C911E490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51D4-00AC-4820-8E23-A4099A1C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FF09-4E06-4B92-9B94-88F20CDF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252E-4236-4BB2-80D8-8F630695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E35B-25DB-4D47-B48C-8EEFDB68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C18B-BBAC-4406-915F-C7B46330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DBA8-FE27-4740-8214-5653A419F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20788-C4F3-4919-8AC5-4EC373F6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6B16-D0DF-4FD1-B917-19131565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D125D-99C9-430C-89E9-6B4F9489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E7085-7178-4314-96EC-F5D058E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CFB-0849-489D-B59C-2CA0526A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567D0-6254-4083-BD98-E6DD6CFD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ADBA2-126A-447F-9E22-8F30436B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AA30C-02EC-4A4A-9674-81B31F76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8F7D-D652-483C-8376-7992CC6C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09290-99FE-4F18-8042-A803C25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2CF1-3C6F-4A51-9F4D-7575A1C6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5E76-BEDC-4F5F-A38A-35A12A8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F8BB-E788-44A2-BC35-907C9FC1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3FAA-2044-4813-B808-4828C9C7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184F-F0B0-438D-BE30-7488493A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63BA-1018-4700-A1CA-80681889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9B77B-184A-43FE-A8B3-9159F336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713E-33FC-4029-82E6-F17B9810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BAD5B-1B46-4737-8C27-6D70A9BFB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D29BC-8F7D-4D7D-BCF6-850B5892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67A4-CF28-41F8-A0EC-C195863F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69D4-5EA4-490F-9163-578EE51A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540F-6463-47E4-8F47-C58BFA6F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9FEEE-7E04-4482-BF5E-00018D0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58B5-9CA2-4133-A2DA-30E2DE05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B177-AFBC-45A9-8823-7C31E09A1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662E-83E7-4A95-A689-A187BFAF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DFE0-FADD-4278-B24C-BBCF1F5F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4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603648"/>
            <a:ext cx="103632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</a:t>
            </a:r>
            <a:r>
              <a:rPr lang="en-US" dirty="0">
                <a:solidFill>
                  <a:srgbClr val="F0FF33"/>
                </a:solidFill>
              </a:rPr>
              <a:t>Machine</a:t>
            </a:r>
            <a:r>
              <a:rPr lang="en-US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02161-9E27-43DB-B37E-6E16CBEC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1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primer on simple feedforward artificial neural networks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8A4595-6C20-45CC-BBCF-E276F6EFD9BF}"/>
              </a:ext>
            </a:extLst>
          </p:cNvPr>
          <p:cNvSpPr txBox="1">
            <a:spLocks/>
          </p:cNvSpPr>
          <p:nvPr/>
        </p:nvSpPr>
        <p:spPr>
          <a:xfrm>
            <a:off x="2447925" y="4049712"/>
            <a:ext cx="2486025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en-US" dirty="0">
                <a:solidFill>
                  <a:srgbClr val="33CCFF"/>
                </a:solidFill>
              </a:rPr>
              <a:t>09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9A83BB-69F3-42FF-95B7-CC33C118DD42}"/>
              </a:ext>
            </a:extLst>
          </p:cNvPr>
          <p:cNvSpPr txBox="1">
            <a:spLocks/>
          </p:cNvSpPr>
          <p:nvPr/>
        </p:nvSpPr>
        <p:spPr>
          <a:xfrm>
            <a:off x="7524750" y="4049712"/>
            <a:ext cx="2486025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Z1.</a:t>
            </a:r>
            <a:r>
              <a:rPr lang="en-US" dirty="0">
                <a:solidFill>
                  <a:srgbClr val="33FF4B"/>
                </a:solidFill>
              </a:rPr>
              <a:t>13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8C8F0B-6896-49F9-8484-D1408800865A}"/>
              </a:ext>
            </a:extLst>
          </p:cNvPr>
          <p:cNvSpPr txBox="1">
            <a:spLocks/>
          </p:cNvSpPr>
          <p:nvPr/>
        </p:nvSpPr>
        <p:spPr>
          <a:xfrm>
            <a:off x="1123950" y="4907756"/>
            <a:ext cx="5257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CCFF"/>
                </a:solidFill>
              </a:rPr>
              <a:t>Coronel, Lesli Natasha A.</a:t>
            </a:r>
            <a:br>
              <a:rPr lang="en-US" dirty="0">
                <a:solidFill>
                  <a:srgbClr val="33CCFF"/>
                </a:solidFill>
              </a:rPr>
            </a:br>
            <a:r>
              <a:rPr lang="en-US" dirty="0">
                <a:solidFill>
                  <a:srgbClr val="33CCFF"/>
                </a:solidFill>
              </a:rPr>
              <a:t>Navarro, Joachim Alfonso A.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5B867BE-5945-40A2-B520-4208F4FA76C5}"/>
              </a:ext>
            </a:extLst>
          </p:cNvPr>
          <p:cNvSpPr txBox="1">
            <a:spLocks/>
          </p:cNvSpPr>
          <p:nvPr/>
        </p:nvSpPr>
        <p:spPr>
          <a:xfrm>
            <a:off x="6200775" y="4925219"/>
            <a:ext cx="5257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FF4B"/>
                </a:solidFill>
              </a:rPr>
              <a:t>Susana, Mark </a:t>
            </a:r>
            <a:r>
              <a:rPr lang="en-US" dirty="0" err="1">
                <a:solidFill>
                  <a:srgbClr val="33FF4B"/>
                </a:solidFill>
              </a:rPr>
              <a:t>Ebson</a:t>
            </a:r>
            <a:r>
              <a:rPr lang="en-US" dirty="0">
                <a:solidFill>
                  <a:srgbClr val="33FF4B"/>
                </a:solidFill>
              </a:rPr>
              <a:t> DR.</a:t>
            </a:r>
            <a:br>
              <a:rPr lang="en-US" dirty="0">
                <a:solidFill>
                  <a:srgbClr val="33FF4B"/>
                </a:solidFill>
              </a:rPr>
            </a:br>
            <a:r>
              <a:rPr lang="en-US" dirty="0" err="1">
                <a:solidFill>
                  <a:srgbClr val="33FF4B"/>
                </a:solidFill>
              </a:rPr>
              <a:t>Tolfo</a:t>
            </a:r>
            <a:r>
              <a:rPr lang="en-US" dirty="0">
                <a:solidFill>
                  <a:srgbClr val="33FF4B"/>
                </a:solidFill>
              </a:rPr>
              <a:t>, Michael Christian C.</a:t>
            </a:r>
            <a:br>
              <a:rPr lang="en-US" dirty="0">
                <a:solidFill>
                  <a:srgbClr val="33FF4B"/>
                </a:solidFill>
              </a:rPr>
            </a:br>
            <a:r>
              <a:rPr lang="en-US" dirty="0">
                <a:solidFill>
                  <a:srgbClr val="33FF4B"/>
                </a:solidFill>
              </a:rPr>
              <a:t>Villa, Jacob Miguel C.</a:t>
            </a:r>
          </a:p>
        </p:txBody>
      </p:sp>
    </p:spTree>
    <p:extLst>
      <p:ext uri="{BB962C8B-B14F-4D97-AF65-F5344CB8AC3E}">
        <p14:creationId xmlns:p14="http://schemas.microsoft.com/office/powerpoint/2010/main" val="14434458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899511" cy="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839527" y="1553767"/>
            <a:ext cx="899511" cy="100845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1839527" y="1553767"/>
            <a:ext cx="918561" cy="201691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1839527" y="1553767"/>
            <a:ext cx="899511" cy="302537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1839527" y="1553767"/>
            <a:ext cx="899511" cy="403383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38084" y="1236817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337948" y="1895436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494070" y="2819639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555984" y="388763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2355117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100">
        <p159:morph option="byWord"/>
      </p:transition>
    </mc:Choice>
    <mc:Fallback>
      <p:transition spd="med" advClick="0"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1839527" y="2562225"/>
            <a:ext cx="89951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839527" y="2594771"/>
            <a:ext cx="91856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1839527" y="2594771"/>
            <a:ext cx="899511" cy="198437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1839527" y="2594771"/>
            <a:ext cx="899511" cy="299282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20076" y="1455066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264869" y="223794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399421" y="2974188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501514" y="394765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58399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89951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1839527" y="2562225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1839527" y="3570683"/>
            <a:ext cx="91856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1839527" y="3603229"/>
            <a:ext cx="89951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1839527" y="3603229"/>
            <a:ext cx="899511" cy="198437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65458" y="14838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331868" y="2266772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277677" y="3212068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421153" y="3984229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37084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880461" cy="305792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858577" y="2562225"/>
            <a:ext cx="88046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858577" y="3570683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1858577" y="4579141"/>
            <a:ext cx="88046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1858577" y="4611687"/>
            <a:ext cx="88046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65458" y="14838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527732" y="2895282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344954" y="32492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201477" y="4277680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096702" y="5328205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256227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899511" cy="406637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839527" y="2562225"/>
            <a:ext cx="899511" cy="305792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839527" y="3570683"/>
            <a:ext cx="91856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839527" y="4579141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1839527" y="5587599"/>
            <a:ext cx="89951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91952" y="1638695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563427" y="293252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501514" y="399417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306251" y="494930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096702" y="5681937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9757917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2051" y="131763"/>
            <a:ext cx="696277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…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…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E262C-EC4C-4DD7-9F97-6F52A8C977D8}"/>
              </a:ext>
            </a:extLst>
          </p:cNvPr>
          <p:cNvSpPr/>
          <p:nvPr/>
        </p:nvSpPr>
        <p:spPr>
          <a:xfrm>
            <a:off x="2610450" y="1000125"/>
            <a:ext cx="1019175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6DA083-A9CB-4B17-A46D-3FD6CED79F21}"/>
              </a:ext>
            </a:extLst>
          </p:cNvPr>
          <p:cNvSpPr txBox="1">
            <a:spLocks/>
          </p:cNvSpPr>
          <p:nvPr/>
        </p:nvSpPr>
        <p:spPr>
          <a:xfrm>
            <a:off x="6496051" y="1681362"/>
            <a:ext cx="4810124" cy="384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hidden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processes all info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from the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431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2051" y="131763"/>
            <a:ext cx="696277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E262C-EC4C-4DD7-9F97-6F52A8C977D8}"/>
              </a:ext>
            </a:extLst>
          </p:cNvPr>
          <p:cNvSpPr/>
          <p:nvPr/>
        </p:nvSpPr>
        <p:spPr>
          <a:xfrm>
            <a:off x="2610450" y="1000125"/>
            <a:ext cx="1019175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6DA083-A9CB-4B17-A46D-3FD6CED79F21}"/>
              </a:ext>
            </a:extLst>
          </p:cNvPr>
          <p:cNvSpPr txBox="1">
            <a:spLocks/>
          </p:cNvSpPr>
          <p:nvPr/>
        </p:nvSpPr>
        <p:spPr>
          <a:xfrm>
            <a:off x="6638926" y="1934767"/>
            <a:ext cx="4810124" cy="3025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comes up with an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for each neuron using a certain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math function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87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the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output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8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946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computes </a:t>
            </a:r>
            <a:r>
              <a:rPr lang="en-US" sz="4400">
                <a:solidFill>
                  <a:srgbClr val="F0FF33"/>
                </a:solidFill>
                <a:latin typeface="+mn-lt"/>
              </a:rPr>
              <a:t>its activations</a:t>
            </a:r>
            <a:r>
              <a:rPr lang="en-US" sz="440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just like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hidden layers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800849" y="2046852"/>
            <a:ext cx="4810124" cy="2913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…except that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their activations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are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outputs of the network.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B567E5-72A7-4CD9-837F-F7D383EEEE10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196488" y="1544619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2BD15A-72B3-4B1E-9275-60CB5B08DA9D}"/>
              </a:ext>
            </a:extLst>
          </p:cNvPr>
          <p:cNvCxnSpPr>
            <a:cxnSpLocks/>
          </p:cNvCxnSpPr>
          <p:nvPr/>
        </p:nvCxnSpPr>
        <p:spPr>
          <a:xfrm flipV="1">
            <a:off x="5196488" y="2533172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B02F39-0E53-428A-86A2-F9658E86828C}"/>
              </a:ext>
            </a:extLst>
          </p:cNvPr>
          <p:cNvCxnSpPr>
            <a:cxnSpLocks/>
          </p:cNvCxnSpPr>
          <p:nvPr/>
        </p:nvCxnSpPr>
        <p:spPr>
          <a:xfrm flipV="1">
            <a:off x="5177438" y="3576826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DB0228-1766-47A3-814F-10DC745FBE17}"/>
              </a:ext>
            </a:extLst>
          </p:cNvPr>
          <p:cNvCxnSpPr>
            <a:cxnSpLocks/>
          </p:cNvCxnSpPr>
          <p:nvPr/>
        </p:nvCxnSpPr>
        <p:spPr>
          <a:xfrm flipV="1">
            <a:off x="5196488" y="4569993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EB6AD8-0BBE-4363-80DD-F2FEDF7611E3}"/>
              </a:ext>
            </a:extLst>
          </p:cNvPr>
          <p:cNvCxnSpPr>
            <a:cxnSpLocks/>
          </p:cNvCxnSpPr>
          <p:nvPr/>
        </p:nvCxnSpPr>
        <p:spPr>
          <a:xfrm flipV="1">
            <a:off x="5187982" y="5609073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1" y="131763"/>
            <a:ext cx="991552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What’s a NN?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8816636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 machine learning 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FF792E-04B0-4DEB-89D1-93AEEDA8B070}"/>
              </a:ext>
            </a:extLst>
          </p:cNvPr>
          <p:cNvSpPr/>
          <p:nvPr/>
        </p:nvSpPr>
        <p:spPr>
          <a:xfrm>
            <a:off x="1077527" y="2455269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34168-ECBE-42B0-9485-9A777CAA72A7}"/>
              </a:ext>
            </a:extLst>
          </p:cNvPr>
          <p:cNvSpPr txBox="1">
            <a:spLocks/>
          </p:cNvSpPr>
          <p:nvPr/>
        </p:nvSpPr>
        <p:spPr>
          <a:xfrm>
            <a:off x="1356063" y="2176265"/>
            <a:ext cx="7502187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Modeled after 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brain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95964-1B90-4397-B897-18A21EBCE778}"/>
              </a:ext>
            </a:extLst>
          </p:cNvPr>
          <p:cNvSpPr/>
          <p:nvPr/>
        </p:nvSpPr>
        <p:spPr>
          <a:xfrm>
            <a:off x="1077527" y="377527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0D0AB9-EB1B-4618-B795-992C7A23D9D2}"/>
              </a:ext>
            </a:extLst>
          </p:cNvPr>
          <p:cNvSpPr txBox="1">
            <a:spLocks/>
          </p:cNvSpPr>
          <p:nvPr/>
        </p:nvSpPr>
        <p:spPr>
          <a:xfrm>
            <a:off x="2114551" y="3496273"/>
            <a:ext cx="7667624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Solves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computational problems</a:t>
            </a:r>
          </a:p>
        </p:txBody>
      </p:sp>
    </p:spTree>
    <p:extLst>
      <p:ext uri="{BB962C8B-B14F-4D97-AF65-F5344CB8AC3E}">
        <p14:creationId xmlns:p14="http://schemas.microsoft.com/office/powerpoint/2010/main" val="40662465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188491" y="2172124"/>
            <a:ext cx="4810124" cy="2913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Every neural network is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trained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, just like a brain.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1825252" y="922221"/>
            <a:ext cx="5536602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4071937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837852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done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using a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training dataset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40" y="1247412"/>
            <a:ext cx="4432041" cy="3985682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1" y="3240253"/>
            <a:ext cx="832171" cy="9133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7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1724132"/>
            <a:ext cx="4810124" cy="2882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output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is then 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compared to 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expected output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1256544"/>
            <a:ext cx="4432041" cy="3985682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891093" y="3249385"/>
            <a:ext cx="607119" cy="1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2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1267453"/>
            <a:ext cx="4810124" cy="3249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From there, the NN’s “</a:t>
            </a:r>
            <a:r>
              <a:rPr lang="en-US" sz="4400" dirty="0" err="1">
                <a:solidFill>
                  <a:schemeClr val="bg1"/>
                </a:solidFill>
                <a:latin typeface="+mn-lt"/>
              </a:rPr>
              <a:t>untrainedness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”, or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, is obtained.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1256544"/>
            <a:ext cx="4432041" cy="3985682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891093" y="3249385"/>
            <a:ext cx="607119" cy="1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7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2845837"/>
            <a:ext cx="4810124" cy="74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2673220"/>
            <a:ext cx="4432041" cy="1152331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891093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2D4C68-5EC8-4F2B-B400-CD72D19AFF17}"/>
              </a:ext>
            </a:extLst>
          </p:cNvPr>
          <p:cNvCxnSpPr>
            <a:stCxn id="16" idx="2"/>
            <a:endCxn id="21" idx="2"/>
          </p:cNvCxnSpPr>
          <p:nvPr/>
        </p:nvCxnSpPr>
        <p:spPr>
          <a:xfrm rot="5400000">
            <a:off x="7983090" y="2094408"/>
            <a:ext cx="12700" cy="3462287"/>
          </a:xfrm>
          <a:prstGeom prst="bentConnector3">
            <a:avLst>
              <a:gd name="adj1" fmla="val 5179598"/>
            </a:avLst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16A1D04-6B66-4BC3-BBD9-0B3AAD5243A7}"/>
              </a:ext>
            </a:extLst>
          </p:cNvPr>
          <p:cNvSpPr txBox="1">
            <a:spLocks/>
          </p:cNvSpPr>
          <p:nvPr/>
        </p:nvSpPr>
        <p:spPr>
          <a:xfrm>
            <a:off x="2057835" y="4081552"/>
            <a:ext cx="9437479" cy="1862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The neural network then attempts to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minimize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this cost… </a:t>
            </a:r>
          </a:p>
        </p:txBody>
      </p:sp>
    </p:spTree>
    <p:extLst>
      <p:ext uri="{BB962C8B-B14F-4D97-AF65-F5344CB8AC3E}">
        <p14:creationId xmlns:p14="http://schemas.microsoft.com/office/powerpoint/2010/main" val="380934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2845837"/>
            <a:ext cx="4810124" cy="74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2673220"/>
            <a:ext cx="4432041" cy="1152331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891093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2D4C68-5EC8-4F2B-B400-CD72D19AFF17}"/>
              </a:ext>
            </a:extLst>
          </p:cNvPr>
          <p:cNvCxnSpPr>
            <a:stCxn id="16" idx="2"/>
            <a:endCxn id="21" idx="2"/>
          </p:cNvCxnSpPr>
          <p:nvPr/>
        </p:nvCxnSpPr>
        <p:spPr>
          <a:xfrm rot="5400000">
            <a:off x="7983090" y="2094408"/>
            <a:ext cx="12700" cy="3462287"/>
          </a:xfrm>
          <a:prstGeom prst="bentConnector3">
            <a:avLst>
              <a:gd name="adj1" fmla="val 5179598"/>
            </a:avLst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16A1D04-6B66-4BC3-BBD9-0B3AAD5243A7}"/>
              </a:ext>
            </a:extLst>
          </p:cNvPr>
          <p:cNvSpPr txBox="1">
            <a:spLocks/>
          </p:cNvSpPr>
          <p:nvPr/>
        </p:nvSpPr>
        <p:spPr>
          <a:xfrm>
            <a:off x="4872544" y="3964494"/>
            <a:ext cx="5251335" cy="1862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…in a process called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backpropagation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45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59755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B637F5-8D8D-4F9C-8F18-F8333096E2FC}"/>
              </a:ext>
            </a:extLst>
          </p:cNvPr>
          <p:cNvSpPr txBox="1">
            <a:spLocks/>
          </p:cNvSpPr>
          <p:nvPr/>
        </p:nvSpPr>
        <p:spPr>
          <a:xfrm>
            <a:off x="3690938" y="2885489"/>
            <a:ext cx="4810124" cy="1987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How does a neuron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decide what number to store in it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46E10-6D02-407B-A896-4DCB692B7A85}"/>
              </a:ext>
            </a:extLst>
          </p:cNvPr>
          <p:cNvSpPr/>
          <p:nvPr/>
        </p:nvSpPr>
        <p:spPr>
          <a:xfrm>
            <a:off x="3327699" y="1915305"/>
            <a:ext cx="5536602" cy="3928019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Focus on the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green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1635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takes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inputs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from each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5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values some inputs over others.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7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1" y="131763"/>
            <a:ext cx="991552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Properties of NN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1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4930438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Evolutionary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FF792E-04B0-4DEB-89D1-93AEEDA8B070}"/>
              </a:ext>
            </a:extLst>
          </p:cNvPr>
          <p:cNvSpPr/>
          <p:nvPr/>
        </p:nvSpPr>
        <p:spPr>
          <a:xfrm>
            <a:off x="1077527" y="2455269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34168-ECBE-42B0-9485-9A777CAA72A7}"/>
              </a:ext>
            </a:extLst>
          </p:cNvPr>
          <p:cNvSpPr txBox="1">
            <a:spLocks/>
          </p:cNvSpPr>
          <p:nvPr/>
        </p:nvSpPr>
        <p:spPr>
          <a:xfrm>
            <a:off x="1356063" y="2176265"/>
            <a:ext cx="7502187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Computationally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parallel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95964-1B90-4397-B897-18A21EBCE778}"/>
              </a:ext>
            </a:extLst>
          </p:cNvPr>
          <p:cNvSpPr/>
          <p:nvPr/>
        </p:nvSpPr>
        <p:spPr>
          <a:xfrm>
            <a:off x="1077527" y="377527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3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0D0AB9-EB1B-4618-B795-992C7A23D9D2}"/>
              </a:ext>
            </a:extLst>
          </p:cNvPr>
          <p:cNvSpPr txBox="1">
            <a:spLocks/>
          </p:cNvSpPr>
          <p:nvPr/>
        </p:nvSpPr>
        <p:spPr>
          <a:xfrm>
            <a:off x="2114552" y="3496273"/>
            <a:ext cx="4933948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Uses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math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to learn</a:t>
            </a:r>
            <a:endParaRPr lang="en-US" sz="4400" dirty="0">
              <a:solidFill>
                <a:srgbClr val="F0FF33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9C943-8B68-4EF3-B8AB-F35849B600E7}"/>
              </a:ext>
            </a:extLst>
          </p:cNvPr>
          <p:cNvSpPr txBox="1"/>
          <p:nvPr/>
        </p:nvSpPr>
        <p:spPr>
          <a:xfrm>
            <a:off x="2705100" y="548640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0FF33"/>
                </a:solidFill>
                <a:latin typeface="+mj-lt"/>
              </a:rPr>
              <a:t>Calculus!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CF65D-FD74-4555-B6B8-ABA9D420FEA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76725" y="4537277"/>
            <a:ext cx="0" cy="949123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Each link carries a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weight 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(</a:t>
            </a:r>
            <a:r>
              <a:rPr lang="en-US" sz="4400" dirty="0">
                <a:solidFill>
                  <a:srgbClr val="33CCFF"/>
                </a:solidFill>
                <a:latin typeface="LM Roman Slanted 17" panose="00000500000000000000" pitchFamily="50" charset="0"/>
              </a:rPr>
              <a:t>w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)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292404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470391" y="2404269"/>
            <a:ext cx="4810124" cy="204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which the neuron multiplies with each 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input 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(</a:t>
            </a:r>
            <a:r>
              <a:rPr lang="en-US" sz="4400" dirty="0">
                <a:solidFill>
                  <a:srgbClr val="F0FF33"/>
                </a:solidFill>
                <a:latin typeface="LM Roman Slanted 17" panose="00000500000000000000" pitchFamily="50" charset="0"/>
              </a:rPr>
              <a:t>A</a:t>
            </a:r>
            <a:r>
              <a:rPr lang="en-US" sz="4400" baseline="-25000" dirty="0">
                <a:solidFill>
                  <a:srgbClr val="F0FF33"/>
                </a:solidFill>
                <a:latin typeface="LM Roman Slanted 17" panose="00000500000000000000" pitchFamily="50" charset="0"/>
              </a:rPr>
              <a:t>in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)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38404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470391" y="2404269"/>
            <a:ext cx="4810124" cy="2049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then adds the products together.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7EED14-096C-403A-93C3-323EA8124F76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A5041-2D7A-4A87-863D-DC33BB2E19D5}"/>
              </a:ext>
            </a:extLst>
          </p:cNvPr>
          <p:cNvSpPr txBox="1"/>
          <p:nvPr/>
        </p:nvSpPr>
        <p:spPr>
          <a:xfrm>
            <a:off x="2942881" y="4345651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Add</a:t>
            </a:r>
            <a:endParaRPr lang="en-US" sz="4800" b="1" dirty="0">
              <a:solidFill>
                <a:srgbClr val="F0FF33"/>
              </a:solidFill>
              <a:latin typeface="LM Roman Slanted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2133392"/>
                <a:ext cx="4810124" cy="386775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But wait…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=3.7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LM Roman Slanted 17" panose="00000500000000000000" pitchFamily="50" charset="0"/>
                </a:endParaRP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That’s not between 0 and 1!</a:t>
                </a:r>
                <a:endParaRPr lang="en-US" sz="4400" dirty="0">
                  <a:solidFill>
                    <a:srgbClr val="33CCFF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133392"/>
                <a:ext cx="4810124" cy="3867751"/>
              </a:xfrm>
              <a:prstGeom prst="rect">
                <a:avLst/>
              </a:prstGeom>
              <a:blipFill>
                <a:blip r:embed="rId2"/>
                <a:stretch>
                  <a:fillRect l="-2535" t="-1577" r="-6210" b="-7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CF85D1-827C-4E52-AA6C-174E2FFC0ED8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195-C8B1-4087-837A-18352E00B762}"/>
              </a:ext>
            </a:extLst>
          </p:cNvPr>
          <p:cNvSpPr txBox="1"/>
          <p:nvPr/>
        </p:nvSpPr>
        <p:spPr>
          <a:xfrm>
            <a:off x="2942881" y="4345651"/>
            <a:ext cx="165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397382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780761"/>
            <a:ext cx="4810124" cy="38677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So we squish all real numbers into a range from 0 to 1!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E67B4-576C-4909-B147-691F3E878A47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3F30C7-6678-4118-A206-6221B04740EC}"/>
              </a:ext>
            </a:extLst>
          </p:cNvPr>
          <p:cNvSpPr txBox="1"/>
          <p:nvPr/>
        </p:nvSpPr>
        <p:spPr>
          <a:xfrm>
            <a:off x="2942881" y="4345651"/>
            <a:ext cx="165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221565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780761"/>
                <a:ext cx="4810124" cy="38677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Enter the Sigmoid function.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780761"/>
                <a:ext cx="4810124" cy="3867751"/>
              </a:xfrm>
              <a:prstGeom prst="rect">
                <a:avLst/>
              </a:prstGeom>
              <a:blipFill>
                <a:blip r:embed="rId2"/>
                <a:stretch>
                  <a:fillRect r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03330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As</a:t>
                </a:r>
                <a:r>
                  <a:rPr lang="en-US" sz="3600" dirty="0">
                    <a:solidFill>
                      <a:srgbClr val="FF64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As</a:t>
                </a:r>
                <a:r>
                  <a:rPr lang="en-US" sz="3600" dirty="0">
                    <a:solidFill>
                      <a:srgbClr val="FF64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3601" y="1704816"/>
                <a:ext cx="6248399" cy="4481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So our formula now looks like this.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i="1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LM Roman Slanted 17" panose="00000500000000000000" pitchFamily="50" charset="0"/>
                </a:endParaRP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1704816"/>
                <a:ext cx="6248399" cy="4481975"/>
              </a:xfrm>
              <a:prstGeom prst="rect">
                <a:avLst/>
              </a:prstGeom>
              <a:blipFill>
                <a:blip r:embed="rId2"/>
                <a:stretch>
                  <a:fillRect l="-585" t="-272" r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111223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5457825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is a neuron.</a:t>
            </a:r>
          </a:p>
        </p:txBody>
      </p:sp>
    </p:spTree>
    <p:extLst>
      <p:ext uri="{BB962C8B-B14F-4D97-AF65-F5344CB8AC3E}">
        <p14:creationId xmlns:p14="http://schemas.microsoft.com/office/powerpoint/2010/main" val="31041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08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that’s not all.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258250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that’s not all.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What if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green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needed to be even harder to please?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91538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…in other words, that it needed to be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biased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?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452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can be easily added to the formula as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bias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!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8398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88868F-8A1E-43FF-A65C-79204177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39" y="3241754"/>
            <a:ext cx="7746386" cy="1912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A3F92DF-5666-4ACD-8685-DE081AB96CD8}"/>
              </a:ext>
            </a:extLst>
          </p:cNvPr>
          <p:cNvSpPr/>
          <p:nvPr/>
        </p:nvSpPr>
        <p:spPr>
          <a:xfrm>
            <a:off x="5333998" y="1172767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8A84706-C3DE-4F3B-BD83-F85A2309981A}"/>
              </a:ext>
            </a:extLst>
          </p:cNvPr>
          <p:cNvSpPr txBox="1">
            <a:spLocks/>
          </p:cNvSpPr>
          <p:nvPr/>
        </p:nvSpPr>
        <p:spPr>
          <a:xfrm>
            <a:off x="5130387" y="936891"/>
            <a:ext cx="6937481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this is how each neuron finds its value.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3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HNW: Extra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217128" y="1429957"/>
            <a:ext cx="7757744" cy="2471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equation applies to all neurons in the network.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687114" y="1673157"/>
            <a:ext cx="10892175" cy="1985418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5E80C-17DE-42C3-97A7-B82975D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3" y="3660577"/>
            <a:ext cx="8947594" cy="280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FA13D1-9CA7-42D6-9A00-E6232C50FBFD}"/>
              </a:ext>
            </a:extLst>
          </p:cNvPr>
          <p:cNvSpPr/>
          <p:nvPr/>
        </p:nvSpPr>
        <p:spPr>
          <a:xfrm>
            <a:off x="687114" y="3658574"/>
            <a:ext cx="10892175" cy="2919507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8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Toolbox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E0BB6-1F48-40FF-87BF-B603C7AF9DE9}"/>
              </a:ext>
            </a:extLst>
          </p:cNvPr>
          <p:cNvSpPr/>
          <p:nvPr/>
        </p:nvSpPr>
        <p:spPr>
          <a:xfrm>
            <a:off x="571500" y="629842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0.0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6A19-E85D-428C-A5FD-23B82776B23D}"/>
              </a:ext>
            </a:extLst>
          </p:cNvPr>
          <p:cNvSpPr/>
          <p:nvPr/>
        </p:nvSpPr>
        <p:spPr>
          <a:xfrm>
            <a:off x="571500" y="1638300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381200-E4D5-45A7-A6CD-FF2843C27430}"/>
              </a:ext>
            </a:extLst>
          </p:cNvPr>
          <p:cNvSpPr/>
          <p:nvPr/>
        </p:nvSpPr>
        <p:spPr>
          <a:xfrm>
            <a:off x="571500" y="2646758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F5C95F-42B9-44B9-95F2-EC51DE71C010}"/>
              </a:ext>
            </a:extLst>
          </p:cNvPr>
          <p:cNvSpPr/>
          <p:nvPr/>
        </p:nvSpPr>
        <p:spPr>
          <a:xfrm>
            <a:off x="590550" y="3655216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C181F1-EF6B-4788-86AA-FF30821913BE}"/>
              </a:ext>
            </a:extLst>
          </p:cNvPr>
          <p:cNvSpPr/>
          <p:nvPr/>
        </p:nvSpPr>
        <p:spPr>
          <a:xfrm>
            <a:off x="571500" y="4663674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60585C-8C29-454D-B5B1-AD33413F02DD}"/>
              </a:ext>
            </a:extLst>
          </p:cNvPr>
          <p:cNvSpPr/>
          <p:nvPr/>
        </p:nvSpPr>
        <p:spPr>
          <a:xfrm>
            <a:off x="571500" y="5672132"/>
            <a:ext cx="762000" cy="762000"/>
          </a:xfrm>
          <a:prstGeom prst="ellipse">
            <a:avLst/>
          </a:prstGeom>
          <a:solidFill>
            <a:srgbClr val="33CCFF"/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D61EA-7B9A-4A55-945C-ACE0F8C37986}"/>
              </a:ext>
            </a:extLst>
          </p:cNvPr>
          <p:cNvSpPr/>
          <p:nvPr/>
        </p:nvSpPr>
        <p:spPr>
          <a:xfrm>
            <a:off x="2476500" y="629842"/>
            <a:ext cx="762000" cy="762000"/>
          </a:xfrm>
          <a:prstGeom prst="ellipse">
            <a:avLst/>
          </a:prstGeom>
          <a:solidFill>
            <a:srgbClr val="33FF4B">
              <a:alpha val="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0.0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625686-7FC1-477A-8187-AA4C3EBDB105}"/>
              </a:ext>
            </a:extLst>
          </p:cNvPr>
          <p:cNvSpPr/>
          <p:nvPr/>
        </p:nvSpPr>
        <p:spPr>
          <a:xfrm>
            <a:off x="2476500" y="1638300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CD72D9-C960-4719-B494-EF66538FFB02}"/>
              </a:ext>
            </a:extLst>
          </p:cNvPr>
          <p:cNvSpPr/>
          <p:nvPr/>
        </p:nvSpPr>
        <p:spPr>
          <a:xfrm>
            <a:off x="2476500" y="2646758"/>
            <a:ext cx="762000" cy="762000"/>
          </a:xfrm>
          <a:prstGeom prst="ellipse">
            <a:avLst/>
          </a:prstGeom>
          <a:solidFill>
            <a:srgbClr val="33FF4B">
              <a:alpha val="4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0.4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D5041F-3528-4735-A913-7D5CBD8F762A}"/>
              </a:ext>
            </a:extLst>
          </p:cNvPr>
          <p:cNvSpPr/>
          <p:nvPr/>
        </p:nvSpPr>
        <p:spPr>
          <a:xfrm>
            <a:off x="2495550" y="3655216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1707B8-3B56-487E-9004-F6E70F13EE82}"/>
              </a:ext>
            </a:extLst>
          </p:cNvPr>
          <p:cNvSpPr/>
          <p:nvPr/>
        </p:nvSpPr>
        <p:spPr>
          <a:xfrm>
            <a:off x="2476500" y="4663674"/>
            <a:ext cx="762000" cy="762000"/>
          </a:xfrm>
          <a:prstGeom prst="ellipse">
            <a:avLst/>
          </a:prstGeom>
          <a:solidFill>
            <a:srgbClr val="33FF4B">
              <a:alpha val="8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1E03D3-DF68-4583-9B41-D84A2C75F9EA}"/>
              </a:ext>
            </a:extLst>
          </p:cNvPr>
          <p:cNvSpPr/>
          <p:nvPr/>
        </p:nvSpPr>
        <p:spPr>
          <a:xfrm>
            <a:off x="2476500" y="5672132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9ACA61-F441-4426-ACC5-3823508D086E}"/>
              </a:ext>
            </a:extLst>
          </p:cNvPr>
          <p:cNvSpPr/>
          <p:nvPr/>
        </p:nvSpPr>
        <p:spPr>
          <a:xfrm>
            <a:off x="4381500" y="629842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607740-D2DA-4D98-B20E-0FAB59BDF23F}"/>
              </a:ext>
            </a:extLst>
          </p:cNvPr>
          <p:cNvSpPr/>
          <p:nvPr/>
        </p:nvSpPr>
        <p:spPr>
          <a:xfrm>
            <a:off x="4381500" y="1638300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ADA0FB-5DA7-41F0-A0F0-BA2A1214A5FA}"/>
              </a:ext>
            </a:extLst>
          </p:cNvPr>
          <p:cNvSpPr/>
          <p:nvPr/>
        </p:nvSpPr>
        <p:spPr>
          <a:xfrm>
            <a:off x="4381500" y="2646758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101556-DD0B-496F-B9A7-8CFFC09F443B}"/>
              </a:ext>
            </a:extLst>
          </p:cNvPr>
          <p:cNvSpPr/>
          <p:nvPr/>
        </p:nvSpPr>
        <p:spPr>
          <a:xfrm>
            <a:off x="4400550" y="3655216"/>
            <a:ext cx="762000" cy="762000"/>
          </a:xfrm>
          <a:prstGeom prst="ellipse">
            <a:avLst/>
          </a:prstGeom>
          <a:solidFill>
            <a:srgbClr val="F0FF33">
              <a:alpha val="6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BF839-6F8A-456D-8953-B603ACB11278}"/>
              </a:ext>
            </a:extLst>
          </p:cNvPr>
          <p:cNvSpPr/>
          <p:nvPr/>
        </p:nvSpPr>
        <p:spPr>
          <a:xfrm>
            <a:off x="4381500" y="4663674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D1D382-931F-4329-87B5-00EEB1D1B5B9}"/>
              </a:ext>
            </a:extLst>
          </p:cNvPr>
          <p:cNvSpPr/>
          <p:nvPr/>
        </p:nvSpPr>
        <p:spPr>
          <a:xfrm>
            <a:off x="4381500" y="5672132"/>
            <a:ext cx="762000" cy="762000"/>
          </a:xfrm>
          <a:prstGeom prst="ellipse">
            <a:avLst/>
          </a:prstGeom>
          <a:solidFill>
            <a:srgbClr val="F0FF33"/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B53F3B-EE81-4D7A-94EB-B952D7F965F1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1333500" y="1010842"/>
            <a:ext cx="1143000" cy="0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54D04E-5EA0-4E40-BADB-00A2B71D0E46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1333500" y="1010842"/>
            <a:ext cx="1143000" cy="1008458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5471DB-D475-4199-BC11-B8F86D428E73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1333500" y="1010842"/>
            <a:ext cx="1143000" cy="2016916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F17417-DBBA-44DB-951D-C6DD8CED77EC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1352550" y="1010842"/>
            <a:ext cx="1123950" cy="3025374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898125-0759-4C0A-A007-D725A09E89D4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1333500" y="1010842"/>
            <a:ext cx="1143000" cy="4033832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2594BE-6851-4F23-873B-2CC253267D2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33500" y="1010842"/>
            <a:ext cx="1143000" cy="5042290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85AB3E-4DC1-4CA9-B6BB-33050AC038D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3238500" y="1010842"/>
            <a:ext cx="1143000" cy="2016916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3EB27-6E4A-4999-B92F-06CEAF2B3D8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238500" y="2028825"/>
            <a:ext cx="1143000" cy="998933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9DD41D-AD19-40CB-8202-4BDF4E908F9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3238500" y="3027758"/>
            <a:ext cx="1143000" cy="0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9EB97A-94E8-46B6-8C56-1D270743CA14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257550" y="3027758"/>
            <a:ext cx="1123950" cy="1008458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47022-1FB4-4625-BCC5-EF37DAD2D459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 flipV="1">
            <a:off x="3238500" y="3027758"/>
            <a:ext cx="1143000" cy="2016916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DACEEA-A37B-479B-A1B2-D86F149CFC9B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238500" y="3027758"/>
            <a:ext cx="1143000" cy="3025374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E74B4B2D-C2BE-4932-90C8-CBE19984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05" y="1386394"/>
            <a:ext cx="6329819" cy="198541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1D9C0EA-5BF2-4645-BE65-6A974D481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5" y="3315277"/>
            <a:ext cx="5838825" cy="1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33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10139251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It holds a number in the range [0, 1].</a:t>
            </a:r>
          </a:p>
        </p:txBody>
      </p:sp>
    </p:spTree>
    <p:extLst>
      <p:ext uri="{BB962C8B-B14F-4D97-AF65-F5344CB8AC3E}">
        <p14:creationId xmlns:p14="http://schemas.microsoft.com/office/powerpoint/2010/main" val="152846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9551423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number is called its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71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Layer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220274" y="2998792"/>
            <a:ext cx="9714550" cy="125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is a layer of neurons, each with their own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3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Many layers make up a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neural network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1899842"/>
            <a:ext cx="4810124" cy="3339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the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receives numbers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from the training data…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42586C-0943-4770-814A-61875085AB0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78016" y="1544242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F0677-D736-41F5-A3C7-A4265F79F5C2}"/>
              </a:ext>
            </a:extLst>
          </p:cNvPr>
          <p:cNvCxnSpPr>
            <a:cxnSpLocks/>
          </p:cNvCxnSpPr>
          <p:nvPr/>
        </p:nvCxnSpPr>
        <p:spPr>
          <a:xfrm>
            <a:off x="161047" y="2594771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AF3383-4107-47DD-B9D0-3081650133D4}"/>
              </a:ext>
            </a:extLst>
          </p:cNvPr>
          <p:cNvCxnSpPr>
            <a:cxnSpLocks/>
          </p:cNvCxnSpPr>
          <p:nvPr/>
        </p:nvCxnSpPr>
        <p:spPr>
          <a:xfrm>
            <a:off x="161047" y="3614739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DFC935-9490-43A7-828D-8EB174B70C53}"/>
              </a:ext>
            </a:extLst>
          </p:cNvPr>
          <p:cNvCxnSpPr>
            <a:cxnSpLocks/>
          </p:cNvCxnSpPr>
          <p:nvPr/>
        </p:nvCxnSpPr>
        <p:spPr>
          <a:xfrm>
            <a:off x="178016" y="4655344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E91BA-478A-42F9-9339-A5695EF6106B}"/>
              </a:ext>
            </a:extLst>
          </p:cNvPr>
          <p:cNvCxnSpPr>
            <a:cxnSpLocks/>
          </p:cNvCxnSpPr>
          <p:nvPr/>
        </p:nvCxnSpPr>
        <p:spPr>
          <a:xfrm>
            <a:off x="165209" y="5651100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0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Metropolis Semi Bold"/>
        <a:ea typeface=""/>
        <a:cs typeface=""/>
      </a:majorFont>
      <a:minorFont>
        <a:latin typeface="LM Sans Demi Cond 1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1154</Words>
  <Application>Microsoft Office PowerPoint</Application>
  <PresentationFormat>Widescreen</PresentationFormat>
  <Paragraphs>551</Paragraphs>
  <Slides>46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LM Roman Slanted 17</vt:lpstr>
      <vt:lpstr>LM Sans Demi Cond 10</vt:lpstr>
      <vt:lpstr>Metropolis Semi Bold</vt:lpstr>
      <vt:lpstr>Office Theme</vt:lpstr>
      <vt:lpstr>Learning Machine Learning</vt:lpstr>
      <vt:lpstr>What’s a NN?</vt:lpstr>
      <vt:lpstr>Properties of NN</vt:lpstr>
      <vt:lpstr>The Neuron</vt:lpstr>
      <vt:lpstr>The Neuron</vt:lpstr>
      <vt:lpstr>The Neuron</vt:lpstr>
      <vt:lpstr>The Layer</vt:lpstr>
      <vt:lpstr>The Network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The Network</vt:lpstr>
      <vt:lpstr>The Network</vt:lpstr>
      <vt:lpstr>The Network</vt:lpstr>
      <vt:lpstr>Training</vt:lpstr>
      <vt:lpstr>Training</vt:lpstr>
      <vt:lpstr>Training</vt:lpstr>
      <vt:lpstr>Training</vt:lpstr>
      <vt:lpstr>Training</vt:lpstr>
      <vt:lpstr>Training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HNW: Extra</vt:lpstr>
      <vt:lpstr>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</dc:creator>
  <cp:lastModifiedBy>Joachim</cp:lastModifiedBy>
  <cp:revision>109</cp:revision>
  <dcterms:created xsi:type="dcterms:W3CDTF">2017-12-02T13:55:01Z</dcterms:created>
  <dcterms:modified xsi:type="dcterms:W3CDTF">2017-12-05T01:36:19Z</dcterms:modified>
</cp:coreProperties>
</file>