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99" r:id="rId8"/>
    <p:sldId id="300" r:id="rId9"/>
    <p:sldId id="264" r:id="rId10"/>
    <p:sldId id="265" r:id="rId11"/>
    <p:sldId id="293" r:id="rId12"/>
    <p:sldId id="266" r:id="rId13"/>
    <p:sldId id="267" r:id="rId14"/>
    <p:sldId id="269" r:id="rId15"/>
    <p:sldId id="270" r:id="rId16"/>
    <p:sldId id="271" r:id="rId17"/>
    <p:sldId id="295" r:id="rId18"/>
    <p:sldId id="294" r:id="rId19"/>
    <p:sldId id="323" r:id="rId20"/>
    <p:sldId id="324" r:id="rId21"/>
    <p:sldId id="301" r:id="rId22"/>
    <p:sldId id="302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7" r:id="rId32"/>
    <p:sldId id="289" r:id="rId33"/>
    <p:sldId id="322" r:id="rId34"/>
    <p:sldId id="290" r:id="rId35"/>
    <p:sldId id="298" r:id="rId36"/>
    <p:sldId id="303" r:id="rId37"/>
    <p:sldId id="321" r:id="rId38"/>
    <p:sldId id="304" r:id="rId39"/>
    <p:sldId id="305" r:id="rId40"/>
    <p:sldId id="315" r:id="rId41"/>
    <p:sldId id="316" r:id="rId42"/>
    <p:sldId id="317" r:id="rId43"/>
    <p:sldId id="318" r:id="rId44"/>
    <p:sldId id="319" r:id="rId45"/>
    <p:sldId id="320" r:id="rId46"/>
    <p:sldId id="258" r:id="rId47"/>
    <p:sldId id="313" r:id="rId48"/>
    <p:sldId id="26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438BFF"/>
    <a:srgbClr val="FFA143"/>
    <a:srgbClr val="59FF43"/>
    <a:srgbClr val="000D26"/>
    <a:srgbClr val="FF5043"/>
    <a:srgbClr val="D9E7FF"/>
    <a:srgbClr val="FFE4B7"/>
    <a:srgbClr val="9FC1FF"/>
    <a:srgbClr val="F14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Peak validation accuracy after 2800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FF50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662-4791-BD8A-0A35611F5BFD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662-4791-BD8A-0A35611F5BFD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5.5</c:v>
                </c:pt>
                <c:pt idx="1">
                  <c:v>94.5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Mean</a:t>
            </a:r>
            <a:r>
              <a:rPr lang="en-US" sz="1600" baseline="0" dirty="0">
                <a:solidFill>
                  <a:srgbClr val="D9E7FF"/>
                </a:solidFill>
              </a:rPr>
              <a:t> total response time,</a:t>
            </a:r>
          </a:p>
          <a:p>
            <a:pPr>
              <a:defRPr/>
            </a:pPr>
            <a:r>
              <a:rPr lang="en-US" sz="1600" baseline="0" dirty="0">
                <a:solidFill>
                  <a:srgbClr val="D9E7FF"/>
                </a:solidFill>
              </a:rPr>
              <a:t>30 samples</a:t>
            </a:r>
            <a:endParaRPr lang="en-US" sz="16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15-497F-A7D9-178C6AE5D80C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15-497F-A7D9-178C6AE5D80C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12.25</c:v>
                </c:pt>
                <c:pt idx="1">
                  <c:v>87.75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15-497F-A7D9-178C6AE5D8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Our</a:t>
            </a:r>
            <a:r>
              <a:rPr lang="en-US" baseline="0" dirty="0">
                <a:solidFill>
                  <a:srgbClr val="D9E7FF"/>
                </a:solidFill>
              </a:rPr>
              <a:t> c</a:t>
            </a:r>
            <a:r>
              <a:rPr lang="en-US" dirty="0">
                <a:solidFill>
                  <a:srgbClr val="D9E7FF"/>
                </a:solidFill>
              </a:rPr>
              <a:t>hords</a:t>
            </a:r>
            <a:r>
              <a:rPr lang="en-US" baseline="0" dirty="0">
                <a:solidFill>
                  <a:srgbClr val="D9E7FF"/>
                </a:solidFill>
              </a:rPr>
              <a:t> are too complex for NN…</a:t>
            </a:r>
            <a:endParaRPr lang="en-US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438B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FD9-425A-A29F-FBA39D305112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FD9-425A-A29F-FBA39D305112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FD9-425A-A29F-FBA39D305112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FD9-425A-A29F-FBA39D305112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7.5</c:v>
                </c:pt>
                <c:pt idx="1">
                  <c:v>92.5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FD9-425A-A29F-FBA39D3051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…but</a:t>
            </a:r>
            <a:r>
              <a:rPr lang="en-US" baseline="0" dirty="0">
                <a:solidFill>
                  <a:srgbClr val="D9E7FF"/>
                </a:solidFill>
              </a:rPr>
              <a:t> NNs are fast enough</a:t>
            </a:r>
            <a:endParaRPr lang="en-US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A3-432C-AE25-2D26627F6361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A3-432C-AE25-2D26627F6361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12.25</c:v>
                </c:pt>
                <c:pt idx="1">
                  <c:v>87.75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A3-432C-AE25-2D26627F63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Mean total</a:t>
            </a:r>
            <a:r>
              <a:rPr lang="en-US" baseline="0" dirty="0">
                <a:solidFill>
                  <a:srgbClr val="D9E7FF"/>
                </a:solidFill>
              </a:rPr>
              <a:t> </a:t>
            </a:r>
            <a:r>
              <a:rPr lang="en-US" dirty="0">
                <a:solidFill>
                  <a:srgbClr val="D9E7FF"/>
                </a:solidFill>
              </a:rPr>
              <a:t>response</a:t>
            </a:r>
            <a:r>
              <a:rPr lang="en-US" baseline="0" dirty="0">
                <a:solidFill>
                  <a:srgbClr val="D9E7FF"/>
                </a:solidFill>
              </a:rPr>
              <a:t> time, 30 samples</a:t>
            </a:r>
            <a:endParaRPr lang="en-US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0F-4B19-8735-78CF25AE8EE9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0F-4B19-8735-78CF25AE8EE9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2.9546667000000002</c:v>
                </c:pt>
                <c:pt idx="1">
                  <c:v>7.0453332999999994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80F-4B19-8735-78CF25AE8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Accuracy on the training dataset questions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Peak training accuracy after 2800 epochs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438B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0F-4B19-8735-78CF25AE8EE9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0F-4B19-8735-78CF25AE8EE9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0.75310559006211097</c:v>
                </c:pt>
                <c:pt idx="1">
                  <c:v>9.2468944099378891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80F-4B19-8735-78CF25AE8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D9E7FF"/>
                </a:solidFill>
              </a:rPr>
              <a:t>Accuracy on the validation dataset questions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FFA1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662-4791-BD8A-0A35611F5BFD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662-4791-BD8A-0A35611F5BFD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2E-3</c:v>
                </c:pt>
                <c:pt idx="1">
                  <c:v>9.9979999999999993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Peak training accuracy </a:t>
            </a:r>
            <a:br>
              <a:rPr lang="en-US" sz="1600" dirty="0">
                <a:solidFill>
                  <a:srgbClr val="D9E7FF"/>
                </a:solidFill>
              </a:rPr>
            </a:br>
            <a:r>
              <a:rPr lang="en-US" sz="1600" dirty="0">
                <a:solidFill>
                  <a:srgbClr val="D9E7FF"/>
                </a:solidFill>
              </a:rPr>
              <a:t>after 30K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438B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423-4DB7-9232-581F59C52EA3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423-4DB7-9232-581F59C52EA3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0.75310558999999999</c:v>
                </c:pt>
                <c:pt idx="1">
                  <c:v>9.8800000000000008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Peak validation accuracy </a:t>
            </a:r>
            <a:br>
              <a:rPr lang="en-US" sz="1600" dirty="0">
                <a:solidFill>
                  <a:srgbClr val="D9E7FF"/>
                </a:solidFill>
              </a:rPr>
            </a:br>
            <a:r>
              <a:rPr lang="en-US" sz="1600" dirty="0">
                <a:solidFill>
                  <a:srgbClr val="D9E7FF"/>
                </a:solidFill>
              </a:rPr>
              <a:t>after 2800 epochs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2400-epoch VAL_ACC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FF50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dPt>
            <c:idx val="2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8E-40F1-9C1E-4C55F0D6085C}"/>
              </c:ext>
            </c:extLst>
          </c:dPt>
          <c:dPt>
            <c:idx val="3"/>
            <c:bubble3D val="0"/>
            <c:spPr>
              <a:solidFill>
                <a:srgbClr val="DAE3F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8E-40F1-9C1E-4C55F0D6085C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</c:v>
                </c:pt>
                <c:pt idx="1">
                  <c:v>99.9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Mean</a:t>
            </a:r>
            <a:r>
              <a:rPr lang="en-US" sz="1600" baseline="0" dirty="0">
                <a:solidFill>
                  <a:srgbClr val="D9E7FF"/>
                </a:solidFill>
              </a:rPr>
              <a:t> total response time,</a:t>
            </a:r>
          </a:p>
          <a:p>
            <a:pPr>
              <a:defRPr/>
            </a:pPr>
            <a:r>
              <a:rPr lang="en-US" sz="1600" baseline="0" dirty="0">
                <a:solidFill>
                  <a:srgbClr val="D9E7FF"/>
                </a:solidFill>
              </a:rPr>
              <a:t>30 samples</a:t>
            </a:r>
            <a:endParaRPr lang="en-US" sz="16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1E0-4F82-A380-856137DF14EE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E0-4F82-A380-856137DF14EE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12.25</c:v>
                </c:pt>
                <c:pt idx="1">
                  <c:v>87.75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0-4F82-A380-856137DF1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Mean</a:t>
            </a:r>
            <a:r>
              <a:rPr lang="en-US" sz="1600" baseline="0" dirty="0">
                <a:solidFill>
                  <a:srgbClr val="D9E7FF"/>
                </a:solidFill>
              </a:rPr>
              <a:t> total response time,</a:t>
            </a:r>
          </a:p>
          <a:p>
            <a:pPr>
              <a:defRPr/>
            </a:pPr>
            <a:r>
              <a:rPr lang="en-US" sz="1600" baseline="0" dirty="0">
                <a:solidFill>
                  <a:srgbClr val="D9E7FF"/>
                </a:solidFill>
              </a:rPr>
              <a:t>30 samples</a:t>
            </a:r>
            <a:endParaRPr lang="en-US" sz="16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DE4-44AA-8769-2C22388E19A4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DE4-44AA-8769-2C22388E19A4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12.25</c:v>
                </c:pt>
                <c:pt idx="1">
                  <c:v>87.75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E4-44AA-8769-2C22388E1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rgbClr val="D9E7FF"/>
                </a:solidFill>
              </a:rPr>
              <a:t>Mean</a:t>
            </a:r>
            <a:r>
              <a:rPr lang="en-US" sz="1600" baseline="0" dirty="0">
                <a:solidFill>
                  <a:srgbClr val="D9E7FF"/>
                </a:solidFill>
              </a:rPr>
              <a:t> total response time,</a:t>
            </a:r>
          </a:p>
          <a:p>
            <a:pPr>
              <a:defRPr/>
            </a:pPr>
            <a:r>
              <a:rPr lang="en-US" sz="1600" baseline="0" dirty="0">
                <a:solidFill>
                  <a:srgbClr val="D9E7FF"/>
                </a:solidFill>
              </a:rPr>
              <a:t>30 samples</a:t>
            </a:r>
            <a:endParaRPr lang="en-US" sz="1600" dirty="0">
              <a:solidFill>
                <a:srgbClr val="D9E7FF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25973359668982"/>
          <c:y val="0.12778744907883793"/>
          <c:w val="0.55748053280662035"/>
          <c:h val="0.8414440113894252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Mean total response time, 30 samples</c:v>
                </c:pt>
              </c:strCache>
            </c:strRef>
          </c:tx>
          <c:spPr>
            <a:solidFill>
              <a:srgbClr val="DAE3F3"/>
            </a:solidFill>
          </c:spPr>
          <c:dPt>
            <c:idx val="0"/>
            <c:bubble3D val="0"/>
            <c:spPr>
              <a:solidFill>
                <a:srgbClr val="59FF4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36-407F-A93B-EFD9DA5BFE58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36-407F-A93B-EFD9DA5BFE58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12.25</c:v>
                </c:pt>
                <c:pt idx="1">
                  <c:v>87.75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36-407F-A93B-EFD9DA5BFE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E321-C45E-40A0-849A-B14E2F809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9489C-BA15-4A39-81AC-EB036AD1D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77CA8-114E-4DFF-AC0B-9AB2A480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04EE4-1958-4C18-99CD-AD2EC52E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DB577-97DA-40DE-964F-CE47F62B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3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B46B-34C9-4049-9B69-24C7015E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58414-38F8-4F9B-892C-2BAECD7BC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FB00-121A-4962-BBCB-40029AE2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C8DDE-ADCF-4701-AC9A-D0B345D5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3D2F3-0BA4-4325-AAB1-8CD5768E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2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20482-F2C8-49DC-B35C-7E508F1EE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398B1-A075-4386-BC07-B90972343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D9061-ECE3-4D25-9FBF-800B742E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D4C5-AE0C-4819-966E-F7A30984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D307-884D-409A-BD9E-4CD8DBFE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A56C-5C66-4778-B50E-62BDD06B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6C31-8919-402E-A40D-8E927445B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59D5D-0206-4D90-B29F-05E27E44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156F9-3235-466A-9DB0-E9B53465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571D-CDA6-470B-AD7F-DB9CF906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5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F6D6-E295-4871-80B4-C50668FD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7FB3-DED5-4103-B34F-19DDBFE07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3E5C6-B8D2-44FF-A134-E930B2E7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DBAA-5C34-4F7A-BFB0-0B1E06BF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7A57-1D8D-4D0B-915F-954F51BD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892C-53E4-4604-A0B5-C76E814B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E8B8-BB0A-47D0-A358-0D11A8BF4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AB2E4-7EBE-4467-98E5-70C82F016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3B89E-C8AD-4F73-85C3-1CC4397B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383F4-22F5-4290-AEEF-C9A6C8B8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6D93A-5393-4104-B07B-C8037F39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5A34-EC9D-423B-A77B-0DB7C69D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E3B9E-FD0E-49C6-B0C5-5FFE898C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4FCB5-2DD1-4EFA-BBDA-B448BBDA2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BD00E-9C18-44C1-BAE7-1D21A5914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9B285-8672-4D43-B4F6-964982F65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2CEE1-897B-45F8-9AFA-46FB0E92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4D9D3-D977-4EF6-8EEC-F0CED2BA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F1321-071C-4131-8B23-274BA9AC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88C5-B6A1-4482-81D6-CE583177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74997-EB66-4818-BB81-CA3EEF79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84589-0C36-40E2-9C94-66734781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AE711-C0D3-4B24-8F0D-2B3C7BA5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8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5AAC9-582C-4044-8A57-8DB06104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B8000-D92A-4EC9-B25A-00F96D76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5D60A-8D8A-4F5B-B8E8-344D6C32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82EC-9B10-43D4-8DA5-CEB3B6E5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D8A2-48B9-4956-894E-A6AB704CF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3C521-337F-46ED-ACA8-868578E43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B396C-2AB5-4D61-81FE-507FB14E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D267E-45EA-422C-9AFE-44215E42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50C18-4C47-4BF5-B6B8-3E87BFA0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2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9899-0E4A-48C3-B7A2-72558BD3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12C7C-0264-4B83-9AA4-EE1695255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2CB42-2AFB-4928-A40A-DB41E5E24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356E5-6D79-4174-99AC-6BDE620A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9335-A1EF-44AF-9515-FFEE0BEE753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7053B-895D-41C3-BA42-2D26E05F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DBB0D-1209-4455-82B1-27E12042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083BE-1794-4BB9-BD3D-4E7EFD46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4EED4-88E1-47F8-AFC3-528CB3D4D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519F9-74D9-4588-8F4F-9B63DE6B7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9335-A1EF-44AF-9515-FFEE0BEE7535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D4B78-A632-4615-859C-A78798FE8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DE835-73DB-444B-8470-60DC729EB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AA30A-1D40-426A-B366-85286A68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6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ismir2015.uma.es/articles/96_Paper.pdf" TargetMode="External"/><Relationship Id="rId3" Type="http://schemas.openxmlformats.org/officeDocument/2006/relationships/hyperlink" Target="https://repository.up.ac.za/bitstream/handle/2263/58578/Greeff_Influence_2017.pdf?sequence=4" TargetMode="External"/><Relationship Id="rId7" Type="http://schemas.openxmlformats.org/officeDocument/2006/relationships/hyperlink" Target="http://www.pnas.org/content/95/6/3172.full" TargetMode="External"/><Relationship Id="rId2" Type="http://schemas.openxmlformats.org/officeDocument/2006/relationships/hyperlink" Target="http://www.music.mcgill.ca/~jason/mumt621/papers5/fujishima_1999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jim.afim-asso.org/jim12/pdf/jim2012_08_p_osmalskyj.pdf" TargetMode="External"/><Relationship Id="rId5" Type="http://schemas.openxmlformats.org/officeDocument/2006/relationships/hyperlink" Target="https://github.com/patrickkidd/pyrtmidi" TargetMode="External"/><Relationship Id="rId4" Type="http://schemas.openxmlformats.org/officeDocument/2006/relationships/hyperlink" Target="http://steinhardt.nyu.edu/marl/research/chord_recognition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4" y="2081212"/>
            <a:ext cx="12068175" cy="27384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4"/>
                </a:solidFill>
              </a:rPr>
              <a:t>Real-Time Identification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</a:t>
            </a:r>
            <a:r>
              <a:rPr lang="en-US" dirty="0">
                <a:solidFill>
                  <a:schemeClr val="accent4"/>
                </a:solidFill>
              </a:rPr>
              <a:t> Simple and Extended Musical Chords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</a:t>
            </a:r>
            <a:r>
              <a:rPr lang="en-US" dirty="0">
                <a:solidFill>
                  <a:schemeClr val="accent4"/>
                </a:solidFill>
              </a:rPr>
              <a:t> Artificial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8825" y="0"/>
            <a:ext cx="10163175" cy="3275012"/>
          </a:xfrm>
        </p:spPr>
        <p:txBody>
          <a:bodyPr>
            <a:normAutofit/>
          </a:bodyPr>
          <a:lstStyle/>
          <a:p>
            <a:pPr algn="r"/>
            <a:r>
              <a:rPr lang="en-US" sz="174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136C75-A507-48C9-8EC5-BB4ABFBC4D2D}"/>
              </a:ext>
            </a:extLst>
          </p:cNvPr>
          <p:cNvSpPr txBox="1">
            <a:spLocks/>
          </p:cNvSpPr>
          <p:nvPr/>
        </p:nvSpPr>
        <p:spPr>
          <a:xfrm>
            <a:off x="123825" y="3987005"/>
            <a:ext cx="12068175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Coronel, Lesli Natasha A.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Navarro, Joachim Alfonso A.</a:t>
            </a:r>
          </a:p>
        </p:txBody>
      </p:sp>
    </p:spTree>
    <p:extLst>
      <p:ext uri="{BB962C8B-B14F-4D97-AF65-F5344CB8AC3E}">
        <p14:creationId xmlns:p14="http://schemas.microsoft.com/office/powerpoint/2010/main" val="58991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determination of the name of the chord from the notes that constitute 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Definition of chord identification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AD25156-4B7A-4CA3-B53C-38767DDB50FE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221367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3646"/>
            <a:ext cx="7061793" cy="31700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“The general music learning public places a </a:t>
            </a:r>
            <a:r>
              <a:rPr lang="en-US" sz="4000" dirty="0">
                <a:solidFill>
                  <a:srgbClr val="FFC000"/>
                </a:solidFill>
              </a:rPr>
              <a:t>high demand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on </a:t>
            </a:r>
            <a:r>
              <a:rPr lang="en-US" sz="4000" dirty="0">
                <a:solidFill>
                  <a:srgbClr val="FFC000"/>
                </a:solidFill>
              </a:rPr>
              <a:t>chord-based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representations of popular music.”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Humphrey, Bello, &amp; Cho,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n.d.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par.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9EF958-057D-48ED-A57B-A18C82EB09F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442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5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Majority of general music learning public </a:t>
            </a:r>
            <a:r>
              <a:rPr lang="en-US" sz="4000" dirty="0">
                <a:solidFill>
                  <a:srgbClr val="FFC000"/>
                </a:solidFill>
              </a:rPr>
              <a:t>can’t do this by themselves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due to </a:t>
            </a:r>
            <a:r>
              <a:rPr lang="en-US" sz="4000" dirty="0">
                <a:solidFill>
                  <a:srgbClr val="FFC000"/>
                </a:solidFill>
              </a:rPr>
              <a:t>lack of skill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 training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Situation with chord identification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Chord Identification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6C19FF6-5874-4279-A30A-85D4980E482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27657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350901" y="2431531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Sound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350901" y="3792052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3B4BA-FFD4-4524-AEAC-9BA672DD1594}"/>
              </a:ext>
            </a:extLst>
          </p:cNvPr>
          <p:cNvSpPr txBox="1"/>
          <p:nvPr/>
        </p:nvSpPr>
        <p:spPr>
          <a:xfrm>
            <a:off x="4551271" y="2431531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Pitch recognition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2548A-A3FF-4A5A-9A7C-B0906DAF0E02}"/>
              </a:ext>
            </a:extLst>
          </p:cNvPr>
          <p:cNvSpPr txBox="1"/>
          <p:nvPr/>
        </p:nvSpPr>
        <p:spPr>
          <a:xfrm>
            <a:off x="4551271" y="3792052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9342A-745B-4B5B-9FF5-50437F1C85A6}"/>
              </a:ext>
            </a:extLst>
          </p:cNvPr>
          <p:cNvSpPr txBox="1"/>
          <p:nvPr/>
        </p:nvSpPr>
        <p:spPr>
          <a:xfrm>
            <a:off x="8751639" y="2429596"/>
            <a:ext cx="3002212" cy="13624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Note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14E54-2738-4C7C-8D24-15F83042ACBE}"/>
              </a:ext>
            </a:extLst>
          </p:cNvPr>
          <p:cNvSpPr txBox="1"/>
          <p:nvPr/>
        </p:nvSpPr>
        <p:spPr>
          <a:xfrm>
            <a:off x="8751639" y="3774479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45CC30-7912-45EA-B133-D2048FE93B33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>
            <a:off x="3353113" y="3112759"/>
            <a:ext cx="1198158" cy="0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65F10C-6643-433B-98A1-2C9D651A5191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7553483" y="3110824"/>
            <a:ext cx="1198156" cy="1935"/>
          </a:xfrm>
          <a:prstGeom prst="straightConnector1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C339AEE9-FC76-4CDA-959E-016BD9282CC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8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Rare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amongst music-learning individuals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Zatorre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Perry, Beckett, Westbury, &amp; Evans, 1998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17FA1B-2805-42E7-9324-517072A18346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34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5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Expressed in a </a:t>
            </a:r>
            <a:r>
              <a:rPr lang="en-US" sz="4000" dirty="0">
                <a:solidFill>
                  <a:srgbClr val="FFC000"/>
                </a:solidFill>
              </a:rPr>
              <a:t>low percentage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of the human population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Baharloo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Service,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Risch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Gitschier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Freimer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AFBB82-5DB2-4F0C-947F-2C143B890036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28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Acquired through </a:t>
            </a:r>
            <a:r>
              <a:rPr lang="en-US" sz="4000" dirty="0">
                <a:solidFill>
                  <a:srgbClr val="FFC000"/>
                </a:solidFill>
              </a:rPr>
              <a:t>favorable genes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 </a:t>
            </a:r>
            <a:r>
              <a:rPr lang="en-US" sz="4000" dirty="0">
                <a:solidFill>
                  <a:srgbClr val="FFC000"/>
                </a:solidFill>
              </a:rPr>
              <a:t>early music training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Baharloo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Service,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Risch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Gitschier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Freimer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18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Absolute pitch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AF19997-AEFC-4AAA-8AD8-A9C26EBE1B3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857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10457-0911-439A-AD1C-41CE83CCA956}"/>
              </a:ext>
            </a:extLst>
          </p:cNvPr>
          <p:cNvSpPr/>
          <p:nvPr/>
        </p:nvSpPr>
        <p:spPr>
          <a:xfrm>
            <a:off x="4830938" y="1758759"/>
            <a:ext cx="2294128" cy="2294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Neuron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2028825" y="190835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9B4AB-5B09-4AF7-B698-D75D2B323B6E}"/>
              </a:ext>
            </a:extLst>
          </p:cNvPr>
          <p:cNvSpPr txBox="1"/>
          <p:nvPr/>
        </p:nvSpPr>
        <p:spPr>
          <a:xfrm>
            <a:off x="2028825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4E82D-ACE4-4C7C-B71B-26168C15EDA1}"/>
              </a:ext>
            </a:extLst>
          </p:cNvPr>
          <p:cNvSpPr txBox="1"/>
          <p:nvPr/>
        </p:nvSpPr>
        <p:spPr>
          <a:xfrm>
            <a:off x="2028825" y="3557433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8C6A5-AE22-4ACF-98ED-10867BB3D655}"/>
              </a:ext>
            </a:extLst>
          </p:cNvPr>
          <p:cNvCxnSpPr>
            <a:stCxn id="12" idx="3"/>
            <a:endCxn id="7" idx="2"/>
          </p:cNvCxnSpPr>
          <p:nvPr/>
        </p:nvCxnSpPr>
        <p:spPr>
          <a:xfrm>
            <a:off x="3107817" y="2108406"/>
            <a:ext cx="1723121" cy="7974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DB279-1311-4A1B-81BC-ADB4F783F959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3107817" y="2905823"/>
            <a:ext cx="1723121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9F67F-0305-4D99-84DE-6A1B994AF2C5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3107817" y="2905823"/>
            <a:ext cx="1723121" cy="8516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8885623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065ECB-EA21-4BF2-855C-962C7B6E4944}"/>
              </a:ext>
            </a:extLst>
          </p:cNvPr>
          <p:cNvCxnSpPr>
            <a:cxnSpLocks/>
            <a:stCxn id="7" idx="6"/>
            <a:endCxn id="24" idx="1"/>
          </p:cNvCxnSpPr>
          <p:nvPr/>
        </p:nvCxnSpPr>
        <p:spPr>
          <a:xfrm>
            <a:off x="7125066" y="2905823"/>
            <a:ext cx="1760557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Computational model of neurons in a brain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627579-42FC-4D04-AD5F-E6D747D4ADF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615404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10457-0911-439A-AD1C-41CE83CCA956}"/>
              </a:ext>
            </a:extLst>
          </p:cNvPr>
          <p:cNvSpPr/>
          <p:nvPr/>
        </p:nvSpPr>
        <p:spPr>
          <a:xfrm>
            <a:off x="4830938" y="1758759"/>
            <a:ext cx="2294128" cy="2294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Math function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496E9-C26E-4B7A-BF0E-6CADA41ED15F}"/>
              </a:ext>
            </a:extLst>
          </p:cNvPr>
          <p:cNvSpPr txBox="1"/>
          <p:nvPr/>
        </p:nvSpPr>
        <p:spPr>
          <a:xfrm>
            <a:off x="2028825" y="190835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Num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9B4AB-5B09-4AF7-B698-D75D2B323B6E}"/>
              </a:ext>
            </a:extLst>
          </p:cNvPr>
          <p:cNvSpPr txBox="1"/>
          <p:nvPr/>
        </p:nvSpPr>
        <p:spPr>
          <a:xfrm>
            <a:off x="2028825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Num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4E82D-ACE4-4C7C-B71B-26168C15EDA1}"/>
              </a:ext>
            </a:extLst>
          </p:cNvPr>
          <p:cNvSpPr txBox="1"/>
          <p:nvPr/>
        </p:nvSpPr>
        <p:spPr>
          <a:xfrm>
            <a:off x="2028825" y="3557433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Num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8C6A5-AE22-4ACF-98ED-10867BB3D655}"/>
              </a:ext>
            </a:extLst>
          </p:cNvPr>
          <p:cNvCxnSpPr>
            <a:cxnSpLocks/>
            <a:stCxn id="12" idx="3"/>
            <a:endCxn id="7" idx="2"/>
          </p:cNvCxnSpPr>
          <p:nvPr/>
        </p:nvCxnSpPr>
        <p:spPr>
          <a:xfrm>
            <a:off x="3107817" y="2108406"/>
            <a:ext cx="1723121" cy="7974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5DB279-1311-4A1B-81BC-ADB4F783F959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3107817" y="2905823"/>
            <a:ext cx="1723121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9F67F-0305-4D99-84DE-6A1B994AF2C5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V="1">
            <a:off x="3107817" y="2905823"/>
            <a:ext cx="1723121" cy="85166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8ACBE4-815C-47EF-8E79-4E617C3E068C}"/>
              </a:ext>
            </a:extLst>
          </p:cNvPr>
          <p:cNvSpPr txBox="1"/>
          <p:nvPr/>
        </p:nvSpPr>
        <p:spPr>
          <a:xfrm>
            <a:off x="8885623" y="2715285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Num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065ECB-EA21-4BF2-855C-962C7B6E4944}"/>
              </a:ext>
            </a:extLst>
          </p:cNvPr>
          <p:cNvCxnSpPr>
            <a:cxnSpLocks/>
            <a:stCxn id="7" idx="6"/>
            <a:endCxn id="24" idx="1"/>
          </p:cNvCxnSpPr>
          <p:nvPr/>
        </p:nvCxnSpPr>
        <p:spPr>
          <a:xfrm>
            <a:off x="7125066" y="2905823"/>
            <a:ext cx="1760557" cy="95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328661"/>
            <a:ext cx="10730334" cy="132343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Many neurons passing and manipulating numbers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295EBA0-4ECD-4B42-BD4E-03FE3E061635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054511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10457-0911-439A-AD1C-41CE83CCA956}"/>
              </a:ext>
            </a:extLst>
          </p:cNvPr>
          <p:cNvSpPr/>
          <p:nvPr/>
        </p:nvSpPr>
        <p:spPr>
          <a:xfrm>
            <a:off x="2862904" y="941559"/>
            <a:ext cx="753232" cy="7532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en-US" sz="2000" baseline="-25000" dirty="0">
                <a:solidFill>
                  <a:schemeClr val="tx2">
                    <a:lumMod val="50000"/>
                  </a:schemeClr>
                </a:solidFill>
              </a:rPr>
              <a:t>1</a:t>
            </a:r>
            <a:endParaRPr lang="en-US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Neurons arranged in “layers”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295EBA0-4ECD-4B42-BD4E-03FE3E061635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F0ED3F-6A04-407C-BB39-AD4CD6FDFC99}"/>
              </a:ext>
            </a:extLst>
          </p:cNvPr>
          <p:cNvSpPr/>
          <p:nvPr/>
        </p:nvSpPr>
        <p:spPr>
          <a:xfrm>
            <a:off x="2870369" y="1913552"/>
            <a:ext cx="753232" cy="753232"/>
          </a:xfrm>
          <a:prstGeom prst="ellipse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DAE3F3"/>
                </a:solidFill>
              </a:rPr>
              <a:t>N</a:t>
            </a:r>
            <a:r>
              <a:rPr lang="en-US" sz="2000" baseline="-25000" dirty="0">
                <a:solidFill>
                  <a:srgbClr val="DAE3F3"/>
                </a:solidFill>
              </a:rPr>
              <a:t>2</a:t>
            </a:r>
            <a:endParaRPr lang="en-US" dirty="0">
              <a:solidFill>
                <a:srgbClr val="DAE3F3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62812C9-42F5-4987-92A0-DC1681EC868F}"/>
              </a:ext>
            </a:extLst>
          </p:cNvPr>
          <p:cNvSpPr/>
          <p:nvPr/>
        </p:nvSpPr>
        <p:spPr>
          <a:xfrm>
            <a:off x="2862904" y="2873718"/>
            <a:ext cx="753232" cy="753232"/>
          </a:xfrm>
          <a:prstGeom prst="ellipse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DAE3F3"/>
                </a:solidFill>
              </a:rPr>
              <a:t>N</a:t>
            </a:r>
            <a:r>
              <a:rPr lang="en-US" sz="2000" baseline="-25000" dirty="0">
                <a:solidFill>
                  <a:srgbClr val="DAE3F3"/>
                </a:solidFill>
              </a:rPr>
              <a:t>3</a:t>
            </a:r>
            <a:endParaRPr lang="en-US" dirty="0">
              <a:solidFill>
                <a:srgbClr val="DAE3F3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FE42C7D-CDEB-4C99-BFE0-32FFDEEAC4FC}"/>
              </a:ext>
            </a:extLst>
          </p:cNvPr>
          <p:cNvSpPr/>
          <p:nvPr/>
        </p:nvSpPr>
        <p:spPr>
          <a:xfrm>
            <a:off x="5065777" y="941559"/>
            <a:ext cx="753232" cy="7532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en-US" sz="2000" baseline="-25000" dirty="0">
                <a:solidFill>
                  <a:schemeClr val="tx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3B71D97-13A0-4B4B-809A-B459DAA55DB4}"/>
              </a:ext>
            </a:extLst>
          </p:cNvPr>
          <p:cNvSpPr/>
          <p:nvPr/>
        </p:nvSpPr>
        <p:spPr>
          <a:xfrm>
            <a:off x="5073242" y="1913552"/>
            <a:ext cx="753232" cy="7532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en-US" baseline="-25000" dirty="0">
                <a:solidFill>
                  <a:schemeClr val="tx2">
                    <a:lumMod val="50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AA510F0-7587-454D-9317-E23ACFDAE5B2}"/>
              </a:ext>
            </a:extLst>
          </p:cNvPr>
          <p:cNvSpPr/>
          <p:nvPr/>
        </p:nvSpPr>
        <p:spPr>
          <a:xfrm>
            <a:off x="5065777" y="2873718"/>
            <a:ext cx="753232" cy="7532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en-US" baseline="-25000" dirty="0">
                <a:solidFill>
                  <a:schemeClr val="tx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8CFD80-0614-4D75-B0A5-A4806356491B}"/>
              </a:ext>
            </a:extLst>
          </p:cNvPr>
          <p:cNvCxnSpPr>
            <a:stCxn id="7" idx="6"/>
            <a:endCxn id="26" idx="2"/>
          </p:cNvCxnSpPr>
          <p:nvPr/>
        </p:nvCxnSpPr>
        <p:spPr>
          <a:xfrm>
            <a:off x="3616136" y="1318175"/>
            <a:ext cx="1449641" cy="0"/>
          </a:xfrm>
          <a:prstGeom prst="straightConnector1">
            <a:avLst/>
          </a:prstGeom>
          <a:ln w="28575">
            <a:solidFill>
              <a:srgbClr val="DAE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652DF5-DFF7-429F-A233-EEC5DA30AA94}"/>
              </a:ext>
            </a:extLst>
          </p:cNvPr>
          <p:cNvCxnSpPr>
            <a:stCxn id="7" idx="6"/>
            <a:endCxn id="27" idx="2"/>
          </p:cNvCxnSpPr>
          <p:nvPr/>
        </p:nvCxnSpPr>
        <p:spPr>
          <a:xfrm>
            <a:off x="3616136" y="1318175"/>
            <a:ext cx="1457106" cy="971993"/>
          </a:xfrm>
          <a:prstGeom prst="straightConnector1">
            <a:avLst/>
          </a:prstGeom>
          <a:ln w="28575">
            <a:solidFill>
              <a:srgbClr val="DAE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6438A0-BB6E-43C0-8D8E-6AAB105E9934}"/>
              </a:ext>
            </a:extLst>
          </p:cNvPr>
          <p:cNvCxnSpPr>
            <a:stCxn id="7" idx="6"/>
            <a:endCxn id="28" idx="2"/>
          </p:cNvCxnSpPr>
          <p:nvPr/>
        </p:nvCxnSpPr>
        <p:spPr>
          <a:xfrm>
            <a:off x="3616136" y="1318175"/>
            <a:ext cx="1449641" cy="1932159"/>
          </a:xfrm>
          <a:prstGeom prst="straightConnector1">
            <a:avLst/>
          </a:prstGeom>
          <a:ln w="28575">
            <a:solidFill>
              <a:srgbClr val="DAE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4382526-D878-4D66-82FF-D179C08FC64C}"/>
              </a:ext>
            </a:extLst>
          </p:cNvPr>
          <p:cNvSpPr/>
          <p:nvPr/>
        </p:nvSpPr>
        <p:spPr>
          <a:xfrm>
            <a:off x="7737231" y="949477"/>
            <a:ext cx="753232" cy="7532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en-US" baseline="-25000" dirty="0">
                <a:solidFill>
                  <a:schemeClr val="tx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2B72D6B-0DE6-4D8C-8BB9-3F6031A23012}"/>
              </a:ext>
            </a:extLst>
          </p:cNvPr>
          <p:cNvSpPr/>
          <p:nvPr/>
        </p:nvSpPr>
        <p:spPr>
          <a:xfrm>
            <a:off x="7744696" y="1921470"/>
            <a:ext cx="753232" cy="7532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en-US" baseline="-25000" dirty="0">
                <a:solidFill>
                  <a:schemeClr val="tx2">
                    <a:lumMod val="50000"/>
                  </a:schemeClr>
                </a:solidFill>
              </a:rPr>
              <a:t>8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D1F2562-4D02-424C-9E2E-41C3584F98FC}"/>
              </a:ext>
            </a:extLst>
          </p:cNvPr>
          <p:cNvSpPr/>
          <p:nvPr/>
        </p:nvSpPr>
        <p:spPr>
          <a:xfrm>
            <a:off x="7737231" y="2881636"/>
            <a:ext cx="753232" cy="7532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en-US" baseline="-25000" dirty="0">
                <a:solidFill>
                  <a:schemeClr val="tx2">
                    <a:lumMod val="50000"/>
                  </a:schemeClr>
                </a:solidFill>
              </a:rPr>
              <a:t>9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FC465-DB98-42E9-BF84-2131A4C6E9F6}"/>
              </a:ext>
            </a:extLst>
          </p:cNvPr>
          <p:cNvSpPr txBox="1"/>
          <p:nvPr/>
        </p:nvSpPr>
        <p:spPr>
          <a:xfrm>
            <a:off x="2707489" y="3944552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Layer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CECED2-31AA-480E-9A57-C61824B828C4}"/>
              </a:ext>
            </a:extLst>
          </p:cNvPr>
          <p:cNvSpPr txBox="1"/>
          <p:nvPr/>
        </p:nvSpPr>
        <p:spPr>
          <a:xfrm>
            <a:off x="4902897" y="3944552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Layer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B79F72-0085-4A3B-A316-3D357BD10DD0}"/>
              </a:ext>
            </a:extLst>
          </p:cNvPr>
          <p:cNvSpPr txBox="1"/>
          <p:nvPr/>
        </p:nvSpPr>
        <p:spPr>
          <a:xfrm>
            <a:off x="7581816" y="3943369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Layer 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6694F3-0380-44F1-AC20-90DB0683E708}"/>
              </a:ext>
            </a:extLst>
          </p:cNvPr>
          <p:cNvSpPr txBox="1"/>
          <p:nvPr/>
        </p:nvSpPr>
        <p:spPr>
          <a:xfrm>
            <a:off x="6238624" y="989358"/>
            <a:ext cx="107899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CDB880-9CE9-44B9-9275-6742DE623E98}"/>
              </a:ext>
            </a:extLst>
          </p:cNvPr>
          <p:cNvSpPr txBox="1"/>
          <p:nvPr/>
        </p:nvSpPr>
        <p:spPr>
          <a:xfrm>
            <a:off x="6246089" y="1839797"/>
            <a:ext cx="107899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72AA39-0712-4FC0-9BFC-5FF11598DA36}"/>
              </a:ext>
            </a:extLst>
          </p:cNvPr>
          <p:cNvSpPr txBox="1"/>
          <p:nvPr/>
        </p:nvSpPr>
        <p:spPr>
          <a:xfrm>
            <a:off x="6263135" y="2858276"/>
            <a:ext cx="107899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98085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874B-B985-44AD-A3CA-E8178ABBD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8" y="4052887"/>
            <a:ext cx="6655043" cy="2738438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420535" y="2551797"/>
            <a:ext cx="1078992" cy="707886"/>
          </a:xfrm>
          <a:prstGeom prst="rect">
            <a:avLst/>
          </a:prstGeom>
          <a:solidFill>
            <a:srgbClr val="FF43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01E81-D30E-4F60-9C79-691349091305}"/>
              </a:ext>
            </a:extLst>
          </p:cNvPr>
          <p:cNvSpPr txBox="1"/>
          <p:nvPr/>
        </p:nvSpPr>
        <p:spPr>
          <a:xfrm>
            <a:off x="3499527" y="2551797"/>
            <a:ext cx="1078992" cy="707886"/>
          </a:xfrm>
          <a:prstGeom prst="rect">
            <a:avLst/>
          </a:prstGeom>
          <a:solidFill>
            <a:srgbClr val="FF98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1138E-90B0-41B8-A05D-EFD4F299E6C6}"/>
              </a:ext>
            </a:extLst>
          </p:cNvPr>
          <p:cNvSpPr txBox="1"/>
          <p:nvPr/>
        </p:nvSpPr>
        <p:spPr>
          <a:xfrm>
            <a:off x="4578519" y="2551797"/>
            <a:ext cx="1078992" cy="707886"/>
          </a:xfrm>
          <a:prstGeom prst="rect">
            <a:avLst/>
          </a:prstGeom>
          <a:solidFill>
            <a:srgbClr val="FFE4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47F07-4AC2-4333-A828-D38A1486ED2C}"/>
              </a:ext>
            </a:extLst>
          </p:cNvPr>
          <p:cNvSpPr txBox="1"/>
          <p:nvPr/>
        </p:nvSpPr>
        <p:spPr>
          <a:xfrm>
            <a:off x="5657088" y="2551797"/>
            <a:ext cx="1078992" cy="707886"/>
          </a:xfrm>
          <a:prstGeom prst="rect">
            <a:avLst/>
          </a:prstGeom>
          <a:solidFill>
            <a:srgbClr val="C5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B1DEC-C76D-43CE-A2C9-696C4F4D46D4}"/>
              </a:ext>
            </a:extLst>
          </p:cNvPr>
          <p:cNvSpPr txBox="1"/>
          <p:nvPr/>
        </p:nvSpPr>
        <p:spPr>
          <a:xfrm>
            <a:off x="6735657" y="2551797"/>
            <a:ext cx="1078992" cy="707886"/>
          </a:xfrm>
          <a:prstGeom prst="rect">
            <a:avLst/>
          </a:prstGeom>
          <a:solidFill>
            <a:srgbClr val="59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7EFA7-B9EA-4477-9816-1DED92926901}"/>
              </a:ext>
            </a:extLst>
          </p:cNvPr>
          <p:cNvSpPr txBox="1"/>
          <p:nvPr/>
        </p:nvSpPr>
        <p:spPr>
          <a:xfrm>
            <a:off x="7814226" y="2550942"/>
            <a:ext cx="1078992" cy="707886"/>
          </a:xfrm>
          <a:prstGeom prst="rect">
            <a:avLst/>
          </a:prstGeom>
          <a:solidFill>
            <a:srgbClr val="43FFB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C7446-2723-41A6-B544-05588C1B9F4B}"/>
              </a:ext>
            </a:extLst>
          </p:cNvPr>
          <p:cNvSpPr txBox="1"/>
          <p:nvPr/>
        </p:nvSpPr>
        <p:spPr>
          <a:xfrm>
            <a:off x="7813803" y="3257282"/>
            <a:ext cx="1078992" cy="707886"/>
          </a:xfrm>
          <a:prstGeom prst="rect">
            <a:avLst/>
          </a:prstGeom>
          <a:solidFill>
            <a:srgbClr val="43F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6252FA-4A01-42D9-AD0B-9032F6B601A3}"/>
              </a:ext>
            </a:extLst>
          </p:cNvPr>
          <p:cNvSpPr txBox="1"/>
          <p:nvPr/>
        </p:nvSpPr>
        <p:spPr>
          <a:xfrm>
            <a:off x="6735234" y="3257282"/>
            <a:ext cx="1078992" cy="707886"/>
          </a:xfrm>
          <a:prstGeom prst="rect">
            <a:avLst/>
          </a:prstGeom>
          <a:solidFill>
            <a:srgbClr val="438B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DA1489-04CA-45D5-BA0A-2A4E38CD1E2D}"/>
              </a:ext>
            </a:extLst>
          </p:cNvPr>
          <p:cNvSpPr txBox="1"/>
          <p:nvPr/>
        </p:nvSpPr>
        <p:spPr>
          <a:xfrm>
            <a:off x="5655819" y="3257282"/>
            <a:ext cx="1078992" cy="707886"/>
          </a:xfrm>
          <a:prstGeom prst="rect">
            <a:avLst/>
          </a:prstGeom>
          <a:solidFill>
            <a:srgbClr val="4347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0F6F4-EC03-4182-814A-A0D080519A00}"/>
              </a:ext>
            </a:extLst>
          </p:cNvPr>
          <p:cNvSpPr txBox="1"/>
          <p:nvPr/>
        </p:nvSpPr>
        <p:spPr>
          <a:xfrm>
            <a:off x="4580634" y="3257282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9BAEA-0347-4A50-94CC-2ADA743497EF}"/>
              </a:ext>
            </a:extLst>
          </p:cNvPr>
          <p:cNvSpPr txBox="1"/>
          <p:nvPr/>
        </p:nvSpPr>
        <p:spPr>
          <a:xfrm>
            <a:off x="3498966" y="3257282"/>
            <a:ext cx="1078992" cy="707886"/>
          </a:xfrm>
          <a:prstGeom prst="rect">
            <a:avLst/>
          </a:prstGeom>
          <a:solidFill>
            <a:srgbClr val="F144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D82E46-2C87-4AF1-BBA5-CC2C2FC5A617}"/>
              </a:ext>
            </a:extLst>
          </p:cNvPr>
          <p:cNvSpPr txBox="1"/>
          <p:nvPr/>
        </p:nvSpPr>
        <p:spPr>
          <a:xfrm>
            <a:off x="2423919" y="3257282"/>
            <a:ext cx="1078992" cy="707886"/>
          </a:xfrm>
          <a:prstGeom prst="rect">
            <a:avLst/>
          </a:prstGeom>
          <a:solidFill>
            <a:srgbClr val="FF43A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1F8ED-9B59-4952-94E3-BA68313E5965}"/>
              </a:ext>
            </a:extLst>
          </p:cNvPr>
          <p:cNvSpPr txBox="1"/>
          <p:nvPr/>
        </p:nvSpPr>
        <p:spPr>
          <a:xfrm>
            <a:off x="201168" y="18470"/>
            <a:ext cx="5894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Pitch Classes / Notes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5B03E5F-A362-4647-A96E-144A5C436BEA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09ECF7-B2DC-4364-B718-74211033EB56}"/>
              </a:ext>
            </a:extLst>
          </p:cNvPr>
          <p:cNvSpPr txBox="1"/>
          <p:nvPr/>
        </p:nvSpPr>
        <p:spPr>
          <a:xfrm>
            <a:off x="2417297" y="3965168"/>
            <a:ext cx="647549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Used almost universally</a:t>
            </a:r>
          </a:p>
        </p:txBody>
      </p:sp>
    </p:spTree>
    <p:extLst>
      <p:ext uri="{BB962C8B-B14F-4D97-AF65-F5344CB8AC3E}">
        <p14:creationId xmlns:p14="http://schemas.microsoft.com/office/powerpoint/2010/main" val="2892147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010457-0911-439A-AD1C-41CE83CCA956}"/>
              </a:ext>
            </a:extLst>
          </p:cNvPr>
          <p:cNvSpPr/>
          <p:nvPr/>
        </p:nvSpPr>
        <p:spPr>
          <a:xfrm>
            <a:off x="2862904" y="941559"/>
            <a:ext cx="753232" cy="7532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en-US" sz="2000" baseline="-25000" dirty="0">
                <a:solidFill>
                  <a:schemeClr val="tx2">
                    <a:lumMod val="50000"/>
                  </a:schemeClr>
                </a:solidFill>
              </a:rPr>
              <a:t>1</a:t>
            </a:r>
            <a:endParaRPr lang="en-US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Neurons arranged in “layers”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295EBA0-4ECD-4B42-BD4E-03FE3E061635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F0ED3F-6A04-407C-BB39-AD4CD6FDFC99}"/>
              </a:ext>
            </a:extLst>
          </p:cNvPr>
          <p:cNvSpPr/>
          <p:nvPr/>
        </p:nvSpPr>
        <p:spPr>
          <a:xfrm>
            <a:off x="2870369" y="1913552"/>
            <a:ext cx="753232" cy="753232"/>
          </a:xfrm>
          <a:prstGeom prst="ellipse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DAE3F3"/>
                </a:solidFill>
              </a:rPr>
              <a:t>N</a:t>
            </a:r>
            <a:r>
              <a:rPr lang="en-US" sz="2000" baseline="-25000" dirty="0">
                <a:solidFill>
                  <a:srgbClr val="DAE3F3"/>
                </a:solidFill>
              </a:rPr>
              <a:t>2</a:t>
            </a:r>
            <a:endParaRPr lang="en-US" dirty="0">
              <a:solidFill>
                <a:srgbClr val="DAE3F3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62812C9-42F5-4987-92A0-DC1681EC868F}"/>
              </a:ext>
            </a:extLst>
          </p:cNvPr>
          <p:cNvSpPr/>
          <p:nvPr/>
        </p:nvSpPr>
        <p:spPr>
          <a:xfrm>
            <a:off x="2862904" y="2873718"/>
            <a:ext cx="753232" cy="753232"/>
          </a:xfrm>
          <a:prstGeom prst="ellipse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DAE3F3"/>
                </a:solidFill>
              </a:rPr>
              <a:t>N</a:t>
            </a:r>
            <a:r>
              <a:rPr lang="en-US" sz="2000" baseline="-25000" dirty="0">
                <a:solidFill>
                  <a:srgbClr val="DAE3F3"/>
                </a:solidFill>
              </a:rPr>
              <a:t>3</a:t>
            </a:r>
            <a:endParaRPr lang="en-US" dirty="0">
              <a:solidFill>
                <a:srgbClr val="DAE3F3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FE42C7D-CDEB-4C99-BFE0-32FFDEEAC4FC}"/>
              </a:ext>
            </a:extLst>
          </p:cNvPr>
          <p:cNvSpPr/>
          <p:nvPr/>
        </p:nvSpPr>
        <p:spPr>
          <a:xfrm>
            <a:off x="5065777" y="941559"/>
            <a:ext cx="753232" cy="7532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en-US" sz="2000" baseline="-25000" dirty="0">
                <a:solidFill>
                  <a:schemeClr val="tx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3B71D97-13A0-4B4B-809A-B459DAA55DB4}"/>
              </a:ext>
            </a:extLst>
          </p:cNvPr>
          <p:cNvSpPr/>
          <p:nvPr/>
        </p:nvSpPr>
        <p:spPr>
          <a:xfrm>
            <a:off x="5073242" y="1913552"/>
            <a:ext cx="753232" cy="7532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en-US" baseline="-25000" dirty="0">
                <a:solidFill>
                  <a:schemeClr val="tx2">
                    <a:lumMod val="50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AA510F0-7587-454D-9317-E23ACFDAE5B2}"/>
              </a:ext>
            </a:extLst>
          </p:cNvPr>
          <p:cNvSpPr/>
          <p:nvPr/>
        </p:nvSpPr>
        <p:spPr>
          <a:xfrm>
            <a:off x="5065777" y="2873718"/>
            <a:ext cx="753232" cy="7532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en-US" baseline="-25000" dirty="0">
                <a:solidFill>
                  <a:schemeClr val="tx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8CFD80-0614-4D75-B0A5-A4806356491B}"/>
              </a:ext>
            </a:extLst>
          </p:cNvPr>
          <p:cNvCxnSpPr>
            <a:stCxn id="7" idx="6"/>
            <a:endCxn id="26" idx="2"/>
          </p:cNvCxnSpPr>
          <p:nvPr/>
        </p:nvCxnSpPr>
        <p:spPr>
          <a:xfrm>
            <a:off x="3616136" y="1318175"/>
            <a:ext cx="1449641" cy="0"/>
          </a:xfrm>
          <a:prstGeom prst="straightConnector1">
            <a:avLst/>
          </a:prstGeom>
          <a:ln w="28575">
            <a:solidFill>
              <a:srgbClr val="DAE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652DF5-DFF7-429F-A233-EEC5DA30AA94}"/>
              </a:ext>
            </a:extLst>
          </p:cNvPr>
          <p:cNvCxnSpPr>
            <a:stCxn id="7" idx="6"/>
            <a:endCxn id="27" idx="2"/>
          </p:cNvCxnSpPr>
          <p:nvPr/>
        </p:nvCxnSpPr>
        <p:spPr>
          <a:xfrm>
            <a:off x="3616136" y="1318175"/>
            <a:ext cx="1457106" cy="971993"/>
          </a:xfrm>
          <a:prstGeom prst="straightConnector1">
            <a:avLst/>
          </a:prstGeom>
          <a:ln w="28575">
            <a:solidFill>
              <a:srgbClr val="DAE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6438A0-BB6E-43C0-8D8E-6AAB105E9934}"/>
              </a:ext>
            </a:extLst>
          </p:cNvPr>
          <p:cNvCxnSpPr>
            <a:stCxn id="7" idx="6"/>
            <a:endCxn id="28" idx="2"/>
          </p:cNvCxnSpPr>
          <p:nvPr/>
        </p:nvCxnSpPr>
        <p:spPr>
          <a:xfrm>
            <a:off x="3616136" y="1318175"/>
            <a:ext cx="1449641" cy="1932159"/>
          </a:xfrm>
          <a:prstGeom prst="straightConnector1">
            <a:avLst/>
          </a:prstGeom>
          <a:ln w="28575">
            <a:solidFill>
              <a:srgbClr val="DAE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4382526-D878-4D66-82FF-D179C08FC64C}"/>
              </a:ext>
            </a:extLst>
          </p:cNvPr>
          <p:cNvSpPr/>
          <p:nvPr/>
        </p:nvSpPr>
        <p:spPr>
          <a:xfrm>
            <a:off x="7737231" y="949477"/>
            <a:ext cx="753232" cy="7532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en-US" baseline="-25000" dirty="0">
                <a:solidFill>
                  <a:schemeClr val="tx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2B72D6B-0DE6-4D8C-8BB9-3F6031A23012}"/>
              </a:ext>
            </a:extLst>
          </p:cNvPr>
          <p:cNvSpPr/>
          <p:nvPr/>
        </p:nvSpPr>
        <p:spPr>
          <a:xfrm>
            <a:off x="7744696" y="1921470"/>
            <a:ext cx="753232" cy="7532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en-US" baseline="-25000" dirty="0">
                <a:solidFill>
                  <a:schemeClr val="tx2">
                    <a:lumMod val="50000"/>
                  </a:schemeClr>
                </a:solidFill>
              </a:rPr>
              <a:t>8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D1F2562-4D02-424C-9E2E-41C3584F98FC}"/>
              </a:ext>
            </a:extLst>
          </p:cNvPr>
          <p:cNvSpPr/>
          <p:nvPr/>
        </p:nvSpPr>
        <p:spPr>
          <a:xfrm>
            <a:off x="7737231" y="2881636"/>
            <a:ext cx="753232" cy="7532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en-US" baseline="-25000" dirty="0">
                <a:solidFill>
                  <a:schemeClr val="tx2">
                    <a:lumMod val="50000"/>
                  </a:schemeClr>
                </a:solidFill>
              </a:rPr>
              <a:t>9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FC465-DB98-42E9-BF84-2131A4C6E9F6}"/>
              </a:ext>
            </a:extLst>
          </p:cNvPr>
          <p:cNvSpPr txBox="1"/>
          <p:nvPr/>
        </p:nvSpPr>
        <p:spPr>
          <a:xfrm>
            <a:off x="2707489" y="3944552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CECED2-31AA-480E-9A57-C61824B828C4}"/>
              </a:ext>
            </a:extLst>
          </p:cNvPr>
          <p:cNvSpPr txBox="1"/>
          <p:nvPr/>
        </p:nvSpPr>
        <p:spPr>
          <a:xfrm>
            <a:off x="4902897" y="3944552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Hidden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B79F72-0085-4A3B-A316-3D357BD10DD0}"/>
              </a:ext>
            </a:extLst>
          </p:cNvPr>
          <p:cNvSpPr txBox="1"/>
          <p:nvPr/>
        </p:nvSpPr>
        <p:spPr>
          <a:xfrm>
            <a:off x="7581816" y="3943369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6694F3-0380-44F1-AC20-90DB0683E708}"/>
              </a:ext>
            </a:extLst>
          </p:cNvPr>
          <p:cNvSpPr txBox="1"/>
          <p:nvPr/>
        </p:nvSpPr>
        <p:spPr>
          <a:xfrm>
            <a:off x="6238624" y="989358"/>
            <a:ext cx="107899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CDB880-9CE9-44B9-9275-6742DE623E98}"/>
              </a:ext>
            </a:extLst>
          </p:cNvPr>
          <p:cNvSpPr txBox="1"/>
          <p:nvPr/>
        </p:nvSpPr>
        <p:spPr>
          <a:xfrm>
            <a:off x="6246089" y="1839797"/>
            <a:ext cx="107899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72AA39-0712-4FC0-9BFC-5FF11598DA36}"/>
              </a:ext>
            </a:extLst>
          </p:cNvPr>
          <p:cNvSpPr txBox="1"/>
          <p:nvPr/>
        </p:nvSpPr>
        <p:spPr>
          <a:xfrm>
            <a:off x="6263135" y="2858276"/>
            <a:ext cx="107899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9605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F53456-4A36-4078-BC81-544CD7B64736}"/>
              </a:ext>
            </a:extLst>
          </p:cNvPr>
          <p:cNvSpPr txBox="1"/>
          <p:nvPr/>
        </p:nvSpPr>
        <p:spPr>
          <a:xfrm>
            <a:off x="646176" y="4636437"/>
            <a:ext cx="107303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NNs learn by repetitive training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CF077B9-5ED7-4876-8825-4B49FACA810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C2077C-C03B-4F74-9F3C-748CE043A6A9}"/>
              </a:ext>
            </a:extLst>
          </p:cNvPr>
          <p:cNvSpPr txBox="1"/>
          <p:nvPr/>
        </p:nvSpPr>
        <p:spPr>
          <a:xfrm>
            <a:off x="643810" y="5344323"/>
            <a:ext cx="107326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Colina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Perez,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Paraan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3F36C-0B57-4A90-A3D0-4BE1E8BC9EBF}"/>
              </a:ext>
            </a:extLst>
          </p:cNvPr>
          <p:cNvSpPr txBox="1"/>
          <p:nvPr/>
        </p:nvSpPr>
        <p:spPr>
          <a:xfrm>
            <a:off x="646175" y="18470"/>
            <a:ext cx="113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Artificial Neural Networks (ANNs)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7D3099-C994-47EB-A8FD-4BFFE81DD017}"/>
              </a:ext>
            </a:extLst>
          </p:cNvPr>
          <p:cNvSpPr/>
          <p:nvPr/>
        </p:nvSpPr>
        <p:spPr>
          <a:xfrm>
            <a:off x="2862904" y="941559"/>
            <a:ext cx="753232" cy="7532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en-US" sz="2000" baseline="-25000" dirty="0">
                <a:solidFill>
                  <a:schemeClr val="tx2">
                    <a:lumMod val="50000"/>
                  </a:schemeClr>
                </a:solidFill>
              </a:rPr>
              <a:t>1</a:t>
            </a:r>
            <a:endParaRPr lang="en-US" baseline="-25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77FAF-B3C4-4E2D-AA17-BD66A8D09AB1}"/>
              </a:ext>
            </a:extLst>
          </p:cNvPr>
          <p:cNvSpPr/>
          <p:nvPr/>
        </p:nvSpPr>
        <p:spPr>
          <a:xfrm>
            <a:off x="2870369" y="1913552"/>
            <a:ext cx="753232" cy="753232"/>
          </a:xfrm>
          <a:prstGeom prst="ellipse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DAE3F3"/>
                </a:solidFill>
              </a:rPr>
              <a:t>N</a:t>
            </a:r>
            <a:r>
              <a:rPr lang="en-US" sz="2000" baseline="-25000" dirty="0">
                <a:solidFill>
                  <a:srgbClr val="DAE3F3"/>
                </a:solidFill>
              </a:rPr>
              <a:t>2</a:t>
            </a:r>
            <a:endParaRPr lang="en-US" dirty="0">
              <a:solidFill>
                <a:srgbClr val="DAE3F3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0486F51-66FF-4B62-AD99-ED36BA7AC513}"/>
              </a:ext>
            </a:extLst>
          </p:cNvPr>
          <p:cNvSpPr/>
          <p:nvPr/>
        </p:nvSpPr>
        <p:spPr>
          <a:xfrm>
            <a:off x="2862904" y="2873718"/>
            <a:ext cx="753232" cy="753232"/>
          </a:xfrm>
          <a:prstGeom prst="ellipse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DAE3F3"/>
                </a:solidFill>
              </a:rPr>
              <a:t>N</a:t>
            </a:r>
            <a:r>
              <a:rPr lang="en-US" sz="2000" baseline="-25000" dirty="0">
                <a:solidFill>
                  <a:srgbClr val="DAE3F3"/>
                </a:solidFill>
              </a:rPr>
              <a:t>3</a:t>
            </a:r>
            <a:endParaRPr lang="en-US" dirty="0">
              <a:solidFill>
                <a:srgbClr val="DAE3F3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3FA655-B178-42A0-B46F-651699E162D3}"/>
              </a:ext>
            </a:extLst>
          </p:cNvPr>
          <p:cNvSpPr/>
          <p:nvPr/>
        </p:nvSpPr>
        <p:spPr>
          <a:xfrm>
            <a:off x="5065777" y="941559"/>
            <a:ext cx="753232" cy="7532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en-US" sz="2000" baseline="-25000" dirty="0">
                <a:solidFill>
                  <a:schemeClr val="tx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0D5F652-BBF8-4879-8A68-0C7C4BD75069}"/>
              </a:ext>
            </a:extLst>
          </p:cNvPr>
          <p:cNvSpPr/>
          <p:nvPr/>
        </p:nvSpPr>
        <p:spPr>
          <a:xfrm>
            <a:off x="5073242" y="1913552"/>
            <a:ext cx="753232" cy="7532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en-US" baseline="-25000" dirty="0">
                <a:solidFill>
                  <a:schemeClr val="tx2">
                    <a:lumMod val="50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EEE2E6C-BDBC-47EC-ABC7-BC0F49EAF447}"/>
              </a:ext>
            </a:extLst>
          </p:cNvPr>
          <p:cNvSpPr/>
          <p:nvPr/>
        </p:nvSpPr>
        <p:spPr>
          <a:xfrm>
            <a:off x="5065777" y="2873718"/>
            <a:ext cx="753232" cy="7532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en-US" baseline="-25000" dirty="0">
                <a:solidFill>
                  <a:schemeClr val="tx2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9292E6-68A7-4D49-B31E-963295B152E2}"/>
              </a:ext>
            </a:extLst>
          </p:cNvPr>
          <p:cNvCxnSpPr>
            <a:stCxn id="22" idx="6"/>
            <a:endCxn id="28" idx="2"/>
          </p:cNvCxnSpPr>
          <p:nvPr/>
        </p:nvCxnSpPr>
        <p:spPr>
          <a:xfrm>
            <a:off x="3616136" y="1318175"/>
            <a:ext cx="1449641" cy="0"/>
          </a:xfrm>
          <a:prstGeom prst="straightConnector1">
            <a:avLst/>
          </a:prstGeom>
          <a:ln w="28575">
            <a:solidFill>
              <a:srgbClr val="DAE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E8F433-6719-4303-AC34-A8F32C142DDB}"/>
              </a:ext>
            </a:extLst>
          </p:cNvPr>
          <p:cNvCxnSpPr>
            <a:stCxn id="22" idx="6"/>
            <a:endCxn id="30" idx="2"/>
          </p:cNvCxnSpPr>
          <p:nvPr/>
        </p:nvCxnSpPr>
        <p:spPr>
          <a:xfrm>
            <a:off x="3616136" y="1318175"/>
            <a:ext cx="1457106" cy="971993"/>
          </a:xfrm>
          <a:prstGeom prst="straightConnector1">
            <a:avLst/>
          </a:prstGeom>
          <a:ln w="28575">
            <a:solidFill>
              <a:srgbClr val="DAE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C3F62A-7BAF-4E45-9FF4-3AA03B900819}"/>
              </a:ext>
            </a:extLst>
          </p:cNvPr>
          <p:cNvCxnSpPr>
            <a:stCxn id="22" idx="6"/>
            <a:endCxn id="31" idx="2"/>
          </p:cNvCxnSpPr>
          <p:nvPr/>
        </p:nvCxnSpPr>
        <p:spPr>
          <a:xfrm>
            <a:off x="3616136" y="1318175"/>
            <a:ext cx="1449641" cy="1932159"/>
          </a:xfrm>
          <a:prstGeom prst="straightConnector1">
            <a:avLst/>
          </a:prstGeom>
          <a:ln w="28575">
            <a:solidFill>
              <a:srgbClr val="DAE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D135488-18AC-4E74-B590-3DE1CE38EDC9}"/>
              </a:ext>
            </a:extLst>
          </p:cNvPr>
          <p:cNvSpPr/>
          <p:nvPr/>
        </p:nvSpPr>
        <p:spPr>
          <a:xfrm>
            <a:off x="7737231" y="949477"/>
            <a:ext cx="753232" cy="7532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en-US" baseline="-25000" dirty="0">
                <a:solidFill>
                  <a:schemeClr val="tx2">
                    <a:lumMod val="50000"/>
                  </a:schemeClr>
                </a:solidFill>
              </a:rPr>
              <a:t>7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C00C01-A044-41D1-B109-8153CD64C551}"/>
              </a:ext>
            </a:extLst>
          </p:cNvPr>
          <p:cNvSpPr/>
          <p:nvPr/>
        </p:nvSpPr>
        <p:spPr>
          <a:xfrm>
            <a:off x="7744696" y="1921470"/>
            <a:ext cx="753232" cy="7532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en-US" baseline="-25000" dirty="0">
                <a:solidFill>
                  <a:schemeClr val="tx2">
                    <a:lumMod val="50000"/>
                  </a:schemeClr>
                </a:solidFill>
              </a:rPr>
              <a:t>8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1AB8911-28AA-4420-A52A-1116B3C1EF34}"/>
              </a:ext>
            </a:extLst>
          </p:cNvPr>
          <p:cNvSpPr/>
          <p:nvPr/>
        </p:nvSpPr>
        <p:spPr>
          <a:xfrm>
            <a:off x="7737231" y="2881636"/>
            <a:ext cx="753232" cy="7532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en-US" baseline="-25000" dirty="0">
                <a:solidFill>
                  <a:schemeClr val="tx2">
                    <a:lumMod val="50000"/>
                  </a:schemeClr>
                </a:solidFill>
              </a:rPr>
              <a:t>9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7D32F7-F9A0-495F-A1C8-0A102A6C9836}"/>
              </a:ext>
            </a:extLst>
          </p:cNvPr>
          <p:cNvSpPr txBox="1"/>
          <p:nvPr/>
        </p:nvSpPr>
        <p:spPr>
          <a:xfrm>
            <a:off x="2707489" y="3944552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414871-B07E-4712-AE5E-A3BD5CD9D099}"/>
              </a:ext>
            </a:extLst>
          </p:cNvPr>
          <p:cNvSpPr txBox="1"/>
          <p:nvPr/>
        </p:nvSpPr>
        <p:spPr>
          <a:xfrm>
            <a:off x="4902897" y="3944552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Hidden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327A84-A7A6-4F68-8A9F-92D047E5B59A}"/>
              </a:ext>
            </a:extLst>
          </p:cNvPr>
          <p:cNvSpPr txBox="1"/>
          <p:nvPr/>
        </p:nvSpPr>
        <p:spPr>
          <a:xfrm>
            <a:off x="7581816" y="3943369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A63C53-DF31-41E9-8D94-9C677A1C54C0}"/>
              </a:ext>
            </a:extLst>
          </p:cNvPr>
          <p:cNvSpPr txBox="1"/>
          <p:nvPr/>
        </p:nvSpPr>
        <p:spPr>
          <a:xfrm>
            <a:off x="6238624" y="989358"/>
            <a:ext cx="107899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4677AA-A035-4516-A691-859FC3527CF7}"/>
              </a:ext>
            </a:extLst>
          </p:cNvPr>
          <p:cNvSpPr txBox="1"/>
          <p:nvPr/>
        </p:nvSpPr>
        <p:spPr>
          <a:xfrm>
            <a:off x="6246089" y="1839797"/>
            <a:ext cx="107899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CA2637-386B-4DC8-AE4F-B6975BB5FE3B}"/>
              </a:ext>
            </a:extLst>
          </p:cNvPr>
          <p:cNvSpPr txBox="1"/>
          <p:nvPr/>
        </p:nvSpPr>
        <p:spPr>
          <a:xfrm>
            <a:off x="6263135" y="2858276"/>
            <a:ext cx="107899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6212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training &amp; testing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96B3C4-3253-4520-A49E-A9E9C8D9E2FE}"/>
              </a:ext>
            </a:extLst>
          </p:cNvPr>
          <p:cNvSpPr txBox="1"/>
          <p:nvPr/>
        </p:nvSpPr>
        <p:spPr>
          <a:xfrm>
            <a:off x="1406381" y="1183673"/>
            <a:ext cx="3151101" cy="132343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Training phase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EC3C50-70D8-4647-9E37-38DF2B20F059}"/>
              </a:ext>
            </a:extLst>
          </p:cNvPr>
          <p:cNvSpPr txBox="1"/>
          <p:nvPr/>
        </p:nvSpPr>
        <p:spPr>
          <a:xfrm>
            <a:off x="1404015" y="2507112"/>
            <a:ext cx="3151101" cy="400110"/>
          </a:xfrm>
          <a:prstGeom prst="rect">
            <a:avLst/>
          </a:prstGeom>
          <a:solidFill>
            <a:srgbClr val="9FC1FF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Training dataset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D49BAD-A162-412B-B0FF-411ECEC12B73}"/>
              </a:ext>
            </a:extLst>
          </p:cNvPr>
          <p:cNvSpPr txBox="1"/>
          <p:nvPr/>
        </p:nvSpPr>
        <p:spPr>
          <a:xfrm>
            <a:off x="5638070" y="1183673"/>
            <a:ext cx="3151101" cy="132343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Testing phase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CD676-307C-4A3E-8BEF-B46B0604C4E8}"/>
              </a:ext>
            </a:extLst>
          </p:cNvPr>
          <p:cNvSpPr txBox="1"/>
          <p:nvPr/>
        </p:nvSpPr>
        <p:spPr>
          <a:xfrm>
            <a:off x="5635704" y="2507112"/>
            <a:ext cx="3151101" cy="400110"/>
          </a:xfrm>
          <a:prstGeom prst="rect">
            <a:avLst/>
          </a:prstGeom>
          <a:solidFill>
            <a:srgbClr val="FFE4B7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Validation dataset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E6BED1-8A9F-4EDA-BAE5-D1355B732897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>
            <a:off x="4557482" y="1845393"/>
            <a:ext cx="1080588" cy="0"/>
          </a:xfrm>
          <a:prstGeom prst="straightConnector1">
            <a:avLst/>
          </a:prstGeom>
          <a:ln w="28575">
            <a:solidFill>
              <a:srgbClr val="DAE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B651C6-9176-40B5-BED7-EE6491958A77}"/>
              </a:ext>
            </a:extLst>
          </p:cNvPr>
          <p:cNvSpPr txBox="1"/>
          <p:nvPr/>
        </p:nvSpPr>
        <p:spPr>
          <a:xfrm>
            <a:off x="1404015" y="2903230"/>
            <a:ext cx="3151101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9FC1FF"/>
                </a:solidFill>
              </a:rPr>
              <a:t>Training accuracy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C36E18-4FBE-42E0-849A-A5789DFA7675}"/>
              </a:ext>
            </a:extLst>
          </p:cNvPr>
          <p:cNvSpPr txBox="1"/>
          <p:nvPr/>
        </p:nvSpPr>
        <p:spPr>
          <a:xfrm>
            <a:off x="5635704" y="2903230"/>
            <a:ext cx="3151101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E4B7"/>
                </a:solidFill>
              </a:rPr>
              <a:t>Validation accuracy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F23867D-204D-4267-919D-02A93D8E4BCE}"/>
              </a:ext>
            </a:extLst>
          </p:cNvPr>
          <p:cNvSpPr/>
          <p:nvPr/>
        </p:nvSpPr>
        <p:spPr>
          <a:xfrm>
            <a:off x="8924448" y="3350556"/>
            <a:ext cx="2080334" cy="2101305"/>
          </a:xfrm>
          <a:prstGeom prst="diamond">
            <a:avLst/>
          </a:prstGeom>
          <a:noFill/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 </a:t>
            </a:r>
            <a:r>
              <a:rPr lang="en-US" sz="1200" b="1" dirty="0">
                <a:solidFill>
                  <a:srgbClr val="FFE4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VALIDATION</a:t>
            </a:r>
            <a:br>
              <a:rPr lang="en-US" sz="1600" b="1" dirty="0">
                <a:solidFill>
                  <a:srgbClr val="FFE4B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/>
              <a:t>high enough?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33F0ED3-C4BE-4035-A234-49E3C98ACB19}"/>
              </a:ext>
            </a:extLst>
          </p:cNvPr>
          <p:cNvCxnSpPr>
            <a:stCxn id="25" idx="3"/>
            <a:endCxn id="9" idx="0"/>
          </p:cNvCxnSpPr>
          <p:nvPr/>
        </p:nvCxnSpPr>
        <p:spPr>
          <a:xfrm>
            <a:off x="8789171" y="1845393"/>
            <a:ext cx="1175444" cy="1505163"/>
          </a:xfrm>
          <a:prstGeom prst="bentConnector2">
            <a:avLst/>
          </a:prstGeom>
          <a:ln w="28575">
            <a:solidFill>
              <a:srgbClr val="DAE3F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EDC2B50-674A-4345-A610-DDAD63937629}"/>
              </a:ext>
            </a:extLst>
          </p:cNvPr>
          <p:cNvCxnSpPr>
            <a:cxnSpLocks/>
            <a:stCxn id="9" idx="1"/>
            <a:endCxn id="21" idx="1"/>
          </p:cNvCxnSpPr>
          <p:nvPr/>
        </p:nvCxnSpPr>
        <p:spPr>
          <a:xfrm rot="10800000">
            <a:off x="1406382" y="1845393"/>
            <a:ext cx="7518067" cy="2555816"/>
          </a:xfrm>
          <a:prstGeom prst="bentConnector3">
            <a:avLst>
              <a:gd name="adj1" fmla="val 110539"/>
            </a:avLst>
          </a:prstGeom>
          <a:ln w="28575">
            <a:solidFill>
              <a:srgbClr val="FF504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17E1620-0BA6-4679-A9DC-CC27FF50BFA5}"/>
              </a:ext>
            </a:extLst>
          </p:cNvPr>
          <p:cNvSpPr txBox="1"/>
          <p:nvPr/>
        </p:nvSpPr>
        <p:spPr>
          <a:xfrm>
            <a:off x="3243172" y="4482167"/>
            <a:ext cx="3151101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5043"/>
                </a:solidFill>
              </a:rPr>
              <a:t>Backpropagation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7DF297-8174-4262-8314-D7A7D5DDCC8B}"/>
              </a:ext>
            </a:extLst>
          </p:cNvPr>
          <p:cNvSpPr txBox="1"/>
          <p:nvPr/>
        </p:nvSpPr>
        <p:spPr>
          <a:xfrm>
            <a:off x="8353947" y="3950527"/>
            <a:ext cx="569317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5043"/>
                </a:solidFill>
              </a:rPr>
              <a:t>No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CD808B-215C-4FEA-9776-C1C994D4FB09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1004782" y="4401208"/>
            <a:ext cx="864663" cy="1"/>
          </a:xfrm>
          <a:prstGeom prst="straightConnector1">
            <a:avLst/>
          </a:prstGeom>
          <a:ln w="28575">
            <a:solidFill>
              <a:srgbClr val="59FF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C3CC5D7-82A0-4B96-837A-BB9D925BCA6E}"/>
              </a:ext>
            </a:extLst>
          </p:cNvPr>
          <p:cNvSpPr txBox="1"/>
          <p:nvPr/>
        </p:nvSpPr>
        <p:spPr>
          <a:xfrm>
            <a:off x="11004782" y="3949147"/>
            <a:ext cx="694776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9FF43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242289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9" grpId="0" animBg="1"/>
      <p:bldP spid="44" grpId="0" animBg="1"/>
      <p:bldP spid="45" grpId="0" animBg="1"/>
      <p:bldP spid="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Why ANNs?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350777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Previous studies with neural network implementations have </a:t>
            </a:r>
            <a:r>
              <a:rPr lang="en-US" sz="4000" dirty="0">
                <a:solidFill>
                  <a:srgbClr val="FFC000"/>
                </a:solidFill>
              </a:rPr>
              <a:t>not included extended chords in their research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31DED5-696D-46D8-B5DB-1E3F75F5B9EC}"/>
              </a:ext>
            </a:extLst>
          </p:cNvPr>
          <p:cNvSpPr txBox="1"/>
          <p:nvPr/>
        </p:nvSpPr>
        <p:spPr>
          <a:xfrm>
            <a:off x="2370935" y="4523745"/>
            <a:ext cx="7061792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Osmalskyj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Embrechts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Piérard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&amp; Van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Droogenbroeck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2012</a:t>
            </a:r>
          </a:p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Perera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Kodithuwakku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2005 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Zhou &amp; Lerch, 2015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38FB25-7853-4F73-ADF4-B9E704C0232C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431288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Problem statement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349370"/>
            <a:ext cx="7061793" cy="317296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Using neural networks to identify both simple and extended chord types is </a:t>
            </a:r>
            <a:r>
              <a:rPr lang="en-US" sz="4000" dirty="0">
                <a:solidFill>
                  <a:srgbClr val="FFC000"/>
                </a:solidFill>
              </a:rPr>
              <a:t>unexplored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31DED5-696D-46D8-B5DB-1E3F75F5B9EC}"/>
              </a:ext>
            </a:extLst>
          </p:cNvPr>
          <p:cNvSpPr txBox="1"/>
          <p:nvPr/>
        </p:nvSpPr>
        <p:spPr>
          <a:xfrm>
            <a:off x="2370935" y="4523745"/>
            <a:ext cx="7061792" cy="984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Osmalskyj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Embrechts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Piérard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&amp; Van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Droogenbroeck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, 2012</a:t>
            </a:r>
          </a:p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Perera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Kodithuwakku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2005 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Zhou &amp; Lerch, 2015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DAD9630-187F-4EE1-BC0C-4C8D3520745A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939172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MAJOR OBJECTIVE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659989"/>
            <a:ext cx="7061793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Develop a neural network that </a:t>
            </a:r>
            <a:r>
              <a:rPr lang="en-US" sz="4000" dirty="0">
                <a:solidFill>
                  <a:srgbClr val="FFC000"/>
                </a:solidFill>
              </a:rPr>
              <a:t>quickly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identifies </a:t>
            </a:r>
            <a:r>
              <a:rPr lang="en-US" sz="4000" dirty="0">
                <a:solidFill>
                  <a:srgbClr val="FFC000"/>
                </a:solidFill>
              </a:rPr>
              <a:t>simple and extended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</a:t>
            </a:r>
            <a:r>
              <a:rPr lang="en-US" sz="4000" dirty="0">
                <a:solidFill>
                  <a:srgbClr val="FFC000"/>
                </a:solidFill>
              </a:rPr>
              <a:t>chords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F1D1592-0172-4D71-9BE1-4ED473282ABA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23507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967767"/>
            <a:ext cx="7061793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 is a group of </a:t>
            </a:r>
            <a:r>
              <a:rPr lang="en-US" sz="4000" dirty="0">
                <a:solidFill>
                  <a:srgbClr val="FFC000"/>
                </a:solidFill>
              </a:rPr>
              <a:t>3 or more MIDI note signals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played in </a:t>
            </a:r>
            <a:r>
              <a:rPr lang="en-US" sz="4000" dirty="0">
                <a:solidFill>
                  <a:srgbClr val="FFC000"/>
                </a:solidFill>
              </a:rPr>
              <a:t>real-time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79A05A6-3653-4A5C-BA4B-AB3640D52C58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98207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2275543"/>
            <a:ext cx="7061793" cy="132343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Input chords have </a:t>
            </a:r>
            <a:r>
              <a:rPr lang="en-US" sz="4000" dirty="0">
                <a:solidFill>
                  <a:srgbClr val="FFC000"/>
                </a:solidFill>
              </a:rPr>
              <a:t>one root note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and are </a:t>
            </a:r>
            <a:r>
              <a:rPr lang="en-US" sz="4000" dirty="0">
                <a:solidFill>
                  <a:srgbClr val="FFC000"/>
                </a:solidFill>
              </a:rPr>
              <a:t>not inverted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9ED8DD9-4344-4DA4-B049-EFE5E181F8BE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271161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967767"/>
            <a:ext cx="7061793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Identification must be quick enough to be used in </a:t>
            </a:r>
            <a:r>
              <a:rPr lang="en-US" sz="4000" dirty="0">
                <a:solidFill>
                  <a:srgbClr val="FFC000"/>
                </a:solidFill>
              </a:rPr>
              <a:t>live performance (&lt;40ms)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E63447F-75C3-4C40-AD56-D5AF5B19E8C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C4C533-C3CA-4D2C-87C1-5643C95CDA01}"/>
              </a:ext>
            </a:extLst>
          </p:cNvPr>
          <p:cNvSpPr txBox="1"/>
          <p:nvPr/>
        </p:nvSpPr>
        <p:spPr>
          <a:xfrm>
            <a:off x="2370934" y="3906759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Greeff, 2016</a:t>
            </a:r>
          </a:p>
        </p:txBody>
      </p:sp>
    </p:spTree>
    <p:extLst>
      <p:ext uri="{BB962C8B-B14F-4D97-AF65-F5344CB8AC3E}">
        <p14:creationId xmlns:p14="http://schemas.microsoft.com/office/powerpoint/2010/main" val="3871284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352215"/>
            <a:ext cx="7061793" cy="31700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Implemented in programming languages with </a:t>
            </a:r>
            <a:r>
              <a:rPr lang="en-US" sz="4000" dirty="0">
                <a:solidFill>
                  <a:srgbClr val="FFC000"/>
                </a:solidFill>
              </a:rPr>
              <a:t>neural network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4000" dirty="0">
                <a:solidFill>
                  <a:srgbClr val="FFC000"/>
                </a:solidFill>
              </a:rPr>
              <a:t>real-time MIDI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and </a:t>
            </a:r>
            <a:r>
              <a:rPr lang="en-US" sz="4000" dirty="0">
                <a:solidFill>
                  <a:srgbClr val="FFC000"/>
                </a:solidFill>
              </a:rPr>
              <a:t>GPU processing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libraries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FBE24-4B9A-4835-A970-075077D5E099}"/>
              </a:ext>
            </a:extLst>
          </p:cNvPr>
          <p:cNvSpPr txBox="1"/>
          <p:nvPr/>
        </p:nvSpPr>
        <p:spPr>
          <a:xfrm>
            <a:off x="2370935" y="4523745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thestk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2017;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Bretschneider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2017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98C2FF4-A558-4764-8BD9-7C40A5D69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913CB3-C08D-4AF9-BC9F-4B4FBCCEACE9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37661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850303" y="3448049"/>
            <a:ext cx="1078992" cy="707886"/>
          </a:xfrm>
          <a:prstGeom prst="rect">
            <a:avLst/>
          </a:prstGeom>
          <a:solidFill>
            <a:srgbClr val="FF43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solidFill>
            <a:srgbClr val="438B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E0DC2-3FF2-4770-978A-D7633ABDFCA6}"/>
              </a:ext>
            </a:extLst>
          </p:cNvPr>
          <p:cNvSpPr txBox="1"/>
          <p:nvPr/>
        </p:nvSpPr>
        <p:spPr>
          <a:xfrm>
            <a:off x="1429115" y="4339090"/>
            <a:ext cx="3921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2 or more 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notes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05123F-C9AF-4939-8B82-8F8BE0CDB1AC}"/>
              </a:ext>
            </a:extLst>
          </p:cNvPr>
          <p:cNvSpPr txBox="1"/>
          <p:nvPr/>
        </p:nvSpPr>
        <p:spPr>
          <a:xfrm>
            <a:off x="4727095" y="4333645"/>
            <a:ext cx="3921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Played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together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8BAEDA-BA98-4E25-B6D6-310741AB28CD}"/>
              </a:ext>
            </a:extLst>
          </p:cNvPr>
          <p:cNvSpPr txBox="1"/>
          <p:nvPr/>
        </p:nvSpPr>
        <p:spPr>
          <a:xfrm>
            <a:off x="6148284" y="3448049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40163"/>
            <a:ext cx="1078992" cy="707886"/>
          </a:xfrm>
          <a:prstGeom prst="rect">
            <a:avLst/>
          </a:prstGeom>
          <a:solidFill>
            <a:srgbClr val="FF98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solidFill>
            <a:srgbClr val="59FF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20D798-5D7A-4F79-B8F0-6CE1D2F722D6}"/>
              </a:ext>
            </a:extLst>
          </p:cNvPr>
          <p:cNvSpPr txBox="1"/>
          <p:nvPr/>
        </p:nvSpPr>
        <p:spPr>
          <a:xfrm>
            <a:off x="8270630" y="4339090"/>
            <a:ext cx="392137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Follow “rules of harmony”</a:t>
            </a:r>
            <a:br>
              <a:rPr lang="en-US" sz="3600" dirty="0">
                <a:solidFill>
                  <a:srgbClr val="FFC000"/>
                </a:solidFill>
              </a:rPr>
            </a:b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Leino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Brattico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Tervaniemi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&amp;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Vurst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2007) 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5E2A58-1565-473F-8126-638C18EB35B1}"/>
              </a:ext>
            </a:extLst>
          </p:cNvPr>
          <p:cNvSpPr txBox="1"/>
          <p:nvPr/>
        </p:nvSpPr>
        <p:spPr>
          <a:xfrm>
            <a:off x="9691819" y="3447194"/>
            <a:ext cx="1078992" cy="707886"/>
          </a:xfrm>
          <a:prstGeom prst="rect">
            <a:avLst/>
          </a:prstGeom>
          <a:solidFill>
            <a:srgbClr val="FFE4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solidFill>
            <a:srgbClr val="43F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solidFill>
            <a:srgbClr val="8F4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solidFill>
            <a:srgbClr val="FF434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26565F-2A5F-4456-9B3A-702019237DDE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66BC6E8-A028-48F4-8A40-C7B6DDB2CC25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770623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4" grpId="0"/>
      <p:bldP spid="15" grpId="0" animBg="1"/>
      <p:bldP spid="16" grpId="0" animBg="1"/>
      <p:bldP spid="17" grpId="0" animBg="1"/>
      <p:bldP spid="18" grpId="0"/>
      <p:bldP spid="22" grpId="0" animBg="1"/>
      <p:bldP spid="23" grpId="0" animBg="1"/>
      <p:bldP spid="24" grpId="0" animBg="1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Minor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2370934" y="1967769"/>
            <a:ext cx="7061793" cy="19389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 must be run on a </a:t>
            </a:r>
            <a:r>
              <a:rPr lang="en-US" sz="4000" dirty="0">
                <a:solidFill>
                  <a:srgbClr val="FFC000"/>
                </a:solidFill>
              </a:rPr>
              <a:t>GPU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for efficient processing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AF0B6-EB59-4016-AB7A-C73D833E8512}"/>
              </a:ext>
            </a:extLst>
          </p:cNvPr>
          <p:cNvSpPr txBox="1"/>
          <p:nvPr/>
        </p:nvSpPr>
        <p:spPr>
          <a:xfrm>
            <a:off x="2370934" y="3906761"/>
            <a:ext cx="70617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Nickolls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Buck, Garland, &amp;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Skadron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, 2008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20CAF9C-E0F1-428C-B564-155A31E2DE9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320282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B951C91-53DE-448E-AEB5-185A3C09E14D}"/>
              </a:ext>
            </a:extLst>
          </p:cNvPr>
          <p:cNvSpPr txBox="1"/>
          <p:nvPr/>
        </p:nvSpPr>
        <p:spPr>
          <a:xfrm>
            <a:off x="9295393" y="2564118"/>
            <a:ext cx="243474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6344478" y="256732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BC0238-4CD2-48F8-A3BE-3AD4D6C14433}"/>
              </a:ext>
            </a:extLst>
          </p:cNvPr>
          <p:cNvSpPr txBox="1"/>
          <p:nvPr/>
        </p:nvSpPr>
        <p:spPr>
          <a:xfrm>
            <a:off x="3391457" y="2563522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440542" y="2563183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Level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438436" y="2563862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layer structure redesign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924EF-59CE-4A4E-BCF5-CBB40BC56877}"/>
              </a:ext>
            </a:extLst>
          </p:cNvPr>
          <p:cNvSpPr txBox="1"/>
          <p:nvPr/>
        </p:nvSpPr>
        <p:spPr>
          <a:xfrm>
            <a:off x="3393563" y="2563523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 chord database reconstruction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18B0B-F339-49BE-9F76-4BAFBFA67244}"/>
              </a:ext>
            </a:extLst>
          </p:cNvPr>
          <p:cNvSpPr txBox="1"/>
          <p:nvPr/>
        </p:nvSpPr>
        <p:spPr>
          <a:xfrm>
            <a:off x="6344478" y="2564797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ANN Development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A4950-C37C-4A31-BCBE-848AED723326}"/>
              </a:ext>
            </a:extLst>
          </p:cNvPr>
          <p:cNvSpPr txBox="1"/>
          <p:nvPr/>
        </p:nvSpPr>
        <p:spPr>
          <a:xfrm>
            <a:off x="9295393" y="2564797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Testing and data collection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78B72D-C6BE-433B-939F-739DE2C37FA5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2873182" y="3071354"/>
            <a:ext cx="520381" cy="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0A7FDBA4-D99E-4094-93E8-C05F1821556D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941977-5479-454F-BBC7-77DB40A5D48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828309" y="3071355"/>
            <a:ext cx="516169" cy="934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CDA99D-5D5C-4BAD-A720-2AFC228F0A0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779224" y="3072289"/>
            <a:ext cx="516169" cy="0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878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4878626" y="3477607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1.2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4878627" y="1822205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1.1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 Redesign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4878627" y="1818965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Selection of final chord types to be used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18B0B-F339-49BE-9F76-4BAFBFA67244}"/>
              </a:ext>
            </a:extLst>
          </p:cNvPr>
          <p:cNvSpPr txBox="1"/>
          <p:nvPr/>
        </p:nvSpPr>
        <p:spPr>
          <a:xfrm>
            <a:off x="4881749" y="3477607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Determination of proper input and output format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089F2F-DD93-4752-98B9-18B11308E478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 rot="16200000" flipH="1">
            <a:off x="5776072" y="3154556"/>
            <a:ext cx="642979" cy="3122"/>
          </a:xfrm>
          <a:prstGeom prst="bentConnector3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C169BB9D-571D-4355-8D9F-65F168646B02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6689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4903897" y="340999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1.2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4903898" y="175459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2.1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4903897" y="175459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Implementation of output format revisions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18B0B-F339-49BE-9F76-4BAFBFA67244}"/>
              </a:ext>
            </a:extLst>
          </p:cNvPr>
          <p:cNvSpPr txBox="1"/>
          <p:nvPr/>
        </p:nvSpPr>
        <p:spPr>
          <a:xfrm>
            <a:off x="4907020" y="340999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Stratified random sampling of chords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089F2F-DD93-4752-98B9-18B11308E478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 rot="16200000" flipH="1">
            <a:off x="5802962" y="3088566"/>
            <a:ext cx="639739" cy="312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895A6F-FC79-467E-829D-7578F1B34D5C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 Database </a:t>
            </a:r>
            <a:r>
              <a:rPr lang="en-US" sz="5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Reconstr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C486D96-0693-4A05-9C59-F18E62D632A8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489028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245E1D4-EE70-45FC-BEC2-88A699694B01}"/>
              </a:ext>
            </a:extLst>
          </p:cNvPr>
          <p:cNvSpPr txBox="1"/>
          <p:nvPr/>
        </p:nvSpPr>
        <p:spPr>
          <a:xfrm>
            <a:off x="4810097" y="3377501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3.2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4808624" y="160401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3.1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F88A4-418D-4930-8520-ACC359272DB3}"/>
              </a:ext>
            </a:extLst>
          </p:cNvPr>
          <p:cNvSpPr txBox="1"/>
          <p:nvPr/>
        </p:nvSpPr>
        <p:spPr>
          <a:xfrm>
            <a:off x="4808624" y="3390796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 tester coding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4808624" y="1604695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Neural network trainer coding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 ANN Development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B39463-EB8C-4BE2-B0F9-4D0FF144C801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025997" y="2619679"/>
            <a:ext cx="0" cy="771117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1BABEBA2-8FB9-423A-B674-1B8D00259FD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38664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5BDBC58-DFD5-44EE-AD51-DEE28EDAC826}"/>
              </a:ext>
            </a:extLst>
          </p:cNvPr>
          <p:cNvSpPr txBox="1"/>
          <p:nvPr/>
        </p:nvSpPr>
        <p:spPr>
          <a:xfrm>
            <a:off x="4234593" y="1124356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48B35-B5A6-4CE3-89E6-EA86F6CE17C4}"/>
              </a:ext>
            </a:extLst>
          </p:cNvPr>
          <p:cNvSpPr txBox="1"/>
          <p:nvPr/>
        </p:nvSpPr>
        <p:spPr>
          <a:xfrm>
            <a:off x="4234593" y="1124017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NN training and accuracy data collection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4C5DD-E56D-4DC4-8FB1-735874415CDD}"/>
              </a:ext>
            </a:extLst>
          </p:cNvPr>
          <p:cNvSpPr txBox="1"/>
          <p:nvPr/>
        </p:nvSpPr>
        <p:spPr>
          <a:xfrm>
            <a:off x="4234593" y="2747051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4.2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F88A4-418D-4930-8520-ACC359272DB3}"/>
              </a:ext>
            </a:extLst>
          </p:cNvPr>
          <p:cNvSpPr txBox="1"/>
          <p:nvPr/>
        </p:nvSpPr>
        <p:spPr>
          <a:xfrm>
            <a:off x="4234593" y="2742165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Response time testing and data collection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PROCESS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4 Training, Testing, DC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79F214-5CEC-44F1-8DDB-878AEAA63C32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5451966" y="2139680"/>
            <a:ext cx="0" cy="602485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7FE496-22C4-445A-AD3E-4A0F31C97DB9}"/>
              </a:ext>
            </a:extLst>
          </p:cNvPr>
          <p:cNvSpPr txBox="1"/>
          <p:nvPr/>
        </p:nvSpPr>
        <p:spPr>
          <a:xfrm>
            <a:off x="4234593" y="438017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CB9826-72B1-41B4-9562-7BB5F15A1F08}"/>
              </a:ext>
            </a:extLst>
          </p:cNvPr>
          <p:cNvSpPr txBox="1"/>
          <p:nvPr/>
        </p:nvSpPr>
        <p:spPr>
          <a:xfrm>
            <a:off x="4234593" y="4380178"/>
            <a:ext cx="2434746" cy="10149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Response time data analysis</a:t>
            </a:r>
            <a:endParaRPr lang="en-US" sz="2000" dirty="0">
              <a:solidFill>
                <a:srgbClr val="FFC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6437AB-0B27-45A3-A427-51917807259D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451966" y="3757828"/>
            <a:ext cx="0" cy="622350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67A860A-4E8F-499C-A28B-A730BDF613DF}"/>
              </a:ext>
            </a:extLst>
          </p:cNvPr>
          <p:cNvCxnSpPr>
            <a:cxnSpLocks/>
            <a:stCxn id="18" idx="3"/>
            <a:endCxn id="17" idx="3"/>
          </p:cNvCxnSpPr>
          <p:nvPr/>
        </p:nvCxnSpPr>
        <p:spPr>
          <a:xfrm flipV="1">
            <a:off x="6669339" y="1631849"/>
            <a:ext cx="12700" cy="1618148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411D77F3-1037-4808-8689-E06199FC7762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317622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9169173"/>
              </p:ext>
            </p:extLst>
          </p:nvPr>
        </p:nvGraphicFramePr>
        <p:xfrm>
          <a:off x="-344503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6E09F35-2E80-4CB1-8905-5C7BA852B345}"/>
              </a:ext>
            </a:extLst>
          </p:cNvPr>
          <p:cNvSpPr txBox="1"/>
          <p:nvPr/>
        </p:nvSpPr>
        <p:spPr>
          <a:xfrm>
            <a:off x="7639371" y="2704244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3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A115561E-18CF-4E6F-B942-21029DC42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0127110"/>
              </p:ext>
            </p:extLst>
          </p:nvPr>
        </p:nvGraphicFramePr>
        <p:xfrm>
          <a:off x="5744654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1601783" y="2767280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FF5043"/>
                </a:solidFill>
              </a:rPr>
              <a:t>5.5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01E7E1-BE45-4FC9-BED5-82E2C030FDD6}"/>
              </a:ext>
            </a:extLst>
          </p:cNvPr>
          <p:cNvSpPr txBox="1"/>
          <p:nvPr/>
        </p:nvSpPr>
        <p:spPr>
          <a:xfrm>
            <a:off x="8150965" y="3746535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10ms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061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21" grpId="0"/>
      <p:bldGraphic spid="24" grpId="0">
        <p:bldAsOne/>
      </p:bldGraphic>
      <p:bldP spid="25" grpId="0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A115561E-18CF-4E6F-B942-21029DC42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1219660"/>
              </p:ext>
            </p:extLst>
          </p:nvPr>
        </p:nvGraphicFramePr>
        <p:xfrm>
          <a:off x="5744654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5657915"/>
              </p:ext>
            </p:extLst>
          </p:nvPr>
        </p:nvGraphicFramePr>
        <p:xfrm>
          <a:off x="-344503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6E09F35-2E80-4CB1-8905-5C7BA852B345}"/>
              </a:ext>
            </a:extLst>
          </p:cNvPr>
          <p:cNvSpPr txBox="1"/>
          <p:nvPr/>
        </p:nvSpPr>
        <p:spPr>
          <a:xfrm>
            <a:off x="7639371" y="2704244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438BFF"/>
                </a:solidFill>
              </a:rPr>
              <a:t>7.5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1601783" y="2767280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FFA143"/>
                </a:solidFill>
              </a:rPr>
              <a:t>0.2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90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Graphic spid="7" grpId="0">
        <p:bldAsOne/>
      </p:bldGraphic>
      <p:bldP spid="21" grpId="0"/>
      <p:bldP spid="2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8441328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438BFF"/>
                </a:solidFill>
              </a:rPr>
              <a:t>7.5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0F202-4E41-4518-A9C6-996AEB098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034" y="1075977"/>
            <a:ext cx="5317131" cy="4126276"/>
          </a:xfrm>
          <a:prstGeom prst="rect">
            <a:avLst/>
          </a:prstGeom>
          <a:ln w="38100">
            <a:solidFill>
              <a:srgbClr val="FF5043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9482260" y="1408312"/>
            <a:ext cx="2422645" cy="317009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Can’t lea</a:t>
            </a:r>
            <a:r>
              <a:rPr lang="en-US" sz="4000" dirty="0">
                <a:solidFill>
                  <a:srgbClr val="DAE3F3"/>
                </a:solidFill>
              </a:rPr>
              <a:t>r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 </a:t>
            </a:r>
            <a:r>
              <a:rPr lang="en-US" sz="4000" dirty="0">
                <a:solidFill>
                  <a:srgbClr val="438BFF"/>
                </a:solidFill>
              </a:rPr>
              <a:t>training dataset </a:t>
            </a:r>
            <a:r>
              <a:rPr lang="en-US" sz="4000" dirty="0">
                <a:solidFill>
                  <a:srgbClr val="DAE3F3"/>
                </a:solidFill>
              </a:rPr>
              <a:t>very well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9482259" y="4578409"/>
            <a:ext cx="242264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Gives up at 7.5%</a:t>
            </a:r>
          </a:p>
        </p:txBody>
      </p:sp>
    </p:spTree>
    <p:extLst>
      <p:ext uri="{BB962C8B-B14F-4D97-AF65-F5344CB8AC3E}">
        <p14:creationId xmlns:p14="http://schemas.microsoft.com/office/powerpoint/2010/main" val="2209286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9781359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FFA143"/>
                </a:solidFill>
              </a:rPr>
              <a:t>0.2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E0F5ED9-3247-4FD2-9CF5-CB959A5F5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034" y="1075977"/>
            <a:ext cx="5317131" cy="4126276"/>
          </a:xfrm>
          <a:prstGeom prst="rect">
            <a:avLst/>
          </a:prstGeom>
          <a:ln w="38100">
            <a:solidFill>
              <a:srgbClr val="FF5043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818757-9B91-4882-9281-7A2ACDCABC0C}"/>
              </a:ext>
            </a:extLst>
          </p:cNvPr>
          <p:cNvSpPr txBox="1"/>
          <p:nvPr/>
        </p:nvSpPr>
        <p:spPr>
          <a:xfrm>
            <a:off x="9466217" y="1880807"/>
            <a:ext cx="2442266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A143"/>
                </a:solidFill>
              </a:rPr>
              <a:t>Learns just the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4000" dirty="0">
                <a:solidFill>
                  <a:srgbClr val="438BFF"/>
                </a:solidFill>
              </a:rPr>
              <a:t>training dataset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6808E-DEE3-4406-8F82-BF19B9F936CF}"/>
              </a:ext>
            </a:extLst>
          </p:cNvPr>
          <p:cNvSpPr txBox="1"/>
          <p:nvPr/>
        </p:nvSpPr>
        <p:spPr>
          <a:xfrm>
            <a:off x="9466217" y="4427476"/>
            <a:ext cx="244226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“Overfitting”</a:t>
            </a:r>
          </a:p>
        </p:txBody>
      </p:sp>
    </p:spTree>
    <p:extLst>
      <p:ext uri="{BB962C8B-B14F-4D97-AF65-F5344CB8AC3E}">
        <p14:creationId xmlns:p14="http://schemas.microsoft.com/office/powerpoint/2010/main" val="198289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2E06C-68E9-4183-8439-18C5C0E56355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850303" y="3448049"/>
            <a:ext cx="107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Amaj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</a:t>
            </a:r>
          </a:p>
          <a:p>
            <a:pPr algn="ctr"/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80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480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5882C53-B4A4-4A36-9B31-9F3537331E4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524131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46D3CB-FDCB-4947-BDBF-958C50995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4755619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8E5959-F5AB-4F95-93E8-0AF43D039D50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4.9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4735017" y="3582989"/>
            <a:ext cx="674824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T-test for one mean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4735018" y="4300110"/>
            <a:ext cx="67482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Sample size = 30; Significance = 5%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47BFD-97D1-4FE9-B4B2-D060D04F8DB9}"/>
              </a:ext>
            </a:extLst>
          </p:cNvPr>
          <p:cNvSpPr txBox="1"/>
          <p:nvPr/>
        </p:nvSpPr>
        <p:spPr>
          <a:xfrm>
            <a:off x="1026671" y="3640451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40ms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E3F8F-AAB8-4E6E-9D47-1ADFD06CAE0E}"/>
              </a:ext>
            </a:extLst>
          </p:cNvPr>
          <p:cNvSpPr txBox="1"/>
          <p:nvPr/>
        </p:nvSpPr>
        <p:spPr>
          <a:xfrm>
            <a:off x="4739456" y="1681586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r </a:t>
            </a:r>
            <a:r>
              <a:rPr lang="en-US" sz="4000" b="1" dirty="0">
                <a:solidFill>
                  <a:srgbClr val="FF5043"/>
                </a:solidFill>
              </a:rPr>
              <a:t>≥</a:t>
            </a:r>
            <a:r>
              <a:rPr lang="en-US" sz="4000" dirty="0">
                <a:solidFill>
                  <a:srgbClr val="FF5043"/>
                </a:solidFill>
              </a:rPr>
              <a:t> 40ms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B3F0-2C56-4350-B4CF-A436742557D3}"/>
              </a:ext>
            </a:extLst>
          </p:cNvPr>
          <p:cNvSpPr txBox="1"/>
          <p:nvPr/>
        </p:nvSpPr>
        <p:spPr>
          <a:xfrm>
            <a:off x="4735017" y="1283780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Null hypothesis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D417C-6090-4289-8C6F-F14191913170}"/>
              </a:ext>
            </a:extLst>
          </p:cNvPr>
          <p:cNvSpPr txBox="1"/>
          <p:nvPr/>
        </p:nvSpPr>
        <p:spPr>
          <a:xfrm>
            <a:off x="8118629" y="1679282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r &lt; 40ms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E5EBA-A566-4B73-9A21-C31025314EE6}"/>
              </a:ext>
            </a:extLst>
          </p:cNvPr>
          <p:cNvSpPr txBox="1"/>
          <p:nvPr/>
        </p:nvSpPr>
        <p:spPr>
          <a:xfrm>
            <a:off x="8114190" y="1281476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Alternative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1974329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4735017" y="3582989"/>
            <a:ext cx="674824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T-test for one mean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4735018" y="4300110"/>
            <a:ext cx="67482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Sample size = 30; Significance = 5%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E3F8F-AAB8-4E6E-9D47-1ADFD06CAE0E}"/>
              </a:ext>
            </a:extLst>
          </p:cNvPr>
          <p:cNvSpPr txBox="1"/>
          <p:nvPr/>
        </p:nvSpPr>
        <p:spPr>
          <a:xfrm>
            <a:off x="4739456" y="1681586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t </a:t>
            </a:r>
            <a:r>
              <a:rPr lang="en-US" sz="4000" b="1" dirty="0">
                <a:solidFill>
                  <a:srgbClr val="FF5043"/>
                </a:solidFill>
              </a:rPr>
              <a:t>≥</a:t>
            </a:r>
            <a:r>
              <a:rPr lang="en-US" sz="4000" dirty="0">
                <a:solidFill>
                  <a:srgbClr val="FF5043"/>
                </a:solidFill>
              </a:rPr>
              <a:t> -1.6</a:t>
            </a:r>
            <a:r>
              <a:rPr lang="en-US" sz="2400" dirty="0">
                <a:solidFill>
                  <a:srgbClr val="FF5043"/>
                </a:solidFill>
              </a:rPr>
              <a:t>99</a:t>
            </a:r>
            <a:endParaRPr lang="en-US" sz="4000" dirty="0">
              <a:solidFill>
                <a:srgbClr val="FF504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B3F0-2C56-4350-B4CF-A436742557D3}"/>
              </a:ext>
            </a:extLst>
          </p:cNvPr>
          <p:cNvSpPr txBox="1"/>
          <p:nvPr/>
        </p:nvSpPr>
        <p:spPr>
          <a:xfrm>
            <a:off x="4735017" y="1283780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Null hypothesis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D417C-6090-4289-8C6F-F14191913170}"/>
              </a:ext>
            </a:extLst>
          </p:cNvPr>
          <p:cNvSpPr txBox="1"/>
          <p:nvPr/>
        </p:nvSpPr>
        <p:spPr>
          <a:xfrm>
            <a:off x="8118629" y="1679282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t &lt; -1.6</a:t>
            </a:r>
            <a:r>
              <a:rPr lang="en-US" sz="2400" dirty="0">
                <a:solidFill>
                  <a:srgbClr val="59FF43"/>
                </a:solidFill>
              </a:rPr>
              <a:t>99</a:t>
            </a:r>
            <a:endParaRPr lang="en-US" sz="4000" dirty="0">
              <a:solidFill>
                <a:srgbClr val="59FF43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E5EBA-A566-4B73-9A21-C31025314EE6}"/>
              </a:ext>
            </a:extLst>
          </p:cNvPr>
          <p:cNvSpPr txBox="1"/>
          <p:nvPr/>
        </p:nvSpPr>
        <p:spPr>
          <a:xfrm>
            <a:off x="8114190" y="1281476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Alternative hypothesis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52DF7D78-590D-4559-9AC7-D4BE4469F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4071215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792FC7A-A172-44FC-A489-7879B0F7DD96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4.9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5B91D7-C623-4A82-83F8-E5C839265C58}"/>
              </a:ext>
            </a:extLst>
          </p:cNvPr>
          <p:cNvSpPr txBox="1"/>
          <p:nvPr/>
        </p:nvSpPr>
        <p:spPr>
          <a:xfrm>
            <a:off x="1026671" y="3640451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40ms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854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4735017" y="3582989"/>
            <a:ext cx="674824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T-test for one mean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4735018" y="4300110"/>
            <a:ext cx="67482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Sample size = 30; Significance = 5%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E3F8F-AAB8-4E6E-9D47-1ADFD06CAE0E}"/>
              </a:ext>
            </a:extLst>
          </p:cNvPr>
          <p:cNvSpPr txBox="1"/>
          <p:nvPr/>
        </p:nvSpPr>
        <p:spPr>
          <a:xfrm>
            <a:off x="4739456" y="1681586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t </a:t>
            </a:r>
            <a:r>
              <a:rPr lang="en-US" sz="4000" b="1" dirty="0">
                <a:solidFill>
                  <a:srgbClr val="FF5043"/>
                </a:solidFill>
              </a:rPr>
              <a:t>≥</a:t>
            </a:r>
            <a:r>
              <a:rPr lang="en-US" sz="4000" dirty="0">
                <a:solidFill>
                  <a:srgbClr val="FF5043"/>
                </a:solidFill>
              </a:rPr>
              <a:t> -1.6</a:t>
            </a:r>
            <a:r>
              <a:rPr lang="en-US" sz="2400" dirty="0">
                <a:solidFill>
                  <a:srgbClr val="FF5043"/>
                </a:solidFill>
              </a:rPr>
              <a:t>99</a:t>
            </a:r>
            <a:endParaRPr lang="en-US" sz="4000" dirty="0">
              <a:solidFill>
                <a:srgbClr val="FF504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B3F0-2C56-4350-B4CF-A436742557D3}"/>
              </a:ext>
            </a:extLst>
          </p:cNvPr>
          <p:cNvSpPr txBox="1"/>
          <p:nvPr/>
        </p:nvSpPr>
        <p:spPr>
          <a:xfrm>
            <a:off x="4735017" y="1283780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Null hypothesis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D417C-6090-4289-8C6F-F14191913170}"/>
              </a:ext>
            </a:extLst>
          </p:cNvPr>
          <p:cNvSpPr txBox="1"/>
          <p:nvPr/>
        </p:nvSpPr>
        <p:spPr>
          <a:xfrm>
            <a:off x="8118629" y="1679282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t &lt; -1.6</a:t>
            </a:r>
            <a:r>
              <a:rPr lang="en-US" sz="2400" dirty="0">
                <a:solidFill>
                  <a:srgbClr val="59FF43"/>
                </a:solidFill>
              </a:rPr>
              <a:t>99</a:t>
            </a:r>
            <a:endParaRPr lang="en-US" sz="4000" dirty="0">
              <a:solidFill>
                <a:srgbClr val="59FF43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E5EBA-A566-4B73-9A21-C31025314EE6}"/>
              </a:ext>
            </a:extLst>
          </p:cNvPr>
          <p:cNvSpPr txBox="1"/>
          <p:nvPr/>
        </p:nvSpPr>
        <p:spPr>
          <a:xfrm>
            <a:off x="8114190" y="1281476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Alternative hypothesis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C3D895-8732-4D42-9EED-CFB6A66E2F43}"/>
              </a:ext>
            </a:extLst>
          </p:cNvPr>
          <p:cNvSpPr txBox="1"/>
          <p:nvPr/>
        </p:nvSpPr>
        <p:spPr>
          <a:xfrm>
            <a:off x="4744505" y="2391089"/>
            <a:ext cx="6748247" cy="707886"/>
          </a:xfrm>
          <a:prstGeom prst="rect">
            <a:avLst/>
          </a:prstGeom>
          <a:solidFill>
            <a:srgbClr val="59FF43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000D26"/>
                </a:solidFill>
              </a:rPr>
              <a:t>t</a:t>
            </a:r>
            <a:r>
              <a:rPr lang="en-US" sz="2800" baseline="-25000" dirty="0">
                <a:solidFill>
                  <a:srgbClr val="000D26"/>
                </a:solidFill>
              </a:rPr>
              <a:t>4.9ms</a:t>
            </a:r>
            <a:r>
              <a:rPr lang="en-US" sz="4000" dirty="0">
                <a:solidFill>
                  <a:srgbClr val="000D26"/>
                </a:solidFill>
              </a:rPr>
              <a:t> = -3.</a:t>
            </a:r>
            <a:r>
              <a:rPr lang="en-US" sz="2400" dirty="0">
                <a:solidFill>
                  <a:srgbClr val="000D26"/>
                </a:solidFill>
              </a:rPr>
              <a:t>17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07755AA-9939-4F39-9814-696958F89E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4071215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D9CFD49-53B3-4715-8717-F838B86C8433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4.9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AECAC7-67C3-46BA-8C4B-DBA8F9A217E6}"/>
              </a:ext>
            </a:extLst>
          </p:cNvPr>
          <p:cNvSpPr txBox="1"/>
          <p:nvPr/>
        </p:nvSpPr>
        <p:spPr>
          <a:xfrm>
            <a:off x="1026671" y="3640451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40ms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79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RESULTS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A2BF1-98B3-4111-9B25-2AE3D6F71130}"/>
              </a:ext>
            </a:extLst>
          </p:cNvPr>
          <p:cNvSpPr txBox="1"/>
          <p:nvPr/>
        </p:nvSpPr>
        <p:spPr>
          <a:xfrm>
            <a:off x="4735017" y="3582989"/>
            <a:ext cx="6748247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T-test for one mean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DF906-5325-4D7F-9B1F-C7D2D609599E}"/>
              </a:ext>
            </a:extLst>
          </p:cNvPr>
          <p:cNvSpPr txBox="1"/>
          <p:nvPr/>
        </p:nvSpPr>
        <p:spPr>
          <a:xfrm>
            <a:off x="4735018" y="4300110"/>
            <a:ext cx="67482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Sample size = 30; Significance = 5%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E3F8F-AAB8-4E6E-9D47-1ADFD06CAE0E}"/>
              </a:ext>
            </a:extLst>
          </p:cNvPr>
          <p:cNvSpPr txBox="1"/>
          <p:nvPr/>
        </p:nvSpPr>
        <p:spPr>
          <a:xfrm>
            <a:off x="4739456" y="1681586"/>
            <a:ext cx="3374734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FF5043">
                    <a:alpha val="24000"/>
                  </a:srgbClr>
                </a:solidFill>
              </a:rPr>
              <a:t>t </a:t>
            </a:r>
            <a:r>
              <a:rPr lang="en-US" sz="4000" b="1" dirty="0">
                <a:solidFill>
                  <a:srgbClr val="FF5043">
                    <a:alpha val="24000"/>
                  </a:srgbClr>
                </a:solidFill>
              </a:rPr>
              <a:t>≥</a:t>
            </a:r>
            <a:r>
              <a:rPr lang="en-US" sz="4000" dirty="0">
                <a:solidFill>
                  <a:srgbClr val="FF5043">
                    <a:alpha val="24000"/>
                  </a:srgbClr>
                </a:solidFill>
              </a:rPr>
              <a:t> -1.6</a:t>
            </a:r>
            <a:r>
              <a:rPr lang="en-US" sz="2400" dirty="0">
                <a:solidFill>
                  <a:srgbClr val="FF5043">
                    <a:alpha val="24000"/>
                  </a:srgbClr>
                </a:solidFill>
              </a:rPr>
              <a:t>99</a:t>
            </a:r>
            <a:endParaRPr lang="en-US" sz="4000" dirty="0">
              <a:solidFill>
                <a:srgbClr val="FF5043">
                  <a:alpha val="24000"/>
                </a:srgb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B3F0-2C56-4350-B4CF-A436742557D3}"/>
              </a:ext>
            </a:extLst>
          </p:cNvPr>
          <p:cNvSpPr txBox="1"/>
          <p:nvPr/>
        </p:nvSpPr>
        <p:spPr>
          <a:xfrm>
            <a:off x="4735017" y="1283780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Null hypothesis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D417C-6090-4289-8C6F-F14191913170}"/>
              </a:ext>
            </a:extLst>
          </p:cNvPr>
          <p:cNvSpPr txBox="1"/>
          <p:nvPr/>
        </p:nvSpPr>
        <p:spPr>
          <a:xfrm>
            <a:off x="8118629" y="1679282"/>
            <a:ext cx="3374734" cy="707886"/>
          </a:xfrm>
          <a:prstGeom prst="rect">
            <a:avLst/>
          </a:prstGeom>
          <a:solidFill>
            <a:srgbClr val="59FF43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rgbClr val="000D26"/>
                </a:solidFill>
              </a:rPr>
              <a:t>t &lt; -1.6</a:t>
            </a:r>
            <a:r>
              <a:rPr lang="en-US" sz="2400" dirty="0">
                <a:solidFill>
                  <a:srgbClr val="000D26"/>
                </a:solidFill>
              </a:rPr>
              <a:t>99</a:t>
            </a:r>
            <a:endParaRPr lang="en-US" sz="4000" dirty="0">
              <a:solidFill>
                <a:srgbClr val="000D2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E5EBA-A566-4B73-9A21-C31025314EE6}"/>
              </a:ext>
            </a:extLst>
          </p:cNvPr>
          <p:cNvSpPr txBox="1"/>
          <p:nvPr/>
        </p:nvSpPr>
        <p:spPr>
          <a:xfrm>
            <a:off x="8114190" y="1281476"/>
            <a:ext cx="337917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Alternative hypothesis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413CB1-FEED-4353-9BBD-3BD6C94552D8}"/>
              </a:ext>
            </a:extLst>
          </p:cNvPr>
          <p:cNvSpPr txBox="1"/>
          <p:nvPr/>
        </p:nvSpPr>
        <p:spPr>
          <a:xfrm rot="19682314">
            <a:off x="4688627" y="1323892"/>
            <a:ext cx="3374734" cy="923330"/>
          </a:xfrm>
          <a:prstGeom prst="rect">
            <a:avLst/>
          </a:prstGeom>
          <a:noFill/>
          <a:ln w="28575">
            <a:solidFill>
              <a:srgbClr val="FF5043"/>
            </a:solidFill>
            <a:prstDash val="dash"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5400" dirty="0">
                <a:solidFill>
                  <a:srgbClr val="FF5043"/>
                </a:solidFill>
              </a:rPr>
              <a:t>REJECT</a:t>
            </a:r>
            <a:endParaRPr lang="en-US" sz="3600" dirty="0">
              <a:solidFill>
                <a:srgbClr val="FF504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C3D895-8732-4D42-9EED-CFB6A66E2F43}"/>
              </a:ext>
            </a:extLst>
          </p:cNvPr>
          <p:cNvSpPr txBox="1"/>
          <p:nvPr/>
        </p:nvSpPr>
        <p:spPr>
          <a:xfrm>
            <a:off x="4744505" y="2392583"/>
            <a:ext cx="6748247" cy="70408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600" dirty="0">
                <a:solidFill>
                  <a:srgbClr val="59FF43"/>
                </a:solidFill>
              </a:rPr>
              <a:t>NN is faster than standard!</a:t>
            </a:r>
            <a:endParaRPr lang="en-US" sz="2000" dirty="0">
              <a:solidFill>
                <a:srgbClr val="59FF43"/>
              </a:solidFill>
            </a:endParaRP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D4E7F8EE-CFDD-4B86-B317-C1958A5D6D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4071215"/>
              </p:ext>
            </p:extLst>
          </p:nvPr>
        </p:nvGraphicFramePr>
        <p:xfrm>
          <a:off x="-739691" y="960270"/>
          <a:ext cx="5595645" cy="437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2EA18334-0446-491D-8668-F5BEC143DA33}"/>
              </a:ext>
            </a:extLst>
          </p:cNvPr>
          <p:cNvSpPr txBox="1"/>
          <p:nvPr/>
        </p:nvSpPr>
        <p:spPr>
          <a:xfrm>
            <a:off x="900315" y="2640335"/>
            <a:ext cx="241707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4.9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A3EAED-B262-47A4-B9D2-EDCB355E0C74}"/>
              </a:ext>
            </a:extLst>
          </p:cNvPr>
          <p:cNvSpPr txBox="1"/>
          <p:nvPr/>
        </p:nvSpPr>
        <p:spPr>
          <a:xfrm>
            <a:off x="1026671" y="3640451"/>
            <a:ext cx="21643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of allowed 40ms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05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CLOSING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Conclusion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46875FE2-DFEF-4272-A406-FCF999F1B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9771733"/>
              </p:ext>
            </p:extLst>
          </p:nvPr>
        </p:nvGraphicFramePr>
        <p:xfrm>
          <a:off x="-344503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A8AD850F-9D79-42A0-BC01-B2F5AC779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2102779"/>
              </p:ext>
            </p:extLst>
          </p:nvPr>
        </p:nvGraphicFramePr>
        <p:xfrm>
          <a:off x="5744654" y="941800"/>
          <a:ext cx="6853068" cy="4540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856D3FD9-F2A5-4292-A34C-A9D4C26E9FC5}"/>
              </a:ext>
            </a:extLst>
          </p:cNvPr>
          <p:cNvSpPr txBox="1"/>
          <p:nvPr/>
        </p:nvSpPr>
        <p:spPr>
          <a:xfrm>
            <a:off x="7657597" y="2617541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59FF43"/>
                </a:solidFill>
              </a:rPr>
              <a:t>4.9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ms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188C74-116E-4CED-AD3F-CC80FC819180}"/>
              </a:ext>
            </a:extLst>
          </p:cNvPr>
          <p:cNvSpPr txBox="1"/>
          <p:nvPr/>
        </p:nvSpPr>
        <p:spPr>
          <a:xfrm>
            <a:off x="8150965" y="3629055"/>
            <a:ext cx="216436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More than adequate for live performance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2E2132-6A26-4635-B17D-17FD578F4F54}"/>
              </a:ext>
            </a:extLst>
          </p:cNvPr>
          <p:cNvSpPr txBox="1"/>
          <p:nvPr/>
        </p:nvSpPr>
        <p:spPr>
          <a:xfrm>
            <a:off x="1564764" y="2617541"/>
            <a:ext cx="315110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8000" dirty="0">
                <a:solidFill>
                  <a:srgbClr val="438BFF"/>
                </a:solidFill>
              </a:rPr>
              <a:t>7.5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%</a:t>
            </a:r>
            <a:endParaRPr lang="en-US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49CAC9-207D-4C51-BEB4-44317A878D00}"/>
              </a:ext>
            </a:extLst>
          </p:cNvPr>
          <p:cNvSpPr txBox="1"/>
          <p:nvPr/>
        </p:nvSpPr>
        <p:spPr>
          <a:xfrm>
            <a:off x="1999848" y="3648592"/>
            <a:ext cx="216436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Training accuracy increase stopped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680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  <p:bldGraphic spid="30" grpId="0">
        <p:bldAsOne/>
      </p:bldGraphic>
      <p:bldP spid="31" grpId="0"/>
      <p:bldP spid="32" grpId="0" animBg="1"/>
      <p:bldP spid="33" grpId="0"/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CLOSING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763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Recommendations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F084472-C005-45B8-8323-311F2A39971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766F1-2F60-438A-9D20-AA44BB5645CF}"/>
              </a:ext>
            </a:extLst>
          </p:cNvPr>
          <p:cNvSpPr txBox="1"/>
          <p:nvPr/>
        </p:nvSpPr>
        <p:spPr>
          <a:xfrm>
            <a:off x="812836" y="1517822"/>
            <a:ext cx="3002212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Other machine learning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804DED-486E-4C2A-8882-7C4051BB7B73}"/>
              </a:ext>
            </a:extLst>
          </p:cNvPr>
          <p:cNvSpPr txBox="1"/>
          <p:nvPr/>
        </p:nvSpPr>
        <p:spPr>
          <a:xfrm>
            <a:off x="812836" y="4070774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C50E2-9577-4717-BD7C-896C962D682F}"/>
              </a:ext>
            </a:extLst>
          </p:cNvPr>
          <p:cNvSpPr txBox="1"/>
          <p:nvPr/>
        </p:nvSpPr>
        <p:spPr>
          <a:xfrm>
            <a:off x="4684200" y="1529525"/>
            <a:ext cx="3002212" cy="255117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Fewer and simpler chords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A8FF38-5F89-49BD-93B4-D63125F6C2FF}"/>
              </a:ext>
            </a:extLst>
          </p:cNvPr>
          <p:cNvSpPr txBox="1"/>
          <p:nvPr/>
        </p:nvSpPr>
        <p:spPr>
          <a:xfrm>
            <a:off x="4684200" y="4070774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AA86DC-290A-4A34-AA54-532370E9DFF1}"/>
              </a:ext>
            </a:extLst>
          </p:cNvPr>
          <p:cNvSpPr txBox="1"/>
          <p:nvPr/>
        </p:nvSpPr>
        <p:spPr>
          <a:xfrm>
            <a:off x="8555564" y="1516140"/>
            <a:ext cx="3002212" cy="255454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Use audio rather than MIDI as 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51FF86-431D-409C-B60A-E8D1F5A6CB72}"/>
              </a:ext>
            </a:extLst>
          </p:cNvPr>
          <p:cNvSpPr txBox="1"/>
          <p:nvPr/>
        </p:nvSpPr>
        <p:spPr>
          <a:xfrm>
            <a:off x="8555564" y="4070774"/>
            <a:ext cx="300221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77801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2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727E4-4FE8-49CA-ACA9-D57CDBC31CBB}"/>
              </a:ext>
            </a:extLst>
          </p:cNvPr>
          <p:cNvSpPr txBox="1"/>
          <p:nvPr/>
        </p:nvSpPr>
        <p:spPr>
          <a:xfrm>
            <a:off x="2413363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85E28-BB26-4B35-8977-EF7F5253DC8A}"/>
              </a:ext>
            </a:extLst>
          </p:cNvPr>
          <p:cNvSpPr txBox="1"/>
          <p:nvPr/>
        </p:nvSpPr>
        <p:spPr>
          <a:xfrm>
            <a:off x="3492355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DE6E50-B349-42D0-9DEB-2F74A0F9672E}"/>
              </a:ext>
            </a:extLst>
          </p:cNvPr>
          <p:cNvSpPr txBox="1"/>
          <p:nvPr/>
        </p:nvSpPr>
        <p:spPr>
          <a:xfrm>
            <a:off x="4571347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7F651-DA8A-4A39-93B3-220930A9DDE1}"/>
              </a:ext>
            </a:extLst>
          </p:cNvPr>
          <p:cNvSpPr txBox="1"/>
          <p:nvPr/>
        </p:nvSpPr>
        <p:spPr>
          <a:xfrm>
            <a:off x="5649493" y="2733137"/>
            <a:ext cx="1078992" cy="70408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Rev. C1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A59B77-B191-4774-9B23-EE3BC743B75D}"/>
              </a:ext>
            </a:extLst>
          </p:cNvPr>
          <p:cNvSpPr txBox="1"/>
          <p:nvPr/>
        </p:nvSpPr>
        <p:spPr>
          <a:xfrm>
            <a:off x="6728485" y="273399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304C2B-6646-4F64-A222-5B0174BC0A92}"/>
              </a:ext>
            </a:extLst>
          </p:cNvPr>
          <p:cNvSpPr txBox="1"/>
          <p:nvPr/>
        </p:nvSpPr>
        <p:spPr>
          <a:xfrm>
            <a:off x="7807054" y="273313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06A08-607B-420A-9390-CCC2FE8BDFB9}"/>
              </a:ext>
            </a:extLst>
          </p:cNvPr>
          <p:cNvSpPr txBox="1"/>
          <p:nvPr/>
        </p:nvSpPr>
        <p:spPr>
          <a:xfrm>
            <a:off x="8885623" y="273313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3A123F0-56F8-48ED-801B-4EA33B531618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DEA052-4EB4-4D20-9E22-5F8E39D0860A}"/>
              </a:ext>
            </a:extLst>
          </p:cNvPr>
          <p:cNvSpPr txBox="1"/>
          <p:nvPr/>
        </p:nvSpPr>
        <p:spPr>
          <a:xfrm>
            <a:off x="2413363" y="3441023"/>
            <a:ext cx="755125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2803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CF077B9-5ED7-4876-8825-4B49FACA8107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43F36C-0B57-4A90-A3D0-4BE1E8BC9EBF}"/>
              </a:ext>
            </a:extLst>
          </p:cNvPr>
          <p:cNvSpPr txBox="1"/>
          <p:nvPr/>
        </p:nvSpPr>
        <p:spPr>
          <a:xfrm>
            <a:off x="646175" y="18470"/>
            <a:ext cx="1132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References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DE1E4B98-E85E-485A-88F1-7465B44EE4AD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88A5B9-5B31-495C-AA06-C07E2CAEC989}"/>
              </a:ext>
            </a:extLst>
          </p:cNvPr>
          <p:cNvSpPr txBox="1"/>
          <p:nvPr/>
        </p:nvSpPr>
        <p:spPr>
          <a:xfrm>
            <a:off x="643810" y="758455"/>
            <a:ext cx="5068825" cy="483209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Baharloo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S., Service, S.,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Risch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Gitschier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Freimer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 (2000). Familial aggregation of absolute pitch.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American Journal of Human Genetics, 67, 755-758.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doi:10.1086/303057. 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Chord. (2004). In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The concise Oxford dictionary of music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 (4th ed.) Oxford, UK: Oxford University Press.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Colina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 C. A., Perez, C. E.,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Paraan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F. N. C. (2017). Simple techniques for improving deep neural network outcomes on commodity hardware.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AIP Conference Proceedings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1871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040001. doi:10.1063/1.4996523.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Daniel, G. (2013).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Principles of artificial neural networks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(3rd ed.) Chicago, IL: World Scientific.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Fujishima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T. (1999). Realtime chord recognition of musical sound: A system using common Lisp music. Retrieved from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2"/>
              </a:rPr>
              <a:t>http://www.music.mcgill.ca/~jason/mumt621/papers5/fujishima_1999.pdf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Greeff, W. (2016). The influence of perception latency on the quality of musical performance during a simulated delay scenario. Retrieved from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3"/>
              </a:rPr>
              <a:t>https://repository.up.ac.za/bitstream/handle/2263/58578/Greeff_Influence_2017.pdf?sequence=4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Humphrey, E., Bello, J. P., &amp; Cho, T. (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n.d.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). Chord Recognition. Retrieved from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4"/>
              </a:rPr>
              <a:t>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4"/>
              </a:rPr>
              <a:t>http://steinhardt.nyu.edu/marl/research/chord_recognition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Kidd, P. (2017).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pyrtmidi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: Real-time MIDI I/O for Python [GitHub repository]. Retrieved August 23, 2017, from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5"/>
              </a:rPr>
              <a:t>https://github.com/patrickkidd/pyrtmidi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EE51F-99AD-4992-8C27-CC10EF9A416F}"/>
              </a:ext>
            </a:extLst>
          </p:cNvPr>
          <p:cNvSpPr txBox="1"/>
          <p:nvPr/>
        </p:nvSpPr>
        <p:spPr>
          <a:xfrm>
            <a:off x="5712635" y="762515"/>
            <a:ext cx="5068825" cy="48280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Nickolls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J., Buck, I., Garland, M.,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Skadron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K. (2008). Scalable parallel programming with CUDA.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ACM Queue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6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(2), 40-53.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Osmalskyj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Embrechts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J-J.,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Piérard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S., &amp; Van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Droogenbroeck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M. (2012, May 9). Neural networks for musical chords recognition. Retrieved at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6"/>
              </a:rPr>
              <a:t>http://jim.afim-asso.org/jim12/pdf/jim2012_08_p_osmalskyj.pdf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Perera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N.,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Kodithuwakku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S. R. (2005, December 15). Music chord recognition using artificial neural networks.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1st Proceedings of the International Conference on Information and Automation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304-308.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Root. (2004). In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The concise Oxford dictionary of music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 (4th ed.) Oxford, UK: Oxford University Press.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Stark, A. M., &amp; </a:t>
            </a:r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Plumbley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M. D. (2009). Real-time chord recognition for live performance [PDF file]. Retrieved at https://www.eecs.qmul.ac.uk/~markp/2009/StarkPlumbley09-icmc.pdf.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Zatorre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R. J., Perry, D. W., Beckett, C. A., Westbury, C. F., &amp; Evans, A. C. (1998). Functional anatomy of musical processing in listeners with absolute pitch and relative pitch.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Proceedings of the National Academy of Sciences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95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3172-3177. Retrieved at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7"/>
              </a:rPr>
              <a:t>http://www.pnas.org/content/95/6/3172.full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  <a:p>
            <a:pPr marL="457200" indent="-457200"/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LM Sans 10" panose="00000500000000000000" pitchFamily="50" charset="0"/>
            </a:endParaRPr>
          </a:p>
          <a:p>
            <a:pPr marL="457200" indent="-457200"/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Zhou, X., &amp; Lerch, A. (2015). Chord detection using deep learning. 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16</a:t>
            </a:r>
            <a:r>
              <a:rPr lang="en-US" sz="1100" i="1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th</a:t>
            </a:r>
            <a:r>
              <a:rPr lang="en-US" sz="11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 International Society for Music Information Retrieval Conference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, 52-58. Retrieved at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8"/>
              </a:rPr>
              <a:t> </a:t>
            </a:r>
            <a:r>
              <a:rPr lang="en-US" sz="11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  <a:hlinkClick r:id="rId8"/>
              </a:rPr>
              <a:t>http://ismir2015.uma.es/articles/96_Paper.pdf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LM Sans 10" panose="000005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9202583"/>
      </p:ext>
    </p:extLst>
  </p:cSld>
  <p:clrMapOvr>
    <a:masterClrMapping/>
  </p:clrMapOvr>
  <p:transition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0DDF9-5C33-4999-AFE0-E7E53463824A}"/>
              </a:ext>
            </a:extLst>
          </p:cNvPr>
          <p:cNvSpPr txBox="1"/>
          <p:nvPr/>
        </p:nvSpPr>
        <p:spPr>
          <a:xfrm>
            <a:off x="2420535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01E81-D30E-4F60-9C79-691349091305}"/>
              </a:ext>
            </a:extLst>
          </p:cNvPr>
          <p:cNvSpPr txBox="1"/>
          <p:nvPr/>
        </p:nvSpPr>
        <p:spPr>
          <a:xfrm>
            <a:off x="3499527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1138E-90B0-41B8-A05D-EFD4F299E6C6}"/>
              </a:ext>
            </a:extLst>
          </p:cNvPr>
          <p:cNvSpPr txBox="1"/>
          <p:nvPr/>
        </p:nvSpPr>
        <p:spPr>
          <a:xfrm>
            <a:off x="4578519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47F07-4AC2-4333-A828-D38A1486ED2C}"/>
              </a:ext>
            </a:extLst>
          </p:cNvPr>
          <p:cNvSpPr txBox="1"/>
          <p:nvPr/>
        </p:nvSpPr>
        <p:spPr>
          <a:xfrm>
            <a:off x="5657088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B1DEC-C76D-43CE-A2C9-696C4F4D46D4}"/>
              </a:ext>
            </a:extLst>
          </p:cNvPr>
          <p:cNvSpPr txBox="1"/>
          <p:nvPr/>
        </p:nvSpPr>
        <p:spPr>
          <a:xfrm>
            <a:off x="6735657" y="2551797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7EFA7-B9EA-4477-9816-1DED92926901}"/>
              </a:ext>
            </a:extLst>
          </p:cNvPr>
          <p:cNvSpPr txBox="1"/>
          <p:nvPr/>
        </p:nvSpPr>
        <p:spPr>
          <a:xfrm>
            <a:off x="7814226" y="255094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C7446-2723-41A6-B544-05588C1B9F4B}"/>
              </a:ext>
            </a:extLst>
          </p:cNvPr>
          <p:cNvSpPr txBox="1"/>
          <p:nvPr/>
        </p:nvSpPr>
        <p:spPr>
          <a:xfrm>
            <a:off x="7813803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6252FA-4A01-42D9-AD0B-9032F6B601A3}"/>
              </a:ext>
            </a:extLst>
          </p:cNvPr>
          <p:cNvSpPr txBox="1"/>
          <p:nvPr/>
        </p:nvSpPr>
        <p:spPr>
          <a:xfrm>
            <a:off x="6735234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DA1489-04CA-45D5-BA0A-2A4E38CD1E2D}"/>
              </a:ext>
            </a:extLst>
          </p:cNvPr>
          <p:cNvSpPr txBox="1"/>
          <p:nvPr/>
        </p:nvSpPr>
        <p:spPr>
          <a:xfrm>
            <a:off x="5655819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0F6F4-EC03-4182-814A-A0D080519A00}"/>
              </a:ext>
            </a:extLst>
          </p:cNvPr>
          <p:cNvSpPr txBox="1"/>
          <p:nvPr/>
        </p:nvSpPr>
        <p:spPr>
          <a:xfrm>
            <a:off x="4580634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9BAEA-0347-4A50-94CC-2ADA743497EF}"/>
              </a:ext>
            </a:extLst>
          </p:cNvPr>
          <p:cNvSpPr txBox="1"/>
          <p:nvPr/>
        </p:nvSpPr>
        <p:spPr>
          <a:xfrm>
            <a:off x="3498966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D82E46-2C87-4AF1-BBA5-CC2C2FC5A617}"/>
              </a:ext>
            </a:extLst>
          </p:cNvPr>
          <p:cNvSpPr txBox="1"/>
          <p:nvPr/>
        </p:nvSpPr>
        <p:spPr>
          <a:xfrm>
            <a:off x="2423919" y="325728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C1F8ED-9B59-4952-94E3-BA68313E5965}"/>
              </a:ext>
            </a:extLst>
          </p:cNvPr>
          <p:cNvSpPr txBox="1"/>
          <p:nvPr/>
        </p:nvSpPr>
        <p:spPr>
          <a:xfrm>
            <a:off x="201168" y="18470"/>
            <a:ext cx="5894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Toolbox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5B03E5F-A362-4647-A96E-144A5C436BEA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D722CA-71B4-467B-AADA-0FFC71EDA845}"/>
              </a:ext>
            </a:extLst>
          </p:cNvPr>
          <p:cNvSpPr txBox="1"/>
          <p:nvPr/>
        </p:nvSpPr>
        <p:spPr>
          <a:xfrm>
            <a:off x="9046915" y="4431798"/>
            <a:ext cx="2434746" cy="101566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5DC736A-C919-4AC5-9129-5D3CDE29CFE9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708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9FF43"/>
                </a:solidFill>
              </a:rPr>
              <a:t>C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59FF43"/>
                </a:solidFill>
              </a:rPr>
              <a:t>A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maj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9FF43"/>
                </a:solidFill>
              </a:rPr>
              <a:t>D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</a:t>
            </a:r>
          </a:p>
          <a:p>
            <a:pPr algn="ctr"/>
            <a:r>
              <a:rPr lang="en-US" sz="3600" dirty="0">
                <a:solidFill>
                  <a:srgbClr val="59FF43"/>
                </a:solidFill>
              </a:rPr>
              <a:t>root </a:t>
            </a:r>
            <a:br>
              <a:rPr lang="en-US" sz="3600" dirty="0">
                <a:solidFill>
                  <a:srgbClr val="59FF43"/>
                </a:solidFill>
              </a:rPr>
            </a:br>
            <a:r>
              <a:rPr lang="en-US" sz="3600" dirty="0">
                <a:solidFill>
                  <a:srgbClr val="59FF43"/>
                </a:solidFill>
              </a:rPr>
              <a:t>note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6538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58521"/>
            <a:ext cx="1078992" cy="707886"/>
          </a:xfrm>
          <a:prstGeom prst="rect">
            <a:avLst/>
          </a:prstGeom>
          <a:noFill/>
          <a:ln>
            <a:solidFill>
              <a:srgbClr val="59FF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9FF43"/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32B671-B938-444F-AC20-F330BECC9057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758456B-682F-4013-8C72-340FAC95223F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91199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  <a:r>
              <a:rPr lang="en-US" sz="2000" dirty="0">
                <a:solidFill>
                  <a:srgbClr val="FF5043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2000" dirty="0" err="1">
                <a:solidFill>
                  <a:srgbClr val="FF5043"/>
                </a:solidFill>
              </a:rPr>
              <a:t>maj</a:t>
            </a:r>
            <a:endParaRPr lang="en-US" sz="2000" dirty="0">
              <a:solidFill>
                <a:srgbClr val="FF504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  <a:r>
              <a:rPr lang="en-US" sz="2000" dirty="0">
                <a:solidFill>
                  <a:srgbClr val="FF5043"/>
                </a:solidFill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</a:t>
            </a:r>
          </a:p>
          <a:p>
            <a:pPr algn="ctr"/>
            <a:r>
              <a:rPr lang="en-US" sz="3600" dirty="0">
                <a:solidFill>
                  <a:srgbClr val="FF5043"/>
                </a:solidFill>
              </a:rPr>
              <a:t>type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6538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87D2F25-9D05-4340-B7B2-DAB031896F2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309986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  <a:r>
              <a:rPr lang="en-US" sz="2000" dirty="0">
                <a:solidFill>
                  <a:srgbClr val="DAE3F3"/>
                </a:solidFill>
              </a:rPr>
              <a:t>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DAE3F3"/>
                </a:solidFill>
              </a:rPr>
              <a:t>M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usical Chords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87D2F25-9D05-4340-B7B2-DAB031896F2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F26D6B-A0B2-4490-84FB-10A5C654C076}"/>
              </a:ext>
            </a:extLst>
          </p:cNvPr>
          <p:cNvSpPr txBox="1"/>
          <p:nvPr/>
        </p:nvSpPr>
        <p:spPr>
          <a:xfrm>
            <a:off x="4727095" y="4237105"/>
            <a:ext cx="392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DAE3F3"/>
                </a:solidFill>
              </a:rPr>
              <a:t>Simple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62FB8C-2F76-4498-AA26-A1E17680CA35}"/>
              </a:ext>
            </a:extLst>
          </p:cNvPr>
          <p:cNvSpPr txBox="1"/>
          <p:nvPr/>
        </p:nvSpPr>
        <p:spPr>
          <a:xfrm>
            <a:off x="4727095" y="4683381"/>
            <a:ext cx="392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AE3F3"/>
                </a:solidFill>
              </a:rPr>
              <a:t>More common chord type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8901FD-5A8B-4648-920D-449D6FB37651}"/>
              </a:ext>
            </a:extLst>
          </p:cNvPr>
          <p:cNvSpPr txBox="1"/>
          <p:nvPr/>
        </p:nvSpPr>
        <p:spPr>
          <a:xfrm>
            <a:off x="506839" y="2688073"/>
            <a:ext cx="3568989" cy="107721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rgbClr val="DAE3F3"/>
                </a:solidFill>
              </a:rPr>
              <a:t>Simple vs Extended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35ECB9-CC94-4C8B-A18B-3728F825D311}"/>
              </a:ext>
            </a:extLst>
          </p:cNvPr>
          <p:cNvSpPr txBox="1"/>
          <p:nvPr/>
        </p:nvSpPr>
        <p:spPr>
          <a:xfrm>
            <a:off x="506840" y="3766297"/>
            <a:ext cx="356898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Chord types</a:t>
            </a:r>
          </a:p>
        </p:txBody>
      </p:sp>
    </p:spTree>
    <p:extLst>
      <p:ext uri="{BB962C8B-B14F-4D97-AF65-F5344CB8AC3E}">
        <p14:creationId xmlns:p14="http://schemas.microsoft.com/office/powerpoint/2010/main" val="951504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R3.A.09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6148284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Am</a:t>
            </a:r>
            <a:r>
              <a:rPr lang="en-US" sz="2000" dirty="0">
                <a:solidFill>
                  <a:srgbClr val="FF5043"/>
                </a:solidFill>
              </a:rPr>
              <a:t>M7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DAE3F3"/>
                </a:solidFill>
              </a:rPr>
              <a:t>M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usical Chords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87D2F25-9D05-4340-B7B2-DAB031896F24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Simple and Extended Musical Chords </a:t>
            </a:r>
            <a:b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F26D6B-A0B2-4490-84FB-10A5C654C076}"/>
              </a:ext>
            </a:extLst>
          </p:cNvPr>
          <p:cNvSpPr txBox="1"/>
          <p:nvPr/>
        </p:nvSpPr>
        <p:spPr>
          <a:xfrm>
            <a:off x="4727095" y="4237105"/>
            <a:ext cx="392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5043"/>
                </a:solidFill>
              </a:rPr>
              <a:t>Extended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62FB8C-2F76-4498-AA26-A1E17680CA35}"/>
              </a:ext>
            </a:extLst>
          </p:cNvPr>
          <p:cNvSpPr txBox="1"/>
          <p:nvPr/>
        </p:nvSpPr>
        <p:spPr>
          <a:xfrm>
            <a:off x="4727095" y="4683381"/>
            <a:ext cx="3921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AE3F3"/>
                </a:solidFill>
              </a:rPr>
              <a:t>Less common chord type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6148284" y="1341910"/>
            <a:ext cx="1078992" cy="707886"/>
          </a:xfrm>
          <a:prstGeom prst="rect">
            <a:avLst/>
          </a:prstGeom>
          <a:noFill/>
          <a:ln>
            <a:solidFill>
              <a:srgbClr val="FF504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5043"/>
                </a:solidFill>
              </a:rPr>
              <a:t>G#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8901FD-5A8B-4648-920D-449D6FB37651}"/>
              </a:ext>
            </a:extLst>
          </p:cNvPr>
          <p:cNvSpPr txBox="1"/>
          <p:nvPr/>
        </p:nvSpPr>
        <p:spPr>
          <a:xfrm>
            <a:off x="506839" y="2688073"/>
            <a:ext cx="3568989" cy="107721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rgbClr val="DAE3F3"/>
                </a:solidFill>
              </a:rPr>
              <a:t>Simple vs Extended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35ECB9-CC94-4C8B-A18B-3728F825D311}"/>
              </a:ext>
            </a:extLst>
          </p:cNvPr>
          <p:cNvSpPr txBox="1"/>
          <p:nvPr/>
        </p:nvSpPr>
        <p:spPr>
          <a:xfrm>
            <a:off x="506840" y="3766297"/>
            <a:ext cx="356898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Chord types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FB3B3F-E196-4750-82D3-1AFA5488719F}"/>
              </a:ext>
            </a:extLst>
          </p:cNvPr>
          <p:cNvSpPr txBox="1"/>
          <p:nvPr/>
        </p:nvSpPr>
        <p:spPr>
          <a:xfrm>
            <a:off x="8359580" y="1495798"/>
            <a:ext cx="160503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Extension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4AF4CE-28C8-4604-B2B8-02C61B27BF94}"/>
              </a:ext>
            </a:extLst>
          </p:cNvPr>
          <p:cNvCxnSpPr>
            <a:stCxn id="27" idx="1"/>
            <a:endCxn id="25" idx="3"/>
          </p:cNvCxnSpPr>
          <p:nvPr/>
        </p:nvCxnSpPr>
        <p:spPr>
          <a:xfrm flipH="1">
            <a:off x="7227276" y="1695853"/>
            <a:ext cx="1132304" cy="0"/>
          </a:xfrm>
          <a:prstGeom prst="straightConnector1">
            <a:avLst/>
          </a:prstGeom>
          <a:ln w="28575">
            <a:solidFill>
              <a:srgbClr val="DAE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521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D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075718-48DC-4227-99FD-47B893D5F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1" y="5998555"/>
            <a:ext cx="4454769" cy="947369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R2.B.09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BB4A4-A714-4A1C-93ED-63E4432693AC}"/>
              </a:ext>
            </a:extLst>
          </p:cNvPr>
          <p:cNvCxnSpPr/>
          <p:nvPr/>
        </p:nvCxnSpPr>
        <p:spPr>
          <a:xfrm>
            <a:off x="0" y="5826372"/>
            <a:ext cx="12192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28A8420-66B1-4256-81AF-E11F2F146A25}"/>
              </a:ext>
            </a:extLst>
          </p:cNvPr>
          <p:cNvSpPr txBox="1">
            <a:spLocks/>
          </p:cNvSpPr>
          <p:nvPr/>
        </p:nvSpPr>
        <p:spPr>
          <a:xfrm>
            <a:off x="6717321" y="4052887"/>
            <a:ext cx="4659189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Coronel</a:t>
            </a:r>
          </a:p>
          <a:p>
            <a:pPr algn="l"/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Navarro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FA52DF8-8FBA-4B11-9C91-29CDED2C928E}"/>
              </a:ext>
            </a:extLst>
          </p:cNvPr>
          <p:cNvSpPr txBox="1">
            <a:spLocks/>
          </p:cNvSpPr>
          <p:nvPr/>
        </p:nvSpPr>
        <p:spPr>
          <a:xfrm>
            <a:off x="2028825" y="0"/>
            <a:ext cx="10163175" cy="327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BACKGROUND</a:t>
            </a:r>
            <a:endParaRPr lang="en-US" sz="10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67CF5-C06F-408D-BCDB-5827B7883D76}"/>
              </a:ext>
            </a:extLst>
          </p:cNvPr>
          <p:cNvSpPr txBox="1"/>
          <p:nvPr/>
        </p:nvSpPr>
        <p:spPr>
          <a:xfrm>
            <a:off x="2850303" y="2740163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599BE-8024-40B1-A0D9-124AE401E16F}"/>
              </a:ext>
            </a:extLst>
          </p:cNvPr>
          <p:cNvSpPr txBox="1"/>
          <p:nvPr/>
        </p:nvSpPr>
        <p:spPr>
          <a:xfrm>
            <a:off x="6148284" y="2750635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D04A5-2F27-401E-A827-AD535F14E03A}"/>
              </a:ext>
            </a:extLst>
          </p:cNvPr>
          <p:cNvSpPr txBox="1"/>
          <p:nvPr/>
        </p:nvSpPr>
        <p:spPr>
          <a:xfrm>
            <a:off x="6148284" y="2049796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952A2-B783-47F6-90A5-76EB7C8DBF05}"/>
              </a:ext>
            </a:extLst>
          </p:cNvPr>
          <p:cNvSpPr txBox="1"/>
          <p:nvPr/>
        </p:nvSpPr>
        <p:spPr>
          <a:xfrm>
            <a:off x="2850303" y="234517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5A7A4-2FE8-4CE0-AA1D-BA0D6BBE8060}"/>
              </a:ext>
            </a:extLst>
          </p:cNvPr>
          <p:cNvSpPr txBox="1"/>
          <p:nvPr/>
        </p:nvSpPr>
        <p:spPr>
          <a:xfrm>
            <a:off x="6148284" y="1644241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Amaj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EC26B-D582-4BEF-B960-643BDC4A86E5}"/>
              </a:ext>
            </a:extLst>
          </p:cNvPr>
          <p:cNvSpPr txBox="1"/>
          <p:nvPr/>
        </p:nvSpPr>
        <p:spPr>
          <a:xfrm>
            <a:off x="9691819" y="2744462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5ED1-D1C6-4A54-97A2-CDE00E0A9291}"/>
              </a:ext>
            </a:extLst>
          </p:cNvPr>
          <p:cNvSpPr txBox="1"/>
          <p:nvPr/>
        </p:nvSpPr>
        <p:spPr>
          <a:xfrm>
            <a:off x="9691819" y="2042749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A7068-8DC1-4666-857E-F4B146C0F1EF}"/>
              </a:ext>
            </a:extLst>
          </p:cNvPr>
          <p:cNvSpPr txBox="1"/>
          <p:nvPr/>
        </p:nvSpPr>
        <p:spPr>
          <a:xfrm>
            <a:off x="9691819" y="1341910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8DCBE-BE88-46E4-B333-16904BC7F3B6}"/>
              </a:ext>
            </a:extLst>
          </p:cNvPr>
          <p:cNvSpPr txBox="1"/>
          <p:nvPr/>
        </p:nvSpPr>
        <p:spPr>
          <a:xfrm>
            <a:off x="9691819" y="941800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E7694-6DEE-4916-A3B1-90B1E94E8DFD}"/>
              </a:ext>
            </a:extLst>
          </p:cNvPr>
          <p:cNvSpPr txBox="1"/>
          <p:nvPr/>
        </p:nvSpPr>
        <p:spPr>
          <a:xfrm>
            <a:off x="-782680" y="2387731"/>
            <a:ext cx="3921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Each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has an</a:t>
            </a:r>
          </a:p>
          <a:p>
            <a:pPr algn="ctr"/>
            <a:r>
              <a:rPr lang="en-US" sz="3600" dirty="0">
                <a:solidFill>
                  <a:srgbClr val="F144FE"/>
                </a:solidFill>
              </a:rPr>
              <a:t>inversion</a:t>
            </a:r>
          </a:p>
          <a:p>
            <a:pPr algn="ctr"/>
            <a:r>
              <a:rPr lang="en-US" sz="3600" dirty="0">
                <a:solidFill>
                  <a:srgbClr val="F144FE"/>
                </a:solidFill>
              </a:rPr>
              <a:t>number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806FA2-9038-45B8-9BB9-8D55BF41D6CA}"/>
              </a:ext>
            </a:extLst>
          </p:cNvPr>
          <p:cNvSpPr txBox="1"/>
          <p:nvPr/>
        </p:nvSpPr>
        <p:spPr>
          <a:xfrm>
            <a:off x="2850303" y="3446538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5229F-B1E5-45F4-B385-2FCB76CA3B2F}"/>
              </a:ext>
            </a:extLst>
          </p:cNvPr>
          <p:cNvSpPr txBox="1"/>
          <p:nvPr/>
        </p:nvSpPr>
        <p:spPr>
          <a:xfrm>
            <a:off x="6148284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E2B596-8C21-4BBC-A4AB-7536892DABE4}"/>
              </a:ext>
            </a:extLst>
          </p:cNvPr>
          <p:cNvSpPr txBox="1"/>
          <p:nvPr/>
        </p:nvSpPr>
        <p:spPr>
          <a:xfrm>
            <a:off x="9691819" y="3458521"/>
            <a:ext cx="107899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2F129-E3CB-4CCA-9635-8284E938366D}"/>
              </a:ext>
            </a:extLst>
          </p:cNvPr>
          <p:cNvSpPr txBox="1"/>
          <p:nvPr/>
        </p:nvSpPr>
        <p:spPr>
          <a:xfrm>
            <a:off x="646176" y="18470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Musical Chords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39592B-FCF7-4D96-AAEF-12B31C7A20C4}"/>
              </a:ext>
            </a:extLst>
          </p:cNvPr>
          <p:cNvSpPr txBox="1"/>
          <p:nvPr/>
        </p:nvSpPr>
        <p:spPr>
          <a:xfrm>
            <a:off x="2850303" y="4150582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144FE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FD9238-40C7-4885-BB86-BAB7EF8E395F}"/>
              </a:ext>
            </a:extLst>
          </p:cNvPr>
          <p:cNvSpPr txBox="1"/>
          <p:nvPr/>
        </p:nvSpPr>
        <p:spPr>
          <a:xfrm>
            <a:off x="6148284" y="4166407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144FE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19CE05-19AA-433F-B953-822D5D31D065}"/>
              </a:ext>
            </a:extLst>
          </p:cNvPr>
          <p:cNvSpPr txBox="1"/>
          <p:nvPr/>
        </p:nvSpPr>
        <p:spPr>
          <a:xfrm>
            <a:off x="9691819" y="4166407"/>
            <a:ext cx="107899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144FE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8A1268-75A7-4B8C-8C71-6DC51932AB8F}"/>
              </a:ext>
            </a:extLst>
          </p:cNvPr>
          <p:cNvSpPr txBox="1"/>
          <p:nvPr/>
        </p:nvSpPr>
        <p:spPr>
          <a:xfrm>
            <a:off x="1113838" y="4908840"/>
            <a:ext cx="1059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0</a:t>
            </a:r>
            <a:r>
              <a:rPr lang="en-US" sz="3600" baseline="30000" dirty="0">
                <a:solidFill>
                  <a:srgbClr val="FFC000"/>
                </a:solidFill>
              </a:rPr>
              <a:t>th</a:t>
            </a:r>
            <a:r>
              <a:rPr lang="en-US" sz="3600" dirty="0">
                <a:solidFill>
                  <a:srgbClr val="FFC000"/>
                </a:solidFill>
              </a:rPr>
              <a:t> inversion only included in scope of study</a:t>
            </a:r>
            <a:endParaRPr lang="en-US" sz="3600" dirty="0">
              <a:solidFill>
                <a:srgbClr val="F144FE"/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8CA7E3D8-7ABE-4DB3-9589-58202A30DC81}"/>
              </a:ext>
            </a:extLst>
          </p:cNvPr>
          <p:cNvSpPr txBox="1">
            <a:spLocks/>
          </p:cNvSpPr>
          <p:nvPr/>
        </p:nvSpPr>
        <p:spPr>
          <a:xfrm>
            <a:off x="62278" y="4052887"/>
            <a:ext cx="6655043" cy="273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Real-Time Identification of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Common and Extended Musical Chords </a:t>
            </a:r>
            <a:b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using Artificial Neural Networks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05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rown">
      <a:majorFont>
        <a:latin typeface="Brown"/>
        <a:ea typeface=""/>
        <a:cs typeface=""/>
      </a:majorFont>
      <a:minorFont>
        <a:latin typeface="Brow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8277</TotalTime>
  <Words>2215</Words>
  <Application>Microsoft Office PowerPoint</Application>
  <PresentationFormat>Widescreen</PresentationFormat>
  <Paragraphs>643</Paragraphs>
  <Slides>48</Slides>
  <Notes>0</Notes>
  <HiddenSlides>18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Brown</vt:lpstr>
      <vt:lpstr>Consolas</vt:lpstr>
      <vt:lpstr>LM Sans 10</vt:lpstr>
      <vt:lpstr>Office Theme</vt:lpstr>
      <vt:lpstr>Real-Time Identification of Simple and Extended Musical Chords using Artificial Neural Networks</vt:lpstr>
      <vt:lpstr>Real-Time Identification of  Common and Extended Musical Chords  using Artificial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Identification of Common and Extended Musical Chords using Neural Networks</dc:title>
  <dc:creator>Joachim</dc:creator>
  <cp:lastModifiedBy>Joachim</cp:lastModifiedBy>
  <cp:revision>248</cp:revision>
  <dcterms:created xsi:type="dcterms:W3CDTF">2017-09-25T01:08:35Z</dcterms:created>
  <dcterms:modified xsi:type="dcterms:W3CDTF">2019-01-20T13:15:48Z</dcterms:modified>
</cp:coreProperties>
</file>