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4" r:id="rId34"/>
    <p:sldId id="295" r:id="rId35"/>
    <p:sldId id="289" r:id="rId36"/>
    <p:sldId id="291" r:id="rId37"/>
    <p:sldId id="292" r:id="rId38"/>
    <p:sldId id="296" r:id="rId39"/>
    <p:sldId id="297" r:id="rId40"/>
    <p:sldId id="293" r:id="rId41"/>
    <p:sldId id="298" r:id="rId42"/>
    <p:sldId id="299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38BFF"/>
    <a:srgbClr val="59FF43"/>
    <a:srgbClr val="D1FE9A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</a:t>
            </a:r>
            <a:r>
              <a:rPr lang="en-US" b="1" dirty="0">
                <a:solidFill>
                  <a:srgbClr val="438BFF"/>
                </a:solidFill>
              </a:rPr>
              <a:t>training</a:t>
            </a:r>
            <a:r>
              <a:rPr lang="en-US" dirty="0">
                <a:solidFill>
                  <a:srgbClr val="D9E7FF"/>
                </a:solidFill>
              </a:rPr>
              <a:t> dataset “questions”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FB-4730-825B-0A09D110783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FB-4730-825B-0A09D110783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0.75310559006211097</c:v>
                </c:pt>
                <c:pt idx="1">
                  <c:v>9.2468944099378891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FB-4730-825B-0A09D1107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US" dirty="0">
                <a:solidFill>
                  <a:srgbClr val="D9E7FF"/>
                </a:solidFill>
              </a:rPr>
              <a:t> dataset “questions”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4-41A3-AC21-5FE90A4372E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4-41A3-AC21-5FE90A4372E4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C4-41A3-AC21-5FE90A4372E4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C4-41A3-AC21-5FE90A4372E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9.9979999999999993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C4-41A3-AC21-5FE90A437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0-427A-B53D-E4D478DD510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0-427A-B53D-E4D478DD5105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0-427A-B53D-E4D478DD5105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0-427A-B53D-E4D478DD510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0.75310558999999999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0-427A-B53D-E4D478DD5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12-41EC-88EF-B863BE83A91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12-41EC-88EF-B863BE83A91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12-41EC-88EF-B863BE83A91E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12-41EC-88EF-B863BE83A91E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12-41EC-88EF-B863BE83A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1-44E9-A637-5590083C2976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91-44E9-A637-5590083C297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91-44E9-A637-5590083C2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D9E7FF"/>
                </a:solidFill>
              </a:rPr>
              <a:t>Our</a:t>
            </a:r>
            <a:r>
              <a:rPr lang="en-US" sz="2400" baseline="0" dirty="0">
                <a:solidFill>
                  <a:srgbClr val="D9E7FF"/>
                </a:solidFill>
              </a:rPr>
              <a:t> c</a:t>
            </a:r>
            <a:r>
              <a:rPr lang="en-US" sz="2400" dirty="0">
                <a:solidFill>
                  <a:srgbClr val="D9E7FF"/>
                </a:solidFill>
              </a:rPr>
              <a:t>hords</a:t>
            </a:r>
            <a:r>
              <a:rPr lang="en-US" sz="2400" baseline="0" dirty="0">
                <a:solidFill>
                  <a:srgbClr val="D9E7FF"/>
                </a:solidFill>
              </a:rPr>
              <a:t> are too complex for ANNs…</a:t>
            </a:r>
            <a:endParaRPr lang="en-US" sz="24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1E-4B19-943B-33FFBA87947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1E-4B19-943B-33FFBA87947D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1E-4B19-943B-33FFBA87947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1E-4B19-943B-33FFBA87947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92.5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1E-4B19-943B-33FFBA879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D9E7FF"/>
                </a:solidFill>
              </a:rPr>
              <a:t>…but</a:t>
            </a:r>
            <a:r>
              <a:rPr lang="en-US" sz="2400" baseline="0" dirty="0">
                <a:solidFill>
                  <a:srgbClr val="D9E7FF"/>
                </a:solidFill>
              </a:rPr>
              <a:t> they are fast enough for chord </a:t>
            </a:r>
            <a:r>
              <a:rPr lang="en-US" sz="2400" baseline="0" dirty="0" err="1">
                <a:solidFill>
                  <a:srgbClr val="D9E7FF"/>
                </a:solidFill>
              </a:rPr>
              <a:t>ID’n</a:t>
            </a:r>
            <a:endParaRPr lang="en-US" sz="24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0F-4287-875E-3753D2CF629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0F-4287-875E-3753D2CF629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0F-4287-875E-3753D2CF6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0.29309</cdr:x>
      <cdr:y>0.38707</cdr:y>
    </cdr:from>
    <cdr:to>
      <cdr:x>0.72504</cdr:x>
      <cdr:y>0.68924</cdr:y>
    </cdr:to>
    <cdr:sp macro="" textlink="">
      <cdr:nvSpPr>
        <cdr:cNvPr id="2" name="TextBox 24">
          <a:extLst xmlns:a="http://schemas.openxmlformats.org/drawingml/2006/main">
            <a:ext uri="{FF2B5EF4-FFF2-40B4-BE49-F238E27FC236}">
              <a16:creationId xmlns:a16="http://schemas.microsoft.com/office/drawing/2014/main" id="{5E8E5959-F5AB-4F95-93E8-0AF43D039D50}"/>
            </a:ext>
          </a:extLst>
        </cdr:cNvPr>
        <cdr:cNvSpPr txBox="1"/>
      </cdr:nvSpPr>
      <cdr:spPr>
        <a:xfrm xmlns:a="http://schemas.openxmlformats.org/drawingml/2006/main">
          <a:off x="1640005" y="1695296"/>
          <a:ext cx="2417079" cy="132343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 anchor="ctr" anchorCtr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0" dirty="0">
              <a:solidFill>
                <a:srgbClr val="59FF43"/>
              </a:solidFill>
              <a:latin typeface="+mj-lt"/>
            </a:rPr>
            <a:t>4.9</a:t>
          </a:r>
          <a:r>
            <a: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rPr>
            <a:t>ms</a:t>
          </a:r>
          <a:endParaRPr lang="en-US" sz="8000" dirty="0">
            <a:solidFill>
              <a:schemeClr val="accent1">
                <a:lumMod val="20000"/>
                <a:lumOff val="80000"/>
              </a:schemeClr>
            </a:solidFill>
            <a:latin typeface="+mj-lt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8E3B3-C315-4734-9700-44BF2326D86C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BC00-296D-4852-B784-47A68B837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8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A8F3-84D9-4154-BC63-159B364A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6" y="92968"/>
            <a:ext cx="7496232" cy="2726576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Real-time Identification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of Simple and Extended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Musical Chords using </a:t>
            </a:r>
            <a:br>
              <a:rPr lang="en-US" sz="4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55" y="92968"/>
            <a:ext cx="4605250" cy="1364357"/>
          </a:xfrm>
        </p:spPr>
        <p:txBody>
          <a:bodyPr>
            <a:noAutofit/>
          </a:bodyPr>
          <a:lstStyle/>
          <a:p>
            <a:pPr algn="r"/>
            <a:r>
              <a:rPr lang="en-US" sz="9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R3 A09</a:t>
            </a:r>
            <a:endParaRPr lang="en-US" sz="9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60BA0-F69E-4251-B359-588F7EEADF02}"/>
              </a:ext>
            </a:extLst>
          </p:cNvPr>
          <p:cNvSpPr txBox="1"/>
          <p:nvPr/>
        </p:nvSpPr>
        <p:spPr>
          <a:xfrm>
            <a:off x="8534399" y="1163868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1">
                    <a:lumMod val="65000"/>
                  </a:schemeClr>
                </a:solidFill>
              </a:rPr>
              <a:t>Brain Blast 2019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0C98D-50FF-4274-A9A4-073DC15E90BD}"/>
              </a:ext>
            </a:extLst>
          </p:cNvPr>
          <p:cNvSpPr txBox="1"/>
          <p:nvPr/>
        </p:nvSpPr>
        <p:spPr>
          <a:xfrm>
            <a:off x="8534399" y="1637762"/>
            <a:ext cx="341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Navarro, Joachim Alfonso A.</a:t>
            </a:r>
            <a:br>
              <a:rPr lang="en-US" b="1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Coronel, Lesli Natasha A.</a:t>
            </a:r>
            <a:endParaRPr lang="en-US" b="1" dirty="0"/>
          </a:p>
        </p:txBody>
      </p:sp>
      <p:pic>
        <p:nvPicPr>
          <p:cNvPr id="6" name="Graphic 5" descr="Shopping bag">
            <a:extLst>
              <a:ext uri="{FF2B5EF4-FFF2-40B4-BE49-F238E27FC236}">
                <a16:creationId xmlns:a16="http://schemas.microsoft.com/office/drawing/2014/main" id="{77C7BAFE-AFCF-4C26-9E30-4EC8FBD2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267" y="430936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FC53C6AA-F3CD-4FF4-9C71-3E039F152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190" y="4309363"/>
            <a:ext cx="847927" cy="847927"/>
          </a:xfrm>
          <a:prstGeom prst="rect">
            <a:avLst/>
          </a:prstGeom>
        </p:spPr>
      </p:pic>
      <p:pic>
        <p:nvPicPr>
          <p:cNvPr id="8" name="Graphic 7" descr="Shopping bag">
            <a:extLst>
              <a:ext uri="{FF2B5EF4-FFF2-40B4-BE49-F238E27FC236}">
                <a16:creationId xmlns:a16="http://schemas.microsoft.com/office/drawing/2014/main" id="{5C353CAD-1D73-49C9-A58E-AF0550615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3617" y="4309363"/>
            <a:ext cx="847927" cy="8479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69F31-830A-48FE-888E-E00C0BC2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49194" y="4733327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4FFA7-A0A3-4F29-B674-DE6E29FAFC6C}"/>
              </a:ext>
            </a:extLst>
          </p:cNvPr>
          <p:cNvCxnSpPr>
            <a:cxnSpLocks/>
          </p:cNvCxnSpPr>
          <p:nvPr/>
        </p:nvCxnSpPr>
        <p:spPr>
          <a:xfrm>
            <a:off x="5969409" y="4733327"/>
            <a:ext cx="103691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A2685-9FE7-4340-83C9-4B5F4C260E9B}"/>
              </a:ext>
            </a:extLst>
          </p:cNvPr>
          <p:cNvSpPr txBox="1"/>
          <p:nvPr/>
        </p:nvSpPr>
        <p:spPr>
          <a:xfrm>
            <a:off x="1171515" y="5546214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707C7-C88C-4A7E-82C9-8A7FEC806280}"/>
              </a:ext>
            </a:extLst>
          </p:cNvPr>
          <p:cNvSpPr txBox="1"/>
          <p:nvPr/>
        </p:nvSpPr>
        <p:spPr>
          <a:xfrm>
            <a:off x="1171515" y="4838328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DF69C-9F05-4500-A078-BB6DF9CAD82E}"/>
              </a:ext>
            </a:extLst>
          </p:cNvPr>
          <p:cNvSpPr txBox="1"/>
          <p:nvPr/>
        </p:nvSpPr>
        <p:spPr>
          <a:xfrm>
            <a:off x="1171515" y="4134738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EB37F-6601-4F7C-9468-95068B386321}"/>
              </a:ext>
            </a:extLst>
          </p:cNvPr>
          <p:cNvSpPr txBox="1"/>
          <p:nvPr/>
        </p:nvSpPr>
        <p:spPr>
          <a:xfrm>
            <a:off x="1171515" y="3429000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F82291-8A65-4AC5-8B01-25ECE58E5E70}"/>
              </a:ext>
            </a:extLst>
          </p:cNvPr>
          <p:cNvCxnSpPr>
            <a:cxnSpLocks/>
          </p:cNvCxnSpPr>
          <p:nvPr/>
        </p:nvCxnSpPr>
        <p:spPr>
          <a:xfrm>
            <a:off x="2246334" y="4733327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7FE8B9-67DA-4DE3-B2FC-848D9BA7512B}"/>
              </a:ext>
            </a:extLst>
          </p:cNvPr>
          <p:cNvCxnSpPr>
            <a:cxnSpLocks/>
          </p:cNvCxnSpPr>
          <p:nvPr/>
        </p:nvCxnSpPr>
        <p:spPr>
          <a:xfrm>
            <a:off x="7891544" y="4727510"/>
            <a:ext cx="1034996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AC409-3E64-4D44-89DF-A407AC15AF9D}"/>
              </a:ext>
            </a:extLst>
          </p:cNvPr>
          <p:cNvSpPr txBox="1"/>
          <p:nvPr/>
        </p:nvSpPr>
        <p:spPr>
          <a:xfrm>
            <a:off x="9155246" y="4464362"/>
            <a:ext cx="21215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 minor 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C29B7B-63A2-43D0-99D8-8A3F59F9255E}"/>
              </a:ext>
            </a:extLst>
          </p:cNvPr>
          <p:cNvCxnSpPr>
            <a:cxnSpLocks/>
          </p:cNvCxnSpPr>
          <p:nvPr/>
        </p:nvCxnSpPr>
        <p:spPr>
          <a:xfrm>
            <a:off x="-83890" y="3045204"/>
            <a:ext cx="12275890" cy="0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5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is a chord named?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294" y="1363851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FF4343"/>
                </a:solidFill>
                <a:latin typeface="+mj-lt"/>
              </a:rPr>
              <a:t>root note…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034055" y="2058063"/>
            <a:ext cx="1889239" cy="1683318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noFill/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9FF43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noFill/>
          <a:ln w="19050"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9FF43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4343"/>
                </a:solidFill>
              </a:rPr>
              <a:t>C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59FF43"/>
                </a:solidFill>
              </a:rPr>
              <a:t>major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81F3265-AF05-41FA-B598-6BA799E134CE}"/>
              </a:ext>
            </a:extLst>
          </p:cNvPr>
          <p:cNvSpPr txBox="1">
            <a:spLocks/>
          </p:cNvSpPr>
          <p:nvPr/>
        </p:nvSpPr>
        <p:spPr>
          <a:xfrm>
            <a:off x="5923293" y="2767511"/>
            <a:ext cx="4839565" cy="1388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and 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59FF43"/>
                </a:solidFill>
                <a:latin typeface="+mj-lt"/>
              </a:rPr>
              <a:t>chord 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2A9CA8-1D60-4942-A870-588D3CAA561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127228" y="3461723"/>
            <a:ext cx="1796065" cy="140366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3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DAAA92-FC60-46A9-9BF1-2E64364684B5}"/>
              </a:ext>
            </a:extLst>
          </p:cNvPr>
          <p:cNvSpPr txBox="1">
            <a:spLocks/>
          </p:cNvSpPr>
          <p:nvPr/>
        </p:nvSpPr>
        <p:spPr>
          <a:xfrm>
            <a:off x="105295" y="92968"/>
            <a:ext cx="10335491" cy="735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Chord identification: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E2D6DD-58D3-425F-9F7A-A916AE09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5" y="715963"/>
            <a:ext cx="9029180" cy="493712"/>
          </a:xfrm>
        </p:spPr>
        <p:txBody>
          <a:bodyPr/>
          <a:lstStyle/>
          <a:p>
            <a:pPr algn="l"/>
            <a:r>
              <a:rPr lang="en-US" dirty="0"/>
              <a:t>Naming chords by knowing their notes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C11CA-E386-49BA-8152-66B2D900A161}"/>
              </a:ext>
            </a:extLst>
          </p:cNvPr>
          <p:cNvSpPr txBox="1"/>
          <p:nvPr/>
        </p:nvSpPr>
        <p:spPr>
          <a:xfrm>
            <a:off x="2479041" y="5777051"/>
            <a:ext cx="918252" cy="707886"/>
          </a:xfrm>
          <a:prstGeom prst="rect">
            <a:avLst/>
          </a:prstGeom>
          <a:solidFill>
            <a:srgbClr val="43FFB7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6FA8A-7B70-4946-9644-1982671F937F}"/>
              </a:ext>
            </a:extLst>
          </p:cNvPr>
          <p:cNvSpPr txBox="1"/>
          <p:nvPr/>
        </p:nvSpPr>
        <p:spPr>
          <a:xfrm>
            <a:off x="2479041" y="5069165"/>
            <a:ext cx="918252" cy="707886"/>
          </a:xfrm>
          <a:prstGeom prst="rect">
            <a:avLst/>
          </a:prstGeom>
          <a:solidFill>
            <a:srgbClr val="8F43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D109A-B85C-42FE-913F-D6C71C1D8218}"/>
              </a:ext>
            </a:extLst>
          </p:cNvPr>
          <p:cNvSpPr txBox="1"/>
          <p:nvPr/>
        </p:nvSpPr>
        <p:spPr>
          <a:xfrm>
            <a:off x="2479041" y="436127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E1695-DA26-459A-965D-77DC1EBBA659}"/>
              </a:ext>
            </a:extLst>
          </p:cNvPr>
          <p:cNvSpPr txBox="1"/>
          <p:nvPr/>
        </p:nvSpPr>
        <p:spPr>
          <a:xfrm>
            <a:off x="2479041" y="3660517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62790-406B-4D7F-9B57-D9DAAF46A4B5}"/>
              </a:ext>
            </a:extLst>
          </p:cNvPr>
          <p:cNvSpPr txBox="1"/>
          <p:nvPr/>
        </p:nvSpPr>
        <p:spPr>
          <a:xfrm>
            <a:off x="2479041" y="2952631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9340E-B566-4091-9036-AD0B6C83645A}"/>
              </a:ext>
            </a:extLst>
          </p:cNvPr>
          <p:cNvSpPr txBox="1"/>
          <p:nvPr/>
        </p:nvSpPr>
        <p:spPr>
          <a:xfrm>
            <a:off x="2479041" y="2249041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7152C-60A4-4EB4-8AC7-1352DDA1A6A9}"/>
              </a:ext>
            </a:extLst>
          </p:cNvPr>
          <p:cNvSpPr txBox="1"/>
          <p:nvPr/>
        </p:nvSpPr>
        <p:spPr>
          <a:xfrm>
            <a:off x="2479041" y="1543303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3BC5C75-91A4-48FF-93E5-0D3915FC8F5F}"/>
              </a:ext>
            </a:extLst>
          </p:cNvPr>
          <p:cNvSpPr txBox="1">
            <a:spLocks/>
          </p:cNvSpPr>
          <p:nvPr/>
        </p:nvSpPr>
        <p:spPr>
          <a:xfrm>
            <a:off x="7824123" y="1452889"/>
            <a:ext cx="3777672" cy="118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That’s an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B17F4C-17F7-46DF-95D0-54BA07AAE7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63237" y="2046416"/>
            <a:ext cx="2060886" cy="437685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DBBB5B-50C6-439C-80EE-EAC0DF49A07F}"/>
              </a:ext>
            </a:extLst>
          </p:cNvPr>
          <p:cNvSpPr txBox="1"/>
          <p:nvPr/>
        </p:nvSpPr>
        <p:spPr>
          <a:xfrm>
            <a:off x="7873119" y="2043440"/>
            <a:ext cx="290663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 major 13 (#11)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2BB87-D198-4A7D-9E1F-A1073192C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0440" r="24098"/>
          <a:stretch/>
        </p:blipFill>
        <p:spPr>
          <a:xfrm>
            <a:off x="3218575" y="1788835"/>
            <a:ext cx="3694319" cy="41231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07D770-A071-4735-B0C8-EA5850DEF0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7" t="31562" r="50574" b="13454"/>
          <a:stretch/>
        </p:blipFill>
        <p:spPr>
          <a:xfrm>
            <a:off x="105294" y="2348916"/>
            <a:ext cx="1866119" cy="27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4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build="p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…And we’re expecting a computer to do that?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E47E4-DC4D-41BA-9E98-F7DC395C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956523"/>
            <a:ext cx="6234435" cy="559265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182BCCB-481D-4613-9486-018176B32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0965" y="4539014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Artificial Neural Networks!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AC09B-15BA-43C8-BDCC-B43F25CD02E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963025" y="3038476"/>
            <a:ext cx="866776" cy="15005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8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A3AF8-FF51-4B8B-BEAE-85E22F75BE3C}"/>
              </a:ext>
            </a:extLst>
          </p:cNvPr>
          <p:cNvGrpSpPr/>
          <p:nvPr/>
        </p:nvGrpSpPr>
        <p:grpSpPr>
          <a:xfrm>
            <a:off x="4046706" y="1379706"/>
            <a:ext cx="4098588" cy="4098588"/>
            <a:chOff x="4046706" y="1379706"/>
            <a:chExt cx="4098588" cy="4098588"/>
          </a:xfrm>
        </p:grpSpPr>
        <p:pic>
          <p:nvPicPr>
            <p:cNvPr id="5" name="Graphic 4" descr="Shopping bag">
              <a:extLst>
                <a:ext uri="{FF2B5EF4-FFF2-40B4-BE49-F238E27FC236}">
                  <a16:creationId xmlns:a16="http://schemas.microsoft.com/office/drawing/2014/main" id="{8C230759-F328-4CE5-AF2F-DCE64364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46706" y="1379706"/>
              <a:ext cx="4098588" cy="40985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4B3AC-7D34-47A6-8C76-D3675D9FA688}"/>
                </a:ext>
              </a:extLst>
            </p:cNvPr>
            <p:cNvSpPr txBox="1"/>
            <p:nvPr/>
          </p:nvSpPr>
          <p:spPr>
            <a:xfrm>
              <a:off x="4416358" y="3283084"/>
              <a:ext cx="2996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1">
                      <a:lumMod val="9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15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237FA3-8E77-439F-810E-B97DEA5AE906}"/>
              </a:ext>
            </a:extLst>
          </p:cNvPr>
          <p:cNvGrpSpPr/>
          <p:nvPr/>
        </p:nvGrpSpPr>
        <p:grpSpPr>
          <a:xfrm>
            <a:off x="885208" y="1379706"/>
            <a:ext cx="4098588" cy="4098588"/>
            <a:chOff x="885208" y="1379706"/>
            <a:chExt cx="4098588" cy="4098588"/>
          </a:xfrm>
        </p:grpSpPr>
        <p:pic>
          <p:nvPicPr>
            <p:cNvPr id="5" name="Graphic 4" descr="Shopping bag">
              <a:extLst>
                <a:ext uri="{FF2B5EF4-FFF2-40B4-BE49-F238E27FC236}">
                  <a16:creationId xmlns:a16="http://schemas.microsoft.com/office/drawing/2014/main" id="{8C230759-F328-4CE5-AF2F-DCE64364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5208" y="1379706"/>
              <a:ext cx="4098588" cy="40985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4B3AC-7D34-47A6-8C76-D3675D9FA688}"/>
                </a:ext>
              </a:extLst>
            </p:cNvPr>
            <p:cNvSpPr txBox="1"/>
            <p:nvPr/>
          </p:nvSpPr>
          <p:spPr>
            <a:xfrm>
              <a:off x="1254860" y="3283084"/>
              <a:ext cx="2996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tx1">
                      <a:lumMod val="95000"/>
                    </a:schemeClr>
                  </a:solidFill>
                </a:rPr>
                <a:t>1</a:t>
              </a:r>
            </a:p>
          </p:txBody>
        </p:sp>
      </p:grpSp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F2D211-5E88-444E-9D4E-B4FCFEEA3269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1778F-5039-4AD4-B504-658D65AF4B45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AE395-2D55-4E7A-BBB1-FE39F71CBBEB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7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08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31BC-5BF1-4B8A-B45C-088292809327}"/>
              </a:ext>
            </a:extLst>
          </p:cNvPr>
          <p:cNvSpPr txBox="1"/>
          <p:nvPr/>
        </p:nvSpPr>
        <p:spPr>
          <a:xfrm>
            <a:off x="7107668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D2AD28-03F9-4E66-BE33-BC7524FF0BD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983796" y="3429000"/>
            <a:ext cx="175422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FBC7A3-53DC-453A-AF28-663EB1824AD6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7128A-9153-45B2-893D-37B21F495CE9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24B8E-9533-422C-B6A5-9BEE6F5E9637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08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8016" y="1379706"/>
            <a:ext cx="4098588" cy="4098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931BC-5BF1-4B8A-B45C-088292809327}"/>
              </a:ext>
            </a:extLst>
          </p:cNvPr>
          <p:cNvSpPr txBox="1"/>
          <p:nvPr/>
        </p:nvSpPr>
        <p:spPr>
          <a:xfrm>
            <a:off x="7107668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A43E38-CA70-4E73-8678-EAF52495BB2F}"/>
              </a:ext>
            </a:extLst>
          </p:cNvPr>
          <p:cNvCxnSpPr/>
          <p:nvPr/>
        </p:nvCxnSpPr>
        <p:spPr>
          <a:xfrm>
            <a:off x="4983796" y="3429000"/>
            <a:ext cx="175422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EAB2F4-4F6C-4561-8E4A-98FF95138E81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10013-0C6A-496A-AF5D-5699D1FFB00B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A0738-5A76-4CBF-91AB-D05430FCDC4F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540657C-4A37-497C-A2DA-55767CE1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8474" y="5508010"/>
            <a:ext cx="3777672" cy="1042636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1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D0824-622A-404A-9708-022F58944F9C}"/>
              </a:ext>
            </a:extLst>
          </p:cNvPr>
          <p:cNvSpPr txBox="1"/>
          <p:nvPr/>
        </p:nvSpPr>
        <p:spPr>
          <a:xfrm>
            <a:off x="8317133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0.5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FF656-1189-4D13-A4EF-4AE8D253A536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71812-6F9D-41C5-9FA7-93C2ECDBBEFE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D3F7D-5F3C-44D9-9A48-AA1FBA875BA3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A490CC7-0EC9-4C9C-AD06-89B9A4E0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356" y="5508010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D1FE9A"/>
                </a:solidFill>
                <a:latin typeface="+mj-lt"/>
              </a:rPr>
              <a:t>Magic math bag 2</a:t>
            </a:r>
            <a:endParaRPr lang="en-US" sz="8000" dirty="0">
              <a:solidFill>
                <a:srgbClr val="D1FE9A"/>
              </a:solidFill>
              <a:latin typeface="+mj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83CA313-3D6C-4EBD-98C2-18E756752B7B}"/>
              </a:ext>
            </a:extLst>
          </p:cNvPr>
          <p:cNvSpPr txBox="1">
            <a:spLocks/>
          </p:cNvSpPr>
          <p:nvPr/>
        </p:nvSpPr>
        <p:spPr>
          <a:xfrm>
            <a:off x="4074456" y="5508010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53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6D0824-622A-404A-9708-022F58944F9C}"/>
              </a:ext>
            </a:extLst>
          </p:cNvPr>
          <p:cNvSpPr txBox="1"/>
          <p:nvPr/>
        </p:nvSpPr>
        <p:spPr>
          <a:xfrm>
            <a:off x="8317133" y="3283084"/>
            <a:ext cx="29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D1FE9A"/>
                </a:solidFill>
              </a:rPr>
              <a:t>0.7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10A58AF-882B-4362-8E2C-22BAE3AB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6356" y="5508010"/>
            <a:ext cx="3777672" cy="10426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D1FE9A"/>
                </a:solidFill>
                <a:latin typeface="+mj-lt"/>
              </a:rPr>
              <a:t>Magic math bag 2</a:t>
            </a:r>
            <a:endParaRPr lang="en-US" sz="8000" dirty="0">
              <a:solidFill>
                <a:srgbClr val="D1FE9A"/>
              </a:solidFill>
              <a:latin typeface="+mj-l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CBBBC39-87CC-4795-9F6C-04E5EF9D5602}"/>
              </a:ext>
            </a:extLst>
          </p:cNvPr>
          <p:cNvSpPr txBox="1">
            <a:spLocks/>
          </p:cNvSpPr>
          <p:nvPr/>
        </p:nvSpPr>
        <p:spPr>
          <a:xfrm>
            <a:off x="4074456" y="5508010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Magic math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11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11" y="1379706"/>
            <a:ext cx="4098588" cy="4098588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93" y="1379706"/>
            <a:ext cx="4098588" cy="4098588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7481" y="1379706"/>
            <a:ext cx="4098588" cy="40985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/>
          <p:nvPr/>
        </p:nvCxnSpPr>
        <p:spPr>
          <a:xfrm>
            <a:off x="7353281" y="3429000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005" y="5490654"/>
            <a:ext cx="8929990" cy="1388424"/>
          </a:xfrm>
        </p:spPr>
        <p:txBody>
          <a:bodyPr>
            <a:normAutofit fontScale="92500"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This layout is a simple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neural network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/>
          <p:nvPr/>
        </p:nvCxnSpPr>
        <p:spPr>
          <a:xfrm>
            <a:off x="3264408" y="3435484"/>
            <a:ext cx="1198155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165" y="2548289"/>
            <a:ext cx="3777672" cy="14772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What’s the chords of this song?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328809" y="1964987"/>
            <a:ext cx="3688356" cy="1321909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99567B9-3BE1-4916-AD7B-C894423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Has this ever happened to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E3138-D17D-4584-9BBA-348A30AF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11827"/>
          <a:stretch/>
        </p:blipFill>
        <p:spPr>
          <a:xfrm>
            <a:off x="587229" y="828672"/>
            <a:ext cx="5508771" cy="43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But real ones look more like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6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This neural network can be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trained…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3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11FCFC7A-7375-4FFC-A54B-0DEFA4ED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75EB8-2D27-4E52-87A2-ED81A0878FF0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to output certain </a:t>
            </a:r>
            <a:r>
              <a:rPr lang="en-US" sz="6200" dirty="0">
                <a:solidFill>
                  <a:srgbClr val="D1FE9A"/>
                </a:solidFill>
                <a:latin typeface="+mj-lt"/>
              </a:rPr>
              <a:t>numbers…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58CF44-A27E-4501-B8DE-0A7BA5986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hopping bag">
            <a:extLst>
              <a:ext uri="{FF2B5EF4-FFF2-40B4-BE49-F238E27FC236}">
                <a16:creationId xmlns:a16="http://schemas.microsoft.com/office/drawing/2014/main" id="{06ADC1EF-8F8C-4D18-A19F-D34C868A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16" name="Graphic 15" descr="Shopping bag">
            <a:extLst>
              <a:ext uri="{FF2B5EF4-FFF2-40B4-BE49-F238E27FC236}">
                <a16:creationId xmlns:a16="http://schemas.microsoft.com/office/drawing/2014/main" id="{40E8D2CC-C4D7-4EB6-AEB3-DC6024E1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B087A6DA-0D8C-4F83-8BB8-BBAA7E9CA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20" name="Graphic 19" descr="Shopping bag">
            <a:extLst>
              <a:ext uri="{FF2B5EF4-FFF2-40B4-BE49-F238E27FC236}">
                <a16:creationId xmlns:a16="http://schemas.microsoft.com/office/drawing/2014/main" id="{4317C757-31D5-4AF6-932A-433BC86E8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21" name="Graphic 20" descr="Shopping bag">
            <a:extLst>
              <a:ext uri="{FF2B5EF4-FFF2-40B4-BE49-F238E27FC236}">
                <a16:creationId xmlns:a16="http://schemas.microsoft.com/office/drawing/2014/main" id="{C00EB2E3-D8C0-412A-BC50-B6B5863B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22" name="Graphic 21" descr="Shopping bag">
            <a:extLst>
              <a:ext uri="{FF2B5EF4-FFF2-40B4-BE49-F238E27FC236}">
                <a16:creationId xmlns:a16="http://schemas.microsoft.com/office/drawing/2014/main" id="{47F05361-30FB-4E3F-87F5-B7875D3D8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23" name="Graphic 22" descr="Shopping bag">
            <a:extLst>
              <a:ext uri="{FF2B5EF4-FFF2-40B4-BE49-F238E27FC236}">
                <a16:creationId xmlns:a16="http://schemas.microsoft.com/office/drawing/2014/main" id="{5262A42D-1E27-4EB4-92C7-F45F4EE4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24" name="Graphic 23" descr="Shopping bag">
            <a:extLst>
              <a:ext uri="{FF2B5EF4-FFF2-40B4-BE49-F238E27FC236}">
                <a16:creationId xmlns:a16="http://schemas.microsoft.com/office/drawing/2014/main" id="{87FBA42D-EBA9-4142-97B7-E95177B4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25" name="Graphic 24" descr="Shopping bag">
            <a:extLst>
              <a:ext uri="{FF2B5EF4-FFF2-40B4-BE49-F238E27FC236}">
                <a16:creationId xmlns:a16="http://schemas.microsoft.com/office/drawing/2014/main" id="{13DF7619-300B-487B-A4D4-1CC6E3E2D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625C9-04E2-4995-8279-A0013A89087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768A94-1024-4F73-BA8A-6AE68CE4BA0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44EAF7-00F7-4607-84EE-D04D5C5C4A1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F7DAB1-D58F-410F-88B4-9E4CE06F03AC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50CA-7B87-4FA6-ADCA-99D6C617F3E7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558F7E-F37F-4DD0-BBEA-B0D9C03ADBD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8DDFEE-9276-4BE0-8C54-CDE7A6D1707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4CCE05-9476-47A7-A4F8-EFACEB8EF0E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AA6760-A08F-4D65-9B8E-68B0D114002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88765E-A80E-4D25-9FAD-0B06643BBF9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A52A80-C6D8-4E13-9378-5E460F3B88EC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1F8E58-170B-4341-97EB-ED359D9BC0A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4E1EE-D671-493D-A6BD-9868469BB821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9DFE22-FF47-47DC-8ADC-9D32929700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F8AE706-E3D4-4F0B-8D22-AA11F3CD0E7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D033DE-FB17-4F2F-97F0-2E457A75FA76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54FBEA-993D-4A06-9B3D-8F28371FCF03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FBB97C-B14B-439F-A63D-63795B771248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41351C-48E5-4C85-87AC-937D9E260F02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B0E96-BD3F-4FD5-A77C-3D8DE0332866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4E1EB77-A7B2-46C2-9D70-CF4DFFB44EBC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7C1270-7DCA-4B8B-BE92-4684CF6932A1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C9AE789-5668-4D6C-9A9B-D9ABEBBB09F2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90A6A-BAB0-4512-B308-6CE2C989CFC3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0D3354-1688-478B-B94A-C76947796A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15C49-3A9E-4023-91EC-3F3ADFBFA43B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81D5D8-DF64-43BE-9B76-1770E2F0F2F7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F9E12E-B0AF-4CD5-8611-373A2475D0AC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8D9BA7-7017-4E6F-9CD6-75B135CE5A78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81FA5B0-AE05-432D-B8F5-1A68F99573DE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1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using a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training dataset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BD6BE-BAB2-4017-9768-B018D639791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47C74-7417-4EEF-830B-90A6D1E57678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A5231-0037-4F90-B39C-9A67D72DA959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08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578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E298241-6836-40F2-8BB7-7AE8EC98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5" y="5346884"/>
            <a:ext cx="11783249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which contains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answers</a:t>
            </a:r>
            <a:r>
              <a:rPr lang="en-US" sz="34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for all “bags”.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0BD6BE-BAB2-4017-9768-B018D639791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F47C74-7417-4EEF-830B-90A6D1E57678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A5231-0037-4F90-B39C-9A67D72DA959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08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Second bag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34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33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QUIZ!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The network is then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tested </a:t>
            </a:r>
            <a:b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using a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419752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pic>
        <p:nvPicPr>
          <p:cNvPr id="5" name="Graphic 4" descr="Shopping bag">
            <a:extLst>
              <a:ext uri="{FF2B5EF4-FFF2-40B4-BE49-F238E27FC236}">
                <a16:creationId xmlns:a16="http://schemas.microsoft.com/office/drawing/2014/main" id="{8C230759-F328-4CE5-AF2F-DCE64364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698" y="1490052"/>
            <a:ext cx="847927" cy="847927"/>
          </a:xfrm>
          <a:prstGeom prst="rect">
            <a:avLst/>
          </a:prstGeom>
        </p:spPr>
      </p:pic>
      <p:pic>
        <p:nvPicPr>
          <p:cNvPr id="10" name="Graphic 9" descr="Shopping bag">
            <a:extLst>
              <a:ext uri="{FF2B5EF4-FFF2-40B4-BE49-F238E27FC236}">
                <a16:creationId xmlns:a16="http://schemas.microsoft.com/office/drawing/2014/main" id="{410A6605-5E34-4486-9916-062A61134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3413" y="1490052"/>
            <a:ext cx="847927" cy="847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BD21EDB-144D-4F8E-9F33-42FE237AF209}"/>
              </a:ext>
            </a:extLst>
          </p:cNvPr>
          <p:cNvSpPr txBox="1">
            <a:spLocks/>
          </p:cNvSpPr>
          <p:nvPr/>
        </p:nvSpPr>
        <p:spPr>
          <a:xfrm>
            <a:off x="2823661" y="1681206"/>
            <a:ext cx="2064305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Input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0056651-F45A-475D-9FBC-153C0AD10799}"/>
              </a:ext>
            </a:extLst>
          </p:cNvPr>
          <p:cNvSpPr txBox="1">
            <a:spLocks/>
          </p:cNvSpPr>
          <p:nvPr/>
        </p:nvSpPr>
        <p:spPr>
          <a:xfrm>
            <a:off x="5443625" y="1681206"/>
            <a:ext cx="3777672" cy="104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Correct output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0221C11-7899-4B2E-BF50-58E5D9336DF4}"/>
              </a:ext>
            </a:extLst>
          </p:cNvPr>
          <p:cNvCxnSpPr/>
          <p:nvPr/>
        </p:nvCxnSpPr>
        <p:spPr>
          <a:xfrm>
            <a:off x="5522977" y="1490052"/>
            <a:ext cx="0" cy="3782339"/>
          </a:xfrm>
          <a:prstGeom prst="line">
            <a:avLst/>
          </a:prstGeom>
          <a:ln w="285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65DA4-B2EC-457D-9E0C-A8EDC95750AE}"/>
              </a:ext>
            </a:extLst>
          </p:cNvPr>
          <p:cNvSpPr txBox="1"/>
          <p:nvPr/>
        </p:nvSpPr>
        <p:spPr>
          <a:xfrm>
            <a:off x="3751538" y="2337979"/>
            <a:ext cx="847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F7E8A-7741-4A19-8C65-272D5D1F07F5}"/>
              </a:ext>
            </a:extLst>
          </p:cNvPr>
          <p:cNvSpPr txBox="1"/>
          <p:nvPr/>
        </p:nvSpPr>
        <p:spPr>
          <a:xfrm>
            <a:off x="3606886" y="2994752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4FFA18-C2C2-4368-B08D-03082DDD64CB}"/>
              </a:ext>
            </a:extLst>
          </p:cNvPr>
          <p:cNvSpPr txBox="1"/>
          <p:nvPr/>
        </p:nvSpPr>
        <p:spPr>
          <a:xfrm>
            <a:off x="3606886" y="3636554"/>
            <a:ext cx="1137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9CBFE1-863C-4FEA-9B61-FC2469FE9CE3}"/>
              </a:ext>
            </a:extLst>
          </p:cNvPr>
          <p:cNvSpPr txBox="1"/>
          <p:nvPr/>
        </p:nvSpPr>
        <p:spPr>
          <a:xfrm>
            <a:off x="3765903" y="4294471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B4E61-C5B8-405D-BA06-A3598AAFB28E}"/>
              </a:ext>
            </a:extLst>
          </p:cNvPr>
          <p:cNvSpPr txBox="1"/>
          <p:nvPr/>
        </p:nvSpPr>
        <p:spPr>
          <a:xfrm>
            <a:off x="7146600" y="4264743"/>
            <a:ext cx="81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123110" y="1704787"/>
            <a:ext cx="2847593" cy="133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QUIZ!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First bag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The network 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tries to answer </a:t>
            </a:r>
            <a:b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</a:b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and may get </a:t>
            </a:r>
            <a:r>
              <a:rPr lang="en-US" sz="4800" dirty="0">
                <a:solidFill>
                  <a:srgbClr val="FF4343"/>
                </a:solidFill>
                <a:latin typeface="+mj-lt"/>
              </a:rPr>
              <a:t>wrong answers.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3F1AA-939F-4D71-828C-749E098AAB9D}"/>
              </a:ext>
            </a:extLst>
          </p:cNvPr>
          <p:cNvSpPr txBox="1"/>
          <p:nvPr/>
        </p:nvSpPr>
        <p:spPr>
          <a:xfrm>
            <a:off x="6908496" y="2337978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4343"/>
                </a:solidFill>
              </a:rPr>
              <a:t>0.4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CBACC-9DD4-4B26-9DA4-287B7005801A}"/>
              </a:ext>
            </a:extLst>
          </p:cNvPr>
          <p:cNvSpPr txBox="1"/>
          <p:nvPr/>
        </p:nvSpPr>
        <p:spPr>
          <a:xfrm>
            <a:off x="6912739" y="2981139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D1FE9A"/>
                </a:solidFill>
              </a:rPr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799B07-2596-462D-9462-39085A4654B8}"/>
              </a:ext>
            </a:extLst>
          </p:cNvPr>
          <p:cNvSpPr txBox="1"/>
          <p:nvPr/>
        </p:nvSpPr>
        <p:spPr>
          <a:xfrm>
            <a:off x="6912739" y="3622941"/>
            <a:ext cx="129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4343"/>
                </a:solidFill>
              </a:rPr>
              <a:t>0.3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354297" y="3053306"/>
            <a:ext cx="2422874" cy="242287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33%</a:t>
            </a:r>
            <a:br>
              <a:rPr lang="en-US" b="1" dirty="0"/>
            </a:br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77494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1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So it trains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again and again…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2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2AFA7-FEDE-4061-8ABD-6E41AD917250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3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4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</a:t>
            </a:r>
            <a:r>
              <a:rPr lang="en-US" sz="4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  <a:endParaRPr lang="en-US" sz="8000" i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0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1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until its score is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high enough.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2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3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4</a:t>
            </a:r>
            <a:endParaRPr lang="en-US" sz="8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QUIZ </a:t>
            </a:r>
            <a:r>
              <a:rPr lang="en-US" sz="4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  <a:endParaRPr lang="en-US" sz="8000" i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D2474F-33AE-43BA-A0CE-DD87D787D15A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9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Artificial Neural Networks (ANNs)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179974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Sanderson,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2127215" y="765635"/>
            <a:ext cx="187256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Nielsen,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4074456" y="765635"/>
            <a:ext cx="3072144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Colina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Perez,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Paraan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2017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9A9FC9F-155A-42B9-B8B3-51C50760AF21}"/>
              </a:ext>
            </a:extLst>
          </p:cNvPr>
          <p:cNvSpPr txBox="1">
            <a:spLocks/>
          </p:cNvSpPr>
          <p:nvPr/>
        </p:nvSpPr>
        <p:spPr>
          <a:xfrm>
            <a:off x="544224" y="3911643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1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BCD8F01-6E8F-4B07-9342-87F4DD482CCA}"/>
              </a:ext>
            </a:extLst>
          </p:cNvPr>
          <p:cNvSpPr txBox="1">
            <a:spLocks/>
          </p:cNvSpPr>
          <p:nvPr/>
        </p:nvSpPr>
        <p:spPr>
          <a:xfrm>
            <a:off x="105295" y="5346884"/>
            <a:ext cx="11783249" cy="10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1 train-test cycle =</a:t>
            </a:r>
            <a:r>
              <a:rPr lang="en-US" sz="31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1 epoch</a:t>
            </a:r>
            <a:endParaRPr lang="en-US" sz="6200" dirty="0">
              <a:solidFill>
                <a:srgbClr val="FF4343"/>
              </a:solidFill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5978F-E3C4-44FF-B832-455050C4513F}"/>
              </a:ext>
            </a:extLst>
          </p:cNvPr>
          <p:cNvSpPr/>
          <p:nvPr/>
        </p:nvSpPr>
        <p:spPr>
          <a:xfrm rot="19982806">
            <a:off x="771635" y="2095386"/>
            <a:ext cx="1549284" cy="1549284"/>
          </a:xfrm>
          <a:prstGeom prst="ellipse">
            <a:avLst/>
          </a:prstGeom>
          <a:noFill/>
          <a:ln w="19050">
            <a:solidFill>
              <a:srgbClr val="FF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4343"/>
                </a:solidFill>
              </a:rPr>
              <a:t>33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D6F019-7C3E-40B6-AF5F-0B77A2596DE2}"/>
              </a:ext>
            </a:extLst>
          </p:cNvPr>
          <p:cNvSpPr txBox="1">
            <a:spLocks/>
          </p:cNvSpPr>
          <p:nvPr/>
        </p:nvSpPr>
        <p:spPr>
          <a:xfrm>
            <a:off x="2667017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2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5EBE2F3-EA7B-476E-A19E-3F695933F8D5}"/>
              </a:ext>
            </a:extLst>
          </p:cNvPr>
          <p:cNvSpPr txBox="1">
            <a:spLocks/>
          </p:cNvSpPr>
          <p:nvPr/>
        </p:nvSpPr>
        <p:spPr>
          <a:xfrm>
            <a:off x="4829371" y="3911642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01185B-255E-40C5-92D4-8755BB8E8A9C}"/>
              </a:ext>
            </a:extLst>
          </p:cNvPr>
          <p:cNvSpPr/>
          <p:nvPr/>
        </p:nvSpPr>
        <p:spPr>
          <a:xfrm rot="19982806">
            <a:off x="5056782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57EA753-76F5-41AD-8827-E2F8A2380D80}"/>
              </a:ext>
            </a:extLst>
          </p:cNvPr>
          <p:cNvSpPr txBox="1">
            <a:spLocks/>
          </p:cNvSpPr>
          <p:nvPr/>
        </p:nvSpPr>
        <p:spPr>
          <a:xfrm>
            <a:off x="6991724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EC7215-6521-496A-A2EF-C89025316AA9}"/>
              </a:ext>
            </a:extLst>
          </p:cNvPr>
          <p:cNvSpPr/>
          <p:nvPr/>
        </p:nvSpPr>
        <p:spPr>
          <a:xfrm rot="19982806">
            <a:off x="7219135" y="2095384"/>
            <a:ext cx="1549284" cy="1549284"/>
          </a:xfrm>
          <a:prstGeom prst="ellipse">
            <a:avLst/>
          </a:prstGeom>
          <a:noFill/>
          <a:ln w="19050">
            <a:solidFill>
              <a:srgbClr val="D1F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D1FE9A"/>
                </a:solidFill>
              </a:rPr>
              <a:t>84</a:t>
            </a:r>
            <a:endParaRPr lang="en-US" dirty="0">
              <a:solidFill>
                <a:srgbClr val="D1FE9A"/>
              </a:solidFill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E190A69-7AD3-4AB0-A7D0-702BBB4FF12F}"/>
              </a:ext>
            </a:extLst>
          </p:cNvPr>
          <p:cNvSpPr txBox="1">
            <a:spLocks/>
          </p:cNvSpPr>
          <p:nvPr/>
        </p:nvSpPr>
        <p:spPr>
          <a:xfrm>
            <a:off x="9233201" y="3911641"/>
            <a:ext cx="2004105" cy="6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EPOCH </a:t>
            </a:r>
            <a:r>
              <a:rPr lang="en-US" sz="3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091B5A-17D3-4E0B-831D-52F68F1F8CF9}"/>
              </a:ext>
            </a:extLst>
          </p:cNvPr>
          <p:cNvSpPr/>
          <p:nvPr/>
        </p:nvSpPr>
        <p:spPr>
          <a:xfrm rot="19982806">
            <a:off x="9460612" y="2095384"/>
            <a:ext cx="1549284" cy="1549284"/>
          </a:xfrm>
          <a:prstGeom prst="ellipse">
            <a:avLst/>
          </a:prstGeom>
          <a:noFill/>
          <a:ln w="19050">
            <a:solidFill>
              <a:srgbClr val="59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59FF43"/>
                </a:solidFill>
              </a:rPr>
              <a:t>96</a:t>
            </a:r>
            <a:endParaRPr lang="en-US" dirty="0">
              <a:solidFill>
                <a:srgbClr val="59FF43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750302-E48A-4FB1-8B2B-56AA669F747F}"/>
              </a:ext>
            </a:extLst>
          </p:cNvPr>
          <p:cNvSpPr/>
          <p:nvPr/>
        </p:nvSpPr>
        <p:spPr>
          <a:xfrm rot="19982806">
            <a:off x="2894428" y="2095385"/>
            <a:ext cx="1549284" cy="1549284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5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</p:cNvCxnSpPr>
          <p:nvPr/>
        </p:nvCxnSpPr>
        <p:spPr>
          <a:xfrm flipH="1">
            <a:off x="3381555" y="3286896"/>
            <a:ext cx="4635610" cy="54323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DC1AB2-EB14-4301-B206-EBFC0496B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46" y="2624850"/>
            <a:ext cx="3190582" cy="13240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60EDCB-8150-4267-9D81-0765E6D2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We do what we have to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A1D86-A518-45C6-BF77-127114AB8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" y="1169826"/>
            <a:ext cx="6024463" cy="4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3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Why use ANNs for chord identification?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1270C-8D2B-4652-B21F-F5200FD08C98}"/>
              </a:ext>
            </a:extLst>
          </p:cNvPr>
          <p:cNvSpPr txBox="1"/>
          <p:nvPr/>
        </p:nvSpPr>
        <p:spPr>
          <a:xfrm>
            <a:off x="694106" y="1976665"/>
            <a:ext cx="598736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Osmalskyj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Embrechts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Piérard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&amp; Van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Droogenbroeck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2012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C0963-82A0-4475-B405-6B8DA3A68C23}"/>
              </a:ext>
            </a:extLst>
          </p:cNvPr>
          <p:cNvSpPr txBox="1"/>
          <p:nvPr/>
        </p:nvSpPr>
        <p:spPr>
          <a:xfrm>
            <a:off x="694106" y="2421459"/>
            <a:ext cx="2985248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Perera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Kodithuwakku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2005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51CB6-7495-4329-80B4-8AE7EC36D066}"/>
              </a:ext>
            </a:extLst>
          </p:cNvPr>
          <p:cNvSpPr txBox="1"/>
          <p:nvPr/>
        </p:nvSpPr>
        <p:spPr>
          <a:xfrm>
            <a:off x="694106" y="2870617"/>
            <a:ext cx="217555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Zhou &amp; Lerch, 2015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EDBEA9-DFF6-4BD8-A032-6A7AB7DFBD35}"/>
              </a:ext>
            </a:extLst>
          </p:cNvPr>
          <p:cNvSpPr txBox="1">
            <a:spLocks/>
          </p:cNvSpPr>
          <p:nvPr/>
        </p:nvSpPr>
        <p:spPr>
          <a:xfrm>
            <a:off x="6865220" y="2245961"/>
            <a:ext cx="2835701" cy="735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only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9700921" y="19576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DB988-FDF8-47F1-9EAC-04A680E0AB4F}"/>
              </a:ext>
            </a:extLst>
          </p:cNvPr>
          <p:cNvSpPr txBox="1"/>
          <p:nvPr/>
        </p:nvSpPr>
        <p:spPr>
          <a:xfrm>
            <a:off x="9700921" y="27005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C4118AA-295B-4008-A60E-680E3E3CED68}"/>
              </a:ext>
            </a:extLst>
          </p:cNvPr>
          <p:cNvSpPr txBox="1">
            <a:spLocks/>
          </p:cNvSpPr>
          <p:nvPr/>
        </p:nvSpPr>
        <p:spPr>
          <a:xfrm>
            <a:off x="2587558" y="3898194"/>
            <a:ext cx="7276289" cy="1459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Successfully implemented their chord-identifying ANNs</a:t>
            </a:r>
          </a:p>
        </p:txBody>
      </p:sp>
    </p:spTree>
    <p:extLst>
      <p:ext uri="{BB962C8B-B14F-4D97-AF65-F5344CB8AC3E}">
        <p14:creationId xmlns:p14="http://schemas.microsoft.com/office/powerpoint/2010/main" val="404542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Can an ANN handle these 37 chord types?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352640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DB988-FDF8-47F1-9EAC-04A680E0AB4F}"/>
              </a:ext>
            </a:extLst>
          </p:cNvPr>
          <p:cNvSpPr txBox="1"/>
          <p:nvPr/>
        </p:nvSpPr>
        <p:spPr>
          <a:xfrm>
            <a:off x="352640" y="18639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2E9DC-AF69-4BB8-BAA6-3B9B95664764}"/>
              </a:ext>
            </a:extLst>
          </p:cNvPr>
          <p:cNvSpPr txBox="1"/>
          <p:nvPr/>
        </p:nvSpPr>
        <p:spPr>
          <a:xfrm>
            <a:off x="352640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29A93-D735-40AB-A13D-A2636C4C28B9}"/>
              </a:ext>
            </a:extLst>
          </p:cNvPr>
          <p:cNvSpPr txBox="1"/>
          <p:nvPr/>
        </p:nvSpPr>
        <p:spPr>
          <a:xfrm>
            <a:off x="2331069" y="2611020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65AEE-3826-483A-9C6C-AFCC601C885A}"/>
              </a:ext>
            </a:extLst>
          </p:cNvPr>
          <p:cNvSpPr txBox="1"/>
          <p:nvPr/>
        </p:nvSpPr>
        <p:spPr>
          <a:xfrm>
            <a:off x="4309498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Dom 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84327-3138-44E8-9E88-75E4E16251D4}"/>
              </a:ext>
            </a:extLst>
          </p:cNvPr>
          <p:cNvSpPr txBox="1"/>
          <p:nvPr/>
        </p:nvSpPr>
        <p:spPr>
          <a:xfrm>
            <a:off x="352639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CBC30-913F-4582-B8DE-DF1B3C3D93CC}"/>
              </a:ext>
            </a:extLst>
          </p:cNvPr>
          <p:cNvSpPr txBox="1"/>
          <p:nvPr/>
        </p:nvSpPr>
        <p:spPr>
          <a:xfrm>
            <a:off x="2331069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sus4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6C9FC-23D9-440A-B122-EECE66D1C5BE}"/>
              </a:ext>
            </a:extLst>
          </p:cNvPr>
          <p:cNvSpPr txBox="1"/>
          <p:nvPr/>
        </p:nvSpPr>
        <p:spPr>
          <a:xfrm>
            <a:off x="4309498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7sus2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B36F58-2D5A-427F-B126-EA90841A7FED}"/>
              </a:ext>
            </a:extLst>
          </p:cNvPr>
          <p:cNvSpPr txBox="1"/>
          <p:nvPr/>
        </p:nvSpPr>
        <p:spPr>
          <a:xfrm>
            <a:off x="6287927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7sus4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D01E0-4BFA-4583-98DE-986ED3A77F92}"/>
              </a:ext>
            </a:extLst>
          </p:cNvPr>
          <p:cNvSpPr txBox="1"/>
          <p:nvPr/>
        </p:nvSpPr>
        <p:spPr>
          <a:xfrm>
            <a:off x="8266356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M7sus2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5975F-317B-4846-BF84-C978DC03264D}"/>
              </a:ext>
            </a:extLst>
          </p:cNvPr>
          <p:cNvSpPr txBox="1"/>
          <p:nvPr/>
        </p:nvSpPr>
        <p:spPr>
          <a:xfrm>
            <a:off x="10244785" y="334974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M7sus4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4C9CB-620C-43B1-B7E2-6A747F132269}"/>
              </a:ext>
            </a:extLst>
          </p:cNvPr>
          <p:cNvSpPr txBox="1"/>
          <p:nvPr/>
        </p:nvSpPr>
        <p:spPr>
          <a:xfrm>
            <a:off x="2331068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711D-CCD3-4D23-88F0-04B55B3A3254}"/>
              </a:ext>
            </a:extLst>
          </p:cNvPr>
          <p:cNvSpPr txBox="1"/>
          <p:nvPr/>
        </p:nvSpPr>
        <p:spPr>
          <a:xfrm>
            <a:off x="4309498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F0E93-3CED-4682-B124-2BEB9E282602}"/>
              </a:ext>
            </a:extLst>
          </p:cNvPr>
          <p:cNvSpPr txBox="1"/>
          <p:nvPr/>
        </p:nvSpPr>
        <p:spPr>
          <a:xfrm>
            <a:off x="6287926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Major 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3A67C-10B9-488C-AEB1-5E77B77EB1A5}"/>
              </a:ext>
            </a:extLst>
          </p:cNvPr>
          <p:cNvSpPr txBox="1"/>
          <p:nvPr/>
        </p:nvSpPr>
        <p:spPr>
          <a:xfrm>
            <a:off x="2331068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49EF0-ACDE-4B91-B52C-66FD8AE4373D}"/>
              </a:ext>
            </a:extLst>
          </p:cNvPr>
          <p:cNvSpPr txBox="1"/>
          <p:nvPr/>
        </p:nvSpPr>
        <p:spPr>
          <a:xfrm>
            <a:off x="4309498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135D85-71BB-46F1-B077-D00D00D6559A}"/>
              </a:ext>
            </a:extLst>
          </p:cNvPr>
          <p:cNvSpPr txBox="1"/>
          <p:nvPr/>
        </p:nvSpPr>
        <p:spPr>
          <a:xfrm>
            <a:off x="6287926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Minor 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860CB2-45EC-45B2-BA8B-60980B1E6C53}"/>
              </a:ext>
            </a:extLst>
          </p:cNvPr>
          <p:cNvSpPr txBox="1"/>
          <p:nvPr/>
        </p:nvSpPr>
        <p:spPr>
          <a:xfrm>
            <a:off x="8266356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M9sus2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D95EEE-FE63-426D-BB28-1622CFCB51E3}"/>
              </a:ext>
            </a:extLst>
          </p:cNvPr>
          <p:cNvSpPr txBox="1"/>
          <p:nvPr/>
        </p:nvSpPr>
        <p:spPr>
          <a:xfrm>
            <a:off x="10244785" y="260686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M9sus4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09CBF-6344-4025-A053-D0432E0C10C0}"/>
              </a:ext>
            </a:extLst>
          </p:cNvPr>
          <p:cNvSpPr txBox="1"/>
          <p:nvPr/>
        </p:nvSpPr>
        <p:spPr>
          <a:xfrm>
            <a:off x="6287926" y="261164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M11sus2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95F2F3-A4C1-4BC4-80BC-2C33E200CE03}"/>
              </a:ext>
            </a:extLst>
          </p:cNvPr>
          <p:cNvSpPr txBox="1"/>
          <p:nvPr/>
        </p:nvSpPr>
        <p:spPr>
          <a:xfrm>
            <a:off x="2319663" y="4092622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3D87C2-8BBF-45BC-A7B0-F500F030F72A}"/>
              </a:ext>
            </a:extLst>
          </p:cNvPr>
          <p:cNvSpPr txBox="1"/>
          <p:nvPr/>
        </p:nvSpPr>
        <p:spPr>
          <a:xfrm>
            <a:off x="231966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C0F85E-A040-4767-A1EB-4021F12EF5B1}"/>
              </a:ext>
            </a:extLst>
          </p:cNvPr>
          <p:cNvSpPr txBox="1"/>
          <p:nvPr/>
        </p:nvSpPr>
        <p:spPr>
          <a:xfrm>
            <a:off x="429809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ø7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AE9D46-6403-4522-86CF-181830685C18}"/>
              </a:ext>
            </a:extLst>
          </p:cNvPr>
          <p:cNvSpPr txBox="1"/>
          <p:nvPr/>
        </p:nvSpPr>
        <p:spPr>
          <a:xfrm>
            <a:off x="4298092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12E557-5B8A-498A-A575-C3E90F6C9FE2}"/>
              </a:ext>
            </a:extLst>
          </p:cNvPr>
          <p:cNvSpPr txBox="1"/>
          <p:nvPr/>
        </p:nvSpPr>
        <p:spPr>
          <a:xfrm>
            <a:off x="6276523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4832B4-A7BB-46A1-8573-E56405D5828F}"/>
              </a:ext>
            </a:extLst>
          </p:cNvPr>
          <p:cNvSpPr txBox="1"/>
          <p:nvPr/>
        </p:nvSpPr>
        <p:spPr>
          <a:xfrm>
            <a:off x="6276523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BEC4B-3555-48E9-908F-64D4E414AF42}"/>
              </a:ext>
            </a:extLst>
          </p:cNvPr>
          <p:cNvSpPr txBox="1"/>
          <p:nvPr/>
        </p:nvSpPr>
        <p:spPr>
          <a:xfrm>
            <a:off x="8266354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mM7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5FF50E-52BD-4459-A0CB-F7B5E2C6BEB7}"/>
              </a:ext>
            </a:extLst>
          </p:cNvPr>
          <p:cNvSpPr txBox="1"/>
          <p:nvPr/>
        </p:nvSpPr>
        <p:spPr>
          <a:xfrm>
            <a:off x="8263171" y="187229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mM9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4FC9C-9DF7-4339-8C69-FBD10D90F6F9}"/>
              </a:ext>
            </a:extLst>
          </p:cNvPr>
          <p:cNvSpPr txBox="1"/>
          <p:nvPr/>
        </p:nvSpPr>
        <p:spPr>
          <a:xfrm>
            <a:off x="10244785" y="112110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9F99F-92AC-427D-9C2A-46799D5B0EDB}"/>
              </a:ext>
            </a:extLst>
          </p:cNvPr>
          <p:cNvSpPr txBox="1"/>
          <p:nvPr/>
        </p:nvSpPr>
        <p:spPr>
          <a:xfrm>
            <a:off x="10244785" y="186398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725BA-4EA0-4691-A61A-B28F7B4230A0}"/>
              </a:ext>
            </a:extLst>
          </p:cNvPr>
          <p:cNvSpPr txBox="1"/>
          <p:nvPr/>
        </p:nvSpPr>
        <p:spPr>
          <a:xfrm>
            <a:off x="8263170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M6(9)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EA7CE-2EF5-429D-BEDC-B8F6C52F556C}"/>
              </a:ext>
            </a:extLst>
          </p:cNvPr>
          <p:cNvSpPr txBox="1"/>
          <p:nvPr/>
        </p:nvSpPr>
        <p:spPr>
          <a:xfrm>
            <a:off x="10244784" y="4100934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m6(9)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F3E5AF-B7B3-44DC-8FD9-9DFC2BFF8EF9}"/>
              </a:ext>
            </a:extLst>
          </p:cNvPr>
          <p:cNvSpPr txBox="1"/>
          <p:nvPr/>
        </p:nvSpPr>
        <p:spPr>
          <a:xfrm>
            <a:off x="341232" y="4092622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aug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B556E-55DC-46B3-BEB7-B03AE93D9503}"/>
              </a:ext>
            </a:extLst>
          </p:cNvPr>
          <p:cNvSpPr txBox="1"/>
          <p:nvPr/>
        </p:nvSpPr>
        <p:spPr>
          <a:xfrm>
            <a:off x="341232" y="4835501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4CD9D8-23E7-4BC1-ACA3-CCD6F3131770}"/>
              </a:ext>
            </a:extLst>
          </p:cNvPr>
          <p:cNvSpPr txBox="1"/>
          <p:nvPr/>
        </p:nvSpPr>
        <p:spPr>
          <a:xfrm>
            <a:off x="8263170" y="4843813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11sus2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3D6FFA-8B01-4988-A61B-9E910A8FBE73}"/>
              </a:ext>
            </a:extLst>
          </p:cNvPr>
          <p:cNvSpPr txBox="1"/>
          <p:nvPr/>
        </p:nvSpPr>
        <p:spPr>
          <a:xfrm>
            <a:off x="10249817" y="4852125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9sus2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82C238-2D0E-4207-B3FE-EE23F869AABF}"/>
              </a:ext>
            </a:extLst>
          </p:cNvPr>
          <p:cNvSpPr txBox="1"/>
          <p:nvPr/>
        </p:nvSpPr>
        <p:spPr>
          <a:xfrm>
            <a:off x="10244783" y="5578437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9sus4</a:t>
            </a:r>
          </a:p>
        </p:txBody>
      </p:sp>
    </p:spTree>
    <p:extLst>
      <p:ext uri="{BB962C8B-B14F-4D97-AF65-F5344CB8AC3E}">
        <p14:creationId xmlns:p14="http://schemas.microsoft.com/office/powerpoint/2010/main" val="317973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71381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Esp. when songs can use many chord types?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63F7F-5FD6-4968-A077-9D48A77874AF}"/>
              </a:ext>
            </a:extLst>
          </p:cNvPr>
          <p:cNvSpPr txBox="1"/>
          <p:nvPr/>
        </p:nvSpPr>
        <p:spPr>
          <a:xfrm>
            <a:off x="245632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Amaj7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4C9CB-620C-43B1-B7E2-6A747F132269}"/>
              </a:ext>
            </a:extLst>
          </p:cNvPr>
          <p:cNvSpPr txBox="1"/>
          <p:nvPr/>
        </p:nvSpPr>
        <p:spPr>
          <a:xfrm>
            <a:off x="2224060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G#min7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711D-CCD3-4D23-88F0-04B55B3A3254}"/>
              </a:ext>
            </a:extLst>
          </p:cNvPr>
          <p:cNvSpPr txBox="1"/>
          <p:nvPr/>
        </p:nvSpPr>
        <p:spPr>
          <a:xfrm>
            <a:off x="4202490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C#min11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F0E93-3CED-4682-B124-2BEB9E282602}"/>
              </a:ext>
            </a:extLst>
          </p:cNvPr>
          <p:cNvSpPr txBox="1"/>
          <p:nvPr/>
        </p:nvSpPr>
        <p:spPr>
          <a:xfrm>
            <a:off x="6180918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F#min9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BEC4B-3555-48E9-908F-64D4E414AF42}"/>
              </a:ext>
            </a:extLst>
          </p:cNvPr>
          <p:cNvSpPr txBox="1"/>
          <p:nvPr/>
        </p:nvSpPr>
        <p:spPr>
          <a:xfrm>
            <a:off x="8159346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G#min7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24FC9C-9DF7-4339-8C69-FBD10D90F6F9}"/>
              </a:ext>
            </a:extLst>
          </p:cNvPr>
          <p:cNvSpPr txBox="1"/>
          <p:nvPr/>
        </p:nvSpPr>
        <p:spPr>
          <a:xfrm>
            <a:off x="10137777" y="326119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Amaj9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6D0D9-247A-488A-B235-E9FDDF158C54}"/>
              </a:ext>
            </a:extLst>
          </p:cNvPr>
          <p:cNvSpPr txBox="1"/>
          <p:nvPr/>
        </p:nvSpPr>
        <p:spPr>
          <a:xfrm>
            <a:off x="3912962" y="1417814"/>
            <a:ext cx="3984898" cy="7078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“Slide”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Calvin Harris ft. Frank Ocean &amp; Migos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" name="slide">
            <a:hlinkClick r:id="" action="ppaction://media"/>
            <a:extLst>
              <a:ext uri="{FF2B5EF4-FFF2-40B4-BE49-F238E27FC236}">
                <a16:creationId xmlns:a16="http://schemas.microsoft.com/office/drawing/2014/main" id="{39C2EF25-6C78-4F32-899E-FD2A8D6DE9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82583" y="153889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Objectives</a:t>
            </a:r>
          </a:p>
        </p:txBody>
      </p:sp>
      <p:pic>
        <p:nvPicPr>
          <p:cNvPr id="17" name="Graphic 16" descr="Shopping bag">
            <a:extLst>
              <a:ext uri="{FF2B5EF4-FFF2-40B4-BE49-F238E27FC236}">
                <a16:creationId xmlns:a16="http://schemas.microsoft.com/office/drawing/2014/main" id="{A7005D2D-4E95-488D-9867-5A730B6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18" name="Graphic 17" descr="Shopping bag">
            <a:extLst>
              <a:ext uri="{FF2B5EF4-FFF2-40B4-BE49-F238E27FC236}">
                <a16:creationId xmlns:a16="http://schemas.microsoft.com/office/drawing/2014/main" id="{67654CB0-95BF-4CB8-A68F-8B9E2B44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1CA85601-D3EF-4328-83BC-65F1280B1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80E9-A8FE-48D5-A61E-2DB4F6204AB2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1372CF7B-88F1-4B3C-ACA9-6E9B6D57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447489"/>
            <a:ext cx="8929990" cy="105221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Create an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ANN </a:t>
            </a: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capable of identifying our 37 chord types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2C2950-24D6-4B53-AFC7-FE244BB95B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hopping bag">
            <a:extLst>
              <a:ext uri="{FF2B5EF4-FFF2-40B4-BE49-F238E27FC236}">
                <a16:creationId xmlns:a16="http://schemas.microsoft.com/office/drawing/2014/main" id="{246B29FD-7FDE-4934-8F8B-7E7A0325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33" name="Graphic 32" descr="Shopping bag">
            <a:extLst>
              <a:ext uri="{FF2B5EF4-FFF2-40B4-BE49-F238E27FC236}">
                <a16:creationId xmlns:a16="http://schemas.microsoft.com/office/drawing/2014/main" id="{8083791F-9D02-49B9-8560-5ABBBF931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34" name="Graphic 33" descr="Shopping bag">
            <a:extLst>
              <a:ext uri="{FF2B5EF4-FFF2-40B4-BE49-F238E27FC236}">
                <a16:creationId xmlns:a16="http://schemas.microsoft.com/office/drawing/2014/main" id="{AC277B72-5684-4745-9507-BAFB14C86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35" name="Graphic 34" descr="Shopping bag">
            <a:extLst>
              <a:ext uri="{FF2B5EF4-FFF2-40B4-BE49-F238E27FC236}">
                <a16:creationId xmlns:a16="http://schemas.microsoft.com/office/drawing/2014/main" id="{F7B0E39B-4C1B-48CD-B101-D85603EB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36" name="Graphic 35" descr="Shopping bag">
            <a:extLst>
              <a:ext uri="{FF2B5EF4-FFF2-40B4-BE49-F238E27FC236}">
                <a16:creationId xmlns:a16="http://schemas.microsoft.com/office/drawing/2014/main" id="{B876040B-B5DC-4C61-9D38-7901B2EA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37" name="Graphic 36" descr="Shopping bag">
            <a:extLst>
              <a:ext uri="{FF2B5EF4-FFF2-40B4-BE49-F238E27FC236}">
                <a16:creationId xmlns:a16="http://schemas.microsoft.com/office/drawing/2014/main" id="{E76C87FC-F4AE-483C-8E4B-D1CBFE1A1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38" name="Graphic 37" descr="Shopping bag">
            <a:extLst>
              <a:ext uri="{FF2B5EF4-FFF2-40B4-BE49-F238E27FC236}">
                <a16:creationId xmlns:a16="http://schemas.microsoft.com/office/drawing/2014/main" id="{753D1D6E-1DFB-40B7-A40E-C568DE1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39" name="Graphic 38" descr="Shopping bag">
            <a:extLst>
              <a:ext uri="{FF2B5EF4-FFF2-40B4-BE49-F238E27FC236}">
                <a16:creationId xmlns:a16="http://schemas.microsoft.com/office/drawing/2014/main" id="{82A4625B-739A-45D0-AD3A-74E7B842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F579C2F1-5BEF-48D2-8604-AB99140A0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0403B-195A-48BD-8A64-DE5FD6C62A82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08661F-3F9D-4619-B88D-B7EB62FA1A83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E9EC18-635A-4B55-84D1-96F0182DD23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DFBB3E-5DB9-4997-8DDA-F3C1AF236274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5D750-5F6F-4823-863B-9E9F1929DA25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0BA14-6CE7-47CA-817E-9409F2E51F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517F8-A0F2-4D2A-AD4E-96893CDE28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E25323-5D86-4758-A12B-A0E1C390D022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73C1FF-499F-4AEA-B94C-55687086E5A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5E6B6E-3751-483B-840D-9131C12C8F6E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69259F-50D1-46E8-BECB-51715F46BC06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973434-ADE6-4647-B43D-BBFA08D3FA6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13E9A3-35AD-4B29-8E15-9E4D846EA8E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923083-0F8B-46D1-A0B1-F2BE181048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F29D1-A1A4-4EBD-B776-434606BB6F7D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213F-2287-460B-B769-11A5A4AF545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4FEC55-ACCF-45EB-B877-BD51A56DA107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E77B3-9197-4424-BEE2-6A38A485AC91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161727-B03D-41DF-A09A-E9E542A07E7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1BD32-4F0A-4C0D-B190-986A70791A34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91A508-E3F4-468A-BC19-9F274739B99E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752DF-A727-41F8-AB01-B9D0EB30EB52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6E3BB-60FF-4B19-A6BA-8464AC9EEDA7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B6BBBD-7612-4479-BC92-A889D2FB97BD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5989AE-E59F-4674-B9A1-E27B96F305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6672D9-1C60-47FD-B872-04F31E0362D4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149AD2-9577-4E78-BBEE-E40DDFA3737C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0BE7155-50DC-49CE-B155-5A413D94466F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6CC24A-A10C-4373-AA3B-A4C12B896A46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339282-F9EB-4C83-B6AB-1B56EB0ED84A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7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Objectives</a:t>
            </a:r>
          </a:p>
        </p:txBody>
      </p:sp>
      <p:pic>
        <p:nvPicPr>
          <p:cNvPr id="17" name="Graphic 16" descr="Shopping bag">
            <a:extLst>
              <a:ext uri="{FF2B5EF4-FFF2-40B4-BE49-F238E27FC236}">
                <a16:creationId xmlns:a16="http://schemas.microsoft.com/office/drawing/2014/main" id="{A7005D2D-4E95-488D-9867-5A730B65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1490053"/>
            <a:ext cx="847927" cy="847927"/>
          </a:xfrm>
          <a:prstGeom prst="rect">
            <a:avLst/>
          </a:prstGeom>
        </p:spPr>
      </p:pic>
      <p:pic>
        <p:nvPicPr>
          <p:cNvPr id="18" name="Graphic 17" descr="Shopping bag">
            <a:extLst>
              <a:ext uri="{FF2B5EF4-FFF2-40B4-BE49-F238E27FC236}">
                <a16:creationId xmlns:a16="http://schemas.microsoft.com/office/drawing/2014/main" id="{67654CB0-95BF-4CB8-A68F-8B9E2B441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1490053"/>
            <a:ext cx="847927" cy="847927"/>
          </a:xfrm>
          <a:prstGeom prst="rect">
            <a:avLst/>
          </a:prstGeom>
        </p:spPr>
      </p:pic>
      <p:pic>
        <p:nvPicPr>
          <p:cNvPr id="19" name="Graphic 18" descr="Shopping bag">
            <a:extLst>
              <a:ext uri="{FF2B5EF4-FFF2-40B4-BE49-F238E27FC236}">
                <a16:creationId xmlns:a16="http://schemas.microsoft.com/office/drawing/2014/main" id="{1CA85601-D3EF-4328-83BC-65F1280B1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1490053"/>
            <a:ext cx="847927" cy="8479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80E9-A8FE-48D5-A61E-2DB4F6204AB2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V="1"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1372CF7B-88F1-4B3C-ACA9-6E9B6D572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62" y="5369665"/>
            <a:ext cx="8929990" cy="1052210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…and can respond within </a:t>
            </a: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40 </a:t>
            </a:r>
            <a:r>
              <a:rPr lang="en-US" sz="6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ms</a:t>
            </a:r>
            <a:endParaRPr lang="en-US" sz="36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2C2950-24D6-4B53-AFC7-FE244BB95B1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486417" y="1914017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Shopping bag">
            <a:extLst>
              <a:ext uri="{FF2B5EF4-FFF2-40B4-BE49-F238E27FC236}">
                <a16:creationId xmlns:a16="http://schemas.microsoft.com/office/drawing/2014/main" id="{246B29FD-7FDE-4934-8F8B-7E7A0325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2421057"/>
            <a:ext cx="847927" cy="847927"/>
          </a:xfrm>
          <a:prstGeom prst="rect">
            <a:avLst/>
          </a:prstGeom>
        </p:spPr>
      </p:pic>
      <p:pic>
        <p:nvPicPr>
          <p:cNvPr id="33" name="Graphic 32" descr="Shopping bag">
            <a:extLst>
              <a:ext uri="{FF2B5EF4-FFF2-40B4-BE49-F238E27FC236}">
                <a16:creationId xmlns:a16="http://schemas.microsoft.com/office/drawing/2014/main" id="{8083791F-9D02-49B9-8560-5ABBBF931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2421057"/>
            <a:ext cx="847927" cy="847927"/>
          </a:xfrm>
          <a:prstGeom prst="rect">
            <a:avLst/>
          </a:prstGeom>
        </p:spPr>
      </p:pic>
      <p:pic>
        <p:nvPicPr>
          <p:cNvPr id="34" name="Graphic 33" descr="Shopping bag">
            <a:extLst>
              <a:ext uri="{FF2B5EF4-FFF2-40B4-BE49-F238E27FC236}">
                <a16:creationId xmlns:a16="http://schemas.microsoft.com/office/drawing/2014/main" id="{AC277B72-5684-4745-9507-BAFB14C86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2421057"/>
            <a:ext cx="847927" cy="847927"/>
          </a:xfrm>
          <a:prstGeom prst="rect">
            <a:avLst/>
          </a:prstGeom>
        </p:spPr>
      </p:pic>
      <p:pic>
        <p:nvPicPr>
          <p:cNvPr id="35" name="Graphic 34" descr="Shopping bag">
            <a:extLst>
              <a:ext uri="{FF2B5EF4-FFF2-40B4-BE49-F238E27FC236}">
                <a16:creationId xmlns:a16="http://schemas.microsoft.com/office/drawing/2014/main" id="{F7B0E39B-4C1B-48CD-B101-D85603EB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3361819"/>
            <a:ext cx="847927" cy="847927"/>
          </a:xfrm>
          <a:prstGeom prst="rect">
            <a:avLst/>
          </a:prstGeom>
        </p:spPr>
      </p:pic>
      <p:pic>
        <p:nvPicPr>
          <p:cNvPr id="36" name="Graphic 35" descr="Shopping bag">
            <a:extLst>
              <a:ext uri="{FF2B5EF4-FFF2-40B4-BE49-F238E27FC236}">
                <a16:creationId xmlns:a16="http://schemas.microsoft.com/office/drawing/2014/main" id="{B876040B-B5DC-4C61-9D38-7901B2EAD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3361819"/>
            <a:ext cx="847927" cy="847927"/>
          </a:xfrm>
          <a:prstGeom prst="rect">
            <a:avLst/>
          </a:prstGeom>
        </p:spPr>
      </p:pic>
      <p:pic>
        <p:nvPicPr>
          <p:cNvPr id="37" name="Graphic 36" descr="Shopping bag">
            <a:extLst>
              <a:ext uri="{FF2B5EF4-FFF2-40B4-BE49-F238E27FC236}">
                <a16:creationId xmlns:a16="http://schemas.microsoft.com/office/drawing/2014/main" id="{E76C87FC-F4AE-483C-8E4B-D1CBFE1A1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3361819"/>
            <a:ext cx="847927" cy="847927"/>
          </a:xfrm>
          <a:prstGeom prst="rect">
            <a:avLst/>
          </a:prstGeom>
        </p:spPr>
      </p:pic>
      <p:pic>
        <p:nvPicPr>
          <p:cNvPr id="38" name="Graphic 37" descr="Shopping bag">
            <a:extLst>
              <a:ext uri="{FF2B5EF4-FFF2-40B4-BE49-F238E27FC236}">
                <a16:creationId xmlns:a16="http://schemas.microsoft.com/office/drawing/2014/main" id="{753D1D6E-1DFB-40B7-A40E-C568DE1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490" y="4317559"/>
            <a:ext cx="847927" cy="847927"/>
          </a:xfrm>
          <a:prstGeom prst="rect">
            <a:avLst/>
          </a:prstGeom>
        </p:spPr>
      </p:pic>
      <p:pic>
        <p:nvPicPr>
          <p:cNvPr id="39" name="Graphic 38" descr="Shopping bag">
            <a:extLst>
              <a:ext uri="{FF2B5EF4-FFF2-40B4-BE49-F238E27FC236}">
                <a16:creationId xmlns:a16="http://schemas.microsoft.com/office/drawing/2014/main" id="{82A4625B-739A-45D0-AD3A-74E7B842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494" y="4317559"/>
            <a:ext cx="847927" cy="847927"/>
          </a:xfrm>
          <a:prstGeom prst="rect">
            <a:avLst/>
          </a:prstGeom>
        </p:spPr>
      </p:pic>
      <p:pic>
        <p:nvPicPr>
          <p:cNvPr id="40" name="Graphic 39" descr="Shopping bag">
            <a:extLst>
              <a:ext uri="{FF2B5EF4-FFF2-40B4-BE49-F238E27FC236}">
                <a16:creationId xmlns:a16="http://schemas.microsoft.com/office/drawing/2014/main" id="{F579C2F1-5BEF-48D2-8604-AB99140A0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1082" y="4317559"/>
            <a:ext cx="847927" cy="84792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0403B-195A-48BD-8A64-DE5FD6C62A82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486417" y="1914017"/>
            <a:ext cx="3176077" cy="93100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08661F-3F9D-4619-B88D-B7EB62FA1A83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E9EC18-635A-4B55-84D1-96F0182DD23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86417" y="1914017"/>
            <a:ext cx="3176077" cy="289975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DFBB3E-5DB9-4997-8DDA-F3C1AF236274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2486417" y="1914017"/>
            <a:ext cx="3176077" cy="187176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B5D750-5F6F-4823-863B-9E9F1929DA25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2486417" y="1914017"/>
            <a:ext cx="3176077" cy="2827506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0BA14-6CE7-47CA-817E-9409F2E51F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486417" y="2845021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4517F8-A0F2-4D2A-AD4E-96893CDE282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E25323-5D86-4758-A12B-A0E1C390D022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73C1FF-499F-4AEA-B94C-55687086E5A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2486417" y="2845021"/>
            <a:ext cx="3176077" cy="94076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5E6B6E-3751-483B-840D-9131C12C8F6E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486417" y="378578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69259F-50D1-46E8-BECB-51715F46BC06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973434-ADE6-4647-B43D-BBFA08D3FA6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2486417" y="2845021"/>
            <a:ext cx="3176077" cy="1896502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13E9A3-35AD-4B29-8E15-9E4D846EA8E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2486417" y="3785783"/>
            <a:ext cx="3176077" cy="95574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923083-0F8B-46D1-A0B1-F2BE1810486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486417" y="4741523"/>
            <a:ext cx="3176077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F29D1-A1A4-4EBD-B776-434606BB6F7D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50213F-2287-460B-B769-11A5A4AF545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4FEC55-ACCF-45EB-B877-BD51A56DA107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931004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E77B3-9197-4424-BEE2-6A38A485AC91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161727-B03D-41DF-A09A-E9E542A07E74}"/>
              </a:ext>
            </a:extLst>
          </p:cNvPr>
          <p:cNvCxnSpPr>
            <a:cxnSpLocks/>
          </p:cNvCxnSpPr>
          <p:nvPr/>
        </p:nvCxnSpPr>
        <p:spPr>
          <a:xfrm>
            <a:off x="6547713" y="1914017"/>
            <a:ext cx="3176077" cy="289975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1BD32-4F0A-4C0D-B190-986A70791A34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187176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91A508-E3F4-468A-BC19-9F274739B99E}"/>
              </a:ext>
            </a:extLst>
          </p:cNvPr>
          <p:cNvCxnSpPr>
            <a:cxnSpLocks/>
          </p:cNvCxnSpPr>
          <p:nvPr/>
        </p:nvCxnSpPr>
        <p:spPr>
          <a:xfrm flipV="1">
            <a:off x="6547713" y="1914017"/>
            <a:ext cx="3176077" cy="2827506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752DF-A727-41F8-AB01-B9D0EB30EB52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96E3BB-60FF-4B19-A6BA-8464AC9EEDA7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B6BBBD-7612-4479-BC92-A889D2FB97BD}"/>
              </a:ext>
            </a:extLst>
          </p:cNvPr>
          <p:cNvCxnSpPr>
            <a:cxnSpLocks/>
          </p:cNvCxnSpPr>
          <p:nvPr/>
        </p:nvCxnSpPr>
        <p:spPr>
          <a:xfrm flipV="1"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5989AE-E59F-4674-B9A1-E27B96F30500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94076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6672D9-1C60-47FD-B872-04F31E0362D4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149AD2-9577-4E78-BBEE-E40DDFA3737C}"/>
              </a:ext>
            </a:extLst>
          </p:cNvPr>
          <p:cNvCxnSpPr>
            <a:cxnSpLocks/>
          </p:cNvCxnSpPr>
          <p:nvPr/>
        </p:nvCxnSpPr>
        <p:spPr>
          <a:xfrm flipV="1"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0BE7155-50DC-49CE-B155-5A413D94466F}"/>
              </a:ext>
            </a:extLst>
          </p:cNvPr>
          <p:cNvCxnSpPr>
            <a:cxnSpLocks/>
          </p:cNvCxnSpPr>
          <p:nvPr/>
        </p:nvCxnSpPr>
        <p:spPr>
          <a:xfrm>
            <a:off x="6547713" y="2845021"/>
            <a:ext cx="3176077" cy="189650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6CC24A-A10C-4373-AA3B-A4C12B896A46}"/>
              </a:ext>
            </a:extLst>
          </p:cNvPr>
          <p:cNvCxnSpPr>
            <a:cxnSpLocks/>
          </p:cNvCxnSpPr>
          <p:nvPr/>
        </p:nvCxnSpPr>
        <p:spPr>
          <a:xfrm>
            <a:off x="6547713" y="3785783"/>
            <a:ext cx="3176077" cy="95574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339282-F9EB-4C83-B6AB-1B56EB0ED84A}"/>
              </a:ext>
            </a:extLst>
          </p:cNvPr>
          <p:cNvCxnSpPr>
            <a:cxnSpLocks/>
          </p:cNvCxnSpPr>
          <p:nvPr/>
        </p:nvCxnSpPr>
        <p:spPr>
          <a:xfrm>
            <a:off x="6547713" y="4741523"/>
            <a:ext cx="317607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E32C02-B853-472A-9646-AE71A11DA510}"/>
              </a:ext>
            </a:extLst>
          </p:cNvPr>
          <p:cNvSpPr txBox="1"/>
          <p:nvPr/>
        </p:nvSpPr>
        <p:spPr>
          <a:xfrm>
            <a:off x="4915910" y="6306197"/>
            <a:ext cx="2175553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Greeff, 2016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9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5F05AF2-424E-4EAC-8C4D-45BD6A5FB5C3}"/>
              </a:ext>
            </a:extLst>
          </p:cNvPr>
          <p:cNvSpPr txBox="1"/>
          <p:nvPr/>
        </p:nvSpPr>
        <p:spPr>
          <a:xfrm>
            <a:off x="3381729" y="3156909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312BA-891E-4EF7-863B-6B6B349FFBEE}"/>
              </a:ext>
            </a:extLst>
          </p:cNvPr>
          <p:cNvSpPr txBox="1"/>
          <p:nvPr/>
        </p:nvSpPr>
        <p:spPr>
          <a:xfrm>
            <a:off x="3383835" y="315691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Test chord database initialization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2467D-EEC9-45A0-96E1-866B0E5742C8}"/>
              </a:ext>
            </a:extLst>
          </p:cNvPr>
          <p:cNvSpPr txBox="1"/>
          <p:nvPr/>
        </p:nvSpPr>
        <p:spPr>
          <a:xfrm>
            <a:off x="430814" y="3156570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53414-1B53-4DC9-B22D-652B1187BBA7}"/>
              </a:ext>
            </a:extLst>
          </p:cNvPr>
          <p:cNvSpPr txBox="1"/>
          <p:nvPr/>
        </p:nvSpPr>
        <p:spPr>
          <a:xfrm>
            <a:off x="9285665" y="3157505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A4D4A-4443-4022-A27D-E5FD4A126518}"/>
              </a:ext>
            </a:extLst>
          </p:cNvPr>
          <p:cNvSpPr txBox="1"/>
          <p:nvPr/>
        </p:nvSpPr>
        <p:spPr>
          <a:xfrm>
            <a:off x="6334750" y="316071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5F9E4-9464-42E8-ADF2-AB194C89DD6F}"/>
              </a:ext>
            </a:extLst>
          </p:cNvPr>
          <p:cNvSpPr txBox="1"/>
          <p:nvPr/>
        </p:nvSpPr>
        <p:spPr>
          <a:xfrm>
            <a:off x="426602" y="316332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Design of neural network structure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BD316-195B-4ED7-BE34-5332B280A570}"/>
              </a:ext>
            </a:extLst>
          </p:cNvPr>
          <p:cNvSpPr txBox="1"/>
          <p:nvPr/>
        </p:nvSpPr>
        <p:spPr>
          <a:xfrm>
            <a:off x="6334750" y="315784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Neural network coding / implementation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98215-6FD9-42A1-8CA8-5A497D219A53}"/>
              </a:ext>
            </a:extLst>
          </p:cNvPr>
          <p:cNvSpPr txBox="1"/>
          <p:nvPr/>
        </p:nvSpPr>
        <p:spPr>
          <a:xfrm>
            <a:off x="9283559" y="3164260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Testing and data collection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59428-2CCC-4BD3-AE72-D5663D1DB74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861348" y="3664742"/>
            <a:ext cx="522487" cy="607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D61C0-1A35-4E1B-A602-456C6544F2B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818581" y="3664742"/>
            <a:ext cx="516169" cy="93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62BF-C3B6-44F2-BD1A-143753CCF97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8769496" y="3665677"/>
            <a:ext cx="514063" cy="607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9085A-6FAB-4336-898B-0E050DE68FBA}"/>
              </a:ext>
            </a:extLst>
          </p:cNvPr>
          <p:cNvSpPr txBox="1"/>
          <p:nvPr/>
        </p:nvSpPr>
        <p:spPr>
          <a:xfrm>
            <a:off x="428708" y="168440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1E7481-768C-4B98-9273-E6B0A49C1150}"/>
              </a:ext>
            </a:extLst>
          </p:cNvPr>
          <p:cNvSpPr txBox="1"/>
          <p:nvPr/>
        </p:nvSpPr>
        <p:spPr>
          <a:xfrm>
            <a:off x="426602" y="168474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Procurement of software and materials</a:t>
            </a:r>
            <a:endParaRPr lang="en-US" sz="2000" b="1" dirty="0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53F96C-2FB7-4F42-BCF5-E0AA0AF3C674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1643975" y="2700405"/>
            <a:ext cx="4212" cy="4561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7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2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DD2D112-2A91-43D4-BA93-39187A7AA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515997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360C782-B910-41DB-A532-4B3C804EA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13695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5EE2D1-084A-4B2D-BE23-46AB63F7E92D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BCE0E-8956-4CEB-AE90-7EBAD1CEEA5F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  <a:latin typeface="+mj-lt"/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88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0" grpId="0">
        <p:bldAsOne/>
      </p:bldGraphic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269DCD2-C6A2-4BD4-93D2-A98589AF7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54873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2AA0D4-B7EE-4AB5-AC7D-A555A61E61EE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485DB-A098-4974-BEB9-E1F859A59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38645A-D335-4919-A4D9-43A285D7A2EC}"/>
              </a:ext>
            </a:extLst>
          </p:cNvPr>
          <p:cNvSpPr txBox="1"/>
          <p:nvPr/>
        </p:nvSpPr>
        <p:spPr>
          <a:xfrm>
            <a:off x="9482260" y="1408312"/>
            <a:ext cx="2422645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Can’t lea</a:t>
            </a:r>
            <a:r>
              <a:rPr lang="en-US" sz="4000" b="1" dirty="0">
                <a:solidFill>
                  <a:srgbClr val="DAE3F3"/>
                </a:solidFill>
              </a:rPr>
              <a:t>r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4000" b="1" dirty="0">
                <a:solidFill>
                  <a:srgbClr val="438BFF"/>
                </a:solidFill>
              </a:rPr>
              <a:t>training dataset </a:t>
            </a:r>
            <a:r>
              <a:rPr lang="en-US" sz="4000" b="1" dirty="0">
                <a:solidFill>
                  <a:srgbClr val="DAE3F3"/>
                </a:solidFill>
              </a:rPr>
              <a:t>very well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4D9B4-1CC4-4E21-9580-0C41519E21CB}"/>
              </a:ext>
            </a:extLst>
          </p:cNvPr>
          <p:cNvSpPr txBox="1"/>
          <p:nvPr/>
        </p:nvSpPr>
        <p:spPr>
          <a:xfrm>
            <a:off x="9482259" y="4578409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Gives up at 7.5%</a:t>
            </a:r>
          </a:p>
        </p:txBody>
      </p:sp>
    </p:spTree>
    <p:extLst>
      <p:ext uri="{BB962C8B-B14F-4D97-AF65-F5344CB8AC3E}">
        <p14:creationId xmlns:p14="http://schemas.microsoft.com/office/powerpoint/2010/main" val="12210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9DB709-7268-4914-8E01-99FD2EA08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79592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51DB25-EB35-4DE5-9E73-08AD89152087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  <a:latin typeface="+mj-lt"/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5C05F-983F-42C6-8C33-174ABF849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B4D50-8F3F-42CA-9E49-74F5E51FDC26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FFA143"/>
                </a:solidFill>
              </a:rPr>
              <a:t>Learns just the</a:t>
            </a:r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4000" b="1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B0C47-89E1-46BA-8F68-E6A8BEF30E9B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1005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did our neural network do?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6A9628E-B6A1-4D6F-9BB7-622740D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28723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2C23E05-737F-4D99-B2A9-B8DB84A978D8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116AD2-9DB3-45D6-A63B-755089D3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7116" y="2270906"/>
            <a:ext cx="3777672" cy="175851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</a:schemeClr>
                </a:solidFill>
              </a:rPr>
              <a:t>Significantly better than the 40ms standard</a:t>
            </a:r>
            <a:endParaRPr lang="en-US" sz="8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6C6685-2D27-4C96-847B-9BDE710D64A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855954" y="3150162"/>
            <a:ext cx="3151162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4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15301C-EE9D-4454-9BE0-87F67F0B0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510" y="1726252"/>
            <a:ext cx="3777672" cy="147721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1">
                    <a:lumMod val="85000"/>
                  </a:schemeClr>
                </a:solidFill>
              </a:rPr>
              <a:t>OK Google, what are the chords of this song?</a:t>
            </a:r>
            <a:endParaRPr lang="en-US" sz="7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48B23-AC77-4F79-8632-8C7B4192F82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72928" y="2464859"/>
            <a:ext cx="4579582" cy="373232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F35F825-8E55-4A28-B4CF-6D84742C487B}"/>
              </a:ext>
            </a:extLst>
          </p:cNvPr>
          <p:cNvSpPr txBox="1">
            <a:spLocks/>
          </p:cNvSpPr>
          <p:nvPr/>
        </p:nvSpPr>
        <p:spPr>
          <a:xfrm>
            <a:off x="7952507" y="3654535"/>
            <a:ext cx="4077565" cy="119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  <a:t>My apologies…</a:t>
            </a:r>
            <a:b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</a:b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duct Sans" panose="020B0403030502040203" pitchFamily="34" charset="0"/>
              </a:rPr>
              <a:t>I don’t understand.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2925D9-5FFA-42EF-B363-B4895716634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69411" y="3804249"/>
            <a:ext cx="4683096" cy="45017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if the song wasn’t too popular?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29D42F-7D3D-4D5F-BBE5-A6B7D548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" y="1169826"/>
            <a:ext cx="6024463" cy="45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Conclusion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B1184-E419-4028-9AE0-D7F88598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622998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46D01FB-A99F-4B8D-B916-4E766DBD6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46564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D7848B0-F352-407B-9EE5-6E768EB7C6BC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  <a:latin typeface="+mj-lt"/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885BF-8F76-4A1F-95CC-FFE067D6803A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D7D5D-A88E-4015-B4AC-4C45A62F78A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  <a:latin typeface="+mj-lt"/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E0CE4-7C4C-46AF-AA70-3B0CBE883DAD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increase stopped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  <p:bldP spid="11" grpId="0"/>
      <p:bldP spid="12" grpId="0" animBg="1"/>
      <p:bldP spid="18" grpId="0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DE637-B76B-454B-A278-0BD21BB5D7A0}"/>
              </a:ext>
            </a:extLst>
          </p:cNvPr>
          <p:cNvSpPr txBox="1"/>
          <p:nvPr/>
        </p:nvSpPr>
        <p:spPr>
          <a:xfrm>
            <a:off x="812836" y="1517822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Other machine learning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3F053-0F59-405D-8DFB-269DF1043285}"/>
              </a:ext>
            </a:extLst>
          </p:cNvPr>
          <p:cNvSpPr txBox="1"/>
          <p:nvPr/>
        </p:nvSpPr>
        <p:spPr>
          <a:xfrm>
            <a:off x="812836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14810-BE52-4954-96EF-9CCDADBD93FE}"/>
              </a:ext>
            </a:extLst>
          </p:cNvPr>
          <p:cNvSpPr txBox="1"/>
          <p:nvPr/>
        </p:nvSpPr>
        <p:spPr>
          <a:xfrm>
            <a:off x="4684200" y="1516140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Fewer and simpler chords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B3CDD-0B08-4F1E-A678-182CF42AF782}"/>
              </a:ext>
            </a:extLst>
          </p:cNvPr>
          <p:cNvSpPr txBox="1"/>
          <p:nvPr/>
        </p:nvSpPr>
        <p:spPr>
          <a:xfrm>
            <a:off x="4684200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1F3FF-75D3-4E12-914C-97500AE8C843}"/>
              </a:ext>
            </a:extLst>
          </p:cNvPr>
          <p:cNvSpPr txBox="1"/>
          <p:nvPr/>
        </p:nvSpPr>
        <p:spPr>
          <a:xfrm>
            <a:off x="8555564" y="1516140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Use audio rather than MIDI as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81EE-BB99-482E-AFF1-95E852A316F8}"/>
              </a:ext>
            </a:extLst>
          </p:cNvPr>
          <p:cNvSpPr txBox="1"/>
          <p:nvPr/>
        </p:nvSpPr>
        <p:spPr>
          <a:xfrm>
            <a:off x="8555564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340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1134205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90B24-EFF6-4139-A020-BD81AA7D06AD}"/>
              </a:ext>
            </a:extLst>
          </p:cNvPr>
          <p:cNvSpPr txBox="1"/>
          <p:nvPr/>
        </p:nvSpPr>
        <p:spPr>
          <a:xfrm>
            <a:off x="1027175" y="944674"/>
            <a:ext cx="5068825" cy="55092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A9245-784F-484E-971A-D9E231406F81}"/>
              </a:ext>
            </a:extLst>
          </p:cNvPr>
          <p:cNvSpPr txBox="1"/>
          <p:nvPr/>
        </p:nvSpPr>
        <p:spPr>
          <a:xfrm>
            <a:off x="6096000" y="944674"/>
            <a:ext cx="5068825" cy="55138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Nielsen, M. A. (2015).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Neural networks and deep learning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 Determination Press.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http://jim.afim-asso.org/jim12/pdf/jim2012_08_p_osmalskyj.pdf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Sanderson, G. [3Blue1Brown]. (2017, October 5).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But what *is* a Neural Network? | Chapter 1, deep learning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 Retrieved from https://www.youtube.com/watch?v=aircAruvnKk.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rgbClr val="DEEBF7"/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http://www.pnas.org/content/95/6/3172.full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rgbClr val="DEEBF7"/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rgbClr val="DEEBF7"/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100" u="sng" dirty="0">
                <a:solidFill>
                  <a:srgbClr val="DEEBF7"/>
                </a:solidFill>
                <a:latin typeface="LM Sans 10" panose="00000500000000000000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http://ismir2015.uma.es/articles/96_Paper.pdf</a:t>
            </a:r>
            <a:r>
              <a:rPr lang="en-US" sz="1100" dirty="0">
                <a:solidFill>
                  <a:srgbClr val="DEEBF7"/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rgbClr val="DEEBF7"/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b="1" dirty="0">
                <a:solidFill>
                  <a:srgbClr val="DEEBF7"/>
                </a:solidFill>
                <a:latin typeface="LM Sans 10" panose="00000500000000000000" pitchFamily="50" charset="0"/>
              </a:rPr>
              <a:t>Illustrations by Lesli Coronel</a:t>
            </a:r>
          </a:p>
        </p:txBody>
      </p:sp>
    </p:spTree>
    <p:extLst>
      <p:ext uri="{BB962C8B-B14F-4D97-AF65-F5344CB8AC3E}">
        <p14:creationId xmlns:p14="http://schemas.microsoft.com/office/powerpoint/2010/main" val="2096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Assets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06E16-5212-4B46-8EB9-57277396A76F}"/>
              </a:ext>
            </a:extLst>
          </p:cNvPr>
          <p:cNvSpPr txBox="1"/>
          <p:nvPr/>
        </p:nvSpPr>
        <p:spPr>
          <a:xfrm>
            <a:off x="4562475" y="2219325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590E2-EEB0-4BC7-B7A3-B799E31A33E1}"/>
              </a:ext>
            </a:extLst>
          </p:cNvPr>
          <p:cNvSpPr txBox="1"/>
          <p:nvPr/>
        </p:nvSpPr>
        <p:spPr>
          <a:xfrm>
            <a:off x="5641467" y="2219325"/>
            <a:ext cx="918252" cy="707886"/>
          </a:xfrm>
          <a:prstGeom prst="rect">
            <a:avLst/>
          </a:prstGeom>
          <a:solidFill>
            <a:srgbClr val="FF98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B3BD5-B84E-4C60-AB33-840950EF8E16}"/>
              </a:ext>
            </a:extLst>
          </p:cNvPr>
          <p:cNvSpPr txBox="1"/>
          <p:nvPr/>
        </p:nvSpPr>
        <p:spPr>
          <a:xfrm>
            <a:off x="6720459" y="2219325"/>
            <a:ext cx="918252" cy="707886"/>
          </a:xfrm>
          <a:prstGeom prst="rect">
            <a:avLst/>
          </a:prstGeom>
          <a:solidFill>
            <a:srgbClr val="FFE4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17896-84B8-40B0-8D50-E79DBE31CB15}"/>
              </a:ext>
            </a:extLst>
          </p:cNvPr>
          <p:cNvSpPr txBox="1"/>
          <p:nvPr/>
        </p:nvSpPr>
        <p:spPr>
          <a:xfrm>
            <a:off x="7799028" y="2219325"/>
            <a:ext cx="918252" cy="707886"/>
          </a:xfrm>
          <a:prstGeom prst="rect">
            <a:avLst/>
          </a:prstGeom>
          <a:solidFill>
            <a:srgbClr val="C5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EDA68-20C6-4F7B-A4EE-48B87C512B56}"/>
              </a:ext>
            </a:extLst>
          </p:cNvPr>
          <p:cNvSpPr txBox="1"/>
          <p:nvPr/>
        </p:nvSpPr>
        <p:spPr>
          <a:xfrm>
            <a:off x="8877597" y="2219325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EF869-9AAE-4A46-8012-6F80C8E8FE33}"/>
              </a:ext>
            </a:extLst>
          </p:cNvPr>
          <p:cNvSpPr txBox="1"/>
          <p:nvPr/>
        </p:nvSpPr>
        <p:spPr>
          <a:xfrm>
            <a:off x="9956166" y="2218470"/>
            <a:ext cx="918252" cy="707886"/>
          </a:xfrm>
          <a:prstGeom prst="rect">
            <a:avLst/>
          </a:prstGeom>
          <a:solidFill>
            <a:srgbClr val="43FFB7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29331-585A-482B-A49F-5BB87F9A6DD5}"/>
              </a:ext>
            </a:extLst>
          </p:cNvPr>
          <p:cNvSpPr txBox="1"/>
          <p:nvPr/>
        </p:nvSpPr>
        <p:spPr>
          <a:xfrm>
            <a:off x="9955743" y="2924810"/>
            <a:ext cx="918252" cy="707886"/>
          </a:xfrm>
          <a:prstGeom prst="rect">
            <a:avLst/>
          </a:prstGeom>
          <a:solidFill>
            <a:srgbClr val="43F6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1002C-F25E-4623-AA23-A2E7E22CB319}"/>
              </a:ext>
            </a:extLst>
          </p:cNvPr>
          <p:cNvSpPr txBox="1"/>
          <p:nvPr/>
        </p:nvSpPr>
        <p:spPr>
          <a:xfrm>
            <a:off x="8877174" y="2924810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7864E-FFC6-4216-A569-E0CA79B4C7B6}"/>
              </a:ext>
            </a:extLst>
          </p:cNvPr>
          <p:cNvSpPr txBox="1"/>
          <p:nvPr/>
        </p:nvSpPr>
        <p:spPr>
          <a:xfrm>
            <a:off x="7797759" y="2924810"/>
            <a:ext cx="918252" cy="707886"/>
          </a:xfrm>
          <a:prstGeom prst="rect">
            <a:avLst/>
          </a:prstGeom>
          <a:solidFill>
            <a:srgbClr val="4347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72DF3-F174-420A-B815-75D4BDF1951C}"/>
              </a:ext>
            </a:extLst>
          </p:cNvPr>
          <p:cNvSpPr txBox="1"/>
          <p:nvPr/>
        </p:nvSpPr>
        <p:spPr>
          <a:xfrm>
            <a:off x="6722574" y="2924810"/>
            <a:ext cx="918252" cy="707886"/>
          </a:xfrm>
          <a:prstGeom prst="rect">
            <a:avLst/>
          </a:prstGeom>
          <a:solidFill>
            <a:srgbClr val="8F43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6F131-073E-4C40-AE37-91D3BF55C036}"/>
              </a:ext>
            </a:extLst>
          </p:cNvPr>
          <p:cNvSpPr txBox="1"/>
          <p:nvPr/>
        </p:nvSpPr>
        <p:spPr>
          <a:xfrm>
            <a:off x="5640906" y="2924810"/>
            <a:ext cx="918252" cy="707886"/>
          </a:xfrm>
          <a:prstGeom prst="rect">
            <a:avLst/>
          </a:prstGeom>
          <a:solidFill>
            <a:srgbClr val="F144F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E801A-C17B-468A-8763-A2C98C7714DF}"/>
              </a:ext>
            </a:extLst>
          </p:cNvPr>
          <p:cNvSpPr txBox="1"/>
          <p:nvPr/>
        </p:nvSpPr>
        <p:spPr>
          <a:xfrm>
            <a:off x="4565721" y="2924810"/>
            <a:ext cx="918252" cy="707886"/>
          </a:xfrm>
          <a:prstGeom prst="rect">
            <a:avLst/>
          </a:prstGeom>
          <a:solidFill>
            <a:srgbClr val="FF43AE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23B47-FAFF-4F66-9C95-B1B4797EC47D}"/>
              </a:ext>
            </a:extLst>
          </p:cNvPr>
          <p:cNvSpPr txBox="1"/>
          <p:nvPr/>
        </p:nvSpPr>
        <p:spPr>
          <a:xfrm>
            <a:off x="4551175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E6CA-DB32-4824-B8B5-1068FAA6D5D0}"/>
              </a:ext>
            </a:extLst>
          </p:cNvPr>
          <p:cNvSpPr txBox="1"/>
          <p:nvPr/>
        </p:nvSpPr>
        <p:spPr>
          <a:xfrm>
            <a:off x="5630167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E6FE72-CB3F-4ACD-993E-B3734604FF77}"/>
              </a:ext>
            </a:extLst>
          </p:cNvPr>
          <p:cNvSpPr txBox="1"/>
          <p:nvPr/>
        </p:nvSpPr>
        <p:spPr>
          <a:xfrm>
            <a:off x="6709159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EABBE-C1EE-4B13-90F1-A8A738690591}"/>
              </a:ext>
            </a:extLst>
          </p:cNvPr>
          <p:cNvSpPr txBox="1"/>
          <p:nvPr/>
        </p:nvSpPr>
        <p:spPr>
          <a:xfrm>
            <a:off x="7787728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D#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899AF-E406-4553-A133-F230E72D0910}"/>
              </a:ext>
            </a:extLst>
          </p:cNvPr>
          <p:cNvSpPr txBox="1"/>
          <p:nvPr/>
        </p:nvSpPr>
        <p:spPr>
          <a:xfrm>
            <a:off x="8866297" y="4114800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DD6E59-276C-47DA-B568-993419D14D28}"/>
              </a:ext>
            </a:extLst>
          </p:cNvPr>
          <p:cNvSpPr txBox="1"/>
          <p:nvPr/>
        </p:nvSpPr>
        <p:spPr>
          <a:xfrm>
            <a:off x="9944866" y="411394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2B26E-2D76-470D-BAB5-54E49F6FB57D}"/>
              </a:ext>
            </a:extLst>
          </p:cNvPr>
          <p:cNvSpPr txBox="1"/>
          <p:nvPr/>
        </p:nvSpPr>
        <p:spPr>
          <a:xfrm>
            <a:off x="9944443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F#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4AE8C6-4F13-417F-A0FF-534A65AD840C}"/>
              </a:ext>
            </a:extLst>
          </p:cNvPr>
          <p:cNvSpPr txBox="1"/>
          <p:nvPr/>
        </p:nvSpPr>
        <p:spPr>
          <a:xfrm>
            <a:off x="8865874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B15EAA-E581-486F-BE6C-05DCDAF09DE7}"/>
              </a:ext>
            </a:extLst>
          </p:cNvPr>
          <p:cNvSpPr txBox="1"/>
          <p:nvPr/>
        </p:nvSpPr>
        <p:spPr>
          <a:xfrm>
            <a:off x="7786459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85C2C1-E8BF-4580-8B38-6EF9887C476E}"/>
              </a:ext>
            </a:extLst>
          </p:cNvPr>
          <p:cNvSpPr txBox="1"/>
          <p:nvPr/>
        </p:nvSpPr>
        <p:spPr>
          <a:xfrm>
            <a:off x="6711274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ACAF5-3099-4512-9373-873DA19807F9}"/>
              </a:ext>
            </a:extLst>
          </p:cNvPr>
          <p:cNvSpPr txBox="1"/>
          <p:nvPr/>
        </p:nvSpPr>
        <p:spPr>
          <a:xfrm>
            <a:off x="5629606" y="4820285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A#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318E65-CD6A-4226-9B55-DEEAA358214A}"/>
              </a:ext>
            </a:extLst>
          </p:cNvPr>
          <p:cNvSpPr txBox="1"/>
          <p:nvPr/>
        </p:nvSpPr>
        <p:spPr>
          <a:xfrm>
            <a:off x="4554559" y="4820285"/>
            <a:ext cx="911631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819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if a machine could do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E47E4-DC4D-41BA-9E98-F7DC395C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956523"/>
            <a:ext cx="6234435" cy="55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154876"/>
            <a:ext cx="4839565" cy="22266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Collection of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two or more notes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95775" y="3268188"/>
            <a:ext cx="159933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</p:spTree>
    <p:extLst>
      <p:ext uri="{BB962C8B-B14F-4D97-AF65-F5344CB8AC3E}">
        <p14:creationId xmlns:p14="http://schemas.microsoft.com/office/powerpoint/2010/main" val="136756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294" y="3448049"/>
            <a:ext cx="4839565" cy="22266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Usually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played together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295775" y="3609975"/>
            <a:ext cx="1627519" cy="951386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51FEF76-D4A9-4F07-82EB-B6DCA8B2CAB6}"/>
              </a:ext>
            </a:extLst>
          </p:cNvPr>
          <p:cNvSpPr txBox="1">
            <a:spLocks/>
          </p:cNvSpPr>
          <p:nvPr/>
        </p:nvSpPr>
        <p:spPr>
          <a:xfrm>
            <a:off x="5923294" y="1202377"/>
            <a:ext cx="4839565" cy="2226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Collection of</a:t>
            </a:r>
            <a: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 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two or more notes</a:t>
            </a: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2D86D6-21C6-4553-ABF6-7C5C76A2220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71975" y="2315689"/>
            <a:ext cx="1551319" cy="560861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0A6080-BE22-4249-B787-4E29E0D4CF31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45226-6428-4C48-B98C-D2589019D323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CC503-AD33-4CBC-8296-188A4B20850E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39996-79C8-4D70-A561-9923233C4284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918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What is a chord?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478727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Sound like they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</a:rPr>
              <a:t>make sense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95775" y="3172939"/>
            <a:ext cx="1599334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solidFill>
            <a:srgbClr val="59FF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F9F03-3854-4C27-9D98-CED5047FA1DB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solidFill>
            <a:srgbClr val="438BFF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 major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90F84-030D-4DAF-AC5C-FD7EA208B2A4}"/>
              </a:ext>
            </a:extLst>
          </p:cNvPr>
          <p:cNvSpPr txBox="1"/>
          <p:nvPr/>
        </p:nvSpPr>
        <p:spPr>
          <a:xfrm>
            <a:off x="6026298" y="3801992"/>
            <a:ext cx="4317852" cy="3385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Leino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Brattico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Tervaniemi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&amp; </a:t>
            </a:r>
            <a:r>
              <a:rPr lang="en-US" sz="1600" b="1" dirty="0" err="1">
                <a:solidFill>
                  <a:schemeClr val="tx1">
                    <a:lumMod val="95000"/>
                  </a:schemeClr>
                </a:solidFill>
              </a:rPr>
              <a:t>Vurst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, 2007 </a:t>
            </a:r>
            <a:endParaRPr lang="en-US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C9F790-4C2A-4F9E-B39A-007D8C0E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5" y="92968"/>
            <a:ext cx="10335491" cy="7357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How is a chord named?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60A9A5A-E149-448E-AC0F-09E73C7B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109" y="2478727"/>
            <a:ext cx="4839565" cy="13884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4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Its</a:t>
            </a:r>
            <a:br>
              <a:rPr lang="en-US" sz="8000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r>
              <a:rPr lang="en-US" sz="6200" dirty="0">
                <a:solidFill>
                  <a:srgbClr val="FF4343"/>
                </a:solidFill>
                <a:latin typeface="+mj-lt"/>
              </a:rPr>
              <a:t>root note…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E31337-9562-4B88-9955-7017201C24B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191000" y="3172939"/>
            <a:ext cx="1704109" cy="629053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43F7E0-D2FD-447A-BBA1-3B7BAB8A7E70}"/>
              </a:ext>
            </a:extLst>
          </p:cNvPr>
          <p:cNvSpPr txBox="1"/>
          <p:nvPr/>
        </p:nvSpPr>
        <p:spPr>
          <a:xfrm>
            <a:off x="2930673" y="2740163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D78CE-8EB6-4614-93AE-8DBD367D6D8B}"/>
              </a:ext>
            </a:extLst>
          </p:cNvPr>
          <p:cNvSpPr txBox="1"/>
          <p:nvPr/>
        </p:nvSpPr>
        <p:spPr>
          <a:xfrm>
            <a:off x="2930673" y="2032277"/>
            <a:ext cx="918252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9132B-888A-4AED-B5A9-33E89E0C4886}"/>
              </a:ext>
            </a:extLst>
          </p:cNvPr>
          <p:cNvSpPr txBox="1"/>
          <p:nvPr/>
        </p:nvSpPr>
        <p:spPr>
          <a:xfrm>
            <a:off x="2482998" y="4663766"/>
            <a:ext cx="1812777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4343"/>
                </a:solidFill>
              </a:rPr>
              <a:t>C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major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A9E94-B7FD-4607-8FAC-DA1D674363F6}"/>
              </a:ext>
            </a:extLst>
          </p:cNvPr>
          <p:cNvSpPr txBox="1"/>
          <p:nvPr/>
        </p:nvSpPr>
        <p:spPr>
          <a:xfrm>
            <a:off x="2930673" y="3448049"/>
            <a:ext cx="918252" cy="707886"/>
          </a:xfrm>
          <a:prstGeom prst="rect">
            <a:avLst/>
          </a:prstGeom>
          <a:solidFill>
            <a:srgbClr val="FF4343"/>
          </a:solidFill>
          <a:ln w="19050"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655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llektif/HK Grotesk">
      <a:majorFont>
        <a:latin typeface="Kollektif"/>
        <a:ea typeface=""/>
        <a:cs typeface=""/>
      </a:majorFont>
      <a:minorFont>
        <a:latin typeface="HK Grotes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1762</Words>
  <Application>Microsoft Office PowerPoint</Application>
  <PresentationFormat>Widescreen</PresentationFormat>
  <Paragraphs>386</Paragraphs>
  <Slides>43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HK Grotesk</vt:lpstr>
      <vt:lpstr>Kollektif</vt:lpstr>
      <vt:lpstr>LM Sans 10</vt:lpstr>
      <vt:lpstr>Product Sans</vt:lpstr>
      <vt:lpstr>Office Theme</vt:lpstr>
      <vt:lpstr>Real-time Identification  of Simple and Extended  Musical Chords using  Artificial Neural Networks</vt:lpstr>
      <vt:lpstr>Has this ever happened to you?</vt:lpstr>
      <vt:lpstr>We do what we have to do</vt:lpstr>
      <vt:lpstr>What if the song wasn’t too popular?</vt:lpstr>
      <vt:lpstr>What if a machine could do it?</vt:lpstr>
      <vt:lpstr>What is a chord?</vt:lpstr>
      <vt:lpstr>What is a chord?</vt:lpstr>
      <vt:lpstr>What is a chord?</vt:lpstr>
      <vt:lpstr>How is a chord named?</vt:lpstr>
      <vt:lpstr>How is a chord named?</vt:lpstr>
      <vt:lpstr>PowerPoint Presentation</vt:lpstr>
      <vt:lpstr>…And we’re expecting a computer to do that?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Artificial Neural Networks (ANNs)</vt:lpstr>
      <vt:lpstr>Why use ANNs for chord identification?</vt:lpstr>
      <vt:lpstr>Can an ANN handle these 37 chord types?</vt:lpstr>
      <vt:lpstr>Esp. when songs can use many chord types?</vt:lpstr>
      <vt:lpstr>Objectives</vt:lpstr>
      <vt:lpstr>Objectives</vt:lpstr>
      <vt:lpstr>Methodology</vt:lpstr>
      <vt:lpstr>How did our neural network do?</vt:lpstr>
      <vt:lpstr>How did our neural network do?</vt:lpstr>
      <vt:lpstr>How did our neural network do?</vt:lpstr>
      <vt:lpstr>How did our neural network do?</vt:lpstr>
      <vt:lpstr>Conclusion</vt:lpstr>
      <vt:lpstr>Recommendations</vt:lpstr>
      <vt:lpstr>References</vt:lpstr>
      <vt:lpstr>Assets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</dc:creator>
  <cp:lastModifiedBy>Joachim</cp:lastModifiedBy>
  <cp:revision>127</cp:revision>
  <dcterms:created xsi:type="dcterms:W3CDTF">2019-01-21T11:22:23Z</dcterms:created>
  <dcterms:modified xsi:type="dcterms:W3CDTF">2019-01-22T05:05:21Z</dcterms:modified>
</cp:coreProperties>
</file>