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71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7" r:id="rId27"/>
    <p:sldId id="283" r:id="rId28"/>
    <p:sldId id="284" r:id="rId29"/>
    <p:sldId id="285" r:id="rId30"/>
    <p:sldId id="286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300" r:id="rId40"/>
    <p:sldId id="288" r:id="rId41"/>
    <p:sldId id="297" r:id="rId42"/>
    <p:sldId id="298" r:id="rId43"/>
    <p:sldId id="299" r:id="rId44"/>
    <p:sldId id="301" r:id="rId45"/>
    <p:sldId id="302" r:id="rId46"/>
    <p:sldId id="2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4B"/>
    <a:srgbClr val="FF6433"/>
    <a:srgbClr val="33CCFF"/>
    <a:srgbClr val="F0FF33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4730F-9AE1-444E-A14B-D4EF69F284F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6073-D78A-4E26-9BE1-A1BBCF1B0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66073-D78A-4E26-9BE1-A1BBCF1B0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2AB4-5CB8-4220-A34E-639FC72A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D8A7D-513B-4CE6-BF6F-D635C1A4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7DBA-7B35-4E78-9083-37210470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E432-0105-4DD1-A640-118613AA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2581-627F-4724-B1C2-C3694D1B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A47A-6EEC-45CC-9707-2EF8D21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66EE-6C5A-498A-BCEE-D673CFF3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22EC-29CE-4B3C-8B76-63298855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FFAA-EB9F-4D87-BC94-8586FC83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9DF-AB6B-4788-A414-C2D8847D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05CFC-385E-443B-BAC1-85D3C5BF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86AE-0A5E-4DAB-874D-96737D3A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0372-3D4F-4D08-A94D-0F14B1DF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60A-6EBC-4F2C-9EB6-946B897A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28E5-6A6A-4877-82E2-FFCCF51C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22FB-A78D-4841-AEA0-56A794B6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DE6-89FE-4929-A122-DD2F7EFA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A913-3447-4C47-B210-023AD530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9817-C7E1-41E4-94E5-90A31523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9FE4-0F7A-4101-ACC0-9496A018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23C0-9F3C-4A7D-A292-7291B43F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EE09-4E2F-4784-A208-EE5CC917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AFC3-46F1-4C54-B30A-7AE9F37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176C-EB26-48FB-BEDF-7FE5F30C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6F00-B31D-4364-9912-7DC1E9EA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60F5-E351-4E12-B4B4-C48422A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CF06-D1D6-43E3-834D-7B94ABAF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171C4-4037-48E2-A416-8445C1E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23E4-C3AC-4EF6-AAAC-C911E490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51D4-00AC-4820-8E23-A4099A1C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FF09-4E06-4B92-9B94-88F20CDF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252E-4236-4BB2-80D8-8F630695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E35B-25DB-4D47-B48C-8EEFDB68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2C18B-BBAC-4406-915F-C7B46330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DBA8-FE27-4740-8214-5653A419F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20788-C4F3-4919-8AC5-4EC373F6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6B16-D0DF-4FD1-B917-19131565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D125D-99C9-430C-89E9-6B4F9489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E7085-7178-4314-96EC-F5D058E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9CFB-0849-489D-B59C-2CA0526A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567D0-6254-4083-BD98-E6DD6CFD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ADBA2-126A-447F-9E22-8F30436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A30C-02EC-4A4A-9674-81B31F76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8F7D-D652-483C-8376-7992CC6C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09290-99FE-4F18-8042-A803C25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2CF1-3C6F-4A51-9F4D-7575A1C6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5E76-BEDC-4F5F-A38A-35A12A8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F8BB-E788-44A2-BC35-907C9FC1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3FAA-2044-4813-B808-4828C9C7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184F-F0B0-438D-BE30-7488493A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63BA-1018-4700-A1CA-80681889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9B77B-184A-43FE-A8B3-9159F336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713E-33FC-4029-82E6-F17B9810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BAD5B-1B46-4737-8C27-6D70A9BFB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D29BC-8F7D-4D7D-BCF6-850B5892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67A4-CF28-41F8-A0EC-C195863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69D4-5EA4-490F-9163-578EE51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540F-6463-47E4-8F47-C58BFA6F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9FEEE-7E04-4482-BF5E-00018D0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58B5-9CA2-4133-A2DA-30E2DE05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B177-AFBC-45A9-8823-7C31E09A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B49-AF80-45E9-AB17-4AFE2930834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662E-83E7-4A95-A689-A187BFAF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DFE0-FADD-4278-B24C-BBCF1F5F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C6FC-C239-411A-8654-2C50E5CD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603648"/>
            <a:ext cx="103632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</a:t>
            </a:r>
            <a:r>
              <a:rPr lang="en-US" dirty="0">
                <a:solidFill>
                  <a:srgbClr val="F0FF33"/>
                </a:solidFill>
              </a:rPr>
              <a:t>Machine</a:t>
            </a:r>
            <a:r>
              <a:rPr lang="en-US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2161-9E27-43DB-B37E-6E16CBEC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1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primer on simple feedforward artificial neural networks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8A4595-6C20-45CC-BBCF-E276F6EFD9BF}"/>
              </a:ext>
            </a:extLst>
          </p:cNvPr>
          <p:cNvSpPr txBox="1">
            <a:spLocks/>
          </p:cNvSpPr>
          <p:nvPr/>
        </p:nvSpPr>
        <p:spPr>
          <a:xfrm>
            <a:off x="2447925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B.</a:t>
            </a:r>
            <a:r>
              <a:rPr lang="en-US" dirty="0">
                <a:solidFill>
                  <a:srgbClr val="33CCFF"/>
                </a:solidFill>
              </a:rPr>
              <a:t>09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9A83BB-69F3-42FF-95B7-CC33C118DD42}"/>
              </a:ext>
            </a:extLst>
          </p:cNvPr>
          <p:cNvSpPr txBox="1">
            <a:spLocks/>
          </p:cNvSpPr>
          <p:nvPr/>
        </p:nvSpPr>
        <p:spPr>
          <a:xfrm>
            <a:off x="7524750" y="4049712"/>
            <a:ext cx="2486025" cy="1109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Z1.</a:t>
            </a:r>
            <a:r>
              <a:rPr lang="en-US" dirty="0">
                <a:solidFill>
                  <a:srgbClr val="33FF4B"/>
                </a:solidFill>
              </a:rPr>
              <a:t>13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8C8F0B-6896-49F9-8484-D1408800865A}"/>
              </a:ext>
            </a:extLst>
          </p:cNvPr>
          <p:cNvSpPr txBox="1">
            <a:spLocks/>
          </p:cNvSpPr>
          <p:nvPr/>
        </p:nvSpPr>
        <p:spPr>
          <a:xfrm>
            <a:off x="1123950" y="4907756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CCFF"/>
                </a:solidFill>
              </a:rPr>
              <a:t>Coronel, Lesli Natasha A.</a:t>
            </a:r>
            <a:br>
              <a:rPr lang="en-US" dirty="0">
                <a:solidFill>
                  <a:srgbClr val="33CCFF"/>
                </a:solidFill>
              </a:rPr>
            </a:br>
            <a:r>
              <a:rPr lang="en-US" dirty="0">
                <a:solidFill>
                  <a:srgbClr val="33CCFF"/>
                </a:solidFill>
              </a:rPr>
              <a:t>Navarro, Joachim Alfonso A.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5B867BE-5945-40A2-B520-4208F4FA76C5}"/>
              </a:ext>
            </a:extLst>
          </p:cNvPr>
          <p:cNvSpPr txBox="1">
            <a:spLocks/>
          </p:cNvSpPr>
          <p:nvPr/>
        </p:nvSpPr>
        <p:spPr>
          <a:xfrm>
            <a:off x="6200775" y="4925219"/>
            <a:ext cx="5257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3FF4B"/>
                </a:solidFill>
              </a:rPr>
              <a:t>Susana, Mark </a:t>
            </a:r>
            <a:r>
              <a:rPr lang="en-US" dirty="0" err="1">
                <a:solidFill>
                  <a:srgbClr val="33FF4B"/>
                </a:solidFill>
              </a:rPr>
              <a:t>Ebson</a:t>
            </a:r>
            <a:r>
              <a:rPr lang="en-US" dirty="0">
                <a:solidFill>
                  <a:srgbClr val="33FF4B"/>
                </a:solidFill>
              </a:rPr>
              <a:t> DR.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 err="1">
                <a:solidFill>
                  <a:srgbClr val="33FF4B"/>
                </a:solidFill>
              </a:rPr>
              <a:t>Tolfo</a:t>
            </a:r>
            <a:r>
              <a:rPr lang="en-US" dirty="0">
                <a:solidFill>
                  <a:srgbClr val="33FF4B"/>
                </a:solidFill>
              </a:rPr>
              <a:t>, Michael Christian C.</a:t>
            </a:r>
            <a:br>
              <a:rPr lang="en-US" dirty="0">
                <a:solidFill>
                  <a:srgbClr val="33FF4B"/>
                </a:solidFill>
              </a:rPr>
            </a:br>
            <a:r>
              <a:rPr lang="en-US" dirty="0">
                <a:solidFill>
                  <a:srgbClr val="33FF4B"/>
                </a:solidFill>
              </a:rPr>
              <a:t>Villa, Jacob Miguel C.</a:t>
            </a:r>
          </a:p>
        </p:txBody>
      </p:sp>
    </p:spTree>
    <p:extLst>
      <p:ext uri="{BB962C8B-B14F-4D97-AF65-F5344CB8AC3E}">
        <p14:creationId xmlns:p14="http://schemas.microsoft.com/office/powerpoint/2010/main" val="14434458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899511" cy="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839527" y="1553767"/>
            <a:ext cx="899511" cy="100845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1839527" y="1553767"/>
            <a:ext cx="918561" cy="201691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1839527" y="1553767"/>
            <a:ext cx="899511" cy="302537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1839527" y="1553767"/>
            <a:ext cx="899511" cy="403383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38084" y="123681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7948" y="189543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494070" y="281963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55984" y="388763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235511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">
        <p159:morph option="byWord"/>
      </p:transition>
    </mc:Choice>
    <mc:Fallback xmlns="">
      <p:transition spd="med" advClick="0"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1839527" y="2562225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839527" y="2594771"/>
            <a:ext cx="9185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1839527" y="2594771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1839527" y="2594771"/>
            <a:ext cx="899511" cy="299282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20076" y="1455066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264869" y="223794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99421" y="297418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501514" y="394765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58399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"/>
    </mc:Choice>
    <mc:Fallback xmlns="">
      <p:transition spd="slow" advClick="0" advTm="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89951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839527" y="2562225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1839527" y="3570683"/>
            <a:ext cx="9185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1839527" y="3603229"/>
            <a:ext cx="89951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1839527" y="3603229"/>
            <a:ext cx="899511" cy="198437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331868" y="226677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277677" y="3212068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421153" y="3984229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197316" y="515647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708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"/>
    </mc:Choice>
    <mc:Fallback xmlns="">
      <p:transition spd="slow" advClick="0" advTm="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88046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1858577" y="2562225"/>
            <a:ext cx="8804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858577" y="3570683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1858577" y="4579141"/>
            <a:ext cx="88046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1858577" y="4611687"/>
            <a:ext cx="880461" cy="97591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65458" y="14838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27732" y="2895282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344954" y="324929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201477" y="4277680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32820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25622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"/>
    </mc:Choice>
    <mc:Fallback xmlns="">
      <p:transition spd="slow" advClick="0" advTm="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2784079"/>
            <a:ext cx="4810124" cy="1289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…and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passes them 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rgbClr val="FF6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57B28D-6B09-40B4-B9AE-E8456C35B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899511" cy="4066378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0CBDE-DB6C-4C8F-9007-1D4F5D22A90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839527" y="2562225"/>
            <a:ext cx="899511" cy="3057920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4B0E9-66A5-4911-A07F-F347E13C45C7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839527" y="3570683"/>
            <a:ext cx="918561" cy="2049462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68B627-6D24-440D-8BB8-2EEED374D6B0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839527" y="4579141"/>
            <a:ext cx="899511" cy="1041004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D33A45-42DB-43B9-BFD4-7944D052CF36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1839527" y="5587599"/>
            <a:ext cx="899511" cy="32546"/>
          </a:xfrm>
          <a:prstGeom prst="straightConnector1">
            <a:avLst/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47B28A-7D46-431C-9B00-6ED0B7621411}"/>
              </a:ext>
            </a:extLst>
          </p:cNvPr>
          <p:cNvSpPr txBox="1"/>
          <p:nvPr/>
        </p:nvSpPr>
        <p:spPr>
          <a:xfrm>
            <a:off x="2191952" y="1638695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576BB5-4194-462B-92E2-27CF49790248}"/>
              </a:ext>
            </a:extLst>
          </p:cNvPr>
          <p:cNvSpPr txBox="1"/>
          <p:nvPr/>
        </p:nvSpPr>
        <p:spPr>
          <a:xfrm>
            <a:off x="2563427" y="2932524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E0EC4-6296-4324-8724-C0221B22D0BF}"/>
              </a:ext>
            </a:extLst>
          </p:cNvPr>
          <p:cNvSpPr txBox="1"/>
          <p:nvPr/>
        </p:nvSpPr>
        <p:spPr>
          <a:xfrm>
            <a:off x="2501514" y="399417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AF622-D683-48D3-91AA-15617E6B5E69}"/>
              </a:ext>
            </a:extLst>
          </p:cNvPr>
          <p:cNvSpPr txBox="1"/>
          <p:nvPr/>
        </p:nvSpPr>
        <p:spPr>
          <a:xfrm>
            <a:off x="2306251" y="4949303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2C195-7C28-409C-962B-9FDD02D30FCA}"/>
              </a:ext>
            </a:extLst>
          </p:cNvPr>
          <p:cNvSpPr txBox="1"/>
          <p:nvPr/>
        </p:nvSpPr>
        <p:spPr>
          <a:xfrm>
            <a:off x="2096702" y="5681937"/>
            <a:ext cx="9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433"/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9757917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…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…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496051" y="1681362"/>
            <a:ext cx="4810124" cy="384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processes all info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from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431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51" y="131763"/>
            <a:ext cx="696277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E262C-EC4C-4DD7-9F97-6F52A8C977D8}"/>
              </a:ext>
            </a:extLst>
          </p:cNvPr>
          <p:cNvSpPr/>
          <p:nvPr/>
        </p:nvSpPr>
        <p:spPr>
          <a:xfrm>
            <a:off x="2610450" y="1000125"/>
            <a:ext cx="1019175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6DA083-A9CB-4B17-A46D-3FD6CED79F21}"/>
              </a:ext>
            </a:extLst>
          </p:cNvPr>
          <p:cNvSpPr txBox="1">
            <a:spLocks/>
          </p:cNvSpPr>
          <p:nvPr/>
        </p:nvSpPr>
        <p:spPr>
          <a:xfrm>
            <a:off x="6638926" y="1934767"/>
            <a:ext cx="4810124" cy="3025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comes up with an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for each neuron using a certain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math function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87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946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computes its activations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just like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hidden layers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800849" y="2046852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…except that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their activations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are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outputs of the network.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4307194" y="1000125"/>
            <a:ext cx="1019175" cy="5162550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B567E5-72A7-4CD9-837F-F7D383EEEE10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96488" y="1544619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2BD15A-72B3-4B1E-9275-60CB5B08DA9D}"/>
              </a:ext>
            </a:extLst>
          </p:cNvPr>
          <p:cNvCxnSpPr>
            <a:cxnSpLocks/>
          </p:cNvCxnSpPr>
          <p:nvPr/>
        </p:nvCxnSpPr>
        <p:spPr>
          <a:xfrm flipV="1">
            <a:off x="5196488" y="2533172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B02F39-0E53-428A-86A2-F9658E86828C}"/>
              </a:ext>
            </a:extLst>
          </p:cNvPr>
          <p:cNvCxnSpPr>
            <a:cxnSpLocks/>
          </p:cNvCxnSpPr>
          <p:nvPr/>
        </p:nvCxnSpPr>
        <p:spPr>
          <a:xfrm flipV="1">
            <a:off x="5177438" y="3576826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DB0228-1766-47A3-814F-10DC745FBE17}"/>
              </a:ext>
            </a:extLst>
          </p:cNvPr>
          <p:cNvCxnSpPr>
            <a:cxnSpLocks/>
          </p:cNvCxnSpPr>
          <p:nvPr/>
        </p:nvCxnSpPr>
        <p:spPr>
          <a:xfrm flipV="1">
            <a:off x="5196488" y="456999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EB6AD8-0BBE-4363-80DD-F2FEDF7611E3}"/>
              </a:ext>
            </a:extLst>
          </p:cNvPr>
          <p:cNvCxnSpPr>
            <a:cxnSpLocks/>
          </p:cNvCxnSpPr>
          <p:nvPr/>
        </p:nvCxnSpPr>
        <p:spPr>
          <a:xfrm flipV="1">
            <a:off x="5187982" y="5609073"/>
            <a:ext cx="936037" cy="9148"/>
          </a:xfrm>
          <a:prstGeom prst="straightConnector1">
            <a:avLst/>
          </a:prstGeom>
          <a:ln w="28575">
            <a:solidFill>
              <a:srgbClr val="33F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What’s a NN?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8816636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 machine learning algorithm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Modeled after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brain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1" y="3496273"/>
            <a:ext cx="7667624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Solves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computational problems</a:t>
            </a:r>
          </a:p>
        </p:txBody>
      </p:sp>
    </p:spTree>
    <p:extLst>
      <p:ext uri="{BB962C8B-B14F-4D97-AF65-F5344CB8AC3E}">
        <p14:creationId xmlns:p14="http://schemas.microsoft.com/office/powerpoint/2010/main" val="40662465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188491" y="2172124"/>
            <a:ext cx="4810124" cy="2913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Every neural network is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trained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just like a brain.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1825252" y="922221"/>
            <a:ext cx="5536602" cy="5162550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4071937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837852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done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using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training dataset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40" y="1247412"/>
            <a:ext cx="4432041" cy="3985682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1" y="3240253"/>
            <a:ext cx="832171" cy="913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7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724132"/>
            <a:ext cx="4810124" cy="2882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is then  </a:t>
            </a: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compared to the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expected output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2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1267453"/>
            <a:ext cx="4810124" cy="32490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From there, the NN’s “</a:t>
            </a:r>
            <a:r>
              <a:rPr lang="en-US" sz="4400" dirty="0" err="1">
                <a:solidFill>
                  <a:schemeClr val="bg1"/>
                </a:solidFill>
                <a:latin typeface="+mn-lt"/>
              </a:rPr>
              <a:t>untrainedness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”, or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, is obtained.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1256544"/>
            <a:ext cx="4432041" cy="3985682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891093" y="3249385"/>
            <a:ext cx="607119" cy="1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7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2057835" y="4081552"/>
            <a:ext cx="9437479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The neural network then attempts to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minimize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this cost… </a:t>
            </a:r>
          </a:p>
        </p:txBody>
      </p:sp>
    </p:spTree>
    <p:extLst>
      <p:ext uri="{BB962C8B-B14F-4D97-AF65-F5344CB8AC3E}">
        <p14:creationId xmlns:p14="http://schemas.microsoft.com/office/powerpoint/2010/main" val="380934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3846884" y="1407016"/>
            <a:ext cx="4810124" cy="2222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FF4B"/>
                </a:solidFill>
                <a:latin typeface="+mn-lt"/>
              </a:rPr>
              <a:t>NN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5612799" y="2673220"/>
            <a:ext cx="1278294" cy="1152331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9F109-79C9-41D6-A347-778A65D6A8A6}"/>
              </a:ext>
            </a:extLst>
          </p:cNvPr>
          <p:cNvSpPr txBox="1">
            <a:spLocks/>
          </p:cNvSpPr>
          <p:nvPr/>
        </p:nvSpPr>
        <p:spPr>
          <a:xfrm>
            <a:off x="384598" y="2062065"/>
            <a:ext cx="4810124" cy="1567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Dataset</a:t>
            </a:r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5A05B-D936-4E47-8B4B-D5AFC2B31EFC}"/>
              </a:ext>
            </a:extLst>
          </p:cNvPr>
          <p:cNvSpPr/>
          <p:nvPr/>
        </p:nvSpPr>
        <p:spPr>
          <a:xfrm>
            <a:off x="573639" y="2673220"/>
            <a:ext cx="4432041" cy="1152331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D30000-27BB-4F3F-8F1F-AC6FC6E028BB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05680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4B81FB8-0B11-411A-8962-279B0D98EE37}"/>
              </a:ext>
            </a:extLst>
          </p:cNvPr>
          <p:cNvSpPr txBox="1">
            <a:spLocks/>
          </p:cNvSpPr>
          <p:nvPr/>
        </p:nvSpPr>
        <p:spPr>
          <a:xfrm>
            <a:off x="7309170" y="2845837"/>
            <a:ext cx="4810124" cy="746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BC5CC-5F13-41D8-9C76-F8EDC7BBD84C}"/>
              </a:ext>
            </a:extLst>
          </p:cNvPr>
          <p:cNvSpPr/>
          <p:nvPr/>
        </p:nvSpPr>
        <p:spPr>
          <a:xfrm>
            <a:off x="7498212" y="2673220"/>
            <a:ext cx="4432041" cy="1152331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6AFD5-6041-47FE-AB9B-6A8668EA7376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891093" y="3249386"/>
            <a:ext cx="607119" cy="0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2D4C68-5EC8-4F2B-B400-CD72D19AFF17}"/>
              </a:ext>
            </a:extLst>
          </p:cNvPr>
          <p:cNvCxnSpPr>
            <a:stCxn id="16" idx="2"/>
            <a:endCxn id="21" idx="2"/>
          </p:cNvCxnSpPr>
          <p:nvPr/>
        </p:nvCxnSpPr>
        <p:spPr>
          <a:xfrm rot="5400000">
            <a:off x="7983090" y="2094408"/>
            <a:ext cx="12700" cy="3462287"/>
          </a:xfrm>
          <a:prstGeom prst="bentConnector3">
            <a:avLst>
              <a:gd name="adj1" fmla="val 5179598"/>
            </a:avLst>
          </a:prstGeom>
          <a:ln w="28575">
            <a:solidFill>
              <a:srgbClr val="FF6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16A1D04-6B66-4BC3-BBD9-0B3AAD5243A7}"/>
              </a:ext>
            </a:extLst>
          </p:cNvPr>
          <p:cNvSpPr txBox="1">
            <a:spLocks/>
          </p:cNvSpPr>
          <p:nvPr/>
        </p:nvSpPr>
        <p:spPr>
          <a:xfrm>
            <a:off x="4872544" y="3964494"/>
            <a:ext cx="5251335" cy="1862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a process called </a:t>
            </a:r>
            <a:r>
              <a:rPr lang="en-US" sz="4400" dirty="0">
                <a:solidFill>
                  <a:srgbClr val="FF6433"/>
                </a:solidFill>
                <a:latin typeface="+mn-lt"/>
              </a:rPr>
              <a:t>backpropagation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45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59755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B637F5-8D8D-4F9C-8F18-F8333096E2FC}"/>
              </a:ext>
            </a:extLst>
          </p:cNvPr>
          <p:cNvSpPr txBox="1">
            <a:spLocks/>
          </p:cNvSpPr>
          <p:nvPr/>
        </p:nvSpPr>
        <p:spPr>
          <a:xfrm>
            <a:off x="3690938" y="2885489"/>
            <a:ext cx="4810124" cy="1987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How does a neuron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decide what number to store in it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46E10-6D02-407B-A896-4DCB692B7A85}"/>
              </a:ext>
            </a:extLst>
          </p:cNvPr>
          <p:cNvSpPr/>
          <p:nvPr/>
        </p:nvSpPr>
        <p:spPr>
          <a:xfrm>
            <a:off x="3327699" y="1915305"/>
            <a:ext cx="5536602" cy="3928019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Focus on the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163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takes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inputs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each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5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values some inputs over others.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7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1" y="131763"/>
            <a:ext cx="991552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Properties of NN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1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493043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0FF33"/>
                </a:solidFill>
                <a:latin typeface="+mn-lt"/>
              </a:rPr>
              <a:t>Evolutionary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FF792E-04B0-4DEB-89D1-93AEEDA8B070}"/>
              </a:ext>
            </a:extLst>
          </p:cNvPr>
          <p:cNvSpPr/>
          <p:nvPr/>
        </p:nvSpPr>
        <p:spPr>
          <a:xfrm>
            <a:off x="1077527" y="2455269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34168-ECBE-42B0-9485-9A777CAA72A7}"/>
              </a:ext>
            </a:extLst>
          </p:cNvPr>
          <p:cNvSpPr txBox="1">
            <a:spLocks/>
          </p:cNvSpPr>
          <p:nvPr/>
        </p:nvSpPr>
        <p:spPr>
          <a:xfrm>
            <a:off x="1356063" y="2176265"/>
            <a:ext cx="7502187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Computationally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parallel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95964-1B90-4397-B897-18A21EBCE778}"/>
              </a:ext>
            </a:extLst>
          </p:cNvPr>
          <p:cNvSpPr/>
          <p:nvPr/>
        </p:nvSpPr>
        <p:spPr>
          <a:xfrm>
            <a:off x="1077527" y="377527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3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0D0AB9-EB1B-4618-B795-992C7A23D9D2}"/>
              </a:ext>
            </a:extLst>
          </p:cNvPr>
          <p:cNvSpPr txBox="1">
            <a:spLocks/>
          </p:cNvSpPr>
          <p:nvPr/>
        </p:nvSpPr>
        <p:spPr>
          <a:xfrm>
            <a:off x="2114552" y="3496273"/>
            <a:ext cx="4933948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Uses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 math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to learn</a:t>
            </a:r>
            <a:endParaRPr lang="en-US" sz="4400" dirty="0">
              <a:solidFill>
                <a:srgbClr val="F0FF33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9C943-8B68-4EF3-B8AB-F35849B600E7}"/>
              </a:ext>
            </a:extLst>
          </p:cNvPr>
          <p:cNvSpPr txBox="1"/>
          <p:nvPr/>
        </p:nvSpPr>
        <p:spPr>
          <a:xfrm>
            <a:off x="2705100" y="54864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0FF33"/>
                </a:solidFill>
                <a:latin typeface="+mj-lt"/>
              </a:rPr>
              <a:t>Calculus!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CF65D-FD74-4555-B6B8-ABA9D420FEA1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276725" y="4537277"/>
            <a:ext cx="0" cy="949123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8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Each link carries a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weight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33CCFF"/>
                </a:solidFill>
                <a:latin typeface="LM Roman Slanted 17" panose="00000500000000000000" pitchFamily="50" charset="0"/>
              </a:rPr>
              <a:t>w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92404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which the neuron multiplies with each 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input 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(</a:t>
            </a:r>
            <a:r>
              <a:rPr lang="en-US" sz="4400" dirty="0">
                <a:solidFill>
                  <a:srgbClr val="F0FF33"/>
                </a:solidFill>
                <a:latin typeface="LM Roman Slanted 17" panose="00000500000000000000" pitchFamily="50" charset="0"/>
              </a:rPr>
              <a:t>A</a:t>
            </a:r>
            <a:r>
              <a:rPr lang="en-US" sz="4400" baseline="-25000" dirty="0">
                <a:solidFill>
                  <a:srgbClr val="F0FF33"/>
                </a:solidFill>
                <a:latin typeface="LM Roman Slanted 17" panose="00000500000000000000" pitchFamily="50" charset="0"/>
              </a:rPr>
              <a:t>in</a:t>
            </a:r>
            <a:r>
              <a:rPr lang="en-US" sz="4400" dirty="0">
                <a:solidFill>
                  <a:schemeClr val="bg1"/>
                </a:solidFill>
                <a:latin typeface="LM Roman Slanted 17" panose="00000500000000000000" pitchFamily="50" charset="0"/>
              </a:rPr>
              <a:t>)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38404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470391" y="2404269"/>
            <a:ext cx="4810124" cy="20494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then adds the products together.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7EED14-096C-403A-93C3-323EA8124F76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A5041-2D7A-4A87-863D-DC33BB2E19D5}"/>
              </a:ext>
            </a:extLst>
          </p:cNvPr>
          <p:cNvSpPr txBox="1"/>
          <p:nvPr/>
        </p:nvSpPr>
        <p:spPr>
          <a:xfrm>
            <a:off x="2942881" y="4345651"/>
            <a:ext cx="165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Add</a:t>
            </a:r>
            <a:endParaRPr lang="en-US" sz="4800" b="1" dirty="0">
              <a:solidFill>
                <a:srgbClr val="F0FF33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But wait…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0FF33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=3.7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That’s not between 0 and 1!</a:t>
                </a:r>
                <a:endParaRPr lang="en-US" sz="4400" dirty="0">
                  <a:solidFill>
                    <a:srgbClr val="33CCFF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133392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l="-2535" t="-1577" r="-6210" b="-7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CF85D1-827C-4E52-AA6C-174E2FFC0ED8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195-C8B1-4087-837A-18352E00B762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397382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780761"/>
            <a:ext cx="4810124" cy="38677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 we squish all real numbers into a range from 0 to 1!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E67B4-576C-4909-B147-691F3E878A47}"/>
              </a:ext>
            </a:extLst>
          </p:cNvPr>
          <p:cNvSpPr/>
          <p:nvPr/>
        </p:nvSpPr>
        <p:spPr>
          <a:xfrm>
            <a:off x="1982782" y="1110271"/>
            <a:ext cx="2030744" cy="4066377"/>
          </a:xfrm>
          <a:prstGeom prst="rect">
            <a:avLst/>
          </a:prstGeom>
          <a:noFill/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3F30C7-6678-4118-A206-6221B04740EC}"/>
              </a:ext>
            </a:extLst>
          </p:cNvPr>
          <p:cNvSpPr txBox="1"/>
          <p:nvPr/>
        </p:nvSpPr>
        <p:spPr>
          <a:xfrm>
            <a:off x="2942881" y="4345651"/>
            <a:ext cx="165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221565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Enter the Sigmoid function.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780761"/>
                <a:ext cx="4810124" cy="3867751"/>
              </a:xfrm>
              <a:prstGeom prst="rect">
                <a:avLst/>
              </a:prstGeom>
              <a:blipFill>
                <a:blip r:embed="rId2"/>
                <a:stretch>
                  <a:fillRect r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03330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33C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64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64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As</a:t>
                </a:r>
                <a:r>
                  <a:rPr lang="en-US" sz="3600" dirty="0">
                    <a:solidFill>
                      <a:srgbClr val="FF6433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i="1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33CC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64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>
                  <a:solidFill>
                    <a:srgbClr val="FF6433"/>
                  </a:solidFill>
                  <a:latin typeface="LM Roman Slanted 17" panose="00000500000000000000" pitchFamily="50" charset="0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023571"/>
                <a:ext cx="4810124" cy="1362489"/>
              </a:xfrm>
              <a:prstGeom prst="rect">
                <a:avLst/>
              </a:prstGeom>
              <a:blipFill>
                <a:blip r:embed="rId2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0.75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0.6</a:t>
            </a:r>
            <a:endParaRPr lang="en-US" b="1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3.0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1.125 * </a:t>
            </a:r>
            <a:r>
              <a:rPr lang="en-US" b="1" dirty="0">
                <a:solidFill>
                  <a:srgbClr val="F0FF33"/>
                </a:solidFill>
                <a:latin typeface="LM Roman Slanted 17" panose="00000500000000000000" pitchFamily="50" charset="0"/>
              </a:rPr>
              <a:t>0.8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B6AB2A-F30E-4B3D-8A75-72F2ACAE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08" y="2961538"/>
            <a:ext cx="8033420" cy="36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dirty="0">
                    <a:solidFill>
                      <a:schemeClr val="bg1"/>
                    </a:solidFill>
                    <a:latin typeface="+mn-lt"/>
                  </a:rPr>
                  <a:t>So our formula now looks like this.</a:t>
                </a: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64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400" i="1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F0FF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LM Roman Slanted 17" panose="00000500000000000000" pitchFamily="50" charset="0"/>
                </a:endParaRPr>
              </a:p>
              <a:p>
                <a:endParaRPr lang="en-US" sz="4400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99B3A411-C178-4034-81A0-3CB7C8A00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1704816"/>
                <a:ext cx="6248399" cy="4481975"/>
              </a:xfrm>
              <a:prstGeom prst="rect">
                <a:avLst/>
              </a:prstGeom>
              <a:blipFill>
                <a:blip r:embed="rId2"/>
                <a:stretch>
                  <a:fillRect l="-585" t="-272" r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111223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5457825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neuron.</a:t>
            </a:r>
          </a:p>
        </p:txBody>
      </p:sp>
    </p:spTree>
    <p:extLst>
      <p:ext uri="{BB962C8B-B14F-4D97-AF65-F5344CB8AC3E}">
        <p14:creationId xmlns:p14="http://schemas.microsoft.com/office/powerpoint/2010/main" val="3104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08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258250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But that’s not all.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What if the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green neuron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needed to be even harder to please?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</p:spTree>
    <p:extLst>
      <p:ext uri="{BB962C8B-B14F-4D97-AF65-F5344CB8AC3E}">
        <p14:creationId xmlns:p14="http://schemas.microsoft.com/office/powerpoint/2010/main" val="91538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…in other words, that it needed to be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biased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?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4524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610350" y="1934767"/>
            <a:ext cx="4810124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can be easily added to the formula as </a:t>
            </a:r>
            <a:r>
              <a:rPr lang="en-US" sz="4400" dirty="0">
                <a:solidFill>
                  <a:srgbClr val="33FF4B"/>
                </a:solidFill>
                <a:latin typeface="+mn-lt"/>
              </a:rPr>
              <a:t>bias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!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5334000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-</a:t>
            </a:r>
            <a:endParaRPr lang="en-US" dirty="0">
              <a:solidFill>
                <a:srgbClr val="33FF4B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8398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1" y="131763"/>
            <a:ext cx="9042334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How Neurons 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FD6D5-3154-44F3-BE3E-F0B94421490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839527" y="1553767"/>
            <a:ext cx="3494473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4CF45-2724-4E37-9290-FDC5EB04AA5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839527" y="1553767"/>
            <a:ext cx="3494473" cy="1041004"/>
          </a:xfrm>
          <a:prstGeom prst="straightConnector1">
            <a:avLst/>
          </a:prstGeom>
          <a:ln w="127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6C6FA5-E906-49D4-AFED-37A6272AE1A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839527" y="1553767"/>
            <a:ext cx="3494473" cy="2049462"/>
          </a:xfrm>
          <a:prstGeom prst="straightConnector1">
            <a:avLst/>
          </a:prstGeom>
          <a:ln w="190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F87E6-64F9-4080-B2E2-22F3DE066884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858577" y="1553767"/>
            <a:ext cx="3475423" cy="3057920"/>
          </a:xfrm>
          <a:prstGeom prst="straightConnector1">
            <a:avLst/>
          </a:prstGeom>
          <a:ln w="7620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98-2444-43C4-A9BD-90F4843CD21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39527" y="1553767"/>
            <a:ext cx="3494473" cy="4066378"/>
          </a:xfrm>
          <a:prstGeom prst="straightConnector1">
            <a:avLst/>
          </a:prstGeom>
          <a:ln w="28575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DCF7F3-9C0A-45E6-A989-ED0FE45C03F2}"/>
              </a:ext>
            </a:extLst>
          </p:cNvPr>
          <p:cNvSpPr txBox="1"/>
          <p:nvPr/>
        </p:nvSpPr>
        <p:spPr>
          <a:xfrm>
            <a:off x="2759448" y="1172767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B7436-77EC-41F0-AB2F-1FCABF4E7F8C}"/>
              </a:ext>
            </a:extLst>
          </p:cNvPr>
          <p:cNvSpPr txBox="1"/>
          <p:nvPr/>
        </p:nvSpPr>
        <p:spPr>
          <a:xfrm rot="20633871">
            <a:off x="2258623" y="192702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981A1-0BAC-474F-BD45-5CCB153C40BD}"/>
              </a:ext>
            </a:extLst>
          </p:cNvPr>
          <p:cNvSpPr txBox="1"/>
          <p:nvPr/>
        </p:nvSpPr>
        <p:spPr>
          <a:xfrm rot="19788421">
            <a:off x="2220497" y="252440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98E17-6F60-4E2A-BE79-A319F2296E63}"/>
              </a:ext>
            </a:extLst>
          </p:cNvPr>
          <p:cNvSpPr txBox="1"/>
          <p:nvPr/>
        </p:nvSpPr>
        <p:spPr>
          <a:xfrm rot="19104510">
            <a:off x="2250463" y="3132232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3.0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A88BA-0A6C-4A61-BB05-65DDEF691E57}"/>
              </a:ext>
            </a:extLst>
          </p:cNvPr>
          <p:cNvSpPr txBox="1"/>
          <p:nvPr/>
        </p:nvSpPr>
        <p:spPr>
          <a:xfrm rot="18658280">
            <a:off x="2128260" y="3931629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  <a:latin typeface="LM Roman Slanted 17" panose="00000500000000000000" pitchFamily="50" charset="0"/>
              </a:rPr>
              <a:t>w = 1.125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A34B8-6988-4E6C-B167-EBA5595F4A05}"/>
              </a:ext>
            </a:extLst>
          </p:cNvPr>
          <p:cNvSpPr txBox="1"/>
          <p:nvPr/>
        </p:nvSpPr>
        <p:spPr>
          <a:xfrm>
            <a:off x="6234871" y="1369101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B = </a:t>
            </a:r>
            <a:r>
              <a:rPr lang="en-US" dirty="0">
                <a:solidFill>
                  <a:srgbClr val="33FF4B"/>
                </a:solidFill>
              </a:rPr>
              <a:t>−</a:t>
            </a:r>
            <a:r>
              <a:rPr lang="en-US" b="1" dirty="0">
                <a:solidFill>
                  <a:srgbClr val="33FF4B"/>
                </a:solidFill>
                <a:latin typeface="LM Roman Slanted 17" panose="00000500000000000000" pitchFamily="50" charset="0"/>
              </a:rPr>
              <a:t>6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88868F-8A1E-43FF-A65C-79204177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39" y="3241754"/>
            <a:ext cx="7746386" cy="1912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A3F92DF-5666-4ACD-8685-DE081AB96CD8}"/>
              </a:ext>
            </a:extLst>
          </p:cNvPr>
          <p:cNvSpPr/>
          <p:nvPr/>
        </p:nvSpPr>
        <p:spPr>
          <a:xfrm>
            <a:off x="5333998" y="1172767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8A84706-C3DE-4F3B-BD83-F85A2309981A}"/>
              </a:ext>
            </a:extLst>
          </p:cNvPr>
          <p:cNvSpPr txBox="1">
            <a:spLocks/>
          </p:cNvSpPr>
          <p:nvPr/>
        </p:nvSpPr>
        <p:spPr>
          <a:xfrm>
            <a:off x="5130387" y="936891"/>
            <a:ext cx="6937481" cy="36788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And this is how each neuron finds its value. </a:t>
            </a:r>
            <a:endParaRPr lang="en-US" sz="4400" dirty="0">
              <a:solidFill>
                <a:srgbClr val="33CCFF"/>
              </a:solidFill>
              <a:latin typeface="LM Roman Slanted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3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HNW: Extra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17128" y="1429957"/>
            <a:ext cx="7757744" cy="2471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equation applies to all neurons in the network.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B545C-3819-446E-8F8E-B69566FBCDF3}"/>
              </a:ext>
            </a:extLst>
          </p:cNvPr>
          <p:cNvSpPr/>
          <p:nvPr/>
        </p:nvSpPr>
        <p:spPr>
          <a:xfrm>
            <a:off x="687114" y="1673157"/>
            <a:ext cx="10892175" cy="1985418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5E80C-17DE-42C3-97A7-B82975D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3" y="3660577"/>
            <a:ext cx="8947594" cy="280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FA13D1-9CA7-42D6-9A00-E6232C50FBFD}"/>
              </a:ext>
            </a:extLst>
          </p:cNvPr>
          <p:cNvSpPr/>
          <p:nvPr/>
        </p:nvSpPr>
        <p:spPr>
          <a:xfrm>
            <a:off x="687114" y="3658574"/>
            <a:ext cx="10892175" cy="2919507"/>
          </a:xfrm>
          <a:prstGeom prst="rect">
            <a:avLst/>
          </a:prstGeom>
          <a:noFill/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8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Toolbox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0E0BB6-1F48-40FF-87BF-B603C7AF9DE9}"/>
              </a:ext>
            </a:extLst>
          </p:cNvPr>
          <p:cNvSpPr/>
          <p:nvPr/>
        </p:nvSpPr>
        <p:spPr>
          <a:xfrm>
            <a:off x="571500" y="629842"/>
            <a:ext cx="762000" cy="762000"/>
          </a:xfrm>
          <a:prstGeom prst="ellipse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0.0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B56A19-E85D-428C-A5FD-23B82776B23D}"/>
              </a:ext>
            </a:extLst>
          </p:cNvPr>
          <p:cNvSpPr/>
          <p:nvPr/>
        </p:nvSpPr>
        <p:spPr>
          <a:xfrm>
            <a:off x="571500" y="1638300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381200-E4D5-45A7-A6CD-FF2843C27430}"/>
              </a:ext>
            </a:extLst>
          </p:cNvPr>
          <p:cNvSpPr/>
          <p:nvPr/>
        </p:nvSpPr>
        <p:spPr>
          <a:xfrm>
            <a:off x="571500" y="2646758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F5C95F-42B9-44B9-95F2-EC51DE71C010}"/>
              </a:ext>
            </a:extLst>
          </p:cNvPr>
          <p:cNvSpPr/>
          <p:nvPr/>
        </p:nvSpPr>
        <p:spPr>
          <a:xfrm>
            <a:off x="590550" y="3655216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C181F1-EF6B-4788-86AA-FF30821913BE}"/>
              </a:ext>
            </a:extLst>
          </p:cNvPr>
          <p:cNvSpPr/>
          <p:nvPr/>
        </p:nvSpPr>
        <p:spPr>
          <a:xfrm>
            <a:off x="571500" y="4663674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60585C-8C29-454D-B5B1-AD33413F02DD}"/>
              </a:ext>
            </a:extLst>
          </p:cNvPr>
          <p:cNvSpPr/>
          <p:nvPr/>
        </p:nvSpPr>
        <p:spPr>
          <a:xfrm>
            <a:off x="571500" y="5672132"/>
            <a:ext cx="762000" cy="762000"/>
          </a:xfrm>
          <a:prstGeom prst="ellipse">
            <a:avLst/>
          </a:prstGeom>
          <a:solidFill>
            <a:srgbClr val="33CCFF"/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5D61EA-7B9A-4A55-945C-ACE0F8C37986}"/>
              </a:ext>
            </a:extLst>
          </p:cNvPr>
          <p:cNvSpPr/>
          <p:nvPr/>
        </p:nvSpPr>
        <p:spPr>
          <a:xfrm>
            <a:off x="2476500" y="629842"/>
            <a:ext cx="762000" cy="762000"/>
          </a:xfrm>
          <a:prstGeom prst="ellipse">
            <a:avLst/>
          </a:prstGeom>
          <a:solidFill>
            <a:srgbClr val="33FF4B">
              <a:alpha val="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0.0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625686-7FC1-477A-8187-AA4C3EBDB105}"/>
              </a:ext>
            </a:extLst>
          </p:cNvPr>
          <p:cNvSpPr/>
          <p:nvPr/>
        </p:nvSpPr>
        <p:spPr>
          <a:xfrm>
            <a:off x="2476500" y="1638300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CD72D9-C960-4719-B494-EF66538FFB02}"/>
              </a:ext>
            </a:extLst>
          </p:cNvPr>
          <p:cNvSpPr/>
          <p:nvPr/>
        </p:nvSpPr>
        <p:spPr>
          <a:xfrm>
            <a:off x="2476500" y="2646758"/>
            <a:ext cx="762000" cy="762000"/>
          </a:xfrm>
          <a:prstGeom prst="ellipse">
            <a:avLst/>
          </a:prstGeom>
          <a:solidFill>
            <a:srgbClr val="33FF4B">
              <a:alpha val="4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0.4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5041F-3528-4735-A913-7D5CBD8F762A}"/>
              </a:ext>
            </a:extLst>
          </p:cNvPr>
          <p:cNvSpPr/>
          <p:nvPr/>
        </p:nvSpPr>
        <p:spPr>
          <a:xfrm>
            <a:off x="2495550" y="3655216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1707B8-3B56-487E-9004-F6E70F13EE82}"/>
              </a:ext>
            </a:extLst>
          </p:cNvPr>
          <p:cNvSpPr/>
          <p:nvPr/>
        </p:nvSpPr>
        <p:spPr>
          <a:xfrm>
            <a:off x="2476500" y="4663674"/>
            <a:ext cx="762000" cy="762000"/>
          </a:xfrm>
          <a:prstGeom prst="ellipse">
            <a:avLst/>
          </a:prstGeom>
          <a:solidFill>
            <a:srgbClr val="33FF4B">
              <a:alpha val="8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1E03D3-DF68-4583-9B41-D84A2C75F9EA}"/>
              </a:ext>
            </a:extLst>
          </p:cNvPr>
          <p:cNvSpPr/>
          <p:nvPr/>
        </p:nvSpPr>
        <p:spPr>
          <a:xfrm>
            <a:off x="2476500" y="5672132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9ACA61-F441-4426-ACC5-3823508D086E}"/>
              </a:ext>
            </a:extLst>
          </p:cNvPr>
          <p:cNvSpPr/>
          <p:nvPr/>
        </p:nvSpPr>
        <p:spPr>
          <a:xfrm>
            <a:off x="4381500" y="629842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607740-D2DA-4D98-B20E-0FAB59BDF23F}"/>
              </a:ext>
            </a:extLst>
          </p:cNvPr>
          <p:cNvSpPr/>
          <p:nvPr/>
        </p:nvSpPr>
        <p:spPr>
          <a:xfrm>
            <a:off x="4381500" y="1638300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ADA0FB-5DA7-41F0-A0F0-BA2A1214A5FA}"/>
              </a:ext>
            </a:extLst>
          </p:cNvPr>
          <p:cNvSpPr/>
          <p:nvPr/>
        </p:nvSpPr>
        <p:spPr>
          <a:xfrm>
            <a:off x="4381500" y="2646758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101556-DD0B-496F-B9A7-8CFFC09F443B}"/>
              </a:ext>
            </a:extLst>
          </p:cNvPr>
          <p:cNvSpPr/>
          <p:nvPr/>
        </p:nvSpPr>
        <p:spPr>
          <a:xfrm>
            <a:off x="4400550" y="3655216"/>
            <a:ext cx="762000" cy="762000"/>
          </a:xfrm>
          <a:prstGeom prst="ellipse">
            <a:avLst/>
          </a:prstGeom>
          <a:solidFill>
            <a:srgbClr val="F0FF33">
              <a:alpha val="6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BF839-6F8A-456D-8953-B603ACB11278}"/>
              </a:ext>
            </a:extLst>
          </p:cNvPr>
          <p:cNvSpPr/>
          <p:nvPr/>
        </p:nvSpPr>
        <p:spPr>
          <a:xfrm>
            <a:off x="4381500" y="4663674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D1D382-931F-4329-87B5-00EEB1D1B5B9}"/>
              </a:ext>
            </a:extLst>
          </p:cNvPr>
          <p:cNvSpPr/>
          <p:nvPr/>
        </p:nvSpPr>
        <p:spPr>
          <a:xfrm>
            <a:off x="4381500" y="5672132"/>
            <a:ext cx="762000" cy="762000"/>
          </a:xfrm>
          <a:prstGeom prst="ellipse">
            <a:avLst/>
          </a:prstGeom>
          <a:solidFill>
            <a:srgbClr val="F0FF33"/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B53F3B-EE81-4D7A-94EB-B952D7F965F1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1333500" y="1010842"/>
            <a:ext cx="1143000" cy="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4D04E-5EA0-4E40-BADB-00A2B71D0E46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1333500" y="1010842"/>
            <a:ext cx="1143000" cy="1008458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5471DB-D475-4199-BC11-B8F86D428E73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1333500" y="1010842"/>
            <a:ext cx="1143000" cy="2016916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F17417-DBBA-44DB-951D-C6DD8CED77EC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1352550" y="1010842"/>
            <a:ext cx="1123950" cy="3025374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898125-0759-4C0A-A007-D725A09E89D4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1333500" y="1010842"/>
            <a:ext cx="1143000" cy="4033832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2594BE-6851-4F23-873B-2CC253267D2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33500" y="1010842"/>
            <a:ext cx="1143000" cy="5042290"/>
          </a:xfrm>
          <a:prstGeom prst="line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85AB3E-4DC1-4CA9-B6BB-33050AC038D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238500" y="1010842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3EB27-6E4A-4999-B92F-06CEAF2B3D8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238500" y="2028825"/>
            <a:ext cx="1143000" cy="998933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9DD41D-AD19-40CB-8202-4BDF4E908F9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3238500" y="3027758"/>
            <a:ext cx="1143000" cy="0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9EB97A-94E8-46B6-8C56-1D270743CA14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257550" y="3027758"/>
            <a:ext cx="1123950" cy="1008458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E47022-1FB4-4625-BCC5-EF37DAD2D459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3238500" y="3027758"/>
            <a:ext cx="1143000" cy="2016916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DACEEA-A37B-479B-A1B2-D86F149CFC9B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238500" y="3027758"/>
            <a:ext cx="1143000" cy="3025374"/>
          </a:xfrm>
          <a:prstGeom prst="line">
            <a:avLst/>
          </a:prstGeom>
          <a:ln w="19050">
            <a:solidFill>
              <a:srgbClr val="33F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E74B4B2D-C2BE-4932-90C8-CBE19984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05" y="1386394"/>
            <a:ext cx="6329819" cy="198541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1D9C0EA-5BF2-4645-BE65-6A974D48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55" y="3315277"/>
            <a:ext cx="5838825" cy="1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33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10139251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It holds a number in the range [0, 1].</a:t>
            </a:r>
          </a:p>
        </p:txBody>
      </p:sp>
    </p:spTree>
    <p:extLst>
      <p:ext uri="{BB962C8B-B14F-4D97-AF65-F5344CB8AC3E}">
        <p14:creationId xmlns:p14="http://schemas.microsoft.com/office/powerpoint/2010/main" val="152846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Neuron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8044C1-5487-45CB-BC47-9FC43AD10C7B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1356063" y="893763"/>
            <a:ext cx="9551423" cy="104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number is called its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71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Layer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2220274" y="2998792"/>
            <a:ext cx="9714550" cy="1254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This is a layer of neurons, each with their own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activation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3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131763"/>
            <a:ext cx="5457825" cy="104100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Network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72250" y="2518572"/>
            <a:ext cx="4810124" cy="133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33CCFF"/>
                </a:solidFill>
                <a:latin typeface="+mn-lt"/>
              </a:rPr>
              <a:t>Many layers make up a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neural network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solidFill>
            <a:srgbClr val="33FF4B">
              <a:alpha val="2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0.2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solidFill>
            <a:srgbClr val="33FF4B"/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1.0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solidFill>
            <a:srgbClr val="33FF4B">
              <a:alpha val="6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solidFill>
            <a:srgbClr val="33FF4B">
              <a:alpha val="5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0.5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solidFill>
            <a:srgbClr val="33FF4B">
              <a:alpha val="10000"/>
            </a:srgbClr>
          </a:solidFill>
          <a:ln w="28575">
            <a:solidFill>
              <a:srgbClr val="33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FF4B"/>
                </a:solidFill>
              </a:rPr>
              <a:t>0.1</a:t>
            </a:r>
            <a:endParaRPr lang="en-US" dirty="0">
              <a:solidFill>
                <a:srgbClr val="33FF4B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solidFill>
            <a:srgbClr val="F0FF33">
              <a:alpha val="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0.0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solidFill>
            <a:srgbClr val="F0FF33">
              <a:alpha val="2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0.2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solidFill>
            <a:srgbClr val="F0FF33">
              <a:alpha val="4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0.4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solidFill>
            <a:srgbClr val="F0FF33">
              <a:alpha val="3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0FF33"/>
                </a:solidFill>
              </a:rPr>
              <a:t>0.3</a:t>
            </a:r>
            <a:endParaRPr lang="en-US" dirty="0">
              <a:solidFill>
                <a:srgbClr val="F0FF33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solidFill>
            <a:srgbClr val="F0FF33">
              <a:alpha val="80000"/>
            </a:srgbClr>
          </a:solidFill>
          <a:ln w="28575">
            <a:solidFill>
              <a:srgbClr val="F0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88D6EE9-76BF-4595-8D1B-B13DB50FEA66}"/>
              </a:ext>
            </a:extLst>
          </p:cNvPr>
          <p:cNvSpPr/>
          <p:nvPr/>
        </p:nvSpPr>
        <p:spPr>
          <a:xfrm>
            <a:off x="1077527" y="1172767"/>
            <a:ext cx="762000" cy="762000"/>
          </a:xfrm>
          <a:prstGeom prst="ellipse">
            <a:avLst/>
          </a:prstGeom>
          <a:solidFill>
            <a:srgbClr val="33CCFF">
              <a:alpha val="7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0.7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7D8F-5995-4D96-900E-53685CA9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1" y="131763"/>
            <a:ext cx="6048374" cy="104100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Kinds of Layers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9B3A411-C178-4034-81A0-3CB7C8A00314}"/>
              </a:ext>
            </a:extLst>
          </p:cNvPr>
          <p:cNvSpPr txBox="1">
            <a:spLocks/>
          </p:cNvSpPr>
          <p:nvPr/>
        </p:nvSpPr>
        <p:spPr>
          <a:xfrm>
            <a:off x="6505576" y="1899842"/>
            <a:ext cx="4810124" cy="3339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This is the </a:t>
            </a:r>
            <a:r>
              <a:rPr lang="en-US" sz="4400" dirty="0">
                <a:solidFill>
                  <a:srgbClr val="33CCFF"/>
                </a:solidFill>
                <a:latin typeface="+mn-lt"/>
              </a:rPr>
              <a:t>input layer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It </a:t>
            </a:r>
            <a:r>
              <a:rPr lang="en-US" sz="4400" dirty="0">
                <a:solidFill>
                  <a:srgbClr val="F0FF33"/>
                </a:solidFill>
                <a:latin typeface="+mn-lt"/>
              </a:rPr>
              <a:t>receives numbers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 from the training data…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B4E6F6-686D-4B16-A1FE-2C79F86C3314}"/>
              </a:ext>
            </a:extLst>
          </p:cNvPr>
          <p:cNvSpPr/>
          <p:nvPr/>
        </p:nvSpPr>
        <p:spPr>
          <a:xfrm>
            <a:off x="1077527" y="2213771"/>
            <a:ext cx="762000" cy="762000"/>
          </a:xfrm>
          <a:prstGeom prst="ellipse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0.2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789663-B9D3-4C7B-A1C6-CFDC0D52F248}"/>
              </a:ext>
            </a:extLst>
          </p:cNvPr>
          <p:cNvSpPr/>
          <p:nvPr/>
        </p:nvSpPr>
        <p:spPr>
          <a:xfrm>
            <a:off x="1077527" y="3222229"/>
            <a:ext cx="762000" cy="762000"/>
          </a:xfrm>
          <a:prstGeom prst="ellipse">
            <a:avLst/>
          </a:prstGeom>
          <a:solidFill>
            <a:srgbClr val="33CCFF">
              <a:alpha val="6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0.6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0C893-C4D5-4D5D-8917-265490FD9D86}"/>
              </a:ext>
            </a:extLst>
          </p:cNvPr>
          <p:cNvSpPr/>
          <p:nvPr/>
        </p:nvSpPr>
        <p:spPr>
          <a:xfrm>
            <a:off x="1096577" y="4230687"/>
            <a:ext cx="762000" cy="762000"/>
          </a:xfrm>
          <a:prstGeom prst="ellipse">
            <a:avLst/>
          </a:prstGeom>
          <a:solidFill>
            <a:srgbClr val="33CCFF">
              <a:alpha val="4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CCFF"/>
                </a:solidFill>
              </a:rPr>
              <a:t>0.4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CC9DB-2713-429C-A56D-B03A19D0BF12}"/>
              </a:ext>
            </a:extLst>
          </p:cNvPr>
          <p:cNvSpPr/>
          <p:nvPr/>
        </p:nvSpPr>
        <p:spPr>
          <a:xfrm>
            <a:off x="1077527" y="5239145"/>
            <a:ext cx="762000" cy="762000"/>
          </a:xfrm>
          <a:prstGeom prst="ellipse">
            <a:avLst/>
          </a:prstGeom>
          <a:solidFill>
            <a:srgbClr val="33CCFF">
              <a:alpha val="80000"/>
            </a:srgbClr>
          </a:solidFill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51515"/>
                </a:solidFill>
              </a:rPr>
              <a:t>0.8</a:t>
            </a:r>
            <a:endParaRPr lang="en-US" dirty="0">
              <a:solidFill>
                <a:srgbClr val="15151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6F609-0E13-4A7E-8921-00DE34F76AF2}"/>
              </a:ext>
            </a:extLst>
          </p:cNvPr>
          <p:cNvSpPr/>
          <p:nvPr/>
        </p:nvSpPr>
        <p:spPr>
          <a:xfrm>
            <a:off x="273903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61CAA-E1BA-4B39-A435-EC2355396328}"/>
              </a:ext>
            </a:extLst>
          </p:cNvPr>
          <p:cNvSpPr/>
          <p:nvPr/>
        </p:nvSpPr>
        <p:spPr>
          <a:xfrm>
            <a:off x="273903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FDA9-8A22-47E2-B623-309713B81E76}"/>
              </a:ext>
            </a:extLst>
          </p:cNvPr>
          <p:cNvSpPr/>
          <p:nvPr/>
        </p:nvSpPr>
        <p:spPr>
          <a:xfrm>
            <a:off x="27580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1F839B-FADA-4E3F-A035-621E3DC18927}"/>
              </a:ext>
            </a:extLst>
          </p:cNvPr>
          <p:cNvSpPr/>
          <p:nvPr/>
        </p:nvSpPr>
        <p:spPr>
          <a:xfrm>
            <a:off x="27390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80E377-8E9E-49EC-A357-6ACB63534A13}"/>
              </a:ext>
            </a:extLst>
          </p:cNvPr>
          <p:cNvSpPr/>
          <p:nvPr/>
        </p:nvSpPr>
        <p:spPr>
          <a:xfrm>
            <a:off x="273903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EAC833-E184-4898-86D8-48345E5786E1}"/>
              </a:ext>
            </a:extLst>
          </p:cNvPr>
          <p:cNvSpPr/>
          <p:nvPr/>
        </p:nvSpPr>
        <p:spPr>
          <a:xfrm>
            <a:off x="4434488" y="1172767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1858A7-BBC5-4742-B582-2B22387AD28C}"/>
              </a:ext>
            </a:extLst>
          </p:cNvPr>
          <p:cNvSpPr/>
          <p:nvPr/>
        </p:nvSpPr>
        <p:spPr>
          <a:xfrm>
            <a:off x="4434488" y="2181225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D6463-54FE-4E5C-97E5-E2140067D2CF}"/>
              </a:ext>
            </a:extLst>
          </p:cNvPr>
          <p:cNvSpPr/>
          <p:nvPr/>
        </p:nvSpPr>
        <p:spPr>
          <a:xfrm>
            <a:off x="4434488" y="3189683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334BD-883A-40FF-BF37-947705CE3D5A}"/>
              </a:ext>
            </a:extLst>
          </p:cNvPr>
          <p:cNvSpPr/>
          <p:nvPr/>
        </p:nvSpPr>
        <p:spPr>
          <a:xfrm>
            <a:off x="4453538" y="4198141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135B2F-CC79-4259-AE03-027A7AAEF5AC}"/>
              </a:ext>
            </a:extLst>
          </p:cNvPr>
          <p:cNvSpPr/>
          <p:nvPr/>
        </p:nvSpPr>
        <p:spPr>
          <a:xfrm>
            <a:off x="4434488" y="5206599"/>
            <a:ext cx="762000" cy="76200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E19C4-4C6D-4B95-B669-2590A45DB96A}"/>
              </a:ext>
            </a:extLst>
          </p:cNvPr>
          <p:cNvSpPr/>
          <p:nvPr/>
        </p:nvSpPr>
        <p:spPr>
          <a:xfrm>
            <a:off x="962025" y="1000125"/>
            <a:ext cx="1019175" cy="5162550"/>
          </a:xfrm>
          <a:prstGeom prst="rect">
            <a:avLst/>
          </a:prstGeom>
          <a:noFill/>
          <a:ln w="28575"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2586C-0943-4770-814A-61875085AB0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78016" y="1544242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F0677-D736-41F5-A3C7-A4265F79F5C2}"/>
              </a:ext>
            </a:extLst>
          </p:cNvPr>
          <p:cNvCxnSpPr>
            <a:cxnSpLocks/>
          </p:cNvCxnSpPr>
          <p:nvPr/>
        </p:nvCxnSpPr>
        <p:spPr>
          <a:xfrm>
            <a:off x="161047" y="2594771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AF3383-4107-47DD-B9D0-3081650133D4}"/>
              </a:ext>
            </a:extLst>
          </p:cNvPr>
          <p:cNvCxnSpPr>
            <a:cxnSpLocks/>
          </p:cNvCxnSpPr>
          <p:nvPr/>
        </p:nvCxnSpPr>
        <p:spPr>
          <a:xfrm>
            <a:off x="161047" y="3614739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DFC935-9490-43A7-828D-8EB174B70C53}"/>
              </a:ext>
            </a:extLst>
          </p:cNvPr>
          <p:cNvCxnSpPr>
            <a:cxnSpLocks/>
          </p:cNvCxnSpPr>
          <p:nvPr/>
        </p:nvCxnSpPr>
        <p:spPr>
          <a:xfrm>
            <a:off x="178016" y="4655344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E91BA-478A-42F9-9339-A5695EF6106B}"/>
              </a:ext>
            </a:extLst>
          </p:cNvPr>
          <p:cNvCxnSpPr>
            <a:cxnSpLocks/>
          </p:cNvCxnSpPr>
          <p:nvPr/>
        </p:nvCxnSpPr>
        <p:spPr>
          <a:xfrm>
            <a:off x="165209" y="5651100"/>
            <a:ext cx="899511" cy="9525"/>
          </a:xfrm>
          <a:prstGeom prst="straightConnector1">
            <a:avLst/>
          </a:prstGeom>
          <a:ln w="28575">
            <a:solidFill>
              <a:srgbClr val="F0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0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Metropolis Semi Bold"/>
        <a:ea typeface=""/>
        <a:cs typeface=""/>
      </a:majorFont>
      <a:minorFont>
        <a:latin typeface="LM Sans Demi Cond 1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1154</Words>
  <Application>Microsoft Office PowerPoint</Application>
  <PresentationFormat>Widescreen</PresentationFormat>
  <Paragraphs>551</Paragraphs>
  <Slides>46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LM Roman Slanted 17</vt:lpstr>
      <vt:lpstr>LM Sans Demi Cond 10</vt:lpstr>
      <vt:lpstr>Metropolis Semi Bold</vt:lpstr>
      <vt:lpstr>Office Theme</vt:lpstr>
      <vt:lpstr>Learning Machine Learning</vt:lpstr>
      <vt:lpstr>What’s a NN?</vt:lpstr>
      <vt:lpstr>Properties of NN</vt:lpstr>
      <vt:lpstr>The Neuron</vt:lpstr>
      <vt:lpstr>The Neuron</vt:lpstr>
      <vt:lpstr>The Neuron</vt:lpstr>
      <vt:lpstr>The Layer</vt:lpstr>
      <vt:lpstr>The Network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Kinds of Layers</vt:lpstr>
      <vt:lpstr>The Network</vt:lpstr>
      <vt:lpstr>The Network</vt:lpstr>
      <vt:lpstr>The Network</vt:lpstr>
      <vt:lpstr>Training</vt:lpstr>
      <vt:lpstr>Training</vt:lpstr>
      <vt:lpstr>Training</vt:lpstr>
      <vt:lpstr>Training</vt:lpstr>
      <vt:lpstr>Training</vt:lpstr>
      <vt:lpstr>Training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How Neurons Work</vt:lpstr>
      <vt:lpstr>HNW: Extra</vt:lpstr>
      <vt:lpstr>Toolbox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</dc:creator>
  <cp:lastModifiedBy>Joachim</cp:lastModifiedBy>
  <cp:revision>109</cp:revision>
  <dcterms:created xsi:type="dcterms:W3CDTF">2017-12-02T13:55:01Z</dcterms:created>
  <dcterms:modified xsi:type="dcterms:W3CDTF">2017-12-05T04:45:39Z</dcterms:modified>
</cp:coreProperties>
</file>