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99" r:id="rId8"/>
    <p:sldId id="300" r:id="rId9"/>
    <p:sldId id="264" r:id="rId10"/>
    <p:sldId id="265" r:id="rId11"/>
    <p:sldId id="293" r:id="rId12"/>
    <p:sldId id="266" r:id="rId13"/>
    <p:sldId id="267" r:id="rId14"/>
    <p:sldId id="269" r:id="rId15"/>
    <p:sldId id="270" r:id="rId16"/>
    <p:sldId id="271" r:id="rId17"/>
    <p:sldId id="295" r:id="rId18"/>
    <p:sldId id="294" r:id="rId19"/>
    <p:sldId id="301" r:id="rId20"/>
    <p:sldId id="30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7" r:id="rId30"/>
    <p:sldId id="289" r:id="rId31"/>
    <p:sldId id="291" r:id="rId32"/>
    <p:sldId id="290" r:id="rId33"/>
    <p:sldId id="298" r:id="rId34"/>
    <p:sldId id="303" r:id="rId35"/>
    <p:sldId id="304" r:id="rId36"/>
    <p:sldId id="305" r:id="rId37"/>
    <p:sldId id="315" r:id="rId38"/>
    <p:sldId id="316" r:id="rId39"/>
    <p:sldId id="317" r:id="rId40"/>
    <p:sldId id="318" r:id="rId41"/>
    <p:sldId id="319" r:id="rId42"/>
    <p:sldId id="320" r:id="rId43"/>
    <p:sldId id="258" r:id="rId44"/>
    <p:sldId id="313" r:id="rId45"/>
    <p:sldId id="26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F43"/>
    <a:srgbClr val="000D26"/>
    <a:srgbClr val="FF5043"/>
    <a:srgbClr val="D9E7FF"/>
    <a:srgbClr val="DAE3F3"/>
    <a:srgbClr val="FFE4B7"/>
    <a:srgbClr val="9FC1FF"/>
    <a:srgbClr val="438BFF"/>
    <a:srgbClr val="F144FE"/>
    <a:srgbClr val="43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4000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But ANNs</a:t>
            </a:r>
            <a:r>
              <a:rPr lang="en-US" baseline="0" dirty="0">
                <a:solidFill>
                  <a:srgbClr val="D9E7FF"/>
                </a:solidFill>
              </a:rPr>
              <a:t> can be used for real-time tasks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3-432C-AE25-2D26627F6361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3-432C-AE25-2D26627F636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A3-432C-AE25-2D26627F6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Mean total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r>
              <a:rPr lang="en-US" dirty="0">
                <a:solidFill>
                  <a:srgbClr val="D9E7FF"/>
                </a:solidFill>
              </a:rPr>
              <a:t>response</a:t>
            </a:r>
            <a:r>
              <a:rPr lang="en-US" baseline="0" dirty="0">
                <a:solidFill>
                  <a:srgbClr val="D9E7FF"/>
                </a:solidFill>
              </a:rPr>
              <a:t> time, 30 samples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2400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23-4DB7-9232-581F59C52EA3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23-4DB7-9232-581F59C52EA3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2400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40F1-9C1E-4C55F0D6085C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40F1-9C1E-4C55F0D6085C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The proposed</a:t>
            </a:r>
            <a:r>
              <a:rPr lang="en-US" baseline="0" dirty="0">
                <a:solidFill>
                  <a:srgbClr val="D9E7FF"/>
                </a:solidFill>
              </a:rPr>
              <a:t> ANN design is inaccurate…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D9-425A-A29F-FBA39D305112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D9-425A-A29F-FBA39D305112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D9-425A-A29F-FBA39D305112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D9-425A-A29F-FBA39D30511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D9-425A-A29F-FBA39D305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ismir2015.uma.es/articles/96_Paper.pdf" TargetMode="External"/><Relationship Id="rId3" Type="http://schemas.openxmlformats.org/officeDocument/2006/relationships/hyperlink" Target="https://repository.up.ac.za/bitstream/handle/2263/58578/Greeff_Influence_2017.pdf?sequence=4" TargetMode="External"/><Relationship Id="rId7" Type="http://schemas.openxmlformats.org/officeDocument/2006/relationships/hyperlink" Target="http://www.pnas.org/content/95/6/3172.full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im.afim-asso.org/jim12/pdf/jim2012_08_p_osmalskyj.pdf" TargetMode="External"/><Relationship Id="rId5" Type="http://schemas.openxmlformats.org/officeDocument/2006/relationships/hyperlink" Target="https://github.com/patrickkidd/pyrtmidi" TargetMode="External"/><Relationship Id="rId4" Type="http://schemas.openxmlformats.org/officeDocument/2006/relationships/hyperlink" Target="http://steinhardt.nyu.edu/marl/research/chord_recognition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Simple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Definition of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Majority of general music learning public </a:t>
            </a:r>
            <a:r>
              <a:rPr lang="en-US" sz="4000" dirty="0">
                <a:solidFill>
                  <a:srgbClr val="FFC000"/>
                </a:solidFill>
              </a:rPr>
              <a:t>can’t do this by themselves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due to </a:t>
            </a:r>
            <a:r>
              <a:rPr lang="en-US" sz="4000" dirty="0">
                <a:solidFill>
                  <a:srgbClr val="FFC000"/>
                </a:solidFill>
              </a:rPr>
              <a:t>lack of skill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training</a:t>
            </a:r>
          </a:p>
          <a:p>
            <a:pPr algn="ctr"/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neurons = neural network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Neural network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learns by repetitive training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17621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&amp; testing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6B3C4-3253-4520-A49E-A9E9C8D9E2FE}"/>
              </a:ext>
            </a:extLst>
          </p:cNvPr>
          <p:cNvSpPr txBox="1"/>
          <p:nvPr/>
        </p:nvSpPr>
        <p:spPr>
          <a:xfrm>
            <a:off x="1406381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C3C50-70D8-4647-9E37-38DF2B20F059}"/>
              </a:ext>
            </a:extLst>
          </p:cNvPr>
          <p:cNvSpPr txBox="1"/>
          <p:nvPr/>
        </p:nvSpPr>
        <p:spPr>
          <a:xfrm>
            <a:off x="1404015" y="2507112"/>
            <a:ext cx="3151101" cy="400110"/>
          </a:xfrm>
          <a:prstGeom prst="rect">
            <a:avLst/>
          </a:prstGeom>
          <a:solidFill>
            <a:srgbClr val="9FC1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Training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9BAD-A162-412B-B0FF-411ECEC12B73}"/>
              </a:ext>
            </a:extLst>
          </p:cNvPr>
          <p:cNvSpPr txBox="1"/>
          <p:nvPr/>
        </p:nvSpPr>
        <p:spPr>
          <a:xfrm>
            <a:off x="5638070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CD676-307C-4A3E-8BEF-B46B0604C4E8}"/>
              </a:ext>
            </a:extLst>
          </p:cNvPr>
          <p:cNvSpPr txBox="1"/>
          <p:nvPr/>
        </p:nvSpPr>
        <p:spPr>
          <a:xfrm>
            <a:off x="5635704" y="2507112"/>
            <a:ext cx="3151101" cy="400110"/>
          </a:xfrm>
          <a:prstGeom prst="rect">
            <a:avLst/>
          </a:prstGeom>
          <a:solidFill>
            <a:srgbClr val="FFE4B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Validation dataset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E6BED1-8A9F-4EDA-BAE5-D1355B732897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557482" y="1845393"/>
            <a:ext cx="1080588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651C6-9176-40B5-BED7-EE6491958A77}"/>
              </a:ext>
            </a:extLst>
          </p:cNvPr>
          <p:cNvSpPr txBox="1"/>
          <p:nvPr/>
        </p:nvSpPr>
        <p:spPr>
          <a:xfrm>
            <a:off x="1404015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FC1FF"/>
                </a:solidFill>
              </a:rPr>
              <a:t>Training 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36E18-4FBE-42E0-849A-A5789DFA7675}"/>
              </a:ext>
            </a:extLst>
          </p:cNvPr>
          <p:cNvSpPr txBox="1"/>
          <p:nvPr/>
        </p:nvSpPr>
        <p:spPr>
          <a:xfrm>
            <a:off x="5635704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E4B7"/>
                </a:solidFill>
              </a:rPr>
              <a:t>Validation accuracy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F23867D-204D-4267-919D-02A93D8E4BCE}"/>
              </a:ext>
            </a:extLst>
          </p:cNvPr>
          <p:cNvSpPr/>
          <p:nvPr/>
        </p:nvSpPr>
        <p:spPr>
          <a:xfrm>
            <a:off x="8924448" y="3350556"/>
            <a:ext cx="2080334" cy="2101305"/>
          </a:xfrm>
          <a:prstGeom prst="diamond">
            <a:avLst/>
          </a:prstGeom>
          <a:noFill/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</a:t>
            </a:r>
            <a:r>
              <a:rPr lang="en-US" sz="1600" b="1" dirty="0" err="1">
                <a:solidFill>
                  <a:srgbClr val="FFE4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VAL_ACC</a:t>
            </a:r>
            <a:r>
              <a:rPr lang="en-US" sz="1600" dirty="0" err="1"/>
              <a:t>high</a:t>
            </a:r>
            <a:r>
              <a:rPr lang="en-US" sz="1600" dirty="0"/>
              <a:t> enough?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3F0ED3-C4BE-4035-A234-49E3C98ACB19}"/>
              </a:ext>
            </a:extLst>
          </p:cNvPr>
          <p:cNvCxnSpPr>
            <a:stCxn id="25" idx="3"/>
            <a:endCxn id="9" idx="0"/>
          </p:cNvCxnSpPr>
          <p:nvPr/>
        </p:nvCxnSpPr>
        <p:spPr>
          <a:xfrm>
            <a:off x="8789171" y="1845393"/>
            <a:ext cx="1175444" cy="1505163"/>
          </a:xfrm>
          <a:prstGeom prst="bentConnector2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DC2B50-674A-4345-A610-DDAD63937629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rot="10800000">
            <a:off x="1406382" y="1845393"/>
            <a:ext cx="7518067" cy="2555816"/>
          </a:xfrm>
          <a:prstGeom prst="bentConnector3">
            <a:avLst>
              <a:gd name="adj1" fmla="val 110539"/>
            </a:avLst>
          </a:prstGeom>
          <a:ln w="28575">
            <a:solidFill>
              <a:srgbClr val="FF504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17E1620-0BA6-4679-A9DC-CC27FF50BFA5}"/>
              </a:ext>
            </a:extLst>
          </p:cNvPr>
          <p:cNvSpPr txBox="1"/>
          <p:nvPr/>
        </p:nvSpPr>
        <p:spPr>
          <a:xfrm>
            <a:off x="3243172" y="4482167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Backpropagation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7DF297-8174-4262-8314-D7A7D5DDCC8B}"/>
              </a:ext>
            </a:extLst>
          </p:cNvPr>
          <p:cNvSpPr txBox="1"/>
          <p:nvPr/>
        </p:nvSpPr>
        <p:spPr>
          <a:xfrm>
            <a:off x="8353947" y="3950527"/>
            <a:ext cx="56931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CD808B-215C-4FEA-9776-C1C994D4FB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004782" y="4401208"/>
            <a:ext cx="864663" cy="1"/>
          </a:xfrm>
          <a:prstGeom prst="straightConnector1">
            <a:avLst/>
          </a:prstGeom>
          <a:ln w="28575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3CC5D7-82A0-4B96-837A-BB9D925BCA6E}"/>
              </a:ext>
            </a:extLst>
          </p:cNvPr>
          <p:cNvSpPr txBox="1"/>
          <p:nvPr/>
        </p:nvSpPr>
        <p:spPr>
          <a:xfrm>
            <a:off x="11004782" y="3949147"/>
            <a:ext cx="694776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4228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" grpId="0" animBg="1"/>
      <p:bldP spid="44" grpId="0" animBg="1"/>
      <p:bldP spid="45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neural networks?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0B30A9-2FB2-4DC0-9C0B-A410A227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659989"/>
            <a:ext cx="7061793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a neural network that </a:t>
            </a:r>
            <a:r>
              <a:rPr lang="en-US" sz="4000" dirty="0">
                <a:solidFill>
                  <a:srgbClr val="FFC000"/>
                </a:solidFill>
              </a:rPr>
              <a:t>quickly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identifies </a:t>
            </a:r>
            <a:r>
              <a:rPr lang="en-US" sz="4000" dirty="0">
                <a:solidFill>
                  <a:srgbClr val="FFC000"/>
                </a:solidFill>
              </a:rPr>
              <a:t>common and extended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</a:t>
            </a:r>
            <a:r>
              <a:rPr lang="en-US" sz="4000" dirty="0">
                <a:solidFill>
                  <a:srgbClr val="FFC000"/>
                </a:solidFill>
              </a:rPr>
              <a:t>chords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1D1592-0172-4D71-9BE1-4ED473282AB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2350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is a group of </a:t>
            </a:r>
            <a:r>
              <a:rPr lang="en-US" sz="4000" dirty="0">
                <a:solidFill>
                  <a:srgbClr val="FFC000"/>
                </a:solidFill>
              </a:rPr>
              <a:t>3 or more MIDI note signals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played in </a:t>
            </a:r>
            <a:r>
              <a:rPr lang="en-US" sz="4000" dirty="0">
                <a:solidFill>
                  <a:srgbClr val="FFC000"/>
                </a:solidFill>
              </a:rPr>
              <a:t>real-time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9A05A6-3653-4A5C-BA4B-AB3640D52C5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8207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2275543"/>
            <a:ext cx="7061793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chords have </a:t>
            </a:r>
            <a:r>
              <a:rPr lang="en-US" sz="4000" dirty="0">
                <a:solidFill>
                  <a:srgbClr val="FFC000"/>
                </a:solidFill>
              </a:rPr>
              <a:t>one 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are </a:t>
            </a:r>
            <a:r>
              <a:rPr lang="en-US" sz="4000" dirty="0">
                <a:solidFill>
                  <a:srgbClr val="FFC000"/>
                </a:solidFill>
              </a:rPr>
              <a:t>not inverted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ED8DD9-4344-4DA4-B049-EFE5E181F8B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71161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Identification must be quick enough to be used in </a:t>
            </a:r>
            <a:r>
              <a:rPr lang="en-US" sz="4000" dirty="0">
                <a:solidFill>
                  <a:srgbClr val="FFC000"/>
                </a:solidFill>
              </a:rPr>
              <a:t>live performance (&lt;40ms)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63447F-75C3-4C40-AD56-D5AF5B19E8C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4C533-C3CA-4D2C-87C1-5643C95CDA01}"/>
              </a:ext>
            </a:extLst>
          </p:cNvPr>
          <p:cNvSpPr txBox="1"/>
          <p:nvPr/>
        </p:nvSpPr>
        <p:spPr>
          <a:xfrm>
            <a:off x="2370934" y="3906759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Greeff, 2016</a:t>
            </a:r>
          </a:p>
        </p:txBody>
      </p:sp>
    </p:spTree>
    <p:extLst>
      <p:ext uri="{BB962C8B-B14F-4D97-AF65-F5344CB8AC3E}">
        <p14:creationId xmlns:p14="http://schemas.microsoft.com/office/powerpoint/2010/main" val="3871284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2215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Implemented in programming languages with </a:t>
            </a:r>
            <a:r>
              <a:rPr lang="en-US" sz="4000" dirty="0">
                <a:solidFill>
                  <a:srgbClr val="FFC000"/>
                </a:solidFill>
              </a:rPr>
              <a:t>neural network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4000" dirty="0">
                <a:solidFill>
                  <a:srgbClr val="FFC000"/>
                </a:solidFill>
              </a:rPr>
              <a:t>real-time MIDI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4000" dirty="0">
                <a:solidFill>
                  <a:srgbClr val="FFC000"/>
                </a:solidFill>
              </a:rPr>
              <a:t>GPU processing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libraries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FBE24-4B9A-4835-A970-075077D5E099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thestk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Bretschneider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8C2FF4-A558-4764-8BD9-7C40A5D6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13CB3-C08D-4AF9-BC9F-4B4FBCCEAC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7661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9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must be run on a </a:t>
            </a:r>
            <a:r>
              <a:rPr lang="en-US" sz="4000" dirty="0">
                <a:solidFill>
                  <a:srgbClr val="FFC000"/>
                </a:solidFill>
              </a:rPr>
              <a:t>GPU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efficient processing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AF0B6-EB59-4016-AB7A-C73D833E8512}"/>
              </a:ext>
            </a:extLst>
          </p:cNvPr>
          <p:cNvSpPr txBox="1"/>
          <p:nvPr/>
        </p:nvSpPr>
        <p:spPr>
          <a:xfrm>
            <a:off x="2370934" y="3906761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0CAF9C-E0F1-428C-B564-155A31E2DE9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20282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9295393" y="256411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344478" y="256732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3391457" y="256352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40542" y="256318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38436" y="256386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layer structure redesign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3393563" y="256352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chord database reconstruction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344478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9295393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873182" y="3071354"/>
            <a:ext cx="520381" cy="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941977-5479-454F-BBC7-77DB40A5D48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28309" y="3071355"/>
            <a:ext cx="516169" cy="93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CDA99D-5D5C-4BAD-A720-2AFC228F0A0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779224" y="3072289"/>
            <a:ext cx="516169" cy="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7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E0DC2-3FF2-4770-978A-D7633ABDFCA6}"/>
              </a:ext>
            </a:extLst>
          </p:cNvPr>
          <p:cNvSpPr txBox="1"/>
          <p:nvPr/>
        </p:nvSpPr>
        <p:spPr>
          <a:xfrm>
            <a:off x="1429115" y="4339090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2 or more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123F-C9AF-4939-8B82-8F8BE0CDB1AC}"/>
              </a:ext>
            </a:extLst>
          </p:cNvPr>
          <p:cNvSpPr txBox="1"/>
          <p:nvPr/>
        </p:nvSpPr>
        <p:spPr>
          <a:xfrm>
            <a:off x="4727095" y="4333645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Played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AEDA-BA98-4E25-B6D6-310741AB28CD}"/>
              </a:ext>
            </a:extLst>
          </p:cNvPr>
          <p:cNvSpPr txBox="1"/>
          <p:nvPr/>
        </p:nvSpPr>
        <p:spPr>
          <a:xfrm>
            <a:off x="6148284" y="34480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40163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D798-5D7A-4F79-B8F0-6CE1D2F722D6}"/>
              </a:ext>
            </a:extLst>
          </p:cNvPr>
          <p:cNvSpPr txBox="1"/>
          <p:nvPr/>
        </p:nvSpPr>
        <p:spPr>
          <a:xfrm>
            <a:off x="8270630" y="4339090"/>
            <a:ext cx="3921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Follow “rules of harmony”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Leino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Brattico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Tervaniemi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&amp;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Vurst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2007)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9691819" y="3447194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  <p:bldP spid="15" grpId="0" animBg="1"/>
      <p:bldP spid="16" grpId="0" animBg="1"/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903897" y="424392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 Procurement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790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GPU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90568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programming tools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4036739" y="2159389"/>
            <a:ext cx="2081034" cy="2088028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6073582" y="2209560"/>
            <a:ext cx="2082049" cy="19866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C9D0219-03A8-4DDF-9C75-103E4DCECB0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9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6887445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889992" y="369923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00263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4878627" y="369923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Stratified random sampling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Determination of sample size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00263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of chord dataset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Dataset Prep &amp; Rn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16200000" flipH="1">
            <a:off x="4511368" y="2114603"/>
            <a:ext cx="1090901" cy="2078364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6556517" y="2150934"/>
            <a:ext cx="1087785" cy="200881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2409B7F1-3015-4677-B978-E6843F15172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08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45E1D4-EE70-45FC-BEC2-88A699694B01}"/>
              </a:ext>
            </a:extLst>
          </p:cNvPr>
          <p:cNvSpPr txBox="1"/>
          <p:nvPr/>
        </p:nvSpPr>
        <p:spPr>
          <a:xfrm>
            <a:off x="4810097" y="4055594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08624" y="160401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808624" y="4056273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08624" y="160469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MIDI input-output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 ANN Development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B39463-EB8C-4BE2-B0F9-4D0FF144C80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25997" y="2619679"/>
            <a:ext cx="0" cy="143659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412535FF-703D-4702-96BE-22027120DFE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64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234593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234593" y="112435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and testing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234593" y="274705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234593" y="27421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validation accuracy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 Training, Testing, DC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9F214-5CEC-44F1-8DDB-878AEAA63C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51966" y="2139340"/>
            <a:ext cx="0" cy="60282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7FE496-22C4-445A-AD3E-4A0F31C97DB9}"/>
              </a:ext>
            </a:extLst>
          </p:cNvPr>
          <p:cNvSpPr txBox="1"/>
          <p:nvPr/>
        </p:nvSpPr>
        <p:spPr>
          <a:xfrm>
            <a:off x="4234593" y="438017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9826-72B1-41B4-9562-7BB5F15A1F08}"/>
              </a:ext>
            </a:extLst>
          </p:cNvPr>
          <p:cNvSpPr txBox="1"/>
          <p:nvPr/>
        </p:nvSpPr>
        <p:spPr>
          <a:xfrm>
            <a:off x="4234593" y="437983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response time 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437AB-0B27-45A3-A427-5191780725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451966" y="3757828"/>
            <a:ext cx="0" cy="62201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7A860A-4E8F-499C-A28B-A730BDF613DF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 flipV="1">
            <a:off x="6669339" y="1631848"/>
            <a:ext cx="12700" cy="1618149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22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972370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27110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1E7E1-BE45-4FC9-BED5-82E2C030FDD6}"/>
              </a:ext>
            </a:extLst>
          </p:cNvPr>
          <p:cNvSpPr txBox="1"/>
          <p:nvPr/>
        </p:nvSpPr>
        <p:spPr>
          <a:xfrm>
            <a:off x="8150965" y="374653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61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1" grpId="0"/>
      <p:bldGraphic spid="24" grpId="0">
        <p:bldAsOne/>
      </p:bldGraphic>
      <p:bldP spid="25" grpId="0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524484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F202-4E41-4518-A9C6-996AEB09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49" y="1164502"/>
            <a:ext cx="2133458" cy="1663443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FC02D3-B87B-460A-8BCD-35E38F5C5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88" y="1169661"/>
            <a:ext cx="2133458" cy="1662405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9DA3C-19E0-4D23-A16F-8AD24C503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27" y="1164502"/>
            <a:ext cx="2284558" cy="1663443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Irregular and sporadic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Validation accuracy trends</a:t>
            </a:r>
          </a:p>
        </p:txBody>
      </p:sp>
    </p:spTree>
    <p:extLst>
      <p:ext uri="{BB962C8B-B14F-4D97-AF65-F5344CB8AC3E}">
        <p14:creationId xmlns:p14="http://schemas.microsoft.com/office/powerpoint/2010/main" val="220928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F202-4E41-4518-A9C6-996AEB09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49" y="1164502"/>
            <a:ext cx="2133458" cy="1663443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FC02D3-B87B-460A-8BCD-35E38F5C5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88" y="1169661"/>
            <a:ext cx="2133458" cy="1662405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9DA3C-19E0-4D23-A16F-8AD24C503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27" y="1164502"/>
            <a:ext cx="2284558" cy="1663443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 is underfitting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Bodik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9828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473956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r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10ms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r &lt; 10ms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97432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20285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1089"/>
            <a:ext cx="6748247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</a:t>
            </a:r>
            <a:r>
              <a:rPr lang="en-US" sz="2800" baseline="-25000" dirty="0">
                <a:solidFill>
                  <a:srgbClr val="000D26"/>
                </a:solidFill>
              </a:rPr>
              <a:t>3ms</a:t>
            </a:r>
            <a:r>
              <a:rPr lang="en-US" sz="4000" dirty="0">
                <a:solidFill>
                  <a:srgbClr val="000D26"/>
                </a:solidFill>
              </a:rPr>
              <a:t> = -17.</a:t>
            </a:r>
            <a:r>
              <a:rPr lang="en-US" sz="2400" dirty="0">
                <a:solidFill>
                  <a:srgbClr val="000D26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679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882C53-B4A4-4A36-9B31-9F3537331E4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t </a:t>
            </a:r>
            <a:r>
              <a:rPr lang="en-US" sz="4000" b="1" dirty="0">
                <a:solidFill>
                  <a:srgbClr val="FF5043">
                    <a:alpha val="24000"/>
                  </a:srgbClr>
                </a:solidFill>
              </a:rPr>
              <a:t>≥</a:t>
            </a:r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 -1.6</a:t>
            </a:r>
            <a:r>
              <a:rPr lang="en-US" sz="2400" dirty="0">
                <a:solidFill>
                  <a:srgbClr val="FF5043">
                    <a:alpha val="24000"/>
                  </a:srgbClr>
                </a:solidFill>
              </a:rPr>
              <a:t>99</a:t>
            </a:r>
            <a:endParaRPr lang="en-US" sz="4000" dirty="0">
              <a:solidFill>
                <a:srgbClr val="FF5043">
                  <a:alpha val="24000"/>
                </a:srgb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 &lt; -1.6</a:t>
            </a:r>
            <a:r>
              <a:rPr lang="en-US" sz="2400" dirty="0">
                <a:solidFill>
                  <a:srgbClr val="000D26"/>
                </a:solidFill>
              </a:rPr>
              <a:t>99</a:t>
            </a:r>
            <a:endParaRPr lang="en-US" sz="4000" dirty="0">
              <a:solidFill>
                <a:srgbClr val="000D2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413CB1-FEED-4353-9BBD-3BD6C94552D8}"/>
              </a:ext>
            </a:extLst>
          </p:cNvPr>
          <p:cNvSpPr txBox="1"/>
          <p:nvPr/>
        </p:nvSpPr>
        <p:spPr>
          <a:xfrm rot="19682314">
            <a:off x="4688627" y="1323892"/>
            <a:ext cx="3374734" cy="923330"/>
          </a:xfrm>
          <a:prstGeom prst="rect">
            <a:avLst/>
          </a:prstGeom>
          <a:noFill/>
          <a:ln w="28575">
            <a:solidFill>
              <a:srgbClr val="FF5043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dirty="0">
                <a:solidFill>
                  <a:srgbClr val="FF5043"/>
                </a:solidFill>
              </a:rPr>
              <a:t>REJECT</a:t>
            </a:r>
            <a:endParaRPr lang="en-US" sz="3600" dirty="0">
              <a:solidFill>
                <a:srgbClr val="FF504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2583"/>
            <a:ext cx="6748247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rgbClr val="59FF43"/>
                </a:solidFill>
              </a:rPr>
              <a:t>NN is faster than standard!</a:t>
            </a:r>
            <a:endParaRPr lang="en-US" sz="2000" dirty="0">
              <a:solidFill>
                <a:srgbClr val="59FF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6875FE2-DFEF-4272-A406-FCF999F1B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431357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A8AD850F-9D79-42A0-BC01-B2F5AC779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669617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56D3FD9-F2A5-4292-A34C-A9D4C26E9FC5}"/>
              </a:ext>
            </a:extLst>
          </p:cNvPr>
          <p:cNvSpPr txBox="1"/>
          <p:nvPr/>
        </p:nvSpPr>
        <p:spPr>
          <a:xfrm>
            <a:off x="7639371" y="270987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88C74-116E-4CED-AD3F-CC80FC819180}"/>
              </a:ext>
            </a:extLst>
          </p:cNvPr>
          <p:cNvSpPr txBox="1"/>
          <p:nvPr/>
        </p:nvSpPr>
        <p:spPr>
          <a:xfrm>
            <a:off x="8150965" y="375216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response time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E2132-6A26-4635-B17D-17FD578F4F54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9CAC9-207D-4C51-BEB4-44317A878D00}"/>
              </a:ext>
            </a:extLst>
          </p:cNvPr>
          <p:cNvSpPr txBox="1"/>
          <p:nvPr/>
        </p:nvSpPr>
        <p:spPr>
          <a:xfrm>
            <a:off x="2036925" y="375216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accuracy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8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Graphic spid="30" grpId="0">
        <p:bldAsOne/>
      </p:bldGraphic>
      <p:bldP spid="31" grpId="0"/>
      <p:bldP spid="32" grpId="0" animBg="1"/>
      <p:bldP spid="33" grpId="0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Recommendations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66F1-2F60-438A-9D20-AA44BB5645CF}"/>
              </a:ext>
            </a:extLst>
          </p:cNvPr>
          <p:cNvSpPr txBox="1"/>
          <p:nvPr/>
        </p:nvSpPr>
        <p:spPr>
          <a:xfrm>
            <a:off x="1971076" y="1950535"/>
            <a:ext cx="3002212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Revise ANN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4DED-486E-4C2A-8882-7C4051BB7B73}"/>
              </a:ext>
            </a:extLst>
          </p:cNvPr>
          <p:cNvSpPr txBox="1"/>
          <p:nvPr/>
        </p:nvSpPr>
        <p:spPr>
          <a:xfrm>
            <a:off x="1971076" y="32739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50E2-9577-4717-BD7C-896C962D682F}"/>
              </a:ext>
            </a:extLst>
          </p:cNvPr>
          <p:cNvSpPr txBox="1"/>
          <p:nvPr/>
        </p:nvSpPr>
        <p:spPr>
          <a:xfrm>
            <a:off x="7343546" y="1951054"/>
            <a:ext cx="3002212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training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8FF38-5F89-49BD-93B4-D63125F6C2FF}"/>
              </a:ext>
            </a:extLst>
          </p:cNvPr>
          <p:cNvSpPr txBox="1"/>
          <p:nvPr/>
        </p:nvSpPr>
        <p:spPr>
          <a:xfrm>
            <a:off x="7343546" y="3274493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780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493" y="2733137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B1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A052-4EB4-4D20-9E22-5F8E39D0860A}"/>
              </a:ext>
            </a:extLst>
          </p:cNvPr>
          <p:cNvSpPr txBox="1"/>
          <p:nvPr/>
        </p:nvSpPr>
        <p:spPr>
          <a:xfrm>
            <a:off x="2413363" y="3441023"/>
            <a:ext cx="755125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3810" y="758455"/>
            <a:ext cx="5068825" cy="48320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Greeff, W. (2016). The influence of perception latency on the quality of musical performance during a simulated delay scenario. Retrieved from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https://repository.up.ac.za/bitstream/handle/2263/58578/Greeff_Influence_2017.pdf?sequence=4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51F-99AD-4992-8C27-CC10EF9A416F}"/>
              </a:ext>
            </a:extLst>
          </p:cNvPr>
          <p:cNvSpPr txBox="1"/>
          <p:nvPr/>
        </p:nvSpPr>
        <p:spPr>
          <a:xfrm>
            <a:off x="5712635" y="762515"/>
            <a:ext cx="5068825" cy="48280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(2), 40-53.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6"/>
              </a:rPr>
              <a:t>http://jim.afim-asso.org/jim12/pdf/jim2012_08_p_osmalskyj.pdf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304-308.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http://www.pnas.org/content/95/6/3172.full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http://ismir2015.uma.es/articles/96_Paper.pdf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02583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9FF43"/>
                </a:solidFill>
              </a:rPr>
              <a:t>A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59FF43"/>
                </a:solidFill>
              </a:rPr>
              <a:t>root </a:t>
            </a:r>
            <a:br>
              <a:rPr lang="en-US" sz="3600" dirty="0">
                <a:solidFill>
                  <a:srgbClr val="59FF43"/>
                </a:solidFill>
              </a:rPr>
            </a:br>
            <a:r>
              <a:rPr lang="en-US" sz="3600" dirty="0">
                <a:solidFill>
                  <a:srgbClr val="59FF43"/>
                </a:solidFill>
              </a:rPr>
              <a:t>note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000" dirty="0">
                <a:solidFill>
                  <a:srgbClr val="FF5043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err="1">
                <a:solidFill>
                  <a:srgbClr val="FF5043"/>
                </a:solidFill>
              </a:rPr>
              <a:t>maj</a:t>
            </a:r>
            <a:endParaRPr lang="en-US" sz="2000" dirty="0">
              <a:solidFill>
                <a:srgbClr val="FF50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099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>
                <a:solidFill>
                  <a:srgbClr val="DAE3F3"/>
                </a:solidFill>
              </a:rPr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AE3F3"/>
                </a:solidFill>
              </a:rPr>
              <a:t>Simple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More common chord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</p:spTree>
    <p:extLst>
      <p:ext uri="{BB962C8B-B14F-4D97-AF65-F5344CB8AC3E}">
        <p14:creationId xmlns:p14="http://schemas.microsoft.com/office/powerpoint/2010/main" val="9515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6148284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</a:t>
            </a:r>
            <a:r>
              <a:rPr lang="en-US" sz="2000" dirty="0">
                <a:solidFill>
                  <a:srgbClr val="FF5043"/>
                </a:solidFill>
              </a:rPr>
              <a:t>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5043"/>
                </a:solidFill>
              </a:rPr>
              <a:t>Extended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Less common chord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6148284" y="1341910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G#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B3B3F-E196-4750-82D3-1AFA5488719F}"/>
              </a:ext>
            </a:extLst>
          </p:cNvPr>
          <p:cNvSpPr txBox="1"/>
          <p:nvPr/>
        </p:nvSpPr>
        <p:spPr>
          <a:xfrm>
            <a:off x="8359580" y="1495798"/>
            <a:ext cx="16050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Extension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AF4CE-28C8-4604-B2B8-02C61B27BF94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>
            <a:off x="7227276" y="1695853"/>
            <a:ext cx="1132304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2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inversion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9592B-FCF7-4D96-AAEF-12B31C7A20C4}"/>
              </a:ext>
            </a:extLst>
          </p:cNvPr>
          <p:cNvSpPr txBox="1"/>
          <p:nvPr/>
        </p:nvSpPr>
        <p:spPr>
          <a:xfrm>
            <a:off x="2850303" y="415058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D9238-40C7-4885-BB86-BAB7EF8E395F}"/>
              </a:ext>
            </a:extLst>
          </p:cNvPr>
          <p:cNvSpPr txBox="1"/>
          <p:nvPr/>
        </p:nvSpPr>
        <p:spPr>
          <a:xfrm>
            <a:off x="6148284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9CE05-19AA-433F-B953-822D5D31D065}"/>
              </a:ext>
            </a:extLst>
          </p:cNvPr>
          <p:cNvSpPr txBox="1"/>
          <p:nvPr/>
        </p:nvSpPr>
        <p:spPr>
          <a:xfrm>
            <a:off x="9691819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1268-75A7-4B8C-8C71-6DC51932AB8F}"/>
              </a:ext>
            </a:extLst>
          </p:cNvPr>
          <p:cNvSpPr txBox="1"/>
          <p:nvPr/>
        </p:nvSpPr>
        <p:spPr>
          <a:xfrm>
            <a:off x="1113838" y="4908840"/>
            <a:ext cx="1059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0</a:t>
            </a:r>
            <a:r>
              <a:rPr lang="en-US" sz="3600" baseline="30000" dirty="0">
                <a:solidFill>
                  <a:srgbClr val="FFC000"/>
                </a:solidFill>
              </a:rPr>
              <a:t>th</a:t>
            </a:r>
            <a:r>
              <a:rPr lang="en-US" sz="3600" dirty="0">
                <a:solidFill>
                  <a:srgbClr val="FFC000"/>
                </a:solidFill>
              </a:rPr>
              <a:t> inversion only included in scope of study</a:t>
            </a:r>
            <a:endParaRPr lang="en-US" sz="3600" dirty="0">
              <a:solidFill>
                <a:srgbClr val="F144FE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CA7E3D8-7ABE-4DB3-9589-58202A30DC8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5431</TotalTime>
  <Words>2071</Words>
  <Application>Microsoft Office PowerPoint</Application>
  <PresentationFormat>Widescreen</PresentationFormat>
  <Paragraphs>580</Paragraphs>
  <Slides>45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Brown</vt:lpstr>
      <vt:lpstr>Consolas</vt:lpstr>
      <vt:lpstr>LM Sans 10</vt:lpstr>
      <vt:lpstr>Office Theme</vt:lpstr>
      <vt:lpstr>Real-Time Identification of Simple and Extended Musical Chords using Artificial Neural Networks</vt:lpstr>
      <vt:lpstr>Real-Time Identification of  Common and Extended Musical Chords 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 Navarro</cp:lastModifiedBy>
  <cp:revision>199</cp:revision>
  <dcterms:created xsi:type="dcterms:W3CDTF">2017-09-25T01:08:35Z</dcterms:created>
  <dcterms:modified xsi:type="dcterms:W3CDTF">2018-10-01T05:18:29Z</dcterms:modified>
</cp:coreProperties>
</file>