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99" r:id="rId8"/>
    <p:sldId id="300" r:id="rId9"/>
    <p:sldId id="264" r:id="rId10"/>
    <p:sldId id="265" r:id="rId11"/>
    <p:sldId id="293" r:id="rId12"/>
    <p:sldId id="266" r:id="rId13"/>
    <p:sldId id="267" r:id="rId14"/>
    <p:sldId id="269" r:id="rId15"/>
    <p:sldId id="270" r:id="rId16"/>
    <p:sldId id="271" r:id="rId17"/>
    <p:sldId id="295" r:id="rId18"/>
    <p:sldId id="294" r:id="rId19"/>
    <p:sldId id="301" r:id="rId20"/>
    <p:sldId id="302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7" r:id="rId30"/>
    <p:sldId id="289" r:id="rId31"/>
    <p:sldId id="322" r:id="rId32"/>
    <p:sldId id="290" r:id="rId33"/>
    <p:sldId id="298" r:id="rId34"/>
    <p:sldId id="303" r:id="rId35"/>
    <p:sldId id="321" r:id="rId36"/>
    <p:sldId id="304" r:id="rId37"/>
    <p:sldId id="305" r:id="rId38"/>
    <p:sldId id="315" r:id="rId39"/>
    <p:sldId id="316" r:id="rId40"/>
    <p:sldId id="317" r:id="rId41"/>
    <p:sldId id="318" r:id="rId42"/>
    <p:sldId id="319" r:id="rId43"/>
    <p:sldId id="320" r:id="rId44"/>
    <p:sldId id="258" r:id="rId45"/>
    <p:sldId id="313" r:id="rId46"/>
    <p:sldId id="26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BFF"/>
    <a:srgbClr val="FFA143"/>
    <a:srgbClr val="59FF43"/>
    <a:srgbClr val="000D26"/>
    <a:srgbClr val="FF5043"/>
    <a:srgbClr val="D9E7FF"/>
    <a:srgbClr val="DAE3F3"/>
    <a:srgbClr val="FFE4B7"/>
    <a:srgbClr val="9FC1FF"/>
    <a:srgbClr val="F14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29" d="100"/>
          <a:sy n="29" d="100"/>
        </p:scale>
        <p:origin x="312" y="-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validation accuracy 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62-4791-BD8A-0A35611F5BFD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62-4791-BD8A-0A35611F5BF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94.5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15-497F-A7D9-178C6AE5D80C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15-497F-A7D9-178C6AE5D80C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15-497F-A7D9-178C6AE5D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Our</a:t>
            </a:r>
            <a:r>
              <a:rPr lang="en-US" baseline="0" dirty="0">
                <a:solidFill>
                  <a:srgbClr val="D9E7FF"/>
                </a:solidFill>
              </a:rPr>
              <a:t> c</a:t>
            </a:r>
            <a:r>
              <a:rPr lang="en-US" dirty="0">
                <a:solidFill>
                  <a:srgbClr val="D9E7FF"/>
                </a:solidFill>
              </a:rPr>
              <a:t>hords</a:t>
            </a:r>
            <a:r>
              <a:rPr lang="en-US" baseline="0" dirty="0">
                <a:solidFill>
                  <a:srgbClr val="D9E7FF"/>
                </a:solidFill>
              </a:rPr>
              <a:t> are too complex for NN…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D9-425A-A29F-FBA39D305112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D9-425A-A29F-FBA39D305112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D9-425A-A29F-FBA39D305112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D9-425A-A29F-FBA39D305112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7.5</c:v>
                </c:pt>
                <c:pt idx="1">
                  <c:v>92.5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D9-425A-A29F-FBA39D305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…but</a:t>
            </a:r>
            <a:r>
              <a:rPr lang="en-US" baseline="0" dirty="0">
                <a:solidFill>
                  <a:srgbClr val="D9E7FF"/>
                </a:solidFill>
              </a:rPr>
              <a:t> NNs are fast enough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A3-432C-AE25-2D26627F6361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A3-432C-AE25-2D26627F636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A3-432C-AE25-2D26627F6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Mean total</a:t>
            </a:r>
            <a:r>
              <a:rPr lang="en-US" baseline="0" dirty="0">
                <a:solidFill>
                  <a:srgbClr val="D9E7FF"/>
                </a:solidFill>
              </a:rPr>
              <a:t> </a:t>
            </a:r>
            <a:r>
              <a:rPr lang="en-US" dirty="0">
                <a:solidFill>
                  <a:srgbClr val="D9E7FF"/>
                </a:solidFill>
              </a:rPr>
              <a:t>response</a:t>
            </a:r>
            <a:r>
              <a:rPr lang="en-US" baseline="0" dirty="0">
                <a:solidFill>
                  <a:srgbClr val="D9E7FF"/>
                </a:solidFill>
              </a:rPr>
              <a:t> time, 30 samples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F-4B19-8735-78CF25AE8EE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F-4B19-8735-78CF25AE8EE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F-4B19-8735-78CF25AE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training accuracy after 30K epochs</a:t>
            </a:r>
            <a:r>
              <a:rPr lang="en-US" baseline="0" dirty="0">
                <a:solidFill>
                  <a:srgbClr val="D9E7FF"/>
                </a:solidFill>
              </a:rPr>
              <a:t> 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Peak training accuracy after 2800 epochs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F-4B19-8735-78CF25AE8EE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F-4B19-8735-78CF25AE8EE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0.75310559006211097</c:v>
                </c:pt>
                <c:pt idx="1">
                  <c:v>9.2468944099378891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F-4B19-8735-78CF25AE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validation accuracy after 30K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A1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62-4791-BD8A-0A35611F5BFD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62-4791-BD8A-0A35611F5BF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2E-3</c:v>
                </c:pt>
                <c:pt idx="1">
                  <c:v>9.9979999999999993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training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30K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23-4DB7-9232-581F59C52EA3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23-4DB7-9232-581F59C52EA3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0.75310558999999999</c:v>
                </c:pt>
                <c:pt idx="1">
                  <c:v>9.8800000000000008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validation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40F1-9C1E-4C55F0D6085C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40F1-9C1E-4C55F0D6085C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99.9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E4-44AA-8769-2C22388E19A4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E4-44AA-8769-2C22388E19A4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E4-44AA-8769-2C22388E1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36-407F-A93B-EFD9DA5BFE58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36-407F-A93B-EFD9DA5BFE5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36-407F-A93B-EFD9DA5BF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E321-C45E-40A0-849A-B14E2F809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489C-BA15-4A39-81AC-EB036AD1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7CA8-114E-4DFF-AC0B-9AB2A48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4EE4-1958-4C18-99CD-AD2EC52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B577-97DA-40DE-964F-CE47F62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46B-34C9-4049-9B69-24C7015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8414-38F8-4F9B-892C-2BAECD7B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FB00-121A-4962-BBCB-40029AE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8DDE-ADCF-4701-AC9A-D0B345D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2F3-0BA4-4325-AAB1-8CD5768E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20482-F2C8-49DC-B35C-7E508F1E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98B1-A075-4386-BC07-B9097234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9061-ECE3-4D25-9FBF-800B742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D4C5-AE0C-4819-966E-F7A30984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307-884D-409A-BD9E-4CD8DBFE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A56C-5C66-4778-B50E-62BDD06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6C31-8919-402E-A40D-8E92744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9D5D-0206-4D90-B29F-05E27E44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56F9-3235-466A-9DB0-E9B5346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571D-CDA6-470B-AD7F-DB9CF90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F6D6-E295-4871-80B4-C50668FD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7FB3-DED5-4103-B34F-19DDBFE0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E5C6-B8D2-44FF-A134-E930B2E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DBAA-5C34-4F7A-BFB0-0B1E06B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7A57-1D8D-4D0B-915F-954F51B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892C-53E4-4604-A0B5-C76E814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E8B8-BB0A-47D0-A358-0D11A8BF4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B2E4-7EBE-4467-98E5-70C82F01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3B89E-C8AD-4F73-85C3-1CC4397B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83F4-22F5-4290-AEEF-C9A6C8B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D93A-5393-4104-B07B-C8037F39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5A34-EC9D-423B-A77B-0DB7C69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3B9E-FD0E-49C6-B0C5-5FFE898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FCB5-2DD1-4EFA-BBDA-B448BBD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BD00E-9C18-44C1-BAE7-1D21A5914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9B285-8672-4D43-B4F6-964982F6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2CEE1-897B-45F8-9AFA-46FB0E92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9D3-D977-4EF6-8EEC-F0CED2B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F1321-071C-4131-8B23-274BA9A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8C5-B6A1-4482-81D6-CE58317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4997-EB66-4818-BB81-CA3EEF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4589-0C36-40E2-9C94-6673478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AE711-C0D3-4B24-8F0D-2B3C7BA5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5AAC9-582C-4044-8A57-8DB06104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B8000-D92A-4EC9-B25A-00F96D7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5D60A-8D8A-4F5B-B8E8-344D6C32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82EC-9B10-43D4-8DA5-CEB3B6E5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D8A2-48B9-4956-894E-A6AB704C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C521-337F-46ED-ACA8-868578E4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396C-2AB5-4D61-81FE-507FB14E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267E-45EA-422C-9AFE-44215E42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0C18-4C47-4BF5-B6B8-3E87BFA0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9899-0E4A-48C3-B7A2-72558BD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12C7C-0264-4B83-9AA4-EE1695255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CB42-2AFB-4928-A40A-DB41E5E2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56E5-6D79-4174-99AC-6BDE620A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053B-895D-41C3-BA42-2D26E05F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BB0D-1209-4455-82B1-27E12042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083BE-1794-4BB9-BD3D-4E7EFD46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EED4-88E1-47F8-AFC3-528CB3D4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19F9-74D9-4588-8F4F-9B63DE6B7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35-A1EF-44AF-9515-FFEE0BEE753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4B78-A632-4615-859C-A78798FE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E835-73DB-444B-8470-60DC729EB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ismir2015.uma.es/articles/96_Paper.pdf" TargetMode="External"/><Relationship Id="rId3" Type="http://schemas.openxmlformats.org/officeDocument/2006/relationships/hyperlink" Target="https://repository.up.ac.za/bitstream/handle/2263/58578/Greeff_Influence_2017.pdf?sequence=4" TargetMode="External"/><Relationship Id="rId7" Type="http://schemas.openxmlformats.org/officeDocument/2006/relationships/hyperlink" Target="http://www.pnas.org/content/95/6/3172.full" TargetMode="External"/><Relationship Id="rId2" Type="http://schemas.openxmlformats.org/officeDocument/2006/relationships/hyperlink" Target="http://www.music.mcgill.ca/~jason/mumt621/papers5/fujishima_1999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im.afim-asso.org/jim12/pdf/jim2012_08_p_osmalskyj.pdf" TargetMode="External"/><Relationship Id="rId5" Type="http://schemas.openxmlformats.org/officeDocument/2006/relationships/hyperlink" Target="https://github.com/patrickkidd/pyrtmidi" TargetMode="External"/><Relationship Id="rId4" Type="http://schemas.openxmlformats.org/officeDocument/2006/relationships/hyperlink" Target="http://steinhardt.nyu.edu/marl/research/chord_recognition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" y="2081212"/>
            <a:ext cx="12068175" cy="27384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Real-Time Identification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>
                <a:solidFill>
                  <a:schemeClr val="accent4"/>
                </a:solidFill>
              </a:rPr>
              <a:t> Simple and Extended Musical Chords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4"/>
                </a:solidFill>
              </a:rPr>
              <a:t>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0"/>
            <a:ext cx="10163175" cy="3275012"/>
          </a:xfrm>
        </p:spPr>
        <p:txBody>
          <a:bodyPr>
            <a:normAutofit/>
          </a:bodyPr>
          <a:lstStyle/>
          <a:p>
            <a:pPr algn="r"/>
            <a:r>
              <a:rPr lang="en-US" sz="174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36C75-A507-48C9-8EC5-BB4ABFBC4D2D}"/>
              </a:ext>
            </a:extLst>
          </p:cNvPr>
          <p:cNvSpPr txBox="1">
            <a:spLocks/>
          </p:cNvSpPr>
          <p:nvPr/>
        </p:nvSpPr>
        <p:spPr>
          <a:xfrm>
            <a:off x="123825" y="3987005"/>
            <a:ext cx="12068175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Coronel, Lesli Natasha A.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Navarro, Joachim Alfonso A.</a:t>
            </a:r>
          </a:p>
        </p:txBody>
      </p:sp>
    </p:spTree>
    <p:extLst>
      <p:ext uri="{BB962C8B-B14F-4D97-AF65-F5344CB8AC3E}">
        <p14:creationId xmlns:p14="http://schemas.microsoft.com/office/powerpoint/2010/main" val="5899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determination of the name of the chord from the notes that constitute 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Definition of chord identification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D25156-4B7A-4CA3-B53C-38767DDB50F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2136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“The general music learning public places a </a:t>
            </a:r>
            <a:r>
              <a:rPr lang="en-US" sz="4000" dirty="0">
                <a:solidFill>
                  <a:srgbClr val="FFC000"/>
                </a:solidFill>
              </a:rPr>
              <a:t>high demand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 </a:t>
            </a:r>
            <a:r>
              <a:rPr lang="en-US" sz="4000" dirty="0">
                <a:solidFill>
                  <a:srgbClr val="FFC000"/>
                </a:solidFill>
              </a:rPr>
              <a:t>chord-based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representations of popular music.”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Humphrey, Bello, &amp; Cho,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par.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4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Majority of general music learning public </a:t>
            </a:r>
            <a:r>
              <a:rPr lang="en-US" sz="4000" dirty="0">
                <a:solidFill>
                  <a:srgbClr val="FFC000"/>
                </a:solidFill>
              </a:rPr>
              <a:t>can’t do this by themselves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due to </a:t>
            </a:r>
            <a:r>
              <a:rPr lang="en-US" sz="4000" dirty="0">
                <a:solidFill>
                  <a:srgbClr val="FFC000"/>
                </a:solidFill>
              </a:rPr>
              <a:t>lack of skill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Situation with chord identification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C19FF6-5874-4279-A30A-85D4980E48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765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242959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774479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3112759"/>
            <a:ext cx="1198158" cy="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3110824"/>
            <a:ext cx="1198156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339AEE9-FC76-4CDA-959E-016BD9282CC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Rare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amongst music-learning individuals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17FA1B-2805-42E7-9324-517072A1834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3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Expressed in a </a:t>
            </a:r>
            <a:r>
              <a:rPr lang="en-US" sz="4000" dirty="0">
                <a:solidFill>
                  <a:srgbClr val="FFC000"/>
                </a:solidFill>
              </a:rPr>
              <a:t>low percentage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of the human population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AFBB82-5DB2-4F0C-947F-2C143B89003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2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Acquired through </a:t>
            </a:r>
            <a:r>
              <a:rPr lang="en-US" sz="4000" dirty="0">
                <a:solidFill>
                  <a:srgbClr val="FFC000"/>
                </a:solidFill>
              </a:rPr>
              <a:t>favorable genes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 </a:t>
            </a:r>
            <a:r>
              <a:rPr lang="en-US" sz="4000" dirty="0">
                <a:solidFill>
                  <a:srgbClr val="FFC000"/>
                </a:solidFill>
              </a:rPr>
              <a:t>early music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F19997-AEFC-4AAA-8AD8-A9C26EBE1B3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5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Computational model of neurons in a brain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1540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Many neurons = neural network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295EBA0-4ECD-4B42-BD4E-03FE3E06163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5451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Neural network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learns by repetitive training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Colina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Perez,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Paraan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Artificial Neural Networks (ANNs)</a:t>
            </a:r>
          </a:p>
        </p:txBody>
      </p:sp>
    </p:spTree>
    <p:extLst>
      <p:ext uri="{BB962C8B-B14F-4D97-AF65-F5344CB8AC3E}">
        <p14:creationId xmlns:p14="http://schemas.microsoft.com/office/powerpoint/2010/main" val="17621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solidFill>
            <a:srgbClr val="C5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solidFill>
            <a:srgbClr val="43FF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solidFill>
            <a:srgbClr val="434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solidFill>
            <a:srgbClr val="F144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solidFill>
            <a:srgbClr val="FF43A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Classes / Notes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9ECF7-B2DC-4364-B718-74211033EB56}"/>
              </a:ext>
            </a:extLst>
          </p:cNvPr>
          <p:cNvSpPr txBox="1"/>
          <p:nvPr/>
        </p:nvSpPr>
        <p:spPr>
          <a:xfrm>
            <a:off x="2417297" y="3965168"/>
            <a:ext cx="647549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Used almost universally</a:t>
            </a:r>
          </a:p>
        </p:txBody>
      </p:sp>
    </p:spTree>
    <p:extLst>
      <p:ext uri="{BB962C8B-B14F-4D97-AF65-F5344CB8AC3E}">
        <p14:creationId xmlns:p14="http://schemas.microsoft.com/office/powerpoint/2010/main" val="289214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training &amp; testing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6B3C4-3253-4520-A49E-A9E9C8D9E2FE}"/>
              </a:ext>
            </a:extLst>
          </p:cNvPr>
          <p:cNvSpPr txBox="1"/>
          <p:nvPr/>
        </p:nvSpPr>
        <p:spPr>
          <a:xfrm>
            <a:off x="1406381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phase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C3C50-70D8-4647-9E37-38DF2B20F059}"/>
              </a:ext>
            </a:extLst>
          </p:cNvPr>
          <p:cNvSpPr txBox="1"/>
          <p:nvPr/>
        </p:nvSpPr>
        <p:spPr>
          <a:xfrm>
            <a:off x="1404015" y="2507112"/>
            <a:ext cx="3151101" cy="400110"/>
          </a:xfrm>
          <a:prstGeom prst="rect">
            <a:avLst/>
          </a:prstGeom>
          <a:solidFill>
            <a:srgbClr val="9FC1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Training dataset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D49BAD-A162-412B-B0FF-411ECEC12B73}"/>
              </a:ext>
            </a:extLst>
          </p:cNvPr>
          <p:cNvSpPr txBox="1"/>
          <p:nvPr/>
        </p:nvSpPr>
        <p:spPr>
          <a:xfrm>
            <a:off x="5638070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CD676-307C-4A3E-8BEF-B46B0604C4E8}"/>
              </a:ext>
            </a:extLst>
          </p:cNvPr>
          <p:cNvSpPr txBox="1"/>
          <p:nvPr/>
        </p:nvSpPr>
        <p:spPr>
          <a:xfrm>
            <a:off x="5635704" y="2507112"/>
            <a:ext cx="3151101" cy="400110"/>
          </a:xfrm>
          <a:prstGeom prst="rect">
            <a:avLst/>
          </a:prstGeom>
          <a:solidFill>
            <a:srgbClr val="FFE4B7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Validation dataset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E6BED1-8A9F-4EDA-BAE5-D1355B732897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4557482" y="1845393"/>
            <a:ext cx="1080588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651C6-9176-40B5-BED7-EE6491958A77}"/>
              </a:ext>
            </a:extLst>
          </p:cNvPr>
          <p:cNvSpPr txBox="1"/>
          <p:nvPr/>
        </p:nvSpPr>
        <p:spPr>
          <a:xfrm>
            <a:off x="1404015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FC1FF"/>
                </a:solidFill>
              </a:rPr>
              <a:t>Training accuracy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C36E18-4FBE-42E0-849A-A5789DFA7675}"/>
              </a:ext>
            </a:extLst>
          </p:cNvPr>
          <p:cNvSpPr txBox="1"/>
          <p:nvPr/>
        </p:nvSpPr>
        <p:spPr>
          <a:xfrm>
            <a:off x="5635704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E4B7"/>
                </a:solidFill>
              </a:rPr>
              <a:t>Validation accuracy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F23867D-204D-4267-919D-02A93D8E4BCE}"/>
              </a:ext>
            </a:extLst>
          </p:cNvPr>
          <p:cNvSpPr/>
          <p:nvPr/>
        </p:nvSpPr>
        <p:spPr>
          <a:xfrm>
            <a:off x="8924448" y="3350556"/>
            <a:ext cx="2080334" cy="2101305"/>
          </a:xfrm>
          <a:prstGeom prst="diamond">
            <a:avLst/>
          </a:prstGeom>
          <a:noFill/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</a:t>
            </a:r>
            <a:r>
              <a:rPr lang="en-US" sz="1600" b="1" dirty="0" err="1">
                <a:solidFill>
                  <a:srgbClr val="FFE4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VAL_ACC</a:t>
            </a:r>
            <a:r>
              <a:rPr lang="en-US" sz="1600" dirty="0" err="1"/>
              <a:t>high</a:t>
            </a:r>
            <a:r>
              <a:rPr lang="en-US" sz="1600" dirty="0"/>
              <a:t> enough?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3F0ED3-C4BE-4035-A234-49E3C98ACB19}"/>
              </a:ext>
            </a:extLst>
          </p:cNvPr>
          <p:cNvCxnSpPr>
            <a:stCxn id="25" idx="3"/>
            <a:endCxn id="9" idx="0"/>
          </p:cNvCxnSpPr>
          <p:nvPr/>
        </p:nvCxnSpPr>
        <p:spPr>
          <a:xfrm>
            <a:off x="8789171" y="1845393"/>
            <a:ext cx="1175444" cy="1505163"/>
          </a:xfrm>
          <a:prstGeom prst="bentConnector2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DC2B50-674A-4345-A610-DDAD63937629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rot="10800000">
            <a:off x="1406382" y="1845393"/>
            <a:ext cx="7518067" cy="2555816"/>
          </a:xfrm>
          <a:prstGeom prst="bentConnector3">
            <a:avLst>
              <a:gd name="adj1" fmla="val 110539"/>
            </a:avLst>
          </a:prstGeom>
          <a:ln w="28575">
            <a:solidFill>
              <a:srgbClr val="FF504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17E1620-0BA6-4679-A9DC-CC27FF50BFA5}"/>
              </a:ext>
            </a:extLst>
          </p:cNvPr>
          <p:cNvSpPr txBox="1"/>
          <p:nvPr/>
        </p:nvSpPr>
        <p:spPr>
          <a:xfrm>
            <a:off x="3243172" y="4482167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Backpropagation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7DF297-8174-4262-8314-D7A7D5DDCC8B}"/>
              </a:ext>
            </a:extLst>
          </p:cNvPr>
          <p:cNvSpPr txBox="1"/>
          <p:nvPr/>
        </p:nvSpPr>
        <p:spPr>
          <a:xfrm>
            <a:off x="8353947" y="3950527"/>
            <a:ext cx="569317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CD808B-215C-4FEA-9776-C1C994D4FB0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004782" y="4401208"/>
            <a:ext cx="864663" cy="1"/>
          </a:xfrm>
          <a:prstGeom prst="straightConnector1">
            <a:avLst/>
          </a:prstGeom>
          <a:ln w="28575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3CC5D7-82A0-4B96-837A-BB9D925BCA6E}"/>
              </a:ext>
            </a:extLst>
          </p:cNvPr>
          <p:cNvSpPr txBox="1"/>
          <p:nvPr/>
        </p:nvSpPr>
        <p:spPr>
          <a:xfrm>
            <a:off x="11004782" y="3949147"/>
            <a:ext cx="694776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4228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9" grpId="0" animBg="1"/>
      <p:bldP spid="44" grpId="0" animBg="1"/>
      <p:bldP spid="45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 neural networks?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studies with neural network implementations have </a:t>
            </a:r>
            <a:r>
              <a:rPr lang="en-US" sz="4000" dirty="0">
                <a:solidFill>
                  <a:srgbClr val="FFC000"/>
                </a:solidFill>
              </a:rPr>
              <a:t>not included extended chords in their research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38FB25-7853-4F73-ADF4-B9E704C0232C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43128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neural networks to identify both common and extended chords is </a:t>
            </a:r>
            <a:r>
              <a:rPr lang="en-US" sz="4000" dirty="0">
                <a:solidFill>
                  <a:srgbClr val="FFC000"/>
                </a:solidFill>
              </a:rPr>
              <a:t>unexplored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0B30A9-2FB2-4DC0-9C0B-A410A227A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AD9630-187F-4EE1-BC0C-4C8D3520745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3917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MAJOR OBJECTIVE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659989"/>
            <a:ext cx="7061793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Develop a neural network that </a:t>
            </a:r>
            <a:r>
              <a:rPr lang="en-US" sz="4000" dirty="0">
                <a:solidFill>
                  <a:srgbClr val="FFC000"/>
                </a:solidFill>
              </a:rPr>
              <a:t>quickly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identifies </a:t>
            </a:r>
            <a:r>
              <a:rPr lang="en-US" sz="4000" dirty="0">
                <a:solidFill>
                  <a:srgbClr val="FFC000"/>
                </a:solidFill>
              </a:rPr>
              <a:t>simple and extended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</a:t>
            </a:r>
            <a:r>
              <a:rPr lang="en-US" sz="4000" dirty="0">
                <a:solidFill>
                  <a:srgbClr val="FFC000"/>
                </a:solidFill>
              </a:rPr>
              <a:t>chords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1D1592-0172-4D71-9BE1-4ED473282AB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2350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is a group of </a:t>
            </a:r>
            <a:r>
              <a:rPr lang="en-US" sz="4000" dirty="0">
                <a:solidFill>
                  <a:srgbClr val="FFC000"/>
                </a:solidFill>
              </a:rPr>
              <a:t>3 or more MIDI note signals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played in </a:t>
            </a:r>
            <a:r>
              <a:rPr lang="en-US" sz="4000" dirty="0">
                <a:solidFill>
                  <a:srgbClr val="FFC000"/>
                </a:solidFill>
              </a:rPr>
              <a:t>real-time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9A05A6-3653-4A5C-BA4B-AB3640D52C5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9820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2275543"/>
            <a:ext cx="7061793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chords have </a:t>
            </a:r>
            <a:r>
              <a:rPr lang="en-US" sz="4000" dirty="0">
                <a:solidFill>
                  <a:srgbClr val="FFC000"/>
                </a:solidFill>
              </a:rPr>
              <a:t>one root note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are </a:t>
            </a:r>
            <a:r>
              <a:rPr lang="en-US" sz="4000" dirty="0">
                <a:solidFill>
                  <a:srgbClr val="FFC000"/>
                </a:solidFill>
              </a:rPr>
              <a:t>not inverted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ED8DD9-4344-4DA4-B049-EFE5E181F8B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7116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Identification must be quick enough to be used in </a:t>
            </a:r>
            <a:r>
              <a:rPr lang="en-US" sz="4000" dirty="0">
                <a:solidFill>
                  <a:srgbClr val="FFC000"/>
                </a:solidFill>
              </a:rPr>
              <a:t>live performance (&lt;40ms)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E63447F-75C3-4C40-AD56-D5AF5B19E8C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4C533-C3CA-4D2C-87C1-5643C95CDA01}"/>
              </a:ext>
            </a:extLst>
          </p:cNvPr>
          <p:cNvSpPr txBox="1"/>
          <p:nvPr/>
        </p:nvSpPr>
        <p:spPr>
          <a:xfrm>
            <a:off x="2370934" y="3906759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Greeff, 2016</a:t>
            </a:r>
          </a:p>
        </p:txBody>
      </p:sp>
    </p:spTree>
    <p:extLst>
      <p:ext uri="{BB962C8B-B14F-4D97-AF65-F5344CB8AC3E}">
        <p14:creationId xmlns:p14="http://schemas.microsoft.com/office/powerpoint/2010/main" val="387128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2215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Implemented in programming languages with </a:t>
            </a:r>
            <a:r>
              <a:rPr lang="en-US" sz="4000" dirty="0">
                <a:solidFill>
                  <a:srgbClr val="FFC000"/>
                </a:solidFill>
              </a:rPr>
              <a:t>neural network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4000" dirty="0">
                <a:solidFill>
                  <a:srgbClr val="FFC000"/>
                </a:solidFill>
              </a:rPr>
              <a:t>real-time MIDI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and </a:t>
            </a:r>
            <a:r>
              <a:rPr lang="en-US" sz="4000" dirty="0">
                <a:solidFill>
                  <a:srgbClr val="FFC000"/>
                </a:solidFill>
              </a:rPr>
              <a:t>GPU processing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libraries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FBE24-4B9A-4835-A970-075077D5E099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thestk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Bretschneider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8C2FF4-A558-4764-8BD9-7C40A5D69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913CB3-C08D-4AF9-BC9F-4B4FBCCEAC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766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9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must be run on a </a:t>
            </a:r>
            <a:r>
              <a:rPr lang="en-US" sz="4000" dirty="0">
                <a:solidFill>
                  <a:srgbClr val="FFC000"/>
                </a:solidFill>
              </a:rPr>
              <a:t>GPU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for efficient processing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AF0B6-EB59-4016-AB7A-C73D833E8512}"/>
              </a:ext>
            </a:extLst>
          </p:cNvPr>
          <p:cNvSpPr txBox="1"/>
          <p:nvPr/>
        </p:nvSpPr>
        <p:spPr>
          <a:xfrm>
            <a:off x="2370934" y="3906761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Nickolls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Buck, Garland,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Skadron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2008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0CAF9C-E0F1-428C-B564-155A31E2DE9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2028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9295393" y="2564118"/>
            <a:ext cx="2434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344478" y="256732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3391457" y="2563522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40542" y="256318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Level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38436" y="256386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layer structure redesign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924EF-59CE-4A4E-BCF5-CBB40BC56877}"/>
              </a:ext>
            </a:extLst>
          </p:cNvPr>
          <p:cNvSpPr txBox="1"/>
          <p:nvPr/>
        </p:nvSpPr>
        <p:spPr>
          <a:xfrm>
            <a:off x="3393563" y="256352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 chord database reconstruction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344478" y="256479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Development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9295393" y="256479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8B72D-C6BE-433B-939F-739DE2C37FA5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2873182" y="3071354"/>
            <a:ext cx="520381" cy="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0A7FDBA4-D99E-4094-93E8-C05F1821556D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941977-5479-454F-BBC7-77DB40A5D48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28309" y="3071355"/>
            <a:ext cx="516169" cy="93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CDA99D-5D5C-4BAD-A720-2AFC228F0A0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779224" y="3072289"/>
            <a:ext cx="516169" cy="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7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E0DC2-3FF2-4770-978A-D7633ABDFCA6}"/>
              </a:ext>
            </a:extLst>
          </p:cNvPr>
          <p:cNvSpPr txBox="1"/>
          <p:nvPr/>
        </p:nvSpPr>
        <p:spPr>
          <a:xfrm>
            <a:off x="1429115" y="4339090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2 or more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notes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123F-C9AF-4939-8B82-8F8BE0CDB1AC}"/>
              </a:ext>
            </a:extLst>
          </p:cNvPr>
          <p:cNvSpPr txBox="1"/>
          <p:nvPr/>
        </p:nvSpPr>
        <p:spPr>
          <a:xfrm>
            <a:off x="4727095" y="4333645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Played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together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BAEDA-BA98-4E25-B6D6-310741AB28CD}"/>
              </a:ext>
            </a:extLst>
          </p:cNvPr>
          <p:cNvSpPr txBox="1"/>
          <p:nvPr/>
        </p:nvSpPr>
        <p:spPr>
          <a:xfrm>
            <a:off x="6148284" y="34480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40163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0D798-5D7A-4F79-B8F0-6CE1D2F722D6}"/>
              </a:ext>
            </a:extLst>
          </p:cNvPr>
          <p:cNvSpPr txBox="1"/>
          <p:nvPr/>
        </p:nvSpPr>
        <p:spPr>
          <a:xfrm>
            <a:off x="8270630" y="4339090"/>
            <a:ext cx="39213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Follow “rules of harmony”</a:t>
            </a:r>
            <a:br>
              <a:rPr lang="en-US" sz="36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Leino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Brattico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Tervaniemi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&amp;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Vurst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2007) 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E2A58-1565-473F-8126-638C18EB35B1}"/>
              </a:ext>
            </a:extLst>
          </p:cNvPr>
          <p:cNvSpPr txBox="1"/>
          <p:nvPr/>
        </p:nvSpPr>
        <p:spPr>
          <a:xfrm>
            <a:off x="9691819" y="3447194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6565F-2A5F-4456-9B3A-702019237DDE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6BC6E8-A028-48F4-8A40-C7B6DDB2CC2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7062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/>
      <p:bldP spid="15" grpId="0" animBg="1"/>
      <p:bldP spid="16" grpId="0" animBg="1"/>
      <p:bldP spid="17" grpId="0" animBg="1"/>
      <p:bldP spid="18" grpId="0"/>
      <p:bldP spid="22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4878626" y="3477607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878627" y="182220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 Redesign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878627" y="181896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Selection of final chord types to be used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4881749" y="3477607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Determination of proper input and output format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rot="16200000" flipH="1">
            <a:off x="5776072" y="3154556"/>
            <a:ext cx="642979" cy="3122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C169BB9D-571D-4355-8D9F-65F168646B02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668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4903897" y="34099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903898" y="175459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903897" y="175459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Implementation of output format revisions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4907020" y="34099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Stratified random sampling of chords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rot="16200000" flipH="1">
            <a:off x="5802962" y="3088566"/>
            <a:ext cx="639739" cy="31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895A6F-FC79-467E-829D-7578F1B34D5C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Database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Reconstr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C486D96-0693-4A05-9C59-F18E62D632A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489028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245E1D4-EE70-45FC-BEC2-88A699694B01}"/>
              </a:ext>
            </a:extLst>
          </p:cNvPr>
          <p:cNvSpPr txBox="1"/>
          <p:nvPr/>
        </p:nvSpPr>
        <p:spPr>
          <a:xfrm>
            <a:off x="4810097" y="3377501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808624" y="160401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808624" y="3390796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tester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808624" y="1604695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trainer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 ANN Development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B39463-EB8C-4BE2-B0F9-4D0FF144C80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025997" y="2619679"/>
            <a:ext cx="0" cy="7711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1BABEBA2-8FB9-423A-B674-1B8D00259FD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38664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234593" y="112435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234593" y="1124017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NN training and accuracy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4234593" y="2747051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234593" y="274216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Response time 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 Training, Testing, DC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9F214-5CEC-44F1-8DDB-878AEAA63C3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51966" y="2139680"/>
            <a:ext cx="0" cy="60248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7FE496-22C4-445A-AD3E-4A0F31C97DB9}"/>
              </a:ext>
            </a:extLst>
          </p:cNvPr>
          <p:cNvSpPr txBox="1"/>
          <p:nvPr/>
        </p:nvSpPr>
        <p:spPr>
          <a:xfrm>
            <a:off x="4234593" y="438017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B9826-72B1-41B4-9562-7BB5F15A1F08}"/>
              </a:ext>
            </a:extLst>
          </p:cNvPr>
          <p:cNvSpPr txBox="1"/>
          <p:nvPr/>
        </p:nvSpPr>
        <p:spPr>
          <a:xfrm>
            <a:off x="4234593" y="4380178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Response time data analysis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6437AB-0B27-45A3-A427-51917807259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451966" y="3757828"/>
            <a:ext cx="0" cy="62235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7A860A-4E8F-499C-A28B-A730BDF613DF}"/>
              </a:ext>
            </a:extLst>
          </p:cNvPr>
          <p:cNvCxnSpPr>
            <a:cxnSpLocks/>
            <a:stCxn id="18" idx="3"/>
            <a:endCxn id="17" idx="3"/>
          </p:cNvCxnSpPr>
          <p:nvPr/>
        </p:nvCxnSpPr>
        <p:spPr>
          <a:xfrm flipV="1">
            <a:off x="6669339" y="1631849"/>
            <a:ext cx="12700" cy="1618148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411D77F3-1037-4808-8689-E06199FC7762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31762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169173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E09F35-2E80-4CB1-8905-5C7BA852B345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115561E-18CF-4E6F-B942-21029DC42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127110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5043"/>
                </a:solidFill>
              </a:rPr>
              <a:t>5.5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1E7E1-BE45-4FC9-BED5-82E2C030FDD6}"/>
              </a:ext>
            </a:extLst>
          </p:cNvPr>
          <p:cNvSpPr txBox="1"/>
          <p:nvPr/>
        </p:nvSpPr>
        <p:spPr>
          <a:xfrm>
            <a:off x="8150965" y="374653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61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21" grpId="0"/>
      <p:bldGraphic spid="24" grpId="0">
        <p:bldAsOne/>
      </p:bldGraphic>
      <p:bldP spid="25" grpId="0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115561E-18CF-4E6F-B942-21029DC42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841827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743745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E09F35-2E80-4CB1-8905-5C7BA852B345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</a:rPr>
              <a:t>0.2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0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7" grpId="0">
        <p:bldAsOne/>
      </p:bldGraphic>
      <p:bldP spid="21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441328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0F202-4E41-4518-A9C6-996AEB09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34" y="1075977"/>
            <a:ext cx="5317131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9482260" y="1408310"/>
            <a:ext cx="2422645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Plateaus on learning </a:t>
            </a:r>
            <a:r>
              <a:rPr lang="en-US" sz="4000" dirty="0">
                <a:solidFill>
                  <a:srgbClr val="438BFF"/>
                </a:solidFill>
              </a:rPr>
              <a:t>training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9482259" y="4578409"/>
            <a:ext cx="242264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Trend</a:t>
            </a:r>
          </a:p>
        </p:txBody>
      </p:sp>
    </p:spTree>
    <p:extLst>
      <p:ext uri="{BB962C8B-B14F-4D97-AF65-F5344CB8AC3E}">
        <p14:creationId xmlns:p14="http://schemas.microsoft.com/office/powerpoint/2010/main" val="220928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781359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</a:rPr>
              <a:t>0.2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0F5ED9-3247-4FD2-9CF5-CB959A5F5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34" y="1075977"/>
            <a:ext cx="5317131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818757-9B91-4882-9281-7A2ACDCABC0C}"/>
              </a:ext>
            </a:extLst>
          </p:cNvPr>
          <p:cNvSpPr txBox="1"/>
          <p:nvPr/>
        </p:nvSpPr>
        <p:spPr>
          <a:xfrm>
            <a:off x="9466217" y="1880807"/>
            <a:ext cx="2442266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A143"/>
                </a:solidFill>
              </a:rPr>
              <a:t>Over-fitting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on </a:t>
            </a:r>
            <a:r>
              <a:rPr lang="en-US" sz="4000" dirty="0">
                <a:solidFill>
                  <a:srgbClr val="438BFF"/>
                </a:solidFill>
              </a:rPr>
              <a:t>training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6808E-DEE3-4406-8F82-BF19B9F936CF}"/>
              </a:ext>
            </a:extLst>
          </p:cNvPr>
          <p:cNvSpPr txBox="1"/>
          <p:nvPr/>
        </p:nvSpPr>
        <p:spPr>
          <a:xfrm>
            <a:off x="9466217" y="4427476"/>
            <a:ext cx="244226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Reason</a:t>
            </a:r>
          </a:p>
        </p:txBody>
      </p:sp>
    </p:spTree>
    <p:extLst>
      <p:ext uri="{BB962C8B-B14F-4D97-AF65-F5344CB8AC3E}">
        <p14:creationId xmlns:p14="http://schemas.microsoft.com/office/powerpoint/2010/main" val="19828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755619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r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40ms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r &lt; 40ms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97432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2DF7D78-590D-4559-9AC7-D4BE4469F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071215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792FC7A-A172-44FC-A489-7879B0F7DD96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5B91D7-C623-4A82-83F8-E5C839265C58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5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2E06C-68E9-4183-8439-18C5C0E56355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Amaj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5882C53-B4A4-4A36-9B31-9F3537331E4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2413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1089"/>
            <a:ext cx="6748247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</a:t>
            </a:r>
            <a:r>
              <a:rPr lang="en-US" sz="2800" baseline="-25000" dirty="0">
                <a:solidFill>
                  <a:srgbClr val="000D26"/>
                </a:solidFill>
              </a:rPr>
              <a:t>4.9ms</a:t>
            </a:r>
            <a:r>
              <a:rPr lang="en-US" sz="4000" dirty="0">
                <a:solidFill>
                  <a:srgbClr val="000D26"/>
                </a:solidFill>
              </a:rPr>
              <a:t> = -3.</a:t>
            </a:r>
            <a:r>
              <a:rPr lang="en-US" sz="2400" dirty="0">
                <a:solidFill>
                  <a:srgbClr val="000D26"/>
                </a:solidFill>
              </a:rPr>
              <a:t>17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07755AA-9939-4F39-9814-696958F89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071215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D9CFD49-53B3-4715-8717-F838B86C8433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AECAC7-67C3-46BA-8C4B-DBA8F9A217E6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9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t </a:t>
            </a:r>
            <a:r>
              <a:rPr lang="en-US" sz="4000" b="1" dirty="0">
                <a:solidFill>
                  <a:srgbClr val="FF5043">
                    <a:alpha val="24000"/>
                  </a:srgbClr>
                </a:solidFill>
              </a:rPr>
              <a:t>≥</a:t>
            </a:r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 -1.6</a:t>
            </a:r>
            <a:r>
              <a:rPr lang="en-US" sz="2400" dirty="0">
                <a:solidFill>
                  <a:srgbClr val="FF5043">
                    <a:alpha val="24000"/>
                  </a:srgbClr>
                </a:solidFill>
              </a:rPr>
              <a:t>99</a:t>
            </a:r>
            <a:endParaRPr lang="en-US" sz="4000" dirty="0">
              <a:solidFill>
                <a:srgbClr val="FF5043">
                  <a:alpha val="24000"/>
                </a:srgb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 &lt; -1.6</a:t>
            </a:r>
            <a:r>
              <a:rPr lang="en-US" sz="2400" dirty="0">
                <a:solidFill>
                  <a:srgbClr val="000D26"/>
                </a:solidFill>
              </a:rPr>
              <a:t>99</a:t>
            </a:r>
            <a:endParaRPr lang="en-US" sz="4000" dirty="0">
              <a:solidFill>
                <a:srgbClr val="000D2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413CB1-FEED-4353-9BBD-3BD6C94552D8}"/>
              </a:ext>
            </a:extLst>
          </p:cNvPr>
          <p:cNvSpPr txBox="1"/>
          <p:nvPr/>
        </p:nvSpPr>
        <p:spPr>
          <a:xfrm rot="19682314">
            <a:off x="4688627" y="1323892"/>
            <a:ext cx="3374734" cy="923330"/>
          </a:xfrm>
          <a:prstGeom prst="rect">
            <a:avLst/>
          </a:prstGeom>
          <a:noFill/>
          <a:ln w="28575">
            <a:solidFill>
              <a:srgbClr val="FF5043"/>
            </a:solidFill>
            <a:prstDash val="dash"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400" dirty="0">
                <a:solidFill>
                  <a:srgbClr val="FF5043"/>
                </a:solidFill>
              </a:rPr>
              <a:t>REJECT</a:t>
            </a:r>
            <a:endParaRPr lang="en-US" sz="3600" dirty="0">
              <a:solidFill>
                <a:srgbClr val="FF504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2583"/>
            <a:ext cx="6748247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rgbClr val="59FF43"/>
                </a:solidFill>
              </a:rPr>
              <a:t>NN is faster than standard!</a:t>
            </a:r>
            <a:endParaRPr lang="en-US" sz="2000" dirty="0">
              <a:solidFill>
                <a:srgbClr val="59FF43"/>
              </a:solidFill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D4E7F8EE-CFDD-4B86-B317-C1958A5D6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071215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EA18334-0446-491D-8668-F5BEC143DA33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3EAED-B262-47A4-B9D2-EDCB355E0C74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6875FE2-DFEF-4272-A406-FCF999F1B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771733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A8AD850F-9D79-42A0-BC01-B2F5AC779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102779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56D3FD9-F2A5-4292-A34C-A9D4C26E9FC5}"/>
              </a:ext>
            </a:extLst>
          </p:cNvPr>
          <p:cNvSpPr txBox="1"/>
          <p:nvPr/>
        </p:nvSpPr>
        <p:spPr>
          <a:xfrm>
            <a:off x="7657597" y="2617541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188C74-116E-4CED-AD3F-CC80FC819180}"/>
              </a:ext>
            </a:extLst>
          </p:cNvPr>
          <p:cNvSpPr txBox="1"/>
          <p:nvPr/>
        </p:nvSpPr>
        <p:spPr>
          <a:xfrm>
            <a:off x="8150965" y="3629055"/>
            <a:ext cx="21643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More than adequate for live performance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E2132-6A26-4635-B17D-17FD578F4F54}"/>
              </a:ext>
            </a:extLst>
          </p:cNvPr>
          <p:cNvSpPr txBox="1"/>
          <p:nvPr/>
        </p:nvSpPr>
        <p:spPr>
          <a:xfrm>
            <a:off x="1564764" y="2617541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9CAC9-207D-4C51-BEB4-44317A878D00}"/>
              </a:ext>
            </a:extLst>
          </p:cNvPr>
          <p:cNvSpPr txBox="1"/>
          <p:nvPr/>
        </p:nvSpPr>
        <p:spPr>
          <a:xfrm>
            <a:off x="1999848" y="3648592"/>
            <a:ext cx="21643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accuracy increase stopped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8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Graphic spid="30" grpId="0">
        <p:bldAsOne/>
      </p:bldGraphic>
      <p:bldP spid="31" grpId="0"/>
      <p:bldP spid="32" grpId="0" animBg="1"/>
      <p:bldP spid="33" grpId="0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Recommendations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66F1-2F60-438A-9D20-AA44BB5645CF}"/>
              </a:ext>
            </a:extLst>
          </p:cNvPr>
          <p:cNvSpPr txBox="1"/>
          <p:nvPr/>
        </p:nvSpPr>
        <p:spPr>
          <a:xfrm>
            <a:off x="812836" y="1517822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Other machine learning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04DED-486E-4C2A-8882-7C4051BB7B73}"/>
              </a:ext>
            </a:extLst>
          </p:cNvPr>
          <p:cNvSpPr txBox="1"/>
          <p:nvPr/>
        </p:nvSpPr>
        <p:spPr>
          <a:xfrm>
            <a:off x="812836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C50E2-9577-4717-BD7C-896C962D682F}"/>
              </a:ext>
            </a:extLst>
          </p:cNvPr>
          <p:cNvSpPr txBox="1"/>
          <p:nvPr/>
        </p:nvSpPr>
        <p:spPr>
          <a:xfrm>
            <a:off x="4684200" y="1517823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Simplified set of chords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8FF38-5F89-49BD-93B4-D63125F6C2FF}"/>
              </a:ext>
            </a:extLst>
          </p:cNvPr>
          <p:cNvSpPr txBox="1"/>
          <p:nvPr/>
        </p:nvSpPr>
        <p:spPr>
          <a:xfrm>
            <a:off x="4684200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A86DC-290A-4A34-AA54-532370E9DFF1}"/>
              </a:ext>
            </a:extLst>
          </p:cNvPr>
          <p:cNvSpPr txBox="1"/>
          <p:nvPr/>
        </p:nvSpPr>
        <p:spPr>
          <a:xfrm>
            <a:off x="8555564" y="1516140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 audio rather than MIDI as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1FF86-431D-409C-B60A-E8D1F5A6CB72}"/>
              </a:ext>
            </a:extLst>
          </p:cNvPr>
          <p:cNvSpPr txBox="1"/>
          <p:nvPr/>
        </p:nvSpPr>
        <p:spPr>
          <a:xfrm>
            <a:off x="8555564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7801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727E4-4FE8-49CA-ACA9-D57CDBC31CBB}"/>
              </a:ext>
            </a:extLst>
          </p:cNvPr>
          <p:cNvSpPr txBox="1"/>
          <p:nvPr/>
        </p:nvSpPr>
        <p:spPr>
          <a:xfrm>
            <a:off x="2413363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5E28-BB26-4B35-8977-EF7F5253DC8A}"/>
              </a:ext>
            </a:extLst>
          </p:cNvPr>
          <p:cNvSpPr txBox="1"/>
          <p:nvPr/>
        </p:nvSpPr>
        <p:spPr>
          <a:xfrm>
            <a:off x="349235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E6E50-B349-42D0-9DEB-2F74A0F9672E}"/>
              </a:ext>
            </a:extLst>
          </p:cNvPr>
          <p:cNvSpPr txBox="1"/>
          <p:nvPr/>
        </p:nvSpPr>
        <p:spPr>
          <a:xfrm>
            <a:off x="4571347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7F651-DA8A-4A39-93B3-220930A9DDE1}"/>
              </a:ext>
            </a:extLst>
          </p:cNvPr>
          <p:cNvSpPr txBox="1"/>
          <p:nvPr/>
        </p:nvSpPr>
        <p:spPr>
          <a:xfrm>
            <a:off x="5649493" y="2733137"/>
            <a:ext cx="1078992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Rev. C1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59B77-B191-4774-9B23-EE3BC743B75D}"/>
              </a:ext>
            </a:extLst>
          </p:cNvPr>
          <p:cNvSpPr txBox="1"/>
          <p:nvPr/>
        </p:nvSpPr>
        <p:spPr>
          <a:xfrm>
            <a:off x="672848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04C2B-6646-4F64-A222-5B0174BC0A92}"/>
              </a:ext>
            </a:extLst>
          </p:cNvPr>
          <p:cNvSpPr txBox="1"/>
          <p:nvPr/>
        </p:nvSpPr>
        <p:spPr>
          <a:xfrm>
            <a:off x="7807054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06A08-607B-420A-9390-CCC2FE8BDFB9}"/>
              </a:ext>
            </a:extLst>
          </p:cNvPr>
          <p:cNvSpPr txBox="1"/>
          <p:nvPr/>
        </p:nvSpPr>
        <p:spPr>
          <a:xfrm>
            <a:off x="8885623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A123F0-56F8-48ED-801B-4EA33B53161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EA052-4EB4-4D20-9E22-5F8E39D0860A}"/>
              </a:ext>
            </a:extLst>
          </p:cNvPr>
          <p:cNvSpPr txBox="1"/>
          <p:nvPr/>
        </p:nvSpPr>
        <p:spPr>
          <a:xfrm>
            <a:off x="2413363" y="3441023"/>
            <a:ext cx="755125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280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3810" y="758455"/>
            <a:ext cx="5068825" cy="48320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Baharloo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Service, S.,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Risch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Gitschier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Freimer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(2000). Familial aggregation of absolute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American Journal of Human Genetics, 67, 755-758.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doi:10.1086/303057. 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Chord.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Colina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C. A., Perez, C. E.,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Paraan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F. N. C. (2017). Simple techniques for improving deep neural network outcomes on commodity hardware.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AIP Conference Proceedings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1871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040001. doi:10.1063/1.4996523.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Daniel, G. (2013).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Principles of artificial neural networks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(3rd ed.) Chicago, IL: World Scientific.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Fujishima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T. (1999). Realtime chord recognition of musical sound: A system using common Lisp music. Retrieved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2"/>
              </a:rPr>
              <a:t>http://www.music.mcgill.ca/~jason/mumt621/papers5/fujishima_1999.pdf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Greeff, W. (2016). The influence of perception latency on the quality of musical performance during a simulated delay scenario. Retrieved from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https://repository.up.ac.za/bitstream/handle/2263/58578/Greeff_Influence_2017.pdf?sequence=4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Humphrey, E., Bello, J. P., &amp; Cho, T. (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n.d.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). Chord Recognition. Retrieved from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http://steinhardt.nyu.edu/marl/research/chord_recognition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Kidd, P. (2017).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: Real-time MIDI I/O for Python [GitHub repository]. Retrieved August 23, 2017,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5"/>
              </a:rPr>
              <a:t>https://github.com/patrickkidd/pyrtmidi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EE51F-99AD-4992-8C27-CC10EF9A416F}"/>
              </a:ext>
            </a:extLst>
          </p:cNvPr>
          <p:cNvSpPr txBox="1"/>
          <p:nvPr/>
        </p:nvSpPr>
        <p:spPr>
          <a:xfrm>
            <a:off x="5712635" y="762515"/>
            <a:ext cx="5068825" cy="48280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Nickolls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Buck, I., Garland,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Skadron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K. (2008). Scalable parallel programming with CUDA.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ACM Queue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6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(2), 40-53.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Osmalskyj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Embrechts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J-J.,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Piérard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&amp; Van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Droogenbroeck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(2012, May 9). Neural networks for musical chords recognition.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6"/>
              </a:rPr>
              <a:t>http://jim.afim-asso.org/jim12/pdf/jim2012_08_p_osmalskyj.pdf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Perera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Kodithuwakku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 R. (2005, December 15). Music chord recognition using artificial neural networks.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1st Proceedings of the International Conference on Information and Automation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304-308.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Root.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Stark, A.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Plumbley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D. (2009). Real-time chord recognition for live performance [PDF file]. Retrieved at https://www.eecs.qmul.ac.uk/~markp/2009/StarkPlumbley09-icmc.pdf.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Zatorre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R. J., Perry, D. W., Beckett, C. A., Westbury, C. F., &amp; Evans, A. C. (1998). Functional anatomy of musical processing in listeners with absolute pitch and relative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Proceedings of the National Academy of Sciences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95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3172-3177.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7"/>
              </a:rPr>
              <a:t>http://www.pnas.org/content/95/6/3172.full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Zhou, X., &amp; Lerch, A. (2015). Chord detection using deep learning.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16</a:t>
            </a:r>
            <a:r>
              <a:rPr lang="en-US" sz="1100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International Society for Music Information Retrieval Conference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52-58. Retrieved at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8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8"/>
              </a:rPr>
              <a:t>http://ismir2015.uma.es/articles/96_Paper.pdf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202583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Toolbox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722CA-71B4-467B-AADA-0FFC71EDA845}"/>
              </a:ext>
            </a:extLst>
          </p:cNvPr>
          <p:cNvSpPr txBox="1"/>
          <p:nvPr/>
        </p:nvSpPr>
        <p:spPr>
          <a:xfrm>
            <a:off x="9046915" y="44317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5DC736A-C919-4AC5-9129-5D3CDE29CF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59FF43"/>
                </a:solidFill>
              </a:rPr>
              <a:t>A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59FF43"/>
                </a:solidFill>
              </a:rPr>
              <a:t>root </a:t>
            </a:r>
            <a:br>
              <a:rPr lang="en-US" sz="3600" dirty="0">
                <a:solidFill>
                  <a:srgbClr val="59FF43"/>
                </a:solidFill>
              </a:rPr>
            </a:br>
            <a:r>
              <a:rPr lang="en-US" sz="3600" dirty="0">
                <a:solidFill>
                  <a:srgbClr val="59FF43"/>
                </a:solidFill>
              </a:rPr>
              <a:t>note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9119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000" dirty="0">
                <a:solidFill>
                  <a:srgbClr val="FF5043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 err="1">
                <a:solidFill>
                  <a:srgbClr val="FF5043"/>
                </a:solidFill>
              </a:rPr>
              <a:t>maj</a:t>
            </a:r>
            <a:endParaRPr lang="en-US" sz="2000" dirty="0">
              <a:solidFill>
                <a:srgbClr val="FF504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FF5043"/>
                </a:solidFill>
              </a:rPr>
              <a:t>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30998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>
                <a:solidFill>
                  <a:srgbClr val="DAE3F3"/>
                </a:solidFill>
              </a:rPr>
              <a:t>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AE3F3"/>
                </a:solidFill>
              </a:rPr>
              <a:t>Simple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More common chord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Simple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</p:spTree>
    <p:extLst>
      <p:ext uri="{BB962C8B-B14F-4D97-AF65-F5344CB8AC3E}">
        <p14:creationId xmlns:p14="http://schemas.microsoft.com/office/powerpoint/2010/main" val="9515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6148284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Am</a:t>
            </a:r>
            <a:r>
              <a:rPr lang="en-US" sz="2000" dirty="0">
                <a:solidFill>
                  <a:srgbClr val="FF5043"/>
                </a:solidFill>
              </a:rPr>
              <a:t>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5043"/>
                </a:solidFill>
              </a:rPr>
              <a:t>Extended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Less common chord 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6148284" y="1341910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G#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Simple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FB3B3F-E196-4750-82D3-1AFA5488719F}"/>
              </a:ext>
            </a:extLst>
          </p:cNvPr>
          <p:cNvSpPr txBox="1"/>
          <p:nvPr/>
        </p:nvSpPr>
        <p:spPr>
          <a:xfrm>
            <a:off x="8359580" y="1495798"/>
            <a:ext cx="16050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Extension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4AF4CE-28C8-4604-B2B8-02C61B27BF94}"/>
              </a:ext>
            </a:extLst>
          </p:cNvPr>
          <p:cNvCxnSpPr>
            <a:stCxn id="27" idx="1"/>
            <a:endCxn id="25" idx="3"/>
          </p:cNvCxnSpPr>
          <p:nvPr/>
        </p:nvCxnSpPr>
        <p:spPr>
          <a:xfrm flipH="1">
            <a:off x="7227276" y="1695853"/>
            <a:ext cx="1132304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2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inversion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9592B-FCF7-4D96-AAEF-12B31C7A20C4}"/>
              </a:ext>
            </a:extLst>
          </p:cNvPr>
          <p:cNvSpPr txBox="1"/>
          <p:nvPr/>
        </p:nvSpPr>
        <p:spPr>
          <a:xfrm>
            <a:off x="2850303" y="415058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D9238-40C7-4885-BB86-BAB7EF8E395F}"/>
              </a:ext>
            </a:extLst>
          </p:cNvPr>
          <p:cNvSpPr txBox="1"/>
          <p:nvPr/>
        </p:nvSpPr>
        <p:spPr>
          <a:xfrm>
            <a:off x="6148284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19CE05-19AA-433F-B953-822D5D31D065}"/>
              </a:ext>
            </a:extLst>
          </p:cNvPr>
          <p:cNvSpPr txBox="1"/>
          <p:nvPr/>
        </p:nvSpPr>
        <p:spPr>
          <a:xfrm>
            <a:off x="9691819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1268-75A7-4B8C-8C71-6DC51932AB8F}"/>
              </a:ext>
            </a:extLst>
          </p:cNvPr>
          <p:cNvSpPr txBox="1"/>
          <p:nvPr/>
        </p:nvSpPr>
        <p:spPr>
          <a:xfrm>
            <a:off x="1113838" y="4908840"/>
            <a:ext cx="1059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0</a:t>
            </a:r>
            <a:r>
              <a:rPr lang="en-US" sz="3600" baseline="30000" dirty="0">
                <a:solidFill>
                  <a:srgbClr val="FFC000"/>
                </a:solidFill>
              </a:rPr>
              <a:t>th</a:t>
            </a:r>
            <a:r>
              <a:rPr lang="en-US" sz="3600" dirty="0">
                <a:solidFill>
                  <a:srgbClr val="FFC000"/>
                </a:solidFill>
              </a:rPr>
              <a:t> inversion only included in scope of study</a:t>
            </a:r>
            <a:endParaRPr lang="en-US" sz="3600" dirty="0">
              <a:solidFill>
                <a:srgbClr val="F144FE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CA7E3D8-7ABE-4DB3-9589-58202A30DC8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own">
      <a:majorFont>
        <a:latin typeface="Brown"/>
        <a:ea typeface=""/>
        <a:cs typeface=""/>
      </a:majorFont>
      <a:minorFont>
        <a:latin typeface="Brow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8205</TotalTime>
  <Words>2125</Words>
  <Application>Microsoft Office PowerPoint</Application>
  <PresentationFormat>Widescreen</PresentationFormat>
  <Paragraphs>589</Paragraphs>
  <Slides>46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Brown</vt:lpstr>
      <vt:lpstr>Consolas</vt:lpstr>
      <vt:lpstr>LM Sans 10</vt:lpstr>
      <vt:lpstr>Office Theme</vt:lpstr>
      <vt:lpstr>Real-Time Identification of Simple and Extended Musical Chords using Artificial Neural Networks</vt:lpstr>
      <vt:lpstr>Real-Time Identification of  Common and Extended Musical Chords  using 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Identification of Common and Extended Musical Chords using Neural Networks</dc:title>
  <dc:creator>Joachim</dc:creator>
  <cp:lastModifiedBy>Joachim</cp:lastModifiedBy>
  <cp:revision>233</cp:revision>
  <dcterms:created xsi:type="dcterms:W3CDTF">2017-09-25T01:08:35Z</dcterms:created>
  <dcterms:modified xsi:type="dcterms:W3CDTF">2018-12-10T03:59:22Z</dcterms:modified>
</cp:coreProperties>
</file>