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Glacial Indifference" panose="020B0604020202020204" charset="0"/>
      <p:regular r:id="rId6"/>
    </p:embeddedFont>
    <p:embeddedFont>
      <p:font typeface="Glacial Indifference Bold" panose="020B0604020202020204" charset="0"/>
      <p:regular r:id="rId7"/>
    </p:embeddedFont>
    <p:embeddedFont>
      <p:font typeface="Glacial Indifference Italics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62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5594" y="-70647"/>
            <a:ext cx="18494060" cy="10402909"/>
          </a:xfrm>
          <a:custGeom>
            <a:avLst/>
            <a:gdLst/>
            <a:ahLst/>
            <a:cxnLst/>
            <a:rect l="l" t="t" r="r" b="b"/>
            <a:pathLst>
              <a:path w="18494060" h="10402909">
                <a:moveTo>
                  <a:pt x="0" y="0"/>
                </a:moveTo>
                <a:lnTo>
                  <a:pt x="18494060" y="0"/>
                </a:lnTo>
                <a:lnTo>
                  <a:pt x="18494060" y="10402909"/>
                </a:lnTo>
                <a:lnTo>
                  <a:pt x="0" y="1040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3527370"/>
            <a:ext cx="14633728" cy="288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36"/>
              </a:lnSpc>
            </a:pPr>
            <a:r>
              <a:rPr lang="en-US" sz="11036" b="1" dirty="0">
                <a:solidFill>
                  <a:srgbClr val="FFFFFF"/>
                </a:solidFill>
                <a:latin typeface="Glacial Indifference"/>
              </a:rPr>
              <a:t>DISTRIBUTORE DI BEVANDE</a:t>
            </a:r>
          </a:p>
        </p:txBody>
      </p:sp>
      <p:sp>
        <p:nvSpPr>
          <p:cNvPr id="4" name="Freeform 4"/>
          <p:cNvSpPr/>
          <p:nvPr/>
        </p:nvSpPr>
        <p:spPr>
          <a:xfrm>
            <a:off x="6477706" y="8533822"/>
            <a:ext cx="5332588" cy="1448956"/>
          </a:xfrm>
          <a:custGeom>
            <a:avLst/>
            <a:gdLst/>
            <a:ahLst/>
            <a:cxnLst/>
            <a:rect l="l" t="t" r="r" b="b"/>
            <a:pathLst>
              <a:path w="5332588" h="1448956">
                <a:moveTo>
                  <a:pt x="0" y="0"/>
                </a:moveTo>
                <a:lnTo>
                  <a:pt x="5332588" y="0"/>
                </a:lnTo>
                <a:lnTo>
                  <a:pt x="5332588" y="1448956"/>
                </a:lnTo>
                <a:lnTo>
                  <a:pt x="0" y="144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2862475" y="8861423"/>
            <a:ext cx="5239934" cy="850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3311" dirty="0" err="1">
                <a:solidFill>
                  <a:srgbClr val="FFFFFF"/>
                </a:solidFill>
                <a:latin typeface="Glacial Indifference"/>
              </a:rPr>
              <a:t>Viscillo</a:t>
            </a:r>
            <a:r>
              <a:rPr lang="en-US" sz="3311" dirty="0">
                <a:solidFill>
                  <a:srgbClr val="FFFFFF"/>
                </a:solidFill>
                <a:latin typeface="Glacial Indifference"/>
              </a:rPr>
              <a:t> Nicola 0124002557</a:t>
            </a:r>
          </a:p>
          <a:p>
            <a:pPr>
              <a:lnSpc>
                <a:spcPts val="3311"/>
              </a:lnSpc>
            </a:pPr>
            <a:r>
              <a:rPr lang="en-US" sz="3311" dirty="0" err="1">
                <a:solidFill>
                  <a:srgbClr val="FFFFFF"/>
                </a:solidFill>
                <a:latin typeface="Glacial Indifference"/>
              </a:rPr>
              <a:t>Galiero</a:t>
            </a:r>
            <a:r>
              <a:rPr lang="en-US" sz="3311" dirty="0">
                <a:solidFill>
                  <a:srgbClr val="FFFFFF"/>
                </a:solidFill>
                <a:latin typeface="Glacial Indifference"/>
              </a:rPr>
              <a:t> Nicola 0124002671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0977"/>
            <a:ext cx="10377977" cy="10377977"/>
          </a:xfrm>
          <a:custGeom>
            <a:avLst/>
            <a:gdLst/>
            <a:ahLst/>
            <a:cxnLst/>
            <a:rect l="l" t="t" r="r" b="b"/>
            <a:pathLst>
              <a:path w="10377977" h="10377977">
                <a:moveTo>
                  <a:pt x="0" y="0"/>
                </a:moveTo>
                <a:lnTo>
                  <a:pt x="10377977" y="0"/>
                </a:lnTo>
                <a:lnTo>
                  <a:pt x="10377977" y="10377977"/>
                </a:lnTo>
                <a:lnTo>
                  <a:pt x="0" y="1037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5117051" y="3300787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9"/>
                </a:lnTo>
                <a:lnTo>
                  <a:pt x="0" y="57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5692300" y="1517043"/>
            <a:ext cx="6903399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6300" dirty="0">
                <a:solidFill>
                  <a:srgbClr val="88DBFF"/>
                </a:solidFill>
                <a:latin typeface="Glacial Indifference Bold"/>
              </a:rPr>
              <a:t>AMMINISTRATORE</a:t>
            </a:r>
          </a:p>
        </p:txBody>
      </p:sp>
      <p:sp>
        <p:nvSpPr>
          <p:cNvPr id="5" name="Freeform 5"/>
          <p:cNvSpPr/>
          <p:nvPr/>
        </p:nvSpPr>
        <p:spPr>
          <a:xfrm>
            <a:off x="5117051" y="4855876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8"/>
                </a:lnTo>
                <a:lnTo>
                  <a:pt x="0" y="57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5117051" y="6408451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9"/>
                </a:lnTo>
                <a:lnTo>
                  <a:pt x="0" y="57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5117051" y="7964775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8"/>
                </a:lnTo>
                <a:lnTo>
                  <a:pt x="0" y="57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AutoShape 8"/>
          <p:cNvSpPr/>
          <p:nvPr/>
        </p:nvSpPr>
        <p:spPr>
          <a:xfrm>
            <a:off x="5897880" y="2498118"/>
            <a:ext cx="6492240" cy="0"/>
          </a:xfrm>
          <a:prstGeom prst="line">
            <a:avLst/>
          </a:prstGeom>
          <a:ln w="38100" cap="flat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5009197" y="136236"/>
            <a:ext cx="826960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  <a:spcBef>
                <a:spcPct val="0"/>
              </a:spcBef>
            </a:pPr>
            <a:r>
              <a:rPr lang="en-US" sz="6800" dirty="0" err="1">
                <a:solidFill>
                  <a:srgbClr val="FFFFFF"/>
                </a:solidFill>
                <a:latin typeface="Glacial Indifference"/>
              </a:rPr>
              <a:t>Obiettivi</a:t>
            </a:r>
            <a:r>
              <a:rPr lang="en-US" sz="6800" dirty="0">
                <a:solidFill>
                  <a:srgbClr val="FFFFFF"/>
                </a:solidFill>
                <a:latin typeface="Glacial Indifference"/>
              </a:rPr>
              <a:t> del </a:t>
            </a:r>
            <a:r>
              <a:rPr lang="en-US" sz="6800" dirty="0" err="1">
                <a:solidFill>
                  <a:srgbClr val="FFFFFF"/>
                </a:solidFill>
                <a:latin typeface="Glacial Indifference"/>
              </a:rPr>
              <a:t>progetto</a:t>
            </a:r>
            <a:r>
              <a:rPr lang="en-US" sz="6800" dirty="0">
                <a:solidFill>
                  <a:srgbClr val="FFFFFF"/>
                </a:solidFill>
                <a:latin typeface="Glacial Indifference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24200" y="4862512"/>
            <a:ext cx="725460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definire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il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prezzo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per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ogni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tipo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di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24200" y="5891213"/>
            <a:ext cx="8353175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fare un report sui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consumi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mensili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delle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diverse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tipologie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di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;</a:t>
            </a: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24200" y="2783549"/>
            <a:ext cx="8269605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periodicamente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aggiungere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alla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scorta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. Il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sistema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controlla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automaticamente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se la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è sotto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scorta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(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minore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di 1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litro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);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24200" y="7386638"/>
            <a:ext cx="8676284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aggiungere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una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nuova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tipologia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di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partendo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da quelle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già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esistenti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(e.g.,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thè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con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limone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).</a:t>
            </a: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FFFFFF"/>
              </a:solidFill>
              <a:latin typeface="Glacial Indifference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0977"/>
            <a:ext cx="10377977" cy="10377977"/>
          </a:xfrm>
          <a:custGeom>
            <a:avLst/>
            <a:gdLst/>
            <a:ahLst/>
            <a:cxnLst/>
            <a:rect l="l" t="t" r="r" b="b"/>
            <a:pathLst>
              <a:path w="10377977" h="10377977">
                <a:moveTo>
                  <a:pt x="0" y="0"/>
                </a:moveTo>
                <a:lnTo>
                  <a:pt x="10377977" y="0"/>
                </a:lnTo>
                <a:lnTo>
                  <a:pt x="10377977" y="10377977"/>
                </a:lnTo>
                <a:lnTo>
                  <a:pt x="0" y="1037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5117051" y="4391597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9"/>
                </a:lnTo>
                <a:lnTo>
                  <a:pt x="0" y="57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5692300" y="1517043"/>
            <a:ext cx="6903399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6300" dirty="0">
                <a:solidFill>
                  <a:srgbClr val="88DBFF"/>
                </a:solidFill>
                <a:latin typeface="Glacial Indifference Bold"/>
              </a:rPr>
              <a:t>UTENTE</a:t>
            </a:r>
          </a:p>
        </p:txBody>
      </p:sp>
      <p:sp>
        <p:nvSpPr>
          <p:cNvPr id="5" name="Freeform 5"/>
          <p:cNvSpPr/>
          <p:nvPr/>
        </p:nvSpPr>
        <p:spPr>
          <a:xfrm>
            <a:off x="5117051" y="7301364"/>
            <a:ext cx="575249" cy="575249"/>
          </a:xfrm>
          <a:custGeom>
            <a:avLst/>
            <a:gdLst/>
            <a:ahLst/>
            <a:cxnLst/>
            <a:rect l="l" t="t" r="r" b="b"/>
            <a:pathLst>
              <a:path w="575249" h="575249">
                <a:moveTo>
                  <a:pt x="0" y="0"/>
                </a:moveTo>
                <a:lnTo>
                  <a:pt x="575249" y="0"/>
                </a:lnTo>
                <a:lnTo>
                  <a:pt x="575249" y="575249"/>
                </a:lnTo>
                <a:lnTo>
                  <a:pt x="0" y="57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AutoShape 6"/>
          <p:cNvSpPr/>
          <p:nvPr/>
        </p:nvSpPr>
        <p:spPr>
          <a:xfrm>
            <a:off x="5897880" y="2498118"/>
            <a:ext cx="6492240" cy="0"/>
          </a:xfrm>
          <a:prstGeom prst="line">
            <a:avLst/>
          </a:prstGeom>
          <a:ln w="38100" cap="flat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5009197" y="136236"/>
            <a:ext cx="826960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  <a:spcBef>
                <a:spcPct val="0"/>
              </a:spcBef>
            </a:pPr>
            <a:r>
              <a:rPr lang="en-US" sz="6800" dirty="0" err="1">
                <a:solidFill>
                  <a:srgbClr val="FFFFFF"/>
                </a:solidFill>
                <a:latin typeface="Glacial Indifference"/>
              </a:rPr>
              <a:t>Obiettivi</a:t>
            </a:r>
            <a:r>
              <a:rPr lang="en-US" sz="6800" dirty="0">
                <a:solidFill>
                  <a:srgbClr val="FFFFFF"/>
                </a:solidFill>
                <a:latin typeface="Glacial Indifference"/>
              </a:rPr>
              <a:t> del </a:t>
            </a:r>
            <a:r>
              <a:rPr lang="en-US" sz="6800" dirty="0" err="1">
                <a:solidFill>
                  <a:srgbClr val="FFFFFF"/>
                </a:solidFill>
                <a:latin typeface="Glacial Indifference"/>
              </a:rPr>
              <a:t>progetto</a:t>
            </a:r>
            <a:r>
              <a:rPr lang="en-US" sz="6800" dirty="0">
                <a:solidFill>
                  <a:srgbClr val="FFFFFF"/>
                </a:solidFill>
                <a:latin typeface="Glacial Indifference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37289" y="6817584"/>
            <a:ext cx="7254602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ricaricare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una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chiavetta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inserendo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contanti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(5,10,20,50 euro);</a:t>
            </a: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37289" y="3350484"/>
            <a:ext cx="8881376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scegliere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,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prelevare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e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pagare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una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bevanda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. </a:t>
            </a:r>
          </a:p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Il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pagamento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può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avvenire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secondo le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modalità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: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contanti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(5, 10, 20, 50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centesimi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, 1 e 2 euro), </a:t>
            </a:r>
          </a:p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chiavetta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ricaricabile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 o carta di </a:t>
            </a:r>
            <a:r>
              <a:rPr lang="en-US" sz="2999" dirty="0" err="1">
                <a:solidFill>
                  <a:srgbClr val="FFFFFF"/>
                </a:solidFill>
                <a:latin typeface="Glacial Indifference"/>
              </a:rPr>
              <a:t>credito</a:t>
            </a:r>
            <a:r>
              <a:rPr lang="en-US" sz="2999" dirty="0">
                <a:solidFill>
                  <a:srgbClr val="FFFFFF"/>
                </a:solidFill>
                <a:latin typeface="Glacial Indifference"/>
              </a:rPr>
              <a:t>;</a:t>
            </a: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FFFFFF"/>
              </a:solidFill>
              <a:latin typeface="Glacial Indifference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blu, Blu elettrico, sfocatura, Blu intenso&#10;&#10;Descrizione generata automaticamente">
            <a:extLst>
              <a:ext uri="{FF2B5EF4-FFF2-40B4-BE49-F238E27FC236}">
                <a16:creationId xmlns:a16="http://schemas.microsoft.com/office/drawing/2014/main" id="{2A33666B-A0BF-1946-2D3E-6898459E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2786495" y="3968661"/>
            <a:ext cx="4565699" cy="121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i="1" dirty="0">
                <a:solidFill>
                  <a:srgbClr val="FFFFFF"/>
                </a:solidFill>
                <a:latin typeface="Glacial Indifference Italics"/>
              </a:rPr>
              <a:t>STRATEGY PATTERN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86495" y="7016972"/>
            <a:ext cx="4649968" cy="121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i="1" dirty="0">
                <a:solidFill>
                  <a:srgbClr val="FFFFFF"/>
                </a:solidFill>
                <a:latin typeface="Glacial Indifference Italics"/>
              </a:rPr>
              <a:t>COMMAND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71485" y="3968661"/>
            <a:ext cx="4447611" cy="1210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i="1" dirty="0">
                <a:solidFill>
                  <a:srgbClr val="FFFFFF"/>
                </a:solidFill>
                <a:latin typeface="Glacial Indifference Italics"/>
              </a:rPr>
              <a:t>SINGLETON PATTERN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71485" y="7036022"/>
            <a:ext cx="3278029" cy="121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i="1" dirty="0">
                <a:solidFill>
                  <a:srgbClr val="FFFFFF"/>
                </a:solidFill>
                <a:latin typeface="Glacial Indifference Italics"/>
              </a:rPr>
              <a:t>STATE PATTERN</a:t>
            </a:r>
          </a:p>
        </p:txBody>
      </p:sp>
      <p:sp>
        <p:nvSpPr>
          <p:cNvPr id="6" name="Freeform 6"/>
          <p:cNvSpPr/>
          <p:nvPr/>
        </p:nvSpPr>
        <p:spPr>
          <a:xfrm>
            <a:off x="5907555" y="4000563"/>
            <a:ext cx="403837" cy="403837"/>
          </a:xfrm>
          <a:custGeom>
            <a:avLst/>
            <a:gdLst/>
            <a:ahLst/>
            <a:cxnLst/>
            <a:rect l="l" t="t" r="r" b="b"/>
            <a:pathLst>
              <a:path w="403837" h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2035341" y="4000563"/>
            <a:ext cx="403837" cy="403837"/>
          </a:xfrm>
          <a:custGeom>
            <a:avLst/>
            <a:gdLst/>
            <a:ahLst/>
            <a:cxnLst/>
            <a:rect l="l" t="t" r="r" b="b"/>
            <a:pathLst>
              <a:path w="403837" h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5907555" y="7107600"/>
            <a:ext cx="403837" cy="403837"/>
          </a:xfrm>
          <a:custGeom>
            <a:avLst/>
            <a:gdLst/>
            <a:ahLst/>
            <a:cxnLst/>
            <a:rect l="l" t="t" r="r" b="b"/>
            <a:pathLst>
              <a:path w="403837" h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2035341" y="7107600"/>
            <a:ext cx="403837" cy="403837"/>
          </a:xfrm>
          <a:custGeom>
            <a:avLst/>
            <a:gdLst/>
            <a:ahLst/>
            <a:cxnLst/>
            <a:rect l="l" t="t" r="r" b="b"/>
            <a:pathLst>
              <a:path w="403837" h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617541" y="1019175"/>
            <a:ext cx="6903399" cy="19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6300" dirty="0">
                <a:solidFill>
                  <a:schemeClr val="bg1"/>
                </a:solidFill>
                <a:latin typeface="Glacial Indifference Bold"/>
              </a:rPr>
              <a:t>DESIGN PATTERNS UTILIZZATI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17541" y="2933700"/>
            <a:ext cx="6903399" cy="19050"/>
          </a:xfrm>
          <a:prstGeom prst="line">
            <a:avLst/>
          </a:prstGeom>
          <a:ln w="38100" cap="flat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787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0</TotalTime>
  <Words>141</Words>
  <Application>Microsoft Office PowerPoint</Application>
  <PresentationFormat>Personalizzato</PresentationFormat>
  <Paragraphs>21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Glacial Indifference</vt:lpstr>
      <vt:lpstr>Calibri</vt:lpstr>
      <vt:lpstr>Glacial Indifference Bold</vt:lpstr>
      <vt:lpstr>Glacial Indifference Italics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DI BEVANDE</dc:title>
  <cp:lastModifiedBy>Emanuela Giancone</cp:lastModifiedBy>
  <cp:revision>5</cp:revision>
  <dcterms:created xsi:type="dcterms:W3CDTF">2006-08-16T00:00:00Z</dcterms:created>
  <dcterms:modified xsi:type="dcterms:W3CDTF">2024-01-18T18:30:05Z</dcterms:modified>
  <dc:identifier>DAF6ErbhdXY</dc:identifier>
</cp:coreProperties>
</file>