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8gv8NFxfk1VAdtM92gE16bzL4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68ca146_3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5368ca146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3acdb17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63acdb1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5368ca146_3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5368ca146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368ca14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5368ca1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510692f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55106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368ca146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5368ca14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5368ca146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05368ca14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368ca146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05368ca14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368ca146_3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5368ca146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logo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29303" r="6059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8431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477974" y="1122375"/>
            <a:ext cx="4396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Finding Legendary Pokemons by Machine Learning 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Applied Machine Learning Project: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By </a:t>
            </a:r>
            <a:r>
              <a:rPr b="1" lang="en-US" sz="2000" u="sng"/>
              <a:t>Chensheng Ma; Jianghui Li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368ca146_3_40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5368ca146_3_40"/>
          <p:cNvSpPr txBox="1"/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comparison - CV 3 fold</a:t>
            </a:r>
            <a:endParaRPr/>
          </a:p>
        </p:txBody>
      </p:sp>
      <p:sp>
        <p:nvSpPr>
          <p:cNvPr id="206" name="Google Shape;206;g105368ca146_3_40"/>
          <p:cNvSpPr txBox="1"/>
          <p:nvPr>
            <p:ph idx="1" type="body"/>
          </p:nvPr>
        </p:nvSpPr>
        <p:spPr>
          <a:xfrm>
            <a:off x="4206875" y="639763"/>
            <a:ext cx="4478338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Linear Kernel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(3 fold) Confusion Matrix 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0 84.5  3.2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1  3.5  8.9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0.9335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Radial Kernel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(3 fold) Confusion Matrix 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0 85.3  4.6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1  2.6  7.5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0.928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Polynomial Kernel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(3 fold) Confusion Matrix 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0 85.5  4.3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1  2.5  7.8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0.9321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105368ca146_3_40"/>
          <p:cNvSpPr txBox="1"/>
          <p:nvPr>
            <p:ph idx="2" type="body"/>
          </p:nvPr>
        </p:nvSpPr>
        <p:spPr>
          <a:xfrm>
            <a:off x="8736013" y="639763"/>
            <a:ext cx="2817813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Cross-Validated (3 fold) Confusion Matrix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0 85.5  2.4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1  2.5  9.7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0.9515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Random Forest (Highest Accuracy)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Cross-Validated (3 fold) Confusion Matrix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0 84.9  1.9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        1  2.8 10.4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0.9529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3acdb17c_0_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63acdb17c_0_3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063acdb17c_0_3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063acdb17c_0_3"/>
          <p:cNvSpPr txBox="1"/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FFFFFF"/>
                </a:solidFill>
              </a:rPr>
              <a:t>Model comparison - CV 5 fold, repeated 10 times</a:t>
            </a:r>
            <a:endParaRPr/>
          </a:p>
        </p:txBody>
      </p:sp>
      <p:sp>
        <p:nvSpPr>
          <p:cNvPr id="216" name="Google Shape;216;g1063acdb17c_0_3"/>
          <p:cNvSpPr txBox="1"/>
          <p:nvPr>
            <p:ph idx="1" type="body"/>
          </p:nvPr>
        </p:nvSpPr>
        <p:spPr>
          <a:xfrm>
            <a:off x="5199000" y="1412500"/>
            <a:ext cx="2926200" cy="54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Linear Kernel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(5 fold, repeated 10 times) Confusion Matrix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0 84.9  4.6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1  3.1  7.4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0.923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Radial Kernel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(5 fold, repeated 10 times) Confusion Matrix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0 85.1  4.4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1  2.9  7.7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0.9271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SVM Polynomial Kernel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(5 fold, repeated 10 times) Confusion Matrix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0 84.9  3.9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1  3.0  8.2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63636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0.9309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57142"/>
              <a:buFont typeface="Arial"/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1063acdb17c_0_3"/>
          <p:cNvSpPr txBox="1"/>
          <p:nvPr>
            <p:ph idx="2" type="body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(5 fold, repeated 10 times) Confusion Matrix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0 85.4  2.8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1  2.5  9.2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0.9463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Random Forest (Highest Accuracy)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Cross-Validated (5 fold, repeated 10 times) Confusion Matrix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(entries are percentual average cell counts across resamples)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Reference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Prediction    0   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0 85.8  1.8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1  2.1 10.3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Accuracy (average) : 0.9611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368ca146_3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ROC:</a:t>
            </a:r>
            <a:endParaRPr/>
          </a:p>
        </p:txBody>
      </p:sp>
      <p:pic>
        <p:nvPicPr>
          <p:cNvPr id="223" name="Google Shape;223;g105368ca146_3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00" y="1690833"/>
            <a:ext cx="3374600" cy="215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05368ca146_3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600" y="4029975"/>
            <a:ext cx="3374600" cy="19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5368ca146_3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1402" y="1730975"/>
            <a:ext cx="2962209" cy="20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05368ca146_3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1401" y="3951150"/>
            <a:ext cx="2849747" cy="19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05368ca146_3_46"/>
          <p:cNvSpPr txBox="1"/>
          <p:nvPr/>
        </p:nvSpPr>
        <p:spPr>
          <a:xfrm>
            <a:off x="3967400" y="2288713"/>
            <a:ext cx="183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linear 3 fold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05368ca146_3_46"/>
          <p:cNvSpPr txBox="1"/>
          <p:nvPr/>
        </p:nvSpPr>
        <p:spPr>
          <a:xfrm>
            <a:off x="9573600" y="2482663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3 fold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05368ca146_3_46"/>
          <p:cNvSpPr txBox="1"/>
          <p:nvPr/>
        </p:nvSpPr>
        <p:spPr>
          <a:xfrm>
            <a:off x="3891200" y="4663450"/>
            <a:ext cx="2378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3 fold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05368ca146_3_46"/>
          <p:cNvSpPr txBox="1"/>
          <p:nvPr/>
        </p:nvSpPr>
        <p:spPr>
          <a:xfrm>
            <a:off x="9573600" y="4168650"/>
            <a:ext cx="210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5 fold repeated 10 times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785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Unsupervised Learning:</a:t>
            </a:r>
            <a:endParaRPr/>
          </a:p>
        </p:txBody>
      </p:sp>
      <p:pic>
        <p:nvPicPr>
          <p:cNvPr descr="A picture containing clipart&#10;&#10;Description automatically generated" id="238" name="Google Shape;23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407878"/>
            <a:ext cx="7188199" cy="403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 txBox="1"/>
          <p:nvPr/>
        </p:nvSpPr>
        <p:spPr>
          <a:xfrm>
            <a:off x="7480092" y="2353456"/>
            <a:ext cx="3282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368ca146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Clustering Algorithm:</a:t>
            </a:r>
            <a:endParaRPr/>
          </a:p>
        </p:txBody>
      </p:sp>
      <p:sp>
        <p:nvSpPr>
          <p:cNvPr id="245" name="Google Shape;245;g105368ca146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0_iii: Non-Legendary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1_iii: Legendary</a:t>
            </a:r>
            <a:endParaRPr/>
          </a:p>
        </p:txBody>
      </p:sp>
      <p:sp>
        <p:nvSpPr>
          <p:cNvPr id="246" name="Google Shape;246;g105368ca146_3_0"/>
          <p:cNvSpPr txBox="1"/>
          <p:nvPr/>
        </p:nvSpPr>
        <p:spPr>
          <a:xfrm>
            <a:off x="1658075" y="51659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Non-Legendary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05368ca146_3_0"/>
          <p:cNvSpPr txBox="1"/>
          <p:nvPr/>
        </p:nvSpPr>
        <p:spPr>
          <a:xfrm>
            <a:off x="9959250" y="2369000"/>
            <a:ext cx="14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Legendary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05368ca146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650" y="2597313"/>
            <a:ext cx="5943600" cy="41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g105368ca146_3_0"/>
          <p:cNvCxnSpPr/>
          <p:nvPr/>
        </p:nvCxnSpPr>
        <p:spPr>
          <a:xfrm flipH="1">
            <a:off x="7258650" y="2665025"/>
            <a:ext cx="2700600" cy="13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50" name="Google Shape;250;g105368ca146_3_0"/>
          <p:cNvCxnSpPr/>
          <p:nvPr/>
        </p:nvCxnSpPr>
        <p:spPr>
          <a:xfrm flipH="1" rot="10800000">
            <a:off x="3008375" y="4650975"/>
            <a:ext cx="17475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510692f7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Clustering Algorithm:</a:t>
            </a:r>
            <a:endParaRPr/>
          </a:p>
        </p:txBody>
      </p:sp>
      <p:sp>
        <p:nvSpPr>
          <p:cNvPr id="256" name="Google Shape;256;g105510692f7_1_0"/>
          <p:cNvSpPr txBox="1"/>
          <p:nvPr>
            <p:ph idx="1" type="body"/>
          </p:nvPr>
        </p:nvSpPr>
        <p:spPr>
          <a:xfrm>
            <a:off x="453675" y="1825625"/>
            <a:ext cx="44013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0_iii: Non-Legendary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1_iii: Legendary</a:t>
            </a:r>
            <a:endParaRPr/>
          </a:p>
        </p:txBody>
      </p:sp>
      <p:pic>
        <p:nvPicPr>
          <p:cNvPr id="257" name="Google Shape;257;g105510692f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128" y="1825625"/>
            <a:ext cx="6522901" cy="45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105510692f7_1_0"/>
          <p:cNvCxnSpPr/>
          <p:nvPr/>
        </p:nvCxnSpPr>
        <p:spPr>
          <a:xfrm flipH="1" rot="10800000">
            <a:off x="3055650" y="4441575"/>
            <a:ext cx="21201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59" name="Google Shape;259;g105510692f7_1_0"/>
          <p:cNvCxnSpPr/>
          <p:nvPr/>
        </p:nvCxnSpPr>
        <p:spPr>
          <a:xfrm flipH="1">
            <a:off x="7311600" y="1690825"/>
            <a:ext cx="1006800" cy="12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60" name="Google Shape;260;g105510692f7_1_0"/>
          <p:cNvCxnSpPr/>
          <p:nvPr/>
        </p:nvCxnSpPr>
        <p:spPr>
          <a:xfrm rot="10800000">
            <a:off x="8164675" y="4441575"/>
            <a:ext cx="192990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61" name="Google Shape;261;g105510692f7_1_0"/>
          <p:cNvSpPr txBox="1"/>
          <p:nvPr/>
        </p:nvSpPr>
        <p:spPr>
          <a:xfrm>
            <a:off x="1660950" y="5198550"/>
            <a:ext cx="1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Non-Legendary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05510692f7_1_0"/>
          <p:cNvSpPr txBox="1"/>
          <p:nvPr/>
        </p:nvSpPr>
        <p:spPr>
          <a:xfrm>
            <a:off x="7826750" y="1290625"/>
            <a:ext cx="18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a few Legendaries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05510692f7_1_0"/>
          <p:cNvSpPr txBox="1"/>
          <p:nvPr/>
        </p:nvSpPr>
        <p:spPr>
          <a:xfrm>
            <a:off x="10011325" y="4983150"/>
            <a:ext cx="12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Legendaries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9E7D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 txBox="1"/>
          <p:nvPr>
            <p:ph type="title"/>
          </p:nvPr>
        </p:nvSpPr>
        <p:spPr>
          <a:xfrm>
            <a:off x="731520" y="731520"/>
            <a:ext cx="6089904" cy="1426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/>
          </a:p>
        </p:txBody>
      </p:sp>
      <p:sp>
        <p:nvSpPr>
          <p:cNvPr id="270" name="Google Shape;270;p7"/>
          <p:cNvSpPr/>
          <p:nvPr/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F49F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 txBox="1"/>
          <p:nvPr>
            <p:ph idx="1" type="body"/>
          </p:nvPr>
        </p:nvSpPr>
        <p:spPr>
          <a:xfrm>
            <a:off x="789456" y="2798385"/>
            <a:ext cx="6031967" cy="3283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Source From: https://www.kaggle.com/akbarjaffery/pokmon-pokedex-gens-18</a:t>
            </a:r>
            <a:endParaRPr/>
          </a:p>
        </p:txBody>
      </p:sp>
      <p:pic>
        <p:nvPicPr>
          <p:cNvPr descr="A picture containing shape&#10;&#10;Description automatically generated" id="274" name="Google Shape;274;p7"/>
          <p:cNvPicPr preferRelativeResize="0"/>
          <p:nvPr/>
        </p:nvPicPr>
        <p:blipFill rotWithShape="1">
          <a:blip r:embed="rId3">
            <a:alphaModFix/>
          </a:blip>
          <a:srcRect b="-1" l="29121" r="-1" t="0"/>
          <a:stretch/>
        </p:blipFill>
        <p:spPr>
          <a:xfrm>
            <a:off x="7277100" y="2480954"/>
            <a:ext cx="4455979" cy="3918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2502F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524256" y="4767072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What you gonna see?</a:t>
            </a:r>
            <a:endParaRPr/>
          </a:p>
        </p:txBody>
      </p:sp>
      <p:pic>
        <p:nvPicPr>
          <p:cNvPr descr="A picture containing logo&#10;&#10;Description automatically generated" id="97" name="Google Shape;97;p2"/>
          <p:cNvPicPr preferRelativeResize="0"/>
          <p:nvPr/>
        </p:nvPicPr>
        <p:blipFill rotWithShape="1">
          <a:blip r:embed="rId3">
            <a:alphaModFix/>
          </a:blip>
          <a:srcRect b="-1" l="0" r="-1" t="662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029319" y="917725"/>
            <a:ext cx="3424739" cy="485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Dataset Information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General Statistics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Supervised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Unsupervised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93D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b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at, domestic cat&#10;&#10;Description automatically generated" id="106" name="Google Shape;10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933" y="677708"/>
            <a:ext cx="7347537" cy="5503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38175" y="3597639"/>
            <a:ext cx="356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Dataset: There are 1032 rows and 44 columns.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Pokemon Dataset?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Finding Legendaries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about the Dataset:</a:t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38200" y="1825625"/>
            <a:ext cx="10464790" cy="4351338"/>
            <a:chOff x="0" y="0"/>
            <a:chExt cx="10464790" cy="4351338"/>
          </a:xfrm>
        </p:grpSpPr>
        <p:cxnSp>
          <p:nvCxnSpPr>
            <p:cNvPr id="114" name="Google Shape;114;p4"/>
            <p:cNvCxnSpPr/>
            <p:nvPr/>
          </p:nvCxnSpPr>
          <p:spPr>
            <a:xfrm>
              <a:off x="2226477" y="4024987"/>
              <a:ext cx="4400508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2226477" y="3363584"/>
              <a:ext cx="3763037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2226477" y="2589046"/>
              <a:ext cx="34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2226477" y="1762291"/>
              <a:ext cx="34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2226477" y="987753"/>
              <a:ext cx="3763037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226477" y="326350"/>
              <a:ext cx="4400508" cy="0"/>
            </a:xfrm>
            <a:prstGeom prst="straightConnector1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0" y="0"/>
              <a:ext cx="4351338" cy="435133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4998" r="-4997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013854" y="2833458"/>
              <a:ext cx="425247" cy="3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 rot="10800000">
              <a:off x="2013854" y="2833458"/>
              <a:ext cx="425247" cy="39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300635" y="0"/>
              <a:ext cx="652700" cy="652700"/>
            </a:xfrm>
            <a:prstGeom prst="ellipse">
              <a:avLst/>
            </a:prstGeom>
            <a:solidFill>
              <a:srgbClr val="F6FB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953336" y="0"/>
              <a:ext cx="1682336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953336" y="0"/>
              <a:ext cx="1682336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Legendary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663164" y="661403"/>
              <a:ext cx="652700" cy="652700"/>
            </a:xfrm>
            <a:prstGeom prst="ellipse">
              <a:avLst/>
            </a:prstGeom>
            <a:solidFill>
              <a:srgbClr val="DEF9C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15865" y="661403"/>
              <a:ext cx="2337798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6315875" y="661400"/>
              <a:ext cx="2999700" cy="6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315927" y="1435941"/>
              <a:ext cx="652700" cy="652700"/>
            </a:xfrm>
            <a:prstGeom prst="ellipse">
              <a:avLst/>
            </a:prstGeom>
            <a:solidFill>
              <a:srgbClr val="D3F7D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968628" y="1435941"/>
              <a:ext cx="847715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5968626" y="1435950"/>
              <a:ext cx="3110100" cy="6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Pokemon Catch 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315927" y="2262695"/>
              <a:ext cx="652700" cy="652700"/>
            </a:xfrm>
            <a:prstGeom prst="ellipse">
              <a:avLst/>
            </a:prstGeom>
            <a:solidFill>
              <a:srgbClr val="DAF6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68628" y="2262695"/>
              <a:ext cx="2528779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5968628" y="2262695"/>
              <a:ext cx="2528779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Stats of Pokemon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63164" y="3037233"/>
              <a:ext cx="652700" cy="652700"/>
            </a:xfrm>
            <a:prstGeom prst="ellipse">
              <a:avLst/>
            </a:prstGeom>
            <a:solidFill>
              <a:srgbClr val="E1F4F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315865" y="3037233"/>
              <a:ext cx="1740066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6315865" y="3037233"/>
              <a:ext cx="1740066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300635" y="3698637"/>
              <a:ext cx="652700" cy="652700"/>
            </a:xfrm>
            <a:prstGeom prst="ellipse">
              <a:avLst/>
            </a:prstGeom>
            <a:solidFill>
              <a:srgbClr val="E8EDF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953336" y="3698637"/>
              <a:ext cx="3511454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6953336" y="3698637"/>
              <a:ext cx="3511454" cy="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9050" spcFirstLastPara="1" rIns="99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Different evolution 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ddress Book with solid fill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8859" y="2549956"/>
            <a:ext cx="629303" cy="527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outline"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426" y="4133538"/>
            <a:ext cx="580869" cy="580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ching diagram outline" id="143" name="Google Shape;14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8083" y="559507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ers with solid fill"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7589" y="4942564"/>
            <a:ext cx="527831" cy="5278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les with arrows outline" id="145" name="Google Shape;14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08424" y="3305944"/>
            <a:ext cx="580869" cy="580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ss pieces outline" id="146" name="Google Shape;14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48083" y="1952469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368ca146_3_6"/>
          <p:cNvSpPr txBox="1"/>
          <p:nvPr>
            <p:ph type="title"/>
          </p:nvPr>
        </p:nvSpPr>
        <p:spPr>
          <a:xfrm>
            <a:off x="838200" y="0"/>
            <a:ext cx="56817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General statistical analysis of variables</a:t>
            </a:r>
            <a:endParaRPr sz="5800"/>
          </a:p>
        </p:txBody>
      </p:sp>
      <p:sp>
        <p:nvSpPr>
          <p:cNvPr id="152" name="Google Shape;152;g105368ca146_3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3" name="Google Shape;153;g105368ca146_3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0010" y="0"/>
            <a:ext cx="5630314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05368ca146_3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223450"/>
            <a:ext cx="6664674" cy="563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05368ca146_3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8325" y="4351199"/>
            <a:ext cx="4173662" cy="25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368ca146_3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g105368ca146_3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g105368ca146_3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1064663"/>
            <a:ext cx="6167874" cy="511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05368ca146_3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873" y="1183800"/>
            <a:ext cx="6024125" cy="4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368ca146_3_3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05368ca146_3_34"/>
          <p:cNvSpPr txBox="1"/>
          <p:nvPr>
            <p:ph idx="4294967295" type="title"/>
          </p:nvPr>
        </p:nvSpPr>
        <p:spPr>
          <a:xfrm>
            <a:off x="1113810" y="2825248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Correlation:</a:t>
            </a:r>
            <a:endParaRPr/>
          </a:p>
        </p:txBody>
      </p:sp>
      <p:grpSp>
        <p:nvGrpSpPr>
          <p:cNvPr id="170" name="Google Shape;170;g105368ca146_3_34"/>
          <p:cNvGrpSpPr/>
          <p:nvPr/>
        </p:nvGrpSpPr>
        <p:grpSpPr>
          <a:xfrm>
            <a:off x="0" y="2849524"/>
            <a:ext cx="731521" cy="673460"/>
            <a:chOff x="3940602" y="308034"/>
            <a:chExt cx="2116791" cy="3428999"/>
          </a:xfrm>
        </p:grpSpPr>
        <p:sp>
          <p:nvSpPr>
            <p:cNvPr id="171" name="Google Shape;171;g105368ca146_3_3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05368ca146_3_3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5368ca146_3_3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05368ca146_3_34"/>
          <p:cNvSpPr/>
          <p:nvPr/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105368ca146_3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2" y="1094232"/>
            <a:ext cx="5536001" cy="459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05368ca146_3_34"/>
          <p:cNvSpPr/>
          <p:nvPr/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D7A52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>
            <p:ph type="title"/>
          </p:nvPr>
        </p:nvSpPr>
        <p:spPr>
          <a:xfrm>
            <a:off x="524256" y="4767072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Learning:</a:t>
            </a:r>
            <a:b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83" name="Google Shape;183;p5"/>
          <p:cNvPicPr preferRelativeResize="0"/>
          <p:nvPr/>
        </p:nvPicPr>
        <p:blipFill rotWithShape="1">
          <a:blip r:embed="rId3">
            <a:alphaModFix/>
          </a:blip>
          <a:srcRect b="525" l="0" r="1" t="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/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8029319" y="917725"/>
            <a:ext cx="3424739" cy="485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Decision Tree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Support Vector Machine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KNN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Random Forest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368ca146_3_2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05368ca146_3_28"/>
          <p:cNvSpPr txBox="1"/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Decision Tree:</a:t>
            </a:r>
            <a:endParaRPr/>
          </a:p>
        </p:txBody>
      </p:sp>
      <p:grpSp>
        <p:nvGrpSpPr>
          <p:cNvPr id="192" name="Google Shape;192;g105368ca146_3_28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3" name="Google Shape;193;g105368ca146_3_28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105368ca146_3_28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105368ca146_3_28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5368ca146_3_28"/>
          <p:cNvSpPr txBox="1"/>
          <p:nvPr>
            <p:ph idx="1" type="body"/>
          </p:nvPr>
        </p:nvSpPr>
        <p:spPr>
          <a:xfrm>
            <a:off x="590719" y="2330505"/>
            <a:ext cx="4559425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Too many different species made the whole decision tree is hard to find detailed information. However, we can find the k number for our clustering. </a:t>
            </a:r>
            <a:endParaRPr/>
          </a:p>
        </p:txBody>
      </p:sp>
      <p:sp>
        <p:nvSpPr>
          <p:cNvPr id="197" name="Google Shape;197;g105368ca146_3_28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5368ca146_3_28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05368ca146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688" y="1237938"/>
            <a:ext cx="59436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2021-11-28T21:08:52Z</dcterms:created>
  <dc:creator>Chensheng Ma</dc:creator>
</cp:coreProperties>
</file>