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Nourd" charset="1" panose="00000500000000000000"/>
      <p:regular r:id="rId21"/>
    </p:embeddedFont>
    <p:embeddedFont>
      <p:font typeface="Luktao Bold" charset="1" panose="000000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Nourd Bold" charset="1" panose="000008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notesSlides/notesSlide2.xml" Type="http://schemas.openxmlformats.org/officeDocument/2006/relationships/notesSlide"/><Relationship Id="rId3" Target="viewProps.xml" Type="http://schemas.openxmlformats.org/officeDocument/2006/relationships/viewProps"/><Relationship Id="rId30" Target="notesSlides/notesSlide3.xml" Type="http://schemas.openxmlformats.org/officeDocument/2006/relationships/notesSlide"/><Relationship Id="rId31" Target="notesSlides/notesSlide4.xml" Type="http://schemas.openxmlformats.org/officeDocument/2006/relationships/notesSlide"/><Relationship Id="rId32" Target="notesSlides/notesSlide5.xml" Type="http://schemas.openxmlformats.org/officeDocument/2006/relationships/notesSlide"/><Relationship Id="rId33" Target="notesSlides/notesSlide6.xml" Type="http://schemas.openxmlformats.org/officeDocument/2006/relationships/notesSlide"/><Relationship Id="rId34" Target="notesSlides/notesSlide7.xml" Type="http://schemas.openxmlformats.org/officeDocument/2006/relationships/notesSlide"/><Relationship Id="rId35" Target="notesSlides/notesSlide8.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talk about a core component of this project — Natural Language Processing, or NLP.</a:t>
            </a:r>
          </a:p>
          <a:p>
            <a:r>
              <a:rPr lang="en-US"/>
              <a:t/>
            </a:r>
          </a:p>
          <a:p>
            <a:r>
              <a:rPr lang="en-US"/>
              <a:t>NLP is the field of AI that deals with understanding and working with human language. In our case, it enables the system to analyze the company_profile text from job postings — which is unstructured, free-form text — and convert it into something a machine learning model can learn from.</a:t>
            </a:r>
          </a:p>
          <a:p>
            <a:r>
              <a:rPr lang="en-US"/>
              <a:t/>
            </a:r>
          </a:p>
          <a:p>
            <a:r>
              <a:rPr lang="en-US"/>
              <a:t>The image you see here shows a typical NLP workflow, which mirrors what happens in our project as well.</a:t>
            </a:r>
          </a:p>
          <a:p>
            <a:r>
              <a:rPr lang="en-US"/>
              <a:t/>
            </a:r>
          </a:p>
          <a:p>
            <a:r>
              <a:rPr lang="en-US"/>
              <a:t>First, we start with raw data — this is just the company profile text as collected from the dataset.</a:t>
            </a:r>
          </a:p>
          <a:p>
            <a:r>
              <a:rPr lang="en-US"/>
              <a:t/>
            </a:r>
          </a:p>
          <a:p>
            <a:r>
              <a:rPr lang="en-US"/>
              <a:t>Second, the system performs data preprocessing. This means cleaning the text: removing punctuation, converting everything to lowercase, and getting rid of any unnecessary symbols. This step ensures consistency and removes noise.</a:t>
            </a:r>
          </a:p>
          <a:p>
            <a:r>
              <a:rPr lang="en-US"/>
              <a:t/>
            </a:r>
          </a:p>
          <a:p>
            <a:r>
              <a:rPr lang="en-US"/>
              <a:t>Third, we move to feature extraction. We use a method called TF-IDF to convert cleaned text into numerical vectors that represent the importance of words. These vectors become the input for our machine learning models.</a:t>
            </a:r>
          </a:p>
          <a:p>
            <a:r>
              <a:rPr lang="en-US"/>
              <a:t/>
            </a:r>
          </a:p>
          <a:p>
            <a:r>
              <a:rPr lang="en-US"/>
              <a:t>Fourth, we perform model training. We apply supervised learning, which means training on examples labeled as real or fake jobs. The model learns to recognize subtle linguistic patterns that might indicate fraud.</a:t>
            </a:r>
          </a:p>
          <a:p>
            <a:r>
              <a:rPr lang="en-US"/>
              <a:t/>
            </a:r>
          </a:p>
          <a:p>
            <a:r>
              <a:rPr lang="en-US"/>
              <a:t>Fifth, after training, the model reaches a stage of language understanding. It can now interpret new company profiles and judge their legitimacy based on what it has learned.</a:t>
            </a:r>
          </a:p>
          <a:p>
            <a:r>
              <a:rPr lang="en-US"/>
              <a:t/>
            </a:r>
          </a:p>
          <a:p>
            <a:r>
              <a:rPr lang="en-US"/>
              <a:t>Sixth, we have output generation. The model gives us a prediction: is the job real or fake? It also outputs a confidence score.</a:t>
            </a:r>
          </a:p>
          <a:p>
            <a:r>
              <a:rPr lang="en-US"/>
              <a:t/>
            </a:r>
          </a:p>
          <a:p>
            <a:r>
              <a:rPr lang="en-US"/>
              <a:t>And finally, task execution. Based on the prediction, the system displays the result in the CLI, and the user can interact further — for example, by adding new companies to the dataset for retraining.</a:t>
            </a:r>
          </a:p>
          <a:p>
            <a:r>
              <a:rPr lang="en-US"/>
              <a:t/>
            </a:r>
          </a:p>
          <a:p>
            <a:r>
              <a:rPr lang="en-US"/>
              <a:t>So, to summarize: NLP is the foundation that allows our tool to handle text intelligently. Without it, we wouldn’t be able to turn job descriptions into something our models can analyze."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slide covers the first part of the backend logic — where we prepare the data and convert it into a form that the model can understand.</a:t>
            </a:r>
          </a:p>
          <a:p>
            <a:r>
              <a:rPr lang="en-US"/>
              <a:t/>
            </a:r>
          </a:p>
          <a:p>
            <a:r>
              <a:rPr lang="en-US"/>
              <a:t>First, we focus only on the relevant columns: the cleaned company profile and its label — which is either real (0) or fake (1). This simplifies the dataset for training.</a:t>
            </a:r>
          </a:p>
          <a:p>
            <a:r>
              <a:rPr lang="en-US"/>
              <a:t/>
            </a:r>
          </a:p>
          <a:p>
            <a:r>
              <a:rPr lang="en-US"/>
              <a:t>Next, we apply TF-IDF vectorization. It transforms each cleaned company profile into a high-dimensional numerical vector. The idea is to give more weight to words that are unique to a document and less weight to common words across all documents. {"In this step, we used something called TF-IDF, which turns each company’s profile text into a list of numbers. These numbers tell us how important each word is in that specific profile, compared to how often it appears in the whole dataset.</a:t>
            </a:r>
          </a:p>
          <a:p>
            <a:r>
              <a:rPr lang="en-US"/>
              <a:t/>
            </a:r>
          </a:p>
          <a:p>
            <a:r>
              <a:rPr lang="en-US"/>
              <a:t>Now, you might wonder: why did we pick only 3,000 words?</a:t>
            </a:r>
          </a:p>
          <a:p>
            <a:r>
              <a:rPr lang="en-US"/>
              <a:t/>
            </a:r>
          </a:p>
          <a:p>
            <a:r>
              <a:rPr lang="en-US"/>
              <a:t>That’s because if we use every single word, the computer ends up with a giant matrix, full of unnecessary or rare words that don’t help in deciding if a job is real or fake. So instead, we tell it: 'Hey, just keep the top 3,000 most important words.'</a:t>
            </a:r>
          </a:p>
          <a:p>
            <a:r>
              <a:rPr lang="en-US"/>
              <a:t/>
            </a:r>
          </a:p>
          <a:p>
            <a:r>
              <a:rPr lang="en-US"/>
              <a:t>This makes things faster, simpler, and avoids confusing the model with too many useless details."}</a:t>
            </a:r>
          </a:p>
          <a:p>
            <a:r>
              <a:rPr lang="en-US"/>
              <a:t/>
            </a:r>
          </a:p>
          <a:p>
            <a:r>
              <a:rPr lang="en-US"/>
              <a:t>We also check if the dataset is balanced. If one class — say, fake jobs — has fewer than two entries, we skip the train-test split and train on the whole dataset to avoid instability.</a:t>
            </a:r>
          </a:p>
          <a:p>
            <a:r>
              <a:rPr lang="en-US"/>
              <a:t/>
            </a:r>
          </a:p>
          <a:p>
            <a:r>
              <a:rPr lang="en-US"/>
              <a:t>If the class distribution is healthy, we perform an 80/20 split using stratified sampling, so both real and fake jobs are equally represented in both sets.”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“Once we have our train and test data, we move into the training phase. Two models are trained in parallel: Logistic Regression and Random Forest. Logistic Regression is linear and interpretable, while Random Forest is a more complex ensemble model that can capture nonlinear patterns.</a:t>
            </a:r>
          </a:p>
          <a:p>
            <a:r>
              <a:rPr lang="en-US"/>
              <a:t/>
            </a:r>
          </a:p>
          <a:p>
            <a:r>
              <a:rPr lang="en-US"/>
              <a:t>We also set class_weight='balanced' in both models. This is important because even slight class imbalance could bias the models.</a:t>
            </a:r>
          </a:p>
          <a:p>
            <a:r>
              <a:rPr lang="en-US"/>
              <a:t/>
            </a:r>
          </a:p>
          <a:p>
            <a:r>
              <a:rPr lang="en-US"/>
              <a:t>After training, we evaluate them using several metrics: precision, recall, F1-score, and of course, accuracy. The confusion matrix gives us a breakdown of true vs. false predictions.</a:t>
            </a:r>
          </a:p>
          <a:p>
            <a:r>
              <a:rPr lang="en-US"/>
              <a:t/>
            </a:r>
          </a:p>
          <a:p>
            <a:r>
              <a:rPr lang="en-US"/>
              <a:t>Then, for visual analysis, we save confusion matrices as PNG images using matplotlib. These images help demonstrate how well each model performed.</a:t>
            </a:r>
          </a:p>
          <a:p>
            <a:r>
              <a:rPr lang="en-US"/>
              <a:t/>
            </a:r>
          </a:p>
          <a:p>
            <a:r>
              <a:rPr lang="en-US"/>
              <a:t>Finally, we save the trained models, the vectorizer, and the known companies using Python’s pickle module. This means we don’t need to retrain everything every time — the saved files can be reused during prediction.”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how prediction works.</a:t>
            </a:r>
          </a:p>
          <a:p>
            <a:r>
              <a:rPr lang="en-US"/>
              <a:t/>
            </a:r>
          </a:p>
          <a:p>
            <a:r>
              <a:rPr lang="en-US"/>
              <a:t>When a user enters a company name, the system doesn’t just match it literally. Instead, it uses fuzzy matching — specifically, fuzzywuzzy — to find the closest known match from the dataset. This allows for flexibility in input, accounting for spelling mistakes or formatting issues.</a:t>
            </a:r>
          </a:p>
          <a:p>
            <a:r>
              <a:rPr lang="en-US"/>
              <a:t/>
            </a:r>
          </a:p>
          <a:p>
            <a:r>
              <a:rPr lang="en-US"/>
              <a:t>If a match is found and it’s confident enough — say, over 90% similarity — the model proceeds to prediction. It vectorizes the new input using the previously saved TF-IDF vectorizer, and then both the class (real or fake) and the fraud probability score are shown.</a:t>
            </a:r>
          </a:p>
          <a:p>
            <a:r>
              <a:rPr lang="en-US"/>
              <a:t/>
            </a:r>
          </a:p>
          <a:p>
            <a:r>
              <a:rPr lang="en-US"/>
              <a:t>If the match is not strong enough or doesn't exist, the system offers the user an option to label the company manually. That information is then used to extend the dataset.”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of this runs in a Command Line Interface, or CLI.</a:t>
            </a:r>
          </a:p>
          <a:p>
            <a:r>
              <a:rPr lang="en-US"/>
              <a:t/>
            </a:r>
          </a:p>
          <a:p>
            <a:r>
              <a:rPr lang="en-US"/>
              <a:t>The interface is interactive and keeps prompting the user until they exit manually. This means it can be used in a loop — ideal for demos or field testing.</a:t>
            </a:r>
          </a:p>
          <a:p>
            <a:r>
              <a:rPr lang="en-US"/>
              <a:t/>
            </a:r>
          </a:p>
          <a:p>
            <a:r>
              <a:rPr lang="en-US"/>
              <a:t>What’s really powerful here is the system’s ability to learn on the fly. If a new company is not in the dataset, the user can label it in real-time. The new entry is appended to the CSV, and the model retrains immediately — making it smarter with every interaction.</a:t>
            </a:r>
          </a:p>
          <a:p>
            <a:r>
              <a:rPr lang="en-US"/>
              <a:t/>
            </a:r>
          </a:p>
          <a:p>
            <a:r>
              <a:rPr lang="en-US"/>
              <a:t>This makes the tool not only reactive but also proactive — capable of growing and adapting over time as more data comes 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of this runs in a Command Line Interface, or CLI.</a:t>
            </a:r>
          </a:p>
          <a:p>
            <a:r>
              <a:rPr lang="en-US"/>
              <a:t/>
            </a:r>
          </a:p>
          <a:p>
            <a:r>
              <a:rPr lang="en-US"/>
              <a:t>The interface is interactive and keeps prompting the user until they exit manually. This means it can be used in a loop — ideal for demos or field testing.</a:t>
            </a:r>
          </a:p>
          <a:p>
            <a:r>
              <a:rPr lang="en-US"/>
              <a:t/>
            </a:r>
          </a:p>
          <a:p>
            <a:r>
              <a:rPr lang="en-US"/>
              <a:t>What’s really powerful here is the system’s ability to learn on the fly. If a new company is not in the dataset, the user can label it in real-time. The new entry is appended to the CSV, and the model retrains immediately — making it smarter with every interaction.</a:t>
            </a:r>
          </a:p>
          <a:p>
            <a:r>
              <a:rPr lang="en-US"/>
              <a:t/>
            </a:r>
          </a:p>
          <a:p>
            <a:r>
              <a:rPr lang="en-US"/>
              <a:t>This makes the tool not only reactive but also proactive — capable of growing and adapting over time as more data comes in.”</a:t>
            </a:r>
          </a:p>
          <a:p>
            <a:r>
              <a:rPr lang="en-US"/>
              <a:t/>
            </a:r>
          </a:p>
          <a:p>
            <a:r>
              <a:rPr lang="en-US"/>
              <a:t>Accuracy: 99.53% – extremely high</a:t>
            </a:r>
          </a:p>
          <a:p>
            <a:r>
              <a:rPr lang="en-US"/>
              <a:t/>
            </a:r>
          </a:p>
          <a:p>
            <a:r>
              <a:rPr lang="en-US"/>
              <a:t>Precision (Fake jobs): 99% – out of all predicted fake jobs, 99% were truly fake</a:t>
            </a:r>
          </a:p>
          <a:p>
            <a:r>
              <a:rPr lang="en-US"/>
              <a:t/>
            </a:r>
          </a:p>
          <a:p>
            <a:r>
              <a:rPr lang="en-US"/>
              <a:t>Recall (Fake jobs): 100% – caught all fake jobs, none slipped through</a:t>
            </a:r>
          </a:p>
          <a:p>
            <a:r>
              <a:rPr lang="en-US"/>
              <a:t/>
            </a:r>
          </a:p>
          <a:p>
            <a:r>
              <a:rPr lang="en-US"/>
              <a:t>False positives: 19 real jobs wrongly flagged as fake</a:t>
            </a:r>
          </a:p>
          <a:p>
            <a:r>
              <a:rPr lang="en-US"/>
              <a:t/>
            </a:r>
          </a:p>
          <a:p>
            <a:r>
              <a:rPr lang="en-US"/>
              <a:t>False negatives: 0 – very important for fraud detection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of this runs in a Command Line Interface, or CLI.</a:t>
            </a:r>
          </a:p>
          <a:p>
            <a:r>
              <a:rPr lang="en-US"/>
              <a:t/>
            </a:r>
          </a:p>
          <a:p>
            <a:r>
              <a:rPr lang="en-US"/>
              <a:t>The interface is interactive and keeps prompting the user until they exit manually. This means it can be used in a loop — ideal for demos or field testing.</a:t>
            </a:r>
          </a:p>
          <a:p>
            <a:r>
              <a:rPr lang="en-US"/>
              <a:t/>
            </a:r>
          </a:p>
          <a:p>
            <a:r>
              <a:rPr lang="en-US"/>
              <a:t>What’s really powerful here is the system’s ability to learn on the fly. If a new company is not in the dataset, the user can label it in real-time. The new entry is appended to the CSV, and the model retrains immediately — making it smarter with every interaction.</a:t>
            </a:r>
          </a:p>
          <a:p>
            <a:r>
              <a:rPr lang="en-US"/>
              <a:t/>
            </a:r>
          </a:p>
          <a:p>
            <a:r>
              <a:rPr lang="en-US"/>
              <a:t>This makes the tool not only reactive but also proactive — capable of growing and adapting over time as more data comes in.”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20.png" Type="http://schemas.openxmlformats.org/officeDocument/2006/relationships/image"/><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21.png" Type="http://schemas.openxmlformats.org/officeDocument/2006/relationships/image"/><Relationship Id="rId14" Target="../media/image22.png" Type="http://schemas.openxmlformats.org/officeDocument/2006/relationships/image"/><Relationship Id="rId15" Target="../media/image23.png" Type="http://schemas.openxmlformats.org/officeDocument/2006/relationships/image"/><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5.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7.png" Type="http://schemas.openxmlformats.org/officeDocument/2006/relationships/image"/><Relationship Id="rId14" Target="../media/image18.png" Type="http://schemas.openxmlformats.org/officeDocument/2006/relationships/image"/><Relationship Id="rId15" Target="../media/image19.png" Type="http://schemas.openxmlformats.org/officeDocument/2006/relationships/image"/><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7"/>
                </a:lnTo>
                <a:lnTo>
                  <a:pt x="0" y="134547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5385527" y="8084863"/>
            <a:ext cx="7516946" cy="430651"/>
          </a:xfrm>
          <a:prstGeom prst="rect">
            <a:avLst/>
          </a:prstGeom>
        </p:spPr>
        <p:txBody>
          <a:bodyPr anchor="t" rtlCol="false" tIns="0" lIns="0" bIns="0" rIns="0">
            <a:spAutoFit/>
          </a:bodyPr>
          <a:lstStyle/>
          <a:p>
            <a:pPr algn="ctr">
              <a:lnSpc>
                <a:spcPts val="3563"/>
              </a:lnSpc>
            </a:pPr>
            <a:r>
              <a:rPr lang="en-US" sz="2545">
                <a:solidFill>
                  <a:srgbClr val="0166C2"/>
                </a:solidFill>
                <a:latin typeface="Nourd"/>
                <a:ea typeface="Nourd"/>
                <a:cs typeface="Nourd"/>
                <a:sym typeface="Nourd"/>
              </a:rPr>
              <a:t>By Visesh Bentula and Adilakshmi Chimakurthi</a:t>
            </a:r>
          </a:p>
        </p:txBody>
      </p:sp>
      <p:sp>
        <p:nvSpPr>
          <p:cNvPr name="TextBox 9" id="9"/>
          <p:cNvSpPr txBox="true"/>
          <p:nvPr/>
        </p:nvSpPr>
        <p:spPr>
          <a:xfrm rot="0">
            <a:off x="1902338" y="3248457"/>
            <a:ext cx="14483325" cy="2707302"/>
          </a:xfrm>
          <a:prstGeom prst="rect">
            <a:avLst/>
          </a:prstGeom>
        </p:spPr>
        <p:txBody>
          <a:bodyPr anchor="t" rtlCol="false" tIns="0" lIns="0" bIns="0" rIns="0">
            <a:spAutoFit/>
          </a:bodyPr>
          <a:lstStyle/>
          <a:p>
            <a:pPr algn="ctr">
              <a:lnSpc>
                <a:spcPts val="10903"/>
              </a:lnSpc>
            </a:pPr>
            <a:r>
              <a:rPr lang="en-US" b="true" sz="7788">
                <a:solidFill>
                  <a:srgbClr val="0166C2"/>
                </a:solidFill>
                <a:latin typeface="Luktao Bold"/>
                <a:ea typeface="Luktao Bold"/>
                <a:cs typeface="Luktao Bold"/>
                <a:sym typeface="Luktao Bold"/>
              </a:rPr>
              <a:t>FAKE JOB DETECTION USING ARTIFICIAL INTELLIGENCE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4150159" y="208655"/>
            <a:ext cx="9987683" cy="1544839"/>
          </a:xfrm>
          <a:prstGeom prst="rect">
            <a:avLst/>
          </a:prstGeom>
        </p:spPr>
        <p:txBody>
          <a:bodyPr anchor="t" rtlCol="false" tIns="0" lIns="0" bIns="0" rIns="0">
            <a:spAutoFit/>
          </a:bodyPr>
          <a:lstStyle/>
          <a:p>
            <a:pPr algn="ctr">
              <a:lnSpc>
                <a:spcPts val="6201"/>
              </a:lnSpc>
            </a:pPr>
            <a:r>
              <a:rPr lang="en-US" b="true" sz="4429">
                <a:solidFill>
                  <a:srgbClr val="0166C2"/>
                </a:solidFill>
                <a:latin typeface="Luktao Bold"/>
                <a:ea typeface="Luktao Bold"/>
                <a:cs typeface="Luktao Bold"/>
                <a:sym typeface="Luktao Bold"/>
              </a:rPr>
              <a:t>MODEL TRAINING, EVALUATION &amp; STORAGE</a:t>
            </a:r>
          </a:p>
        </p:txBody>
      </p:sp>
      <p:sp>
        <p:nvSpPr>
          <p:cNvPr name="TextBox 6" id="6"/>
          <p:cNvSpPr txBox="true"/>
          <p:nvPr/>
        </p:nvSpPr>
        <p:spPr>
          <a:xfrm rot="0">
            <a:off x="2867023" y="1947863"/>
            <a:ext cx="11734800" cy="8176528"/>
          </a:xfrm>
          <a:prstGeom prst="rect">
            <a:avLst/>
          </a:prstGeom>
        </p:spPr>
        <p:txBody>
          <a:bodyPr anchor="t" rtlCol="false" tIns="0" lIns="0" bIns="0" rIns="0">
            <a:spAutoFit/>
          </a:bodyPr>
          <a:lstStyle/>
          <a:p>
            <a:pPr algn="l">
              <a:lnSpc>
                <a:spcPts val="3304"/>
              </a:lnSpc>
            </a:pPr>
            <a:r>
              <a:rPr lang="en-US" sz="2360">
                <a:solidFill>
                  <a:srgbClr val="0166C2"/>
                </a:solidFill>
                <a:latin typeface="Canva Sans"/>
                <a:ea typeface="Canva Sans"/>
                <a:cs typeface="Canva Sans"/>
                <a:sym typeface="Canva Sans"/>
              </a:rPr>
              <a:t>🔹 </a:t>
            </a:r>
            <a:r>
              <a:rPr lang="en-US" sz="2360" b="true">
                <a:solidFill>
                  <a:srgbClr val="0166C2"/>
                </a:solidFill>
                <a:latin typeface="Canva Sans Bold"/>
                <a:ea typeface="Canva Sans Bold"/>
                <a:cs typeface="Canva Sans Bold"/>
                <a:sym typeface="Canva Sans Bold"/>
              </a:rPr>
              <a:t>Train Logistic Regression &amp; Random Forest:</a:t>
            </a:r>
          </a:p>
          <a:p>
            <a:pPr algn="l">
              <a:lnSpc>
                <a:spcPts val="2637"/>
              </a:lnSpc>
            </a:pPr>
            <a:r>
              <a:rPr lang="en-US" sz="1883">
                <a:solidFill>
                  <a:srgbClr val="0166C2"/>
                </a:solidFill>
                <a:latin typeface="Canva Sans"/>
                <a:ea typeface="Canva Sans"/>
                <a:cs typeface="Canva Sans"/>
                <a:sym typeface="Canva Sans"/>
              </a:rPr>
              <a:t>     </a:t>
            </a:r>
            <a:r>
              <a:rPr lang="en-US" sz="1883" b="true">
                <a:solidFill>
                  <a:srgbClr val="0166C2"/>
                </a:solidFill>
                <a:latin typeface="Canva Sans Bold"/>
                <a:ea typeface="Canva Sans Bold"/>
                <a:cs typeface="Canva Sans Bold"/>
                <a:sym typeface="Canva Sans Bold"/>
              </a:rPr>
              <a:t>lr = LogisticRegression(..., c</a:t>
            </a:r>
            <a:r>
              <a:rPr lang="en-US" sz="1883" b="true">
                <a:solidFill>
                  <a:srgbClr val="0166C2"/>
                </a:solidFill>
                <a:latin typeface="Canva Sans Bold"/>
                <a:ea typeface="Canva Sans Bold"/>
                <a:cs typeface="Canva Sans Bold"/>
                <a:sym typeface="Canva Sans Bold"/>
              </a:rPr>
              <a:t>lass_weight='balanced')</a:t>
            </a:r>
          </a:p>
          <a:p>
            <a:pPr algn="l">
              <a:lnSpc>
                <a:spcPts val="2637"/>
              </a:lnSpc>
            </a:pPr>
            <a:r>
              <a:rPr lang="en-US" sz="1883" b="true">
                <a:solidFill>
                  <a:srgbClr val="0166C2"/>
                </a:solidFill>
                <a:latin typeface="Canva Sans Bold"/>
                <a:ea typeface="Canva Sans Bold"/>
                <a:cs typeface="Canva Sans Bold"/>
                <a:sym typeface="Canva Sans Bold"/>
              </a:rPr>
              <a:t>     </a:t>
            </a:r>
            <a:r>
              <a:rPr lang="en-US" sz="1883" b="true">
                <a:solidFill>
                  <a:srgbClr val="0166C2"/>
                </a:solidFill>
                <a:latin typeface="Canva Sans Bold"/>
                <a:ea typeface="Canva Sans Bold"/>
                <a:cs typeface="Canva Sans Bold"/>
                <a:sym typeface="Canva Sans Bold"/>
              </a:rPr>
              <a:t>r</a:t>
            </a:r>
            <a:r>
              <a:rPr lang="en-US" sz="1883" b="true">
                <a:solidFill>
                  <a:srgbClr val="0166C2"/>
                </a:solidFill>
                <a:latin typeface="Canva Sans Bold"/>
                <a:ea typeface="Canva Sans Bold"/>
                <a:cs typeface="Canva Sans Bold"/>
                <a:sym typeface="Canva Sans Bold"/>
              </a:rPr>
              <a:t>f = RandomForestClassifier(..., class_weight='balanced')</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Tw</a:t>
            </a:r>
            <a:r>
              <a:rPr lang="en-US" sz="1883">
                <a:solidFill>
                  <a:srgbClr val="0166C2"/>
                </a:solidFill>
                <a:latin typeface="Canva Sans"/>
                <a:ea typeface="Canva Sans"/>
                <a:cs typeface="Canva Sans"/>
                <a:sym typeface="Canva Sans"/>
              </a:rPr>
              <a:t>o models trained in parallel:</a:t>
            </a:r>
          </a:p>
          <a:p>
            <a:pPr algn="l" marL="813476" indent="-271159" lvl="2">
              <a:lnSpc>
                <a:spcPts val="2637"/>
              </a:lnSpc>
              <a:buFont typeface="Arial"/>
              <a:buChar char="⚬"/>
            </a:pPr>
            <a:r>
              <a:rPr lang="en-US" sz="1883">
                <a:solidFill>
                  <a:srgbClr val="0166C2"/>
                </a:solidFill>
                <a:latin typeface="Canva Sans"/>
                <a:ea typeface="Canva Sans"/>
                <a:cs typeface="Canva Sans"/>
                <a:sym typeface="Canva Sans"/>
              </a:rPr>
              <a:t>Logistic Regression: Linear, fast</a:t>
            </a:r>
          </a:p>
          <a:p>
            <a:pPr algn="l" marL="813476" indent="-271159" lvl="2">
              <a:lnSpc>
                <a:spcPts val="2637"/>
              </a:lnSpc>
              <a:buFont typeface="Arial"/>
              <a:buChar char="⚬"/>
            </a:pPr>
            <a:r>
              <a:rPr lang="en-US" sz="1883">
                <a:solidFill>
                  <a:srgbClr val="0166C2"/>
                </a:solidFill>
                <a:latin typeface="Canva Sans"/>
                <a:ea typeface="Canva Sans"/>
                <a:cs typeface="Canva Sans"/>
                <a:sym typeface="Canva Sans"/>
              </a:rPr>
              <a:t>Random Forest: Non-linear, robust</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class_weight='balanced' ensures equal focus on both classes even if dataset is imbalanced.</a:t>
            </a:r>
          </a:p>
          <a:p>
            <a:pPr algn="l">
              <a:lnSpc>
                <a:spcPts val="2637"/>
              </a:lnSpc>
            </a:pPr>
          </a:p>
          <a:p>
            <a:pPr algn="l">
              <a:lnSpc>
                <a:spcPts val="3304"/>
              </a:lnSpc>
            </a:pPr>
            <a:r>
              <a:rPr lang="en-US" sz="2360" b="true">
                <a:solidFill>
                  <a:srgbClr val="0166C2"/>
                </a:solidFill>
                <a:latin typeface="Canva Sans Bold"/>
                <a:ea typeface="Canva Sans Bold"/>
                <a:cs typeface="Canva Sans Bold"/>
                <a:sym typeface="Canva Sans Bold"/>
              </a:rPr>
              <a:t>🔹 Evaluate Models:</a:t>
            </a:r>
          </a:p>
          <a:p>
            <a:pPr algn="l">
              <a:lnSpc>
                <a:spcPts val="2637"/>
              </a:lnSpc>
            </a:pPr>
            <a:r>
              <a:rPr lang="en-US" sz="1883" b="true">
                <a:solidFill>
                  <a:srgbClr val="0166C2"/>
                </a:solidFill>
                <a:latin typeface="Canva Sans Bold"/>
                <a:ea typeface="Canva Sans Bold"/>
                <a:cs typeface="Canva Sans Bold"/>
                <a:sym typeface="Canva Sans Bold"/>
              </a:rPr>
              <a:t>    </a:t>
            </a:r>
            <a:r>
              <a:rPr lang="en-US" sz="1883" b="true">
                <a:solidFill>
                  <a:srgbClr val="0166C2"/>
                </a:solidFill>
                <a:latin typeface="Canva Sans Bold"/>
                <a:ea typeface="Canva Sans Bold"/>
                <a:cs typeface="Canva Sans Bold"/>
                <a:sym typeface="Canva Sans Bold"/>
              </a:rPr>
              <a:t>classification_report(), confusion_matrix(), accuracy_score()</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P</a:t>
            </a:r>
            <a:r>
              <a:rPr lang="en-US" sz="1883">
                <a:solidFill>
                  <a:srgbClr val="0166C2"/>
                </a:solidFill>
                <a:latin typeface="Canva Sans"/>
                <a:ea typeface="Canva Sans"/>
                <a:cs typeface="Canva Sans"/>
                <a:sym typeface="Canva Sans"/>
              </a:rPr>
              <a:t>rints accuracy, precision, recall, and F1-score.</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Giv</a:t>
            </a:r>
            <a:r>
              <a:rPr lang="en-US" sz="1883">
                <a:solidFill>
                  <a:srgbClr val="0166C2"/>
                </a:solidFill>
                <a:latin typeface="Canva Sans"/>
                <a:ea typeface="Canva Sans"/>
                <a:cs typeface="Canva Sans"/>
                <a:sym typeface="Canva Sans"/>
              </a:rPr>
              <a:t>es insights into both models’ strengths and weaknesses.</a:t>
            </a:r>
          </a:p>
          <a:p>
            <a:pPr algn="l">
              <a:lnSpc>
                <a:spcPts val="2637"/>
              </a:lnSpc>
            </a:pPr>
          </a:p>
          <a:p>
            <a:pPr algn="l">
              <a:lnSpc>
                <a:spcPts val="3304"/>
              </a:lnSpc>
            </a:pPr>
            <a:r>
              <a:rPr lang="en-US" sz="2360">
                <a:solidFill>
                  <a:srgbClr val="0166C2"/>
                </a:solidFill>
                <a:latin typeface="Canva Sans"/>
                <a:ea typeface="Canva Sans"/>
                <a:cs typeface="Canva Sans"/>
                <a:sym typeface="Canva Sans"/>
              </a:rPr>
              <a:t>🔹 </a:t>
            </a:r>
            <a:r>
              <a:rPr lang="en-US" sz="2360" b="true">
                <a:solidFill>
                  <a:srgbClr val="0166C2"/>
                </a:solidFill>
                <a:latin typeface="Canva Sans Bold"/>
                <a:ea typeface="Canva Sans Bold"/>
                <a:cs typeface="Canva Sans Bold"/>
                <a:sym typeface="Canva Sans Bold"/>
              </a:rPr>
              <a:t>Save Confusion Matrices as Images:</a:t>
            </a:r>
          </a:p>
          <a:p>
            <a:pPr algn="l">
              <a:lnSpc>
                <a:spcPts val="2637"/>
              </a:lnSpc>
            </a:pPr>
            <a:r>
              <a:rPr lang="en-US" sz="1883" b="true">
                <a:solidFill>
                  <a:srgbClr val="0166C2"/>
                </a:solidFill>
                <a:latin typeface="Canva Sans Bold"/>
                <a:ea typeface="Canva Sans Bold"/>
                <a:cs typeface="Canva Sans Bold"/>
                <a:sym typeface="Canva Sans Bold"/>
              </a:rPr>
              <a:t>    </a:t>
            </a:r>
            <a:r>
              <a:rPr lang="en-US" sz="1883" b="true">
                <a:solidFill>
                  <a:srgbClr val="0166C2"/>
                </a:solidFill>
                <a:latin typeface="Canva Sans Bold"/>
                <a:ea typeface="Canva Sans Bold"/>
                <a:cs typeface="Canva Sans Bold"/>
                <a:sym typeface="Canva Sans Bold"/>
              </a:rPr>
              <a:t>ConfusionMatrixDisplay(...).savefig(...)</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Saves</a:t>
            </a:r>
            <a:r>
              <a:rPr lang="en-US" sz="1883">
                <a:solidFill>
                  <a:srgbClr val="0166C2"/>
                </a:solidFill>
                <a:latin typeface="Canva Sans"/>
                <a:ea typeface="Canva Sans"/>
                <a:cs typeface="Canva Sans"/>
                <a:sym typeface="Canva Sans"/>
              </a:rPr>
              <a:t> visual metrics as .png files (confusion_matrix_lr.png, confusion_matrix_rf.png)</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Help</a:t>
            </a:r>
            <a:r>
              <a:rPr lang="en-US" sz="1883">
                <a:solidFill>
                  <a:srgbClr val="0166C2"/>
                </a:solidFill>
                <a:latin typeface="Canva Sans"/>
                <a:ea typeface="Canva Sans"/>
                <a:cs typeface="Canva Sans"/>
                <a:sym typeface="Canva Sans"/>
              </a:rPr>
              <a:t>s in visual validation and reporting.</a:t>
            </a:r>
          </a:p>
          <a:p>
            <a:pPr algn="l">
              <a:lnSpc>
                <a:spcPts val="2637"/>
              </a:lnSpc>
            </a:pPr>
          </a:p>
          <a:p>
            <a:pPr algn="l">
              <a:lnSpc>
                <a:spcPts val="3304"/>
              </a:lnSpc>
            </a:pPr>
            <a:r>
              <a:rPr lang="en-US" sz="2360">
                <a:solidFill>
                  <a:srgbClr val="0166C2"/>
                </a:solidFill>
                <a:latin typeface="Canva Sans"/>
                <a:ea typeface="Canva Sans"/>
                <a:cs typeface="Canva Sans"/>
                <a:sym typeface="Canva Sans"/>
              </a:rPr>
              <a:t>🔹 </a:t>
            </a:r>
            <a:r>
              <a:rPr lang="en-US" sz="2360" b="true">
                <a:solidFill>
                  <a:srgbClr val="0166C2"/>
                </a:solidFill>
                <a:latin typeface="Canva Sans Bold"/>
                <a:ea typeface="Canva Sans Bold"/>
                <a:cs typeface="Canva Sans Bold"/>
                <a:sym typeface="Canva Sans Bold"/>
              </a:rPr>
              <a:t>Serialize Models and</a:t>
            </a:r>
            <a:r>
              <a:rPr lang="en-US" sz="2360" b="true">
                <a:solidFill>
                  <a:srgbClr val="0166C2"/>
                </a:solidFill>
                <a:latin typeface="Canva Sans Bold"/>
                <a:ea typeface="Canva Sans Bold"/>
                <a:cs typeface="Canva Sans Bold"/>
                <a:sym typeface="Canva Sans Bold"/>
              </a:rPr>
              <a:t> Vec</a:t>
            </a:r>
            <a:r>
              <a:rPr lang="en-US" sz="2360" b="true">
                <a:solidFill>
                  <a:srgbClr val="0166C2"/>
                </a:solidFill>
                <a:latin typeface="Canva Sans Bold"/>
                <a:ea typeface="Canva Sans Bold"/>
                <a:cs typeface="Canva Sans Bold"/>
                <a:sym typeface="Canva Sans Bold"/>
              </a:rPr>
              <a:t>torizer:</a:t>
            </a:r>
          </a:p>
          <a:p>
            <a:pPr algn="l">
              <a:lnSpc>
                <a:spcPts val="2637"/>
              </a:lnSpc>
            </a:pPr>
            <a:r>
              <a:rPr lang="en-US" sz="1883" b="true">
                <a:solidFill>
                  <a:srgbClr val="0166C2"/>
                </a:solidFill>
                <a:latin typeface="Canva Sans Bold"/>
                <a:ea typeface="Canva Sans Bold"/>
                <a:cs typeface="Canva Sans Bold"/>
                <a:sym typeface="Canva Sans Bold"/>
              </a:rPr>
              <a:t>    </a:t>
            </a:r>
            <a:r>
              <a:rPr lang="en-US" sz="1883" b="true">
                <a:solidFill>
                  <a:srgbClr val="0166C2"/>
                </a:solidFill>
                <a:latin typeface="Canva Sans Bold"/>
                <a:ea typeface="Canva Sans Bold"/>
                <a:cs typeface="Canva Sans Bold"/>
                <a:sym typeface="Canva Sans Bold"/>
              </a:rPr>
              <a:t>pickle.dump(..., open(..., "wb"))</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Saves trained models (logistic_model.pkl, random_forest_model.pkl)</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Also stores TF-IDF vectorizer and known companies for fuzzy matching.</a:t>
            </a:r>
          </a:p>
          <a:p>
            <a:pPr algn="l" marL="406738" indent="-203369" lvl="1">
              <a:lnSpc>
                <a:spcPts val="2637"/>
              </a:lnSpc>
              <a:buFont typeface="Arial"/>
              <a:buChar char="•"/>
            </a:pPr>
            <a:r>
              <a:rPr lang="en-US" sz="1883">
                <a:solidFill>
                  <a:srgbClr val="0166C2"/>
                </a:solidFill>
                <a:latin typeface="Canva Sans"/>
                <a:ea typeface="Canva Sans"/>
                <a:cs typeface="Canva Sans"/>
                <a:sym typeface="Canva Sans"/>
              </a:rPr>
              <a:t>Enables instant reuse in the CLI without retraining.</a:t>
            </a:r>
          </a:p>
          <a:p>
            <a:pPr algn="l">
              <a:lnSpc>
                <a:spcPts val="2370"/>
              </a:lnSpc>
            </a:pPr>
          </a:p>
        </p:txBody>
      </p:sp>
      <p:sp>
        <p:nvSpPr>
          <p:cNvPr name="Freeform 7" id="7"/>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893344" y="2470889"/>
            <a:ext cx="9139284" cy="7916804"/>
          </a:xfrm>
          <a:prstGeom prst="rect">
            <a:avLst/>
          </a:prstGeom>
        </p:spPr>
        <p:txBody>
          <a:bodyPr anchor="t" rtlCol="false" tIns="0" lIns="0" bIns="0" rIns="0">
            <a:spAutoFit/>
          </a:bodyPr>
          <a:lstStyle/>
          <a:p>
            <a:pPr algn="l">
              <a:lnSpc>
                <a:spcPts val="3287"/>
              </a:lnSpc>
            </a:pPr>
            <a:r>
              <a:rPr lang="en-US" sz="2347">
                <a:solidFill>
                  <a:srgbClr val="0166C2"/>
                </a:solidFill>
                <a:latin typeface="Canva Sans"/>
                <a:ea typeface="Canva Sans"/>
                <a:cs typeface="Canva Sans"/>
                <a:sym typeface="Canva Sans"/>
              </a:rPr>
              <a:t>🔹 </a:t>
            </a:r>
            <a:r>
              <a:rPr lang="en-US" sz="2347" b="true">
                <a:solidFill>
                  <a:srgbClr val="0166C2"/>
                </a:solidFill>
                <a:latin typeface="Canva Sans Bold"/>
                <a:ea typeface="Canva Sans Bold"/>
                <a:cs typeface="Canva Sans Bold"/>
                <a:sym typeface="Canva Sans Bold"/>
              </a:rPr>
              <a:t>Why Fuzzy Matching?</a:t>
            </a:r>
          </a:p>
          <a:p>
            <a:pPr algn="l">
              <a:lnSpc>
                <a:spcPts val="2647"/>
              </a:lnSpc>
            </a:pPr>
            <a:r>
              <a:rPr lang="en-US" sz="1891" b="true">
                <a:solidFill>
                  <a:srgbClr val="0166C2"/>
                </a:solidFill>
                <a:latin typeface="Canva Sans Bold"/>
                <a:ea typeface="Canva Sans Bold"/>
                <a:cs typeface="Canva Sans Bold"/>
                <a:sym typeface="Canva Sans Bold"/>
              </a:rPr>
              <a:t>    </a:t>
            </a:r>
            <a:r>
              <a:rPr lang="en-US" sz="1891" b="true">
                <a:solidFill>
                  <a:srgbClr val="0166C2"/>
                </a:solidFill>
                <a:latin typeface="Canva Sans Bold"/>
                <a:ea typeface="Canva Sans Bold"/>
                <a:cs typeface="Canva Sans Bold"/>
                <a:sym typeface="Canva Sans Bold"/>
              </a:rPr>
              <a:t>p</a:t>
            </a:r>
            <a:r>
              <a:rPr lang="en-US" sz="1891" b="true">
                <a:solidFill>
                  <a:srgbClr val="0166C2"/>
                </a:solidFill>
                <a:latin typeface="Canva Sans Bold"/>
                <a:ea typeface="Canva Sans Bold"/>
                <a:cs typeface="Canva Sans Bold"/>
                <a:sym typeface="Canva Sans Bold"/>
              </a:rPr>
              <a:t>rocess.</a:t>
            </a:r>
            <a:r>
              <a:rPr lang="en-US" sz="1891" b="true">
                <a:solidFill>
                  <a:srgbClr val="0166C2"/>
                </a:solidFill>
                <a:latin typeface="Canva Sans Bold"/>
                <a:ea typeface="Canva Sans Bold"/>
                <a:cs typeface="Canva Sans Bold"/>
                <a:sym typeface="Canva Sans Bold"/>
              </a:rPr>
              <a:t>extractOne(cleaned, known_profiles, scorer=fuzz.token_sort_ratio)</a:t>
            </a:r>
          </a:p>
          <a:p>
            <a:pPr algn="l" marL="408308" indent="-204154" lvl="1">
              <a:lnSpc>
                <a:spcPts val="2647"/>
              </a:lnSpc>
              <a:buFont typeface="Arial"/>
              <a:buChar char="•"/>
            </a:pPr>
            <a:r>
              <a:rPr lang="en-US" sz="1891">
                <a:solidFill>
                  <a:srgbClr val="0166C2"/>
                </a:solidFill>
                <a:latin typeface="Canva Sans"/>
                <a:ea typeface="Canva Sans"/>
                <a:cs typeface="Canva Sans"/>
                <a:sym typeface="Canva Sans"/>
              </a:rPr>
              <a:t>Real user input can have typos or variations (e.g., “Gooogle” vs “Google”).</a:t>
            </a:r>
          </a:p>
          <a:p>
            <a:pPr algn="l" marL="408308" indent="-204154" lvl="1">
              <a:lnSpc>
                <a:spcPts val="2647"/>
              </a:lnSpc>
              <a:buFont typeface="Arial"/>
              <a:buChar char="•"/>
            </a:pPr>
            <a:r>
              <a:rPr lang="en-US" sz="1891">
                <a:solidFill>
                  <a:srgbClr val="0166C2"/>
                </a:solidFill>
                <a:latin typeface="Canva Sans"/>
                <a:ea typeface="Canva Sans"/>
                <a:cs typeface="Canva Sans"/>
                <a:sym typeface="Canva Sans"/>
              </a:rPr>
              <a:t>fuzzywuzzy finds the closest match from the dataset using token similarity.</a:t>
            </a:r>
          </a:p>
          <a:p>
            <a:pPr algn="l" marL="408308" indent="-204154" lvl="1">
              <a:lnSpc>
                <a:spcPts val="2647"/>
              </a:lnSpc>
              <a:buFont typeface="Arial"/>
              <a:buChar char="•"/>
            </a:pPr>
            <a:r>
              <a:rPr lang="en-US" sz="1891">
                <a:solidFill>
                  <a:srgbClr val="0166C2"/>
                </a:solidFill>
                <a:latin typeface="Canva Sans"/>
                <a:ea typeface="Canva Sans"/>
                <a:cs typeface="Canva Sans"/>
                <a:sym typeface="Canva Sans"/>
              </a:rPr>
              <a:t>Scores</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he</a:t>
            </a:r>
            <a:r>
              <a:rPr lang="en-US" sz="1891">
                <a:solidFill>
                  <a:srgbClr val="0166C2"/>
                </a:solidFill>
                <a:latin typeface="Canva Sans"/>
                <a:ea typeface="Canva Sans"/>
                <a:cs typeface="Canva Sans"/>
                <a:sym typeface="Canva Sans"/>
              </a:rPr>
              <a:t>l</a:t>
            </a:r>
            <a:r>
              <a:rPr lang="en-US" sz="1891">
                <a:solidFill>
                  <a:srgbClr val="0166C2"/>
                </a:solidFill>
                <a:latin typeface="Canva Sans"/>
                <a:ea typeface="Canva Sans"/>
                <a:cs typeface="Canva Sans"/>
                <a:sym typeface="Canva Sans"/>
              </a:rPr>
              <a:t>p d</a:t>
            </a:r>
            <a:r>
              <a:rPr lang="en-US" sz="1891">
                <a:solidFill>
                  <a:srgbClr val="0166C2"/>
                </a:solidFill>
                <a:latin typeface="Canva Sans"/>
                <a:ea typeface="Canva Sans"/>
                <a:cs typeface="Canva Sans"/>
                <a:sym typeface="Canva Sans"/>
              </a:rPr>
              <a:t>e</a:t>
            </a:r>
            <a:r>
              <a:rPr lang="en-US" sz="1891">
                <a:solidFill>
                  <a:srgbClr val="0166C2"/>
                </a:solidFill>
                <a:latin typeface="Canva Sans"/>
                <a:ea typeface="Canva Sans"/>
                <a:cs typeface="Canva Sans"/>
                <a:sym typeface="Canva Sans"/>
              </a:rPr>
              <a:t>ci</a:t>
            </a:r>
            <a:r>
              <a:rPr lang="en-US" sz="1891">
                <a:solidFill>
                  <a:srgbClr val="0166C2"/>
                </a:solidFill>
                <a:latin typeface="Canva Sans"/>
                <a:ea typeface="Canva Sans"/>
                <a:cs typeface="Canva Sans"/>
                <a:sym typeface="Canva Sans"/>
              </a:rPr>
              <a:t>de:</a:t>
            </a:r>
          </a:p>
          <a:p>
            <a:pPr algn="l" marL="816617" indent="-272206" lvl="2">
              <a:lnSpc>
                <a:spcPts val="2647"/>
              </a:lnSpc>
              <a:buFont typeface="Arial"/>
              <a:buChar char="⚬"/>
            </a:pPr>
            <a:r>
              <a:rPr lang="en-US" sz="1891">
                <a:solidFill>
                  <a:srgbClr val="0166C2"/>
                </a:solidFill>
                <a:latin typeface="Canva Sans"/>
                <a:ea typeface="Canva Sans"/>
                <a:cs typeface="Canva Sans"/>
                <a:sym typeface="Canva Sans"/>
              </a:rPr>
              <a:t>≥</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90</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H</a:t>
            </a:r>
            <a:r>
              <a:rPr lang="en-US" sz="1891">
                <a:solidFill>
                  <a:srgbClr val="0166C2"/>
                </a:solidFill>
                <a:latin typeface="Canva Sans"/>
                <a:ea typeface="Canva Sans"/>
                <a:cs typeface="Canva Sans"/>
                <a:sym typeface="Canva Sans"/>
              </a:rPr>
              <a:t>i</a:t>
            </a:r>
            <a:r>
              <a:rPr lang="en-US" sz="1891">
                <a:solidFill>
                  <a:srgbClr val="0166C2"/>
                </a:solidFill>
                <a:latin typeface="Canva Sans"/>
                <a:ea typeface="Canva Sans"/>
                <a:cs typeface="Canva Sans"/>
                <a:sym typeface="Canva Sans"/>
              </a:rPr>
              <a:t>ghly</a:t>
            </a:r>
            <a:r>
              <a:rPr lang="en-US" sz="1891">
                <a:solidFill>
                  <a:srgbClr val="0166C2"/>
                </a:solidFill>
                <a:latin typeface="Canva Sans"/>
                <a:ea typeface="Canva Sans"/>
                <a:cs typeface="Canva Sans"/>
                <a:sym typeface="Canva Sans"/>
              </a:rPr>
              <a:t> confi</a:t>
            </a:r>
            <a:r>
              <a:rPr lang="en-US" sz="1891">
                <a:solidFill>
                  <a:srgbClr val="0166C2"/>
                </a:solidFill>
                <a:latin typeface="Canva Sans"/>
                <a:ea typeface="Canva Sans"/>
                <a:cs typeface="Canva Sans"/>
                <a:sym typeface="Canva Sans"/>
              </a:rPr>
              <a:t>de</a:t>
            </a:r>
            <a:r>
              <a:rPr lang="en-US" sz="1891">
                <a:solidFill>
                  <a:srgbClr val="0166C2"/>
                </a:solidFill>
                <a:latin typeface="Canva Sans"/>
                <a:ea typeface="Canva Sans"/>
                <a:cs typeface="Canva Sans"/>
                <a:sym typeface="Canva Sans"/>
              </a:rPr>
              <a:t>nt</a:t>
            </a:r>
          </a:p>
          <a:p>
            <a:pPr algn="l" marL="816617" indent="-272206" lvl="2">
              <a:lnSpc>
                <a:spcPts val="2647"/>
              </a:lnSpc>
              <a:buFont typeface="Arial"/>
              <a:buChar char="⚬"/>
            </a:pPr>
            <a:r>
              <a:rPr lang="en-US" sz="1891">
                <a:solidFill>
                  <a:srgbClr val="0166C2"/>
                </a:solidFill>
                <a:latin typeface="Canva Sans"/>
                <a:ea typeface="Canva Sans"/>
                <a:cs typeface="Canva Sans"/>
                <a:sym typeface="Canva Sans"/>
              </a:rPr>
              <a:t>80–89 →</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A</a:t>
            </a:r>
            <a:r>
              <a:rPr lang="en-US" sz="1891">
                <a:solidFill>
                  <a:srgbClr val="0166C2"/>
                </a:solidFill>
                <a:latin typeface="Canva Sans"/>
                <a:ea typeface="Canva Sans"/>
                <a:cs typeface="Canva Sans"/>
                <a:sym typeface="Canva Sans"/>
              </a:rPr>
              <a:t>cc</a:t>
            </a:r>
            <a:r>
              <a:rPr lang="en-US" sz="1891">
                <a:solidFill>
                  <a:srgbClr val="0166C2"/>
                </a:solidFill>
                <a:latin typeface="Canva Sans"/>
                <a:ea typeface="Canva Sans"/>
                <a:cs typeface="Canva Sans"/>
                <a:sym typeface="Canva Sans"/>
              </a:rPr>
              <a:t>ept</a:t>
            </a:r>
            <a:r>
              <a:rPr lang="en-US" sz="1891">
                <a:solidFill>
                  <a:srgbClr val="0166C2"/>
                </a:solidFill>
                <a:latin typeface="Canva Sans"/>
                <a:ea typeface="Canva Sans"/>
                <a:cs typeface="Canva Sans"/>
                <a:sym typeface="Canva Sans"/>
              </a:rPr>
              <a:t>a</a:t>
            </a:r>
            <a:r>
              <a:rPr lang="en-US" sz="1891">
                <a:solidFill>
                  <a:srgbClr val="0166C2"/>
                </a:solidFill>
                <a:latin typeface="Canva Sans"/>
                <a:ea typeface="Canva Sans"/>
                <a:cs typeface="Canva Sans"/>
                <a:sym typeface="Canva Sans"/>
              </a:rPr>
              <a:t>bl</a:t>
            </a:r>
            <a:r>
              <a:rPr lang="en-US" sz="1891">
                <a:solidFill>
                  <a:srgbClr val="0166C2"/>
                </a:solidFill>
                <a:latin typeface="Canva Sans"/>
                <a:ea typeface="Canva Sans"/>
                <a:cs typeface="Canva Sans"/>
                <a:sym typeface="Canva Sans"/>
              </a:rPr>
              <a:t>e</a:t>
            </a:r>
            <a:r>
              <a:rPr lang="en-US" sz="1891">
                <a:solidFill>
                  <a:srgbClr val="0166C2"/>
                </a:solidFill>
                <a:latin typeface="Canva Sans"/>
                <a:ea typeface="Canva Sans"/>
                <a:cs typeface="Canva Sans"/>
                <a:sym typeface="Canva Sans"/>
              </a:rPr>
              <a:t> match</a:t>
            </a:r>
          </a:p>
          <a:p>
            <a:pPr algn="l" marL="816617" indent="-272206" lvl="2">
              <a:lnSpc>
                <a:spcPts val="2647"/>
              </a:lnSpc>
              <a:buFont typeface="Arial"/>
              <a:buChar char="⚬"/>
            </a:pPr>
            <a:r>
              <a:rPr lang="en-US" sz="1891">
                <a:solidFill>
                  <a:srgbClr val="0166C2"/>
                </a:solidFill>
                <a:latin typeface="Canva Sans"/>
                <a:ea typeface="Canva Sans"/>
                <a:cs typeface="Canva Sans"/>
                <a:sym typeface="Canva Sans"/>
              </a:rPr>
              <a:t>&lt; 70 → Unreliable</a:t>
            </a:r>
          </a:p>
          <a:p>
            <a:pPr algn="l">
              <a:lnSpc>
                <a:spcPts val="3207"/>
              </a:lnSpc>
            </a:pPr>
          </a:p>
          <a:p>
            <a:pPr algn="l">
              <a:lnSpc>
                <a:spcPts val="3289"/>
              </a:lnSpc>
            </a:pPr>
            <a:r>
              <a:rPr lang="en-US" sz="2349">
                <a:solidFill>
                  <a:srgbClr val="0166C2"/>
                </a:solidFill>
                <a:latin typeface="Canva Sans"/>
                <a:ea typeface="Canva Sans"/>
                <a:cs typeface="Canva Sans"/>
                <a:sym typeface="Canva Sans"/>
              </a:rPr>
              <a:t>🔹 </a:t>
            </a:r>
            <a:r>
              <a:rPr lang="en-US" sz="2349" b="true">
                <a:solidFill>
                  <a:srgbClr val="0166C2"/>
                </a:solidFill>
                <a:latin typeface="Canva Sans Bold"/>
                <a:ea typeface="Canva Sans Bold"/>
                <a:cs typeface="Canva Sans Bold"/>
                <a:sym typeface="Canva Sans Bold"/>
              </a:rPr>
              <a:t>Pred</a:t>
            </a:r>
            <a:r>
              <a:rPr lang="en-US" sz="2349" b="true">
                <a:solidFill>
                  <a:srgbClr val="0166C2"/>
                </a:solidFill>
                <a:latin typeface="Canva Sans Bold"/>
                <a:ea typeface="Canva Sans Bold"/>
                <a:cs typeface="Canva Sans Bold"/>
                <a:sym typeface="Canva Sans Bold"/>
              </a:rPr>
              <a:t>ict</a:t>
            </a:r>
            <a:r>
              <a:rPr lang="en-US" sz="2349" b="true">
                <a:solidFill>
                  <a:srgbClr val="0166C2"/>
                </a:solidFill>
                <a:latin typeface="Canva Sans Bold"/>
                <a:ea typeface="Canva Sans Bold"/>
                <a:cs typeface="Canva Sans Bold"/>
                <a:sym typeface="Canva Sans Bold"/>
              </a:rPr>
              <a:t>ion with Trained Model:</a:t>
            </a:r>
          </a:p>
          <a:p>
            <a:pPr algn="l">
              <a:lnSpc>
                <a:spcPts val="2647"/>
              </a:lnSpc>
            </a:pPr>
            <a:r>
              <a:rPr lang="en-US" sz="1891" b="true">
                <a:solidFill>
                  <a:srgbClr val="0166C2"/>
                </a:solidFill>
                <a:latin typeface="Canva Sans Bold"/>
                <a:ea typeface="Canva Sans Bold"/>
                <a:cs typeface="Canva Sans Bold"/>
                <a:sym typeface="Canva Sans Bold"/>
              </a:rPr>
              <a:t>    </a:t>
            </a:r>
            <a:r>
              <a:rPr lang="en-US" sz="1891" b="true">
                <a:solidFill>
                  <a:srgbClr val="0166C2"/>
                </a:solidFill>
                <a:latin typeface="Canva Sans Bold"/>
                <a:ea typeface="Canva Sans Bold"/>
                <a:cs typeface="Canva Sans Bold"/>
                <a:sym typeface="Canva Sans Bold"/>
              </a:rPr>
              <a:t>X_new</a:t>
            </a:r>
            <a:r>
              <a:rPr lang="en-US" sz="1891" b="true">
                <a:solidFill>
                  <a:srgbClr val="0166C2"/>
                </a:solidFill>
                <a:latin typeface="Canva Sans Bold"/>
                <a:ea typeface="Canva Sans Bold"/>
                <a:cs typeface="Canva Sans Bold"/>
                <a:sym typeface="Canva Sans Bold"/>
              </a:rPr>
              <a:t> = vectorizer.transform([cleaned])</a:t>
            </a:r>
          </a:p>
          <a:p>
            <a:pPr algn="l">
              <a:lnSpc>
                <a:spcPts val="2647"/>
              </a:lnSpc>
            </a:pPr>
            <a:r>
              <a:rPr lang="en-US" sz="1891" b="true">
                <a:solidFill>
                  <a:srgbClr val="0166C2"/>
                </a:solidFill>
                <a:latin typeface="Canva Sans Bold"/>
                <a:ea typeface="Canva Sans Bold"/>
                <a:cs typeface="Canva Sans Bold"/>
                <a:sym typeface="Canva Sans Bold"/>
              </a:rPr>
              <a:t>    prob = m</a:t>
            </a:r>
            <a:r>
              <a:rPr lang="en-US" sz="1891" b="true">
                <a:solidFill>
                  <a:srgbClr val="0166C2"/>
                </a:solidFill>
                <a:latin typeface="Canva Sans Bold"/>
                <a:ea typeface="Canva Sans Bold"/>
                <a:cs typeface="Canva Sans Bold"/>
                <a:sym typeface="Canva Sans Bold"/>
              </a:rPr>
              <a:t>odel.predict_proba(X_new)[0][1]</a:t>
            </a:r>
          </a:p>
          <a:p>
            <a:pPr algn="l">
              <a:lnSpc>
                <a:spcPts val="2647"/>
              </a:lnSpc>
            </a:pPr>
            <a:r>
              <a:rPr lang="en-US" sz="1891" b="true">
                <a:solidFill>
                  <a:srgbClr val="0166C2"/>
                </a:solidFill>
                <a:latin typeface="Canva Sans Bold"/>
                <a:ea typeface="Canva Sans Bold"/>
                <a:cs typeface="Canva Sans Bold"/>
                <a:sym typeface="Canva Sans Bold"/>
              </a:rPr>
              <a:t>    </a:t>
            </a:r>
            <a:r>
              <a:rPr lang="en-US" sz="1891" b="true">
                <a:solidFill>
                  <a:srgbClr val="0166C2"/>
                </a:solidFill>
                <a:latin typeface="Canva Sans Bold"/>
                <a:ea typeface="Canva Sans Bold"/>
                <a:cs typeface="Canva Sans Bold"/>
                <a:sym typeface="Canva Sans Bold"/>
              </a:rPr>
              <a:t>pr</a:t>
            </a:r>
            <a:r>
              <a:rPr lang="en-US" sz="1891" b="true">
                <a:solidFill>
                  <a:srgbClr val="0166C2"/>
                </a:solidFill>
                <a:latin typeface="Canva Sans Bold"/>
                <a:ea typeface="Canva Sans Bold"/>
                <a:cs typeface="Canva Sans Bold"/>
                <a:sym typeface="Canva Sans Bold"/>
              </a:rPr>
              <a:t>ed</a:t>
            </a:r>
            <a:r>
              <a:rPr lang="en-US" sz="1891" b="true">
                <a:solidFill>
                  <a:srgbClr val="0166C2"/>
                </a:solidFill>
                <a:latin typeface="Canva Sans Bold"/>
                <a:ea typeface="Canva Sans Bold"/>
                <a:cs typeface="Canva Sans Bold"/>
                <a:sym typeface="Canva Sans Bold"/>
              </a:rPr>
              <a:t> = model.predict(X_new)[0]</a:t>
            </a:r>
          </a:p>
          <a:p>
            <a:pPr algn="l" marL="408308" indent="-204154" lvl="1">
              <a:lnSpc>
                <a:spcPts val="2647"/>
              </a:lnSpc>
              <a:buFont typeface="Arial"/>
              <a:buChar char="•"/>
            </a:pPr>
            <a:r>
              <a:rPr lang="en-US" sz="1891">
                <a:solidFill>
                  <a:srgbClr val="0166C2"/>
                </a:solidFill>
                <a:latin typeface="Canva Sans"/>
                <a:ea typeface="Canva Sans"/>
                <a:cs typeface="Canva Sans"/>
                <a:sym typeface="Canva Sans"/>
              </a:rPr>
              <a:t>N</a:t>
            </a:r>
            <a:r>
              <a:rPr lang="en-US" sz="1891">
                <a:solidFill>
                  <a:srgbClr val="0166C2"/>
                </a:solidFill>
                <a:latin typeface="Canva Sans"/>
                <a:ea typeface="Canva Sans"/>
                <a:cs typeface="Canva Sans"/>
                <a:sym typeface="Canva Sans"/>
              </a:rPr>
              <a:t>ew</a:t>
            </a:r>
            <a:r>
              <a:rPr lang="en-US" sz="1891">
                <a:solidFill>
                  <a:srgbClr val="0166C2"/>
                </a:solidFill>
                <a:latin typeface="Canva Sans"/>
                <a:ea typeface="Canva Sans"/>
                <a:cs typeface="Canva Sans"/>
                <a:sym typeface="Canva Sans"/>
              </a:rPr>
              <a:t> input is vectorized using</a:t>
            </a:r>
            <a:r>
              <a:rPr lang="en-US" sz="1891">
                <a:solidFill>
                  <a:srgbClr val="0166C2"/>
                </a:solidFill>
                <a:latin typeface="Canva Sans"/>
                <a:ea typeface="Canva Sans"/>
                <a:cs typeface="Canva Sans"/>
                <a:sym typeface="Canva Sans"/>
              </a:rPr>
              <a:t> s</a:t>
            </a:r>
            <a:r>
              <a:rPr lang="en-US" sz="1891">
                <a:solidFill>
                  <a:srgbClr val="0166C2"/>
                </a:solidFill>
                <a:latin typeface="Canva Sans"/>
                <a:ea typeface="Canva Sans"/>
                <a:cs typeface="Canva Sans"/>
                <a:sym typeface="Canva Sans"/>
              </a:rPr>
              <a:t>a</a:t>
            </a:r>
            <a:r>
              <a:rPr lang="en-US" sz="1891">
                <a:solidFill>
                  <a:srgbClr val="0166C2"/>
                </a:solidFill>
                <a:latin typeface="Canva Sans"/>
                <a:ea typeface="Canva Sans"/>
                <a:cs typeface="Canva Sans"/>
                <a:sym typeface="Canva Sans"/>
              </a:rPr>
              <a:t>v</a:t>
            </a:r>
            <a:r>
              <a:rPr lang="en-US" sz="1891">
                <a:solidFill>
                  <a:srgbClr val="0166C2"/>
                </a:solidFill>
                <a:latin typeface="Canva Sans"/>
                <a:ea typeface="Canva Sans"/>
                <a:cs typeface="Canva Sans"/>
                <a:sym typeface="Canva Sans"/>
              </a:rPr>
              <a:t>e</a:t>
            </a:r>
            <a:r>
              <a:rPr lang="en-US" sz="1891">
                <a:solidFill>
                  <a:srgbClr val="0166C2"/>
                </a:solidFill>
                <a:latin typeface="Canva Sans"/>
                <a:ea typeface="Canva Sans"/>
                <a:cs typeface="Canva Sans"/>
                <a:sym typeface="Canva Sans"/>
              </a:rPr>
              <a:t>d</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TF-IDF m</a:t>
            </a:r>
            <a:r>
              <a:rPr lang="en-US" sz="1891">
                <a:solidFill>
                  <a:srgbClr val="0166C2"/>
                </a:solidFill>
                <a:latin typeface="Canva Sans"/>
                <a:ea typeface="Canva Sans"/>
                <a:cs typeface="Canva Sans"/>
                <a:sym typeface="Canva Sans"/>
              </a:rPr>
              <a:t>odel</a:t>
            </a:r>
            <a:r>
              <a:rPr lang="en-US" sz="1891">
                <a:solidFill>
                  <a:srgbClr val="0166C2"/>
                </a:solidFill>
                <a:latin typeface="Canva Sans"/>
                <a:ea typeface="Canva Sans"/>
                <a:cs typeface="Canva Sans"/>
                <a:sym typeface="Canva Sans"/>
              </a:rPr>
              <a:t>.</a:t>
            </a:r>
          </a:p>
          <a:p>
            <a:pPr algn="l" marL="408308" indent="-204154" lvl="1">
              <a:lnSpc>
                <a:spcPts val="2647"/>
              </a:lnSpc>
              <a:buFont typeface="Arial"/>
              <a:buChar char="•"/>
            </a:pPr>
            <a:r>
              <a:rPr lang="en-US" sz="1891">
                <a:solidFill>
                  <a:srgbClr val="0166C2"/>
                </a:solidFill>
                <a:latin typeface="Canva Sans"/>
                <a:ea typeface="Canva Sans"/>
                <a:cs typeface="Canva Sans"/>
                <a:sym typeface="Canva Sans"/>
              </a:rPr>
              <a:t>Pre</a:t>
            </a:r>
            <a:r>
              <a:rPr lang="en-US" sz="1891">
                <a:solidFill>
                  <a:srgbClr val="0166C2"/>
                </a:solidFill>
                <a:latin typeface="Canva Sans"/>
                <a:ea typeface="Canva Sans"/>
                <a:cs typeface="Canva Sans"/>
                <a:sym typeface="Canva Sans"/>
              </a:rPr>
              <a:t>d</a:t>
            </a:r>
            <a:r>
              <a:rPr lang="en-US" sz="1891">
                <a:solidFill>
                  <a:srgbClr val="0166C2"/>
                </a:solidFill>
                <a:latin typeface="Canva Sans"/>
                <a:ea typeface="Canva Sans"/>
                <a:cs typeface="Canva Sans"/>
                <a:sym typeface="Canva Sans"/>
              </a:rPr>
              <a:t>i</a:t>
            </a:r>
            <a:r>
              <a:rPr lang="en-US" sz="1891">
                <a:solidFill>
                  <a:srgbClr val="0166C2"/>
                </a:solidFill>
                <a:latin typeface="Canva Sans"/>
                <a:ea typeface="Canva Sans"/>
                <a:cs typeface="Canva Sans"/>
                <a:sym typeface="Canva Sans"/>
              </a:rPr>
              <a:t>c</a:t>
            </a:r>
            <a:r>
              <a:rPr lang="en-US" sz="1891">
                <a:solidFill>
                  <a:srgbClr val="0166C2"/>
                </a:solidFill>
                <a:latin typeface="Canva Sans"/>
                <a:ea typeface="Canva Sans"/>
                <a:cs typeface="Canva Sans"/>
                <a:sym typeface="Canva Sans"/>
              </a:rPr>
              <a:t>t</a:t>
            </a:r>
            <a:r>
              <a:rPr lang="en-US" sz="1891">
                <a:solidFill>
                  <a:srgbClr val="0166C2"/>
                </a:solidFill>
                <a:latin typeface="Canva Sans"/>
                <a:ea typeface="Canva Sans"/>
                <a:cs typeface="Canva Sans"/>
                <a:sym typeface="Canva Sans"/>
              </a:rPr>
              <a:t>i</a:t>
            </a:r>
            <a:r>
              <a:rPr lang="en-US" sz="1891">
                <a:solidFill>
                  <a:srgbClr val="0166C2"/>
                </a:solidFill>
                <a:latin typeface="Canva Sans"/>
                <a:ea typeface="Canva Sans"/>
                <a:cs typeface="Canva Sans"/>
                <a:sym typeface="Canva Sans"/>
              </a:rPr>
              <a:t>o</a:t>
            </a:r>
            <a:r>
              <a:rPr lang="en-US" sz="1891">
                <a:solidFill>
                  <a:srgbClr val="0166C2"/>
                </a:solidFill>
                <a:latin typeface="Canva Sans"/>
                <a:ea typeface="Canva Sans"/>
                <a:cs typeface="Canva Sans"/>
                <a:sym typeface="Canva Sans"/>
              </a:rPr>
              <a:t>n </a:t>
            </a:r>
            <a:r>
              <a:rPr lang="en-US" sz="1891">
                <a:solidFill>
                  <a:srgbClr val="0166C2"/>
                </a:solidFill>
                <a:latin typeface="Canva Sans"/>
                <a:ea typeface="Canva Sans"/>
                <a:cs typeface="Canva Sans"/>
                <a:sym typeface="Canva Sans"/>
              </a:rPr>
              <a:t>re</a:t>
            </a:r>
            <a:r>
              <a:rPr lang="en-US" sz="1891">
                <a:solidFill>
                  <a:srgbClr val="0166C2"/>
                </a:solidFill>
                <a:latin typeface="Canva Sans"/>
                <a:ea typeface="Canva Sans"/>
                <a:cs typeface="Canva Sans"/>
                <a:sym typeface="Canva Sans"/>
              </a:rPr>
              <a:t>tu</a:t>
            </a:r>
            <a:r>
              <a:rPr lang="en-US" sz="1891">
                <a:solidFill>
                  <a:srgbClr val="0166C2"/>
                </a:solidFill>
                <a:latin typeface="Canva Sans"/>
                <a:ea typeface="Canva Sans"/>
                <a:cs typeface="Canva Sans"/>
                <a:sym typeface="Canva Sans"/>
              </a:rPr>
              <a:t>r</a:t>
            </a:r>
            <a:r>
              <a:rPr lang="en-US" sz="1891">
                <a:solidFill>
                  <a:srgbClr val="0166C2"/>
                </a:solidFill>
                <a:latin typeface="Canva Sans"/>
                <a:ea typeface="Canva Sans"/>
                <a:cs typeface="Canva Sans"/>
                <a:sym typeface="Canva Sans"/>
              </a:rPr>
              <a:t>ns</a:t>
            </a:r>
            <a:r>
              <a:rPr lang="en-US" sz="1891">
                <a:solidFill>
                  <a:srgbClr val="0166C2"/>
                </a:solidFill>
                <a:latin typeface="Canva Sans"/>
                <a:ea typeface="Canva Sans"/>
                <a:cs typeface="Canva Sans"/>
                <a:sym typeface="Canva Sans"/>
              </a:rPr>
              <a:t>:</a:t>
            </a:r>
          </a:p>
          <a:p>
            <a:pPr algn="l" marL="816617" indent="-272206" lvl="2">
              <a:lnSpc>
                <a:spcPts val="2647"/>
              </a:lnSpc>
              <a:buFont typeface="Arial"/>
              <a:buChar char="⚬"/>
            </a:pPr>
            <a:r>
              <a:rPr lang="en-US" sz="1891">
                <a:solidFill>
                  <a:srgbClr val="0166C2"/>
                </a:solidFill>
                <a:latin typeface="Canva Sans"/>
                <a:ea typeface="Canva Sans"/>
                <a:cs typeface="Canva Sans"/>
                <a:sym typeface="Canva Sans"/>
              </a:rPr>
              <a:t>Class:</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Real</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Fa</a:t>
            </a:r>
            <a:r>
              <a:rPr lang="en-US" sz="1891">
                <a:solidFill>
                  <a:srgbClr val="0166C2"/>
                </a:solidFill>
                <a:latin typeface="Canva Sans"/>
                <a:ea typeface="Canva Sans"/>
                <a:cs typeface="Canva Sans"/>
                <a:sym typeface="Canva Sans"/>
              </a:rPr>
              <a:t>ke</a:t>
            </a:r>
          </a:p>
          <a:p>
            <a:pPr algn="l" marL="816617" indent="-272206" lvl="2">
              <a:lnSpc>
                <a:spcPts val="2647"/>
              </a:lnSpc>
              <a:buFont typeface="Arial"/>
              <a:buChar char="⚬"/>
            </a:pPr>
            <a:r>
              <a:rPr lang="en-US" sz="1891">
                <a:solidFill>
                  <a:srgbClr val="0166C2"/>
                </a:solidFill>
                <a:latin typeface="Canva Sans"/>
                <a:ea typeface="Canva Sans"/>
                <a:cs typeface="Canva Sans"/>
                <a:sym typeface="Canva Sans"/>
              </a:rPr>
              <a:t>Probability</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sc</a:t>
            </a:r>
            <a:r>
              <a:rPr lang="en-US" sz="1891">
                <a:solidFill>
                  <a:srgbClr val="0166C2"/>
                </a:solidFill>
                <a:latin typeface="Canva Sans"/>
                <a:ea typeface="Canva Sans"/>
                <a:cs typeface="Canva Sans"/>
                <a:sym typeface="Canva Sans"/>
              </a:rPr>
              <a:t>o</a:t>
            </a:r>
            <a:r>
              <a:rPr lang="en-US" sz="1891">
                <a:solidFill>
                  <a:srgbClr val="0166C2"/>
                </a:solidFill>
                <a:latin typeface="Canva Sans"/>
                <a:ea typeface="Canva Sans"/>
                <a:cs typeface="Canva Sans"/>
                <a:sym typeface="Canva Sans"/>
              </a:rPr>
              <a:t>r</a:t>
            </a:r>
            <a:r>
              <a:rPr lang="en-US" sz="1891">
                <a:solidFill>
                  <a:srgbClr val="0166C2"/>
                </a:solidFill>
                <a:latin typeface="Canva Sans"/>
                <a:ea typeface="Canva Sans"/>
                <a:cs typeface="Canva Sans"/>
                <a:sym typeface="Canva Sans"/>
              </a:rPr>
              <a:t>e</a:t>
            </a:r>
            <a:r>
              <a:rPr lang="en-US" sz="1891">
                <a:solidFill>
                  <a:srgbClr val="0166C2"/>
                </a:solidFill>
                <a:latin typeface="Canva Sans"/>
                <a:ea typeface="Canva Sans"/>
                <a:cs typeface="Canva Sans"/>
                <a:sym typeface="Canva Sans"/>
              </a:rPr>
              <a:t>:</a:t>
            </a:r>
            <a:r>
              <a:rPr lang="en-US" sz="1891">
                <a:solidFill>
                  <a:srgbClr val="0166C2"/>
                </a:solidFill>
                <a:latin typeface="Canva Sans"/>
                <a:ea typeface="Canva Sans"/>
                <a:cs typeface="Canva Sans"/>
                <a:sym typeface="Canva Sans"/>
              </a:rPr>
              <a:t> </a:t>
            </a:r>
            <a:r>
              <a:rPr lang="en-US" sz="1891">
                <a:solidFill>
                  <a:srgbClr val="0166C2"/>
                </a:solidFill>
                <a:latin typeface="Canva Sans"/>
                <a:ea typeface="Canva Sans"/>
                <a:cs typeface="Canva Sans"/>
                <a:sym typeface="Canva Sans"/>
              </a:rPr>
              <a:t>Ho</a:t>
            </a:r>
            <a:r>
              <a:rPr lang="en-US" sz="1891">
                <a:solidFill>
                  <a:srgbClr val="0166C2"/>
                </a:solidFill>
                <a:latin typeface="Canva Sans"/>
                <a:ea typeface="Canva Sans"/>
                <a:cs typeface="Canva Sans"/>
                <a:sym typeface="Canva Sans"/>
              </a:rPr>
              <a:t>w</a:t>
            </a:r>
            <a:r>
              <a:rPr lang="en-US" sz="1891">
                <a:solidFill>
                  <a:srgbClr val="0166C2"/>
                </a:solidFill>
                <a:latin typeface="Canva Sans"/>
                <a:ea typeface="Canva Sans"/>
                <a:cs typeface="Canva Sans"/>
                <a:sym typeface="Canva Sans"/>
              </a:rPr>
              <a:t> confident the model is</a:t>
            </a:r>
          </a:p>
          <a:p>
            <a:pPr algn="l">
              <a:lnSpc>
                <a:spcPts val="3289"/>
              </a:lnSpc>
            </a:pPr>
          </a:p>
          <a:p>
            <a:pPr algn="l">
              <a:lnSpc>
                <a:spcPts val="3289"/>
              </a:lnSpc>
            </a:pPr>
            <a:r>
              <a:rPr lang="en-US" sz="2349">
                <a:solidFill>
                  <a:srgbClr val="0166C2"/>
                </a:solidFill>
                <a:latin typeface="Canva Sans"/>
                <a:ea typeface="Canva Sans"/>
                <a:cs typeface="Canva Sans"/>
                <a:sym typeface="Canva Sans"/>
              </a:rPr>
              <a:t>🔹</a:t>
            </a:r>
            <a:r>
              <a:rPr lang="en-US" sz="2349" b="true">
                <a:solidFill>
                  <a:srgbClr val="0166C2"/>
                </a:solidFill>
                <a:latin typeface="Canva Sans Bold"/>
                <a:ea typeface="Canva Sans Bold"/>
                <a:cs typeface="Canva Sans Bold"/>
                <a:sym typeface="Canva Sans Bold"/>
              </a:rPr>
              <a:t> Label Comparison:</a:t>
            </a:r>
          </a:p>
          <a:p>
            <a:pPr algn="l">
              <a:lnSpc>
                <a:spcPts val="2647"/>
              </a:lnSpc>
            </a:pPr>
            <a:r>
              <a:rPr lang="en-US" sz="1891" b="true">
                <a:solidFill>
                  <a:srgbClr val="0166C2"/>
                </a:solidFill>
                <a:latin typeface="Canva Sans Bold"/>
                <a:ea typeface="Canva Sans Bold"/>
                <a:cs typeface="Canva Sans Bold"/>
                <a:sym typeface="Canva Sans Bold"/>
              </a:rPr>
              <a:t>    </a:t>
            </a:r>
            <a:r>
              <a:rPr lang="en-US" sz="1891" b="true">
                <a:solidFill>
                  <a:srgbClr val="0166C2"/>
                </a:solidFill>
                <a:latin typeface="Canva Sans Bold"/>
                <a:ea typeface="Canva Sans Bold"/>
                <a:cs typeface="Canva Sans Bold"/>
                <a:sym typeface="Canva Sans Bold"/>
              </a:rPr>
              <a:t>dataset_label = int(label_row['fraudulent'].values[0])</a:t>
            </a:r>
          </a:p>
          <a:p>
            <a:pPr algn="l" marL="408308" indent="-204154" lvl="1">
              <a:lnSpc>
                <a:spcPts val="2647"/>
              </a:lnSpc>
              <a:buFont typeface="Arial"/>
              <a:buChar char="•"/>
            </a:pPr>
            <a:r>
              <a:rPr lang="en-US" sz="1891">
                <a:solidFill>
                  <a:srgbClr val="0166C2"/>
                </a:solidFill>
                <a:latin typeface="Canva Sans"/>
                <a:ea typeface="Canva Sans"/>
                <a:cs typeface="Canva Sans"/>
                <a:sym typeface="Canva Sans"/>
              </a:rPr>
              <a:t>If</a:t>
            </a:r>
            <a:r>
              <a:rPr lang="en-US" sz="1891">
                <a:solidFill>
                  <a:srgbClr val="0166C2"/>
                </a:solidFill>
                <a:latin typeface="Canva Sans"/>
                <a:ea typeface="Canva Sans"/>
                <a:cs typeface="Canva Sans"/>
                <a:sym typeface="Canva Sans"/>
              </a:rPr>
              <a:t> the matched company exists in the dataset, we also show the original label (for validation).</a:t>
            </a:r>
          </a:p>
          <a:p>
            <a:pPr algn="l">
              <a:lnSpc>
                <a:spcPts val="1794"/>
              </a:lnSpc>
            </a:pPr>
          </a:p>
        </p:txBody>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0167984" y="3042733"/>
            <a:ext cx="7710210" cy="3497608"/>
          </a:xfrm>
          <a:custGeom>
            <a:avLst/>
            <a:gdLst/>
            <a:ahLst/>
            <a:cxnLst/>
            <a:rect r="r" b="b" t="t" l="l"/>
            <a:pathLst>
              <a:path h="3497608" w="7710210">
                <a:moveTo>
                  <a:pt x="0" y="0"/>
                </a:moveTo>
                <a:lnTo>
                  <a:pt x="7710210" y="0"/>
                </a:lnTo>
                <a:lnTo>
                  <a:pt x="7710210" y="3497608"/>
                </a:lnTo>
                <a:lnTo>
                  <a:pt x="0" y="3497608"/>
                </a:lnTo>
                <a:lnTo>
                  <a:pt x="0" y="0"/>
                </a:lnTo>
                <a:close/>
              </a:path>
            </a:pathLst>
          </a:custGeom>
          <a:blipFill>
            <a:blip r:embed="rId13"/>
            <a:stretch>
              <a:fillRect l="-4018" t="0" r="-4018" b="0"/>
            </a:stretch>
          </a:blipFill>
        </p:spPr>
      </p:sp>
      <p:sp>
        <p:nvSpPr>
          <p:cNvPr name="TextBox 9" id="9"/>
          <p:cNvSpPr txBox="true"/>
          <p:nvPr/>
        </p:nvSpPr>
        <p:spPr>
          <a:xfrm rot="0">
            <a:off x="4037362" y="375389"/>
            <a:ext cx="11367572" cy="777759"/>
          </a:xfrm>
          <a:prstGeom prst="rect">
            <a:avLst/>
          </a:prstGeom>
        </p:spPr>
        <p:txBody>
          <a:bodyPr anchor="t" rtlCol="false" tIns="0" lIns="0" bIns="0" rIns="0">
            <a:spAutoFit/>
          </a:bodyPr>
          <a:lstStyle/>
          <a:p>
            <a:pPr algn="ctr">
              <a:lnSpc>
                <a:spcPts val="6481"/>
              </a:lnSpc>
            </a:pPr>
            <a:r>
              <a:rPr lang="en-US" b="true" sz="4629">
                <a:solidFill>
                  <a:srgbClr val="0166C2"/>
                </a:solidFill>
                <a:latin typeface="Luktao Bold"/>
                <a:ea typeface="Luktao Bold"/>
                <a:cs typeface="Luktao Bold"/>
                <a:sym typeface="Luktao Bold"/>
              </a:rPr>
              <a:t>FUZZY MATCHING &amp; PREDICTION LOGIC</a:t>
            </a:r>
          </a:p>
        </p:txBody>
      </p:sp>
      <p:sp>
        <p:nvSpPr>
          <p:cNvPr name="TextBox 10" id="10"/>
          <p:cNvSpPr txBox="true"/>
          <p:nvPr/>
        </p:nvSpPr>
        <p:spPr>
          <a:xfrm rot="0">
            <a:off x="10167984" y="1900238"/>
            <a:ext cx="7417356" cy="763789"/>
          </a:xfrm>
          <a:prstGeom prst="rect">
            <a:avLst/>
          </a:prstGeom>
        </p:spPr>
        <p:txBody>
          <a:bodyPr anchor="t" rtlCol="false" tIns="0" lIns="0" bIns="0" rIns="0">
            <a:spAutoFit/>
          </a:bodyPr>
          <a:lstStyle/>
          <a:p>
            <a:pPr algn="ctr">
              <a:lnSpc>
                <a:spcPts val="6201"/>
              </a:lnSpc>
              <a:spcBef>
                <a:spcPct val="0"/>
              </a:spcBef>
            </a:pPr>
            <a:r>
              <a:rPr lang="en-US" b="true" sz="4429">
                <a:solidFill>
                  <a:srgbClr val="0166C2"/>
                </a:solidFill>
                <a:latin typeface="Luktao Bold"/>
                <a:ea typeface="Luktao Bold"/>
                <a:cs typeface="Luktao Bold"/>
                <a:sym typeface="Luktao Bold"/>
              </a:rPr>
              <a:t>🔹</a:t>
            </a:r>
            <a:r>
              <a:rPr lang="en-US" b="true" sz="4429">
                <a:solidFill>
                  <a:srgbClr val="0166C2"/>
                </a:solidFill>
                <a:latin typeface="Luktao Bold"/>
                <a:ea typeface="Luktao Bold"/>
                <a:cs typeface="Luktao Bold"/>
                <a:sym typeface="Luktao Bold"/>
              </a:rPr>
              <a:t> SAMPLE OUTPUT IN CLI: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4150159" y="441013"/>
            <a:ext cx="9987683" cy="780299"/>
          </a:xfrm>
          <a:prstGeom prst="rect">
            <a:avLst/>
          </a:prstGeom>
        </p:spPr>
        <p:txBody>
          <a:bodyPr anchor="t" rtlCol="false" tIns="0" lIns="0" bIns="0" rIns="0">
            <a:spAutoFit/>
          </a:bodyPr>
          <a:lstStyle/>
          <a:p>
            <a:pPr algn="ctr">
              <a:lnSpc>
                <a:spcPts val="6341"/>
              </a:lnSpc>
            </a:pPr>
            <a:r>
              <a:rPr lang="en-US" b="true" sz="4529">
                <a:solidFill>
                  <a:srgbClr val="0166C2"/>
                </a:solidFill>
                <a:latin typeface="Luktao Bold"/>
                <a:ea typeface="Luktao Bold"/>
                <a:cs typeface="Luktao Bold"/>
                <a:sym typeface="Luktao Bold"/>
              </a:rPr>
              <a:t>CLI  &amp; INTERACTIVE LEARNING</a:t>
            </a:r>
          </a:p>
        </p:txBody>
      </p:sp>
      <p:sp>
        <p:nvSpPr>
          <p:cNvPr name="TextBox 6" id="6"/>
          <p:cNvSpPr txBox="true"/>
          <p:nvPr/>
        </p:nvSpPr>
        <p:spPr>
          <a:xfrm rot="0">
            <a:off x="2867023" y="1947862"/>
            <a:ext cx="11734800" cy="7715202"/>
          </a:xfrm>
          <a:prstGeom prst="rect">
            <a:avLst/>
          </a:prstGeom>
        </p:spPr>
        <p:txBody>
          <a:bodyPr anchor="t" rtlCol="false" tIns="0" lIns="0" bIns="0" rIns="0">
            <a:spAutoFit/>
          </a:bodyPr>
          <a:lstStyle/>
          <a:p>
            <a:pPr algn="l">
              <a:lnSpc>
                <a:spcPts val="3304"/>
              </a:lnSpc>
            </a:pPr>
            <a:r>
              <a:rPr lang="en-US" sz="2360" b="true">
                <a:solidFill>
                  <a:srgbClr val="0166C2"/>
                </a:solidFill>
                <a:latin typeface="Canva Sans Bold"/>
                <a:ea typeface="Canva Sans Bold"/>
                <a:cs typeface="Canva Sans Bold"/>
                <a:sym typeface="Canva Sans Bold"/>
              </a:rPr>
              <a:t>🔹 Command-Line Interface (CLI):</a:t>
            </a:r>
          </a:p>
          <a:p>
            <a:pPr algn="l">
              <a:lnSpc>
                <a:spcPts val="2884"/>
              </a:lnSpc>
            </a:pPr>
            <a:r>
              <a:rPr lang="en-US" sz="2060" b="true">
                <a:solidFill>
                  <a:srgbClr val="0166C2"/>
                </a:solidFill>
                <a:latin typeface="Canva Sans Bold"/>
                <a:ea typeface="Canva Sans Bold"/>
                <a:cs typeface="Canva Sans Bold"/>
                <a:sym typeface="Canva Sans Bold"/>
              </a:rPr>
              <a:t>   </a:t>
            </a:r>
            <a:r>
              <a:rPr lang="en-US" sz="2060" b="true">
                <a:solidFill>
                  <a:srgbClr val="0166C2"/>
                </a:solidFill>
                <a:latin typeface="Canva Sans Bold"/>
                <a:ea typeface="Canva Sans Bold"/>
                <a:cs typeface="Canva Sans Bold"/>
                <a:sym typeface="Canva Sans Bold"/>
              </a:rPr>
              <a:t>input("&gt;&gt; ")</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Fu</a:t>
            </a:r>
            <a:r>
              <a:rPr lang="en-US" sz="2060">
                <a:solidFill>
                  <a:srgbClr val="0166C2"/>
                </a:solidFill>
                <a:latin typeface="Canva Sans"/>
                <a:ea typeface="Canva Sans"/>
                <a:cs typeface="Canva Sans"/>
                <a:sym typeface="Canva Sans"/>
              </a:rPr>
              <a:t>l</a:t>
            </a:r>
            <a:r>
              <a:rPr lang="en-US" sz="2060">
                <a:solidFill>
                  <a:srgbClr val="0166C2"/>
                </a:solidFill>
                <a:latin typeface="Canva Sans"/>
                <a:ea typeface="Canva Sans"/>
                <a:cs typeface="Canva Sans"/>
                <a:sym typeface="Canva Sans"/>
              </a:rPr>
              <a:t>ly t</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x</a:t>
            </a:r>
            <a:r>
              <a:rPr lang="en-US" sz="2060">
                <a:solidFill>
                  <a:srgbClr val="0166C2"/>
                </a:solidFill>
                <a:latin typeface="Canva Sans"/>
                <a:ea typeface="Canva Sans"/>
                <a:cs typeface="Canva Sans"/>
                <a:sym typeface="Canva Sans"/>
              </a:rPr>
              <a:t>t</a:t>
            </a:r>
            <a:r>
              <a:rPr lang="en-US" sz="2060">
                <a:solidFill>
                  <a:srgbClr val="0166C2"/>
                </a:solidFill>
                <a:latin typeface="Canva Sans"/>
                <a:ea typeface="Canva Sans"/>
                <a:cs typeface="Canva Sans"/>
                <a:sym typeface="Canva Sans"/>
              </a:rPr>
              <a:t>-</a:t>
            </a:r>
            <a:r>
              <a:rPr lang="en-US" sz="2060">
                <a:solidFill>
                  <a:srgbClr val="0166C2"/>
                </a:solidFill>
                <a:latin typeface="Canva Sans"/>
                <a:ea typeface="Canva Sans"/>
                <a:cs typeface="Canva Sans"/>
                <a:sym typeface="Canva Sans"/>
              </a:rPr>
              <a:t>ba</a:t>
            </a:r>
            <a:r>
              <a:rPr lang="en-US" sz="2060">
                <a:solidFill>
                  <a:srgbClr val="0166C2"/>
                </a:solidFill>
                <a:latin typeface="Canva Sans"/>
                <a:ea typeface="Canva Sans"/>
                <a:cs typeface="Canva Sans"/>
                <a:sym typeface="Canva Sans"/>
              </a:rPr>
              <a:t>s</a:t>
            </a:r>
            <a:r>
              <a:rPr lang="en-US" sz="2060">
                <a:solidFill>
                  <a:srgbClr val="0166C2"/>
                </a:solidFill>
                <a:latin typeface="Canva Sans"/>
                <a:ea typeface="Canva Sans"/>
                <a:cs typeface="Canva Sans"/>
                <a:sym typeface="Canva Sans"/>
              </a:rPr>
              <a:t>ed</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system</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no</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GUI</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r</a:t>
            </a:r>
            <a:r>
              <a:rPr lang="en-US" sz="2060">
                <a:solidFill>
                  <a:srgbClr val="0166C2"/>
                </a:solidFill>
                <a:latin typeface="Canva Sans"/>
                <a:ea typeface="Canva Sans"/>
                <a:cs typeface="Canva Sans"/>
                <a:sym typeface="Canva Sans"/>
              </a:rPr>
              <a:t>equi</a:t>
            </a:r>
            <a:r>
              <a:rPr lang="en-US" sz="2060">
                <a:solidFill>
                  <a:srgbClr val="0166C2"/>
                </a:solidFill>
                <a:latin typeface="Canva Sans"/>
                <a:ea typeface="Canva Sans"/>
                <a:cs typeface="Canva Sans"/>
                <a:sym typeface="Canva Sans"/>
              </a:rPr>
              <a:t>re</a:t>
            </a:r>
            <a:r>
              <a:rPr lang="en-US" sz="2060">
                <a:solidFill>
                  <a:srgbClr val="0166C2"/>
                </a:solidFill>
                <a:latin typeface="Canva Sans"/>
                <a:ea typeface="Canva Sans"/>
                <a:cs typeface="Canva Sans"/>
                <a:sym typeface="Canva Sans"/>
              </a:rPr>
              <a:t>d.</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U</a:t>
            </a:r>
            <a:r>
              <a:rPr lang="en-US" sz="2060">
                <a:solidFill>
                  <a:srgbClr val="0166C2"/>
                </a:solidFill>
                <a:latin typeface="Canva Sans"/>
                <a:ea typeface="Canva Sans"/>
                <a:cs typeface="Canva Sans"/>
                <a:sym typeface="Canva Sans"/>
              </a:rPr>
              <a:t>s</a:t>
            </a:r>
            <a:r>
              <a:rPr lang="en-US" sz="2060">
                <a:solidFill>
                  <a:srgbClr val="0166C2"/>
                </a:solidFill>
                <a:latin typeface="Canva Sans"/>
                <a:ea typeface="Canva Sans"/>
                <a:cs typeface="Canva Sans"/>
                <a:sym typeface="Canva Sans"/>
              </a:rPr>
              <a:t>er en</a:t>
            </a:r>
            <a:r>
              <a:rPr lang="en-US" sz="2060">
                <a:solidFill>
                  <a:srgbClr val="0166C2"/>
                </a:solidFill>
                <a:latin typeface="Canva Sans"/>
                <a:ea typeface="Canva Sans"/>
                <a:cs typeface="Canva Sans"/>
                <a:sym typeface="Canva Sans"/>
              </a:rPr>
              <a:t>ter</a:t>
            </a:r>
            <a:r>
              <a:rPr lang="en-US" sz="2060">
                <a:solidFill>
                  <a:srgbClr val="0166C2"/>
                </a:solidFill>
                <a:latin typeface="Canva Sans"/>
                <a:ea typeface="Canva Sans"/>
                <a:cs typeface="Canva Sans"/>
                <a:sym typeface="Canva Sans"/>
              </a:rPr>
              <a:t>s a</a:t>
            </a:r>
            <a:r>
              <a:rPr lang="en-US" sz="2060">
                <a:solidFill>
                  <a:srgbClr val="0166C2"/>
                </a:solidFill>
                <a:latin typeface="Canva Sans"/>
                <a:ea typeface="Canva Sans"/>
                <a:cs typeface="Canva Sans"/>
                <a:sym typeface="Canva Sans"/>
              </a:rPr>
              <a:t> c</a:t>
            </a:r>
            <a:r>
              <a:rPr lang="en-US" sz="2060">
                <a:solidFill>
                  <a:srgbClr val="0166C2"/>
                </a:solidFill>
                <a:latin typeface="Canva Sans"/>
                <a:ea typeface="Canva Sans"/>
                <a:cs typeface="Canva Sans"/>
                <a:sym typeface="Canva Sans"/>
              </a:rPr>
              <a:t>ompany n</a:t>
            </a:r>
            <a:r>
              <a:rPr lang="en-US" sz="2060">
                <a:solidFill>
                  <a:srgbClr val="0166C2"/>
                </a:solidFill>
                <a:latin typeface="Canva Sans"/>
                <a:ea typeface="Canva Sans"/>
                <a:cs typeface="Canva Sans"/>
                <a:sym typeface="Canva Sans"/>
              </a:rPr>
              <a:t>a</a:t>
            </a:r>
            <a:r>
              <a:rPr lang="en-US" sz="2060">
                <a:solidFill>
                  <a:srgbClr val="0166C2"/>
                </a:solidFill>
                <a:latin typeface="Canva Sans"/>
                <a:ea typeface="Canva Sans"/>
                <a:cs typeface="Canva Sans"/>
                <a:sym typeface="Canva Sans"/>
              </a:rPr>
              <a:t>m</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an</a:t>
            </a:r>
            <a:r>
              <a:rPr lang="en-US" sz="2060">
                <a:solidFill>
                  <a:srgbClr val="0166C2"/>
                </a:solidFill>
                <a:latin typeface="Canva Sans"/>
                <a:ea typeface="Canva Sans"/>
                <a:cs typeface="Canva Sans"/>
                <a:sym typeface="Canva Sans"/>
              </a:rPr>
              <a:t>d th</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 model returns predictions instantly.</a:t>
            </a:r>
          </a:p>
          <a:p>
            <a:pPr algn="l">
              <a:lnSpc>
                <a:spcPts val="2884"/>
              </a:lnSpc>
            </a:pPr>
          </a:p>
          <a:p>
            <a:pPr algn="l">
              <a:lnSpc>
                <a:spcPts val="3304"/>
              </a:lnSpc>
            </a:pPr>
            <a:r>
              <a:rPr lang="en-US" sz="2360">
                <a:solidFill>
                  <a:srgbClr val="0166C2"/>
                </a:solidFill>
                <a:latin typeface="Canva Sans"/>
                <a:ea typeface="Canva Sans"/>
                <a:cs typeface="Canva Sans"/>
                <a:sym typeface="Canva Sans"/>
              </a:rPr>
              <a:t>🔹 </a:t>
            </a:r>
            <a:r>
              <a:rPr lang="en-US" sz="2360" b="true">
                <a:solidFill>
                  <a:srgbClr val="0166C2"/>
                </a:solidFill>
                <a:latin typeface="Canva Sans Bold"/>
                <a:ea typeface="Canva Sans Bold"/>
                <a:cs typeface="Canva Sans Bold"/>
                <a:sym typeface="Canva Sans Bold"/>
              </a:rPr>
              <a:t>On-the-Fly Data Augmentation:</a:t>
            </a:r>
          </a:p>
          <a:p>
            <a:pPr algn="l">
              <a:lnSpc>
                <a:spcPts val="2884"/>
              </a:lnSpc>
            </a:pPr>
            <a:r>
              <a:rPr lang="en-US" sz="2060" b="true">
                <a:solidFill>
                  <a:srgbClr val="0166C2"/>
                </a:solidFill>
                <a:latin typeface="Canva Sans Bold"/>
                <a:ea typeface="Canva Sans Bold"/>
                <a:cs typeface="Canva Sans Bold"/>
                <a:sym typeface="Canva Sans Bold"/>
              </a:rPr>
              <a:t>   </a:t>
            </a:r>
            <a:r>
              <a:rPr lang="en-US" sz="2060" b="true">
                <a:solidFill>
                  <a:srgbClr val="0166C2"/>
                </a:solidFill>
                <a:latin typeface="Canva Sans Bold"/>
                <a:ea typeface="Canva Sans Bold"/>
                <a:cs typeface="Canva Sans Bold"/>
                <a:sym typeface="Canva Sans Bold"/>
              </a:rPr>
              <a:t>add = input("Do you want to add this company?")</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If</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comp</a:t>
            </a:r>
            <a:r>
              <a:rPr lang="en-US" sz="2060">
                <a:solidFill>
                  <a:srgbClr val="0166C2"/>
                </a:solidFill>
                <a:latin typeface="Canva Sans"/>
                <a:ea typeface="Canva Sans"/>
                <a:cs typeface="Canva Sans"/>
                <a:sym typeface="Canva Sans"/>
              </a:rPr>
              <a:t>a</a:t>
            </a:r>
            <a:r>
              <a:rPr lang="en-US" sz="2060">
                <a:solidFill>
                  <a:srgbClr val="0166C2"/>
                </a:solidFill>
                <a:latin typeface="Canva Sans"/>
                <a:ea typeface="Canva Sans"/>
                <a:cs typeface="Canva Sans"/>
                <a:sym typeface="Canva Sans"/>
              </a:rPr>
              <a:t>ny no</a:t>
            </a:r>
            <a:r>
              <a:rPr lang="en-US" sz="2060">
                <a:solidFill>
                  <a:srgbClr val="0166C2"/>
                </a:solidFill>
                <a:latin typeface="Canva Sans"/>
                <a:ea typeface="Canva Sans"/>
                <a:cs typeface="Canva Sans"/>
                <a:sym typeface="Canva Sans"/>
              </a:rPr>
              <a:t>t </a:t>
            </a:r>
            <a:r>
              <a:rPr lang="en-US" sz="2060">
                <a:solidFill>
                  <a:srgbClr val="0166C2"/>
                </a:solidFill>
                <a:latin typeface="Canva Sans"/>
                <a:ea typeface="Canva Sans"/>
                <a:cs typeface="Canva Sans"/>
                <a:sym typeface="Canva Sans"/>
              </a:rPr>
              <a:t>f</a:t>
            </a:r>
            <a:r>
              <a:rPr lang="en-US" sz="2060">
                <a:solidFill>
                  <a:srgbClr val="0166C2"/>
                </a:solidFill>
                <a:latin typeface="Canva Sans"/>
                <a:ea typeface="Canva Sans"/>
                <a:cs typeface="Canva Sans"/>
                <a:sym typeface="Canva Sans"/>
              </a:rPr>
              <a:t>o</a:t>
            </a:r>
            <a:r>
              <a:rPr lang="en-US" sz="2060">
                <a:solidFill>
                  <a:srgbClr val="0166C2"/>
                </a:solidFill>
                <a:latin typeface="Canva Sans"/>
                <a:ea typeface="Canva Sans"/>
                <a:cs typeface="Canva Sans"/>
                <a:sym typeface="Canva Sans"/>
              </a:rPr>
              <a:t>un</a:t>
            </a:r>
            <a:r>
              <a:rPr lang="en-US" sz="2060">
                <a:solidFill>
                  <a:srgbClr val="0166C2"/>
                </a:solidFill>
                <a:latin typeface="Canva Sans"/>
                <a:ea typeface="Canva Sans"/>
                <a:cs typeface="Canva Sans"/>
                <a:sym typeface="Canva Sans"/>
              </a:rPr>
              <a:t>d</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u</a:t>
            </a:r>
            <a:r>
              <a:rPr lang="en-US" sz="2060">
                <a:solidFill>
                  <a:srgbClr val="0166C2"/>
                </a:solidFill>
                <a:latin typeface="Canva Sans"/>
                <a:ea typeface="Canva Sans"/>
                <a:cs typeface="Canva Sans"/>
                <a:sym typeface="Canva Sans"/>
              </a:rPr>
              <a:t>ser c</a:t>
            </a:r>
            <a:r>
              <a:rPr lang="en-US" sz="2060">
                <a:solidFill>
                  <a:srgbClr val="0166C2"/>
                </a:solidFill>
                <a:latin typeface="Canva Sans"/>
                <a:ea typeface="Canva Sans"/>
                <a:cs typeface="Canva Sans"/>
                <a:sym typeface="Canva Sans"/>
              </a:rPr>
              <a:t>a</a:t>
            </a:r>
            <a:r>
              <a:rPr lang="en-US" sz="2060">
                <a:solidFill>
                  <a:srgbClr val="0166C2"/>
                </a:solidFill>
                <a:latin typeface="Canva Sans"/>
                <a:ea typeface="Canva Sans"/>
                <a:cs typeface="Canva Sans"/>
                <a:sym typeface="Canva Sans"/>
              </a:rPr>
              <a:t>n </a:t>
            </a:r>
            <a:r>
              <a:rPr lang="en-US" sz="2060">
                <a:solidFill>
                  <a:srgbClr val="0166C2"/>
                </a:solidFill>
                <a:latin typeface="Canva Sans"/>
                <a:ea typeface="Canva Sans"/>
                <a:cs typeface="Canva Sans"/>
                <a:sym typeface="Canva Sans"/>
              </a:rPr>
              <a:t>l</a:t>
            </a:r>
            <a:r>
              <a:rPr lang="en-US" sz="2060">
                <a:solidFill>
                  <a:srgbClr val="0166C2"/>
                </a:solidFill>
                <a:latin typeface="Canva Sans"/>
                <a:ea typeface="Canva Sans"/>
                <a:cs typeface="Canva Sans"/>
                <a:sym typeface="Canva Sans"/>
              </a:rPr>
              <a:t>a</a:t>
            </a:r>
            <a:r>
              <a:rPr lang="en-US" sz="2060">
                <a:solidFill>
                  <a:srgbClr val="0166C2"/>
                </a:solidFill>
                <a:latin typeface="Canva Sans"/>
                <a:ea typeface="Canva Sans"/>
                <a:cs typeface="Canva Sans"/>
                <a:sym typeface="Canva Sans"/>
              </a:rPr>
              <a:t>b</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l it manually (Real or Fake).</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Add</a:t>
            </a:r>
            <a:r>
              <a:rPr lang="en-US" sz="2060">
                <a:solidFill>
                  <a:srgbClr val="0166C2"/>
                </a:solidFill>
                <a:latin typeface="Canva Sans"/>
                <a:ea typeface="Canva Sans"/>
                <a:cs typeface="Canva Sans"/>
                <a:sym typeface="Canva Sans"/>
              </a:rPr>
              <a:t>ed to CSV → model retrains →</a:t>
            </a:r>
            <a:r>
              <a:rPr lang="en-US" sz="2060">
                <a:solidFill>
                  <a:srgbClr val="0166C2"/>
                </a:solidFill>
                <a:latin typeface="Canva Sans"/>
                <a:ea typeface="Canva Sans"/>
                <a:cs typeface="Canva Sans"/>
                <a:sym typeface="Canva Sans"/>
              </a:rPr>
              <a:t> pr</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dict</a:t>
            </a:r>
            <a:r>
              <a:rPr lang="en-US" sz="2060">
                <a:solidFill>
                  <a:srgbClr val="0166C2"/>
                </a:solidFill>
                <a:latin typeface="Canva Sans"/>
                <a:ea typeface="Canva Sans"/>
                <a:cs typeface="Canva Sans"/>
                <a:sym typeface="Canva Sans"/>
              </a:rPr>
              <a:t>ion </a:t>
            </a:r>
            <a:r>
              <a:rPr lang="en-US" sz="2060">
                <a:solidFill>
                  <a:srgbClr val="0166C2"/>
                </a:solidFill>
                <a:latin typeface="Canva Sans"/>
                <a:ea typeface="Canva Sans"/>
                <a:cs typeface="Canva Sans"/>
                <a:sym typeface="Canva Sans"/>
              </a:rPr>
              <a:t>re-</a:t>
            </a:r>
            <a:r>
              <a:rPr lang="en-US" sz="2060">
                <a:solidFill>
                  <a:srgbClr val="0166C2"/>
                </a:solidFill>
                <a:latin typeface="Canva Sans"/>
                <a:ea typeface="Canva Sans"/>
                <a:cs typeface="Canva Sans"/>
                <a:sym typeface="Canva Sans"/>
              </a:rPr>
              <a:t>at</a:t>
            </a:r>
            <a:r>
              <a:rPr lang="en-US" sz="2060">
                <a:solidFill>
                  <a:srgbClr val="0166C2"/>
                </a:solidFill>
                <a:latin typeface="Canva Sans"/>
                <a:ea typeface="Canva Sans"/>
                <a:cs typeface="Canva Sans"/>
                <a:sym typeface="Canva Sans"/>
              </a:rPr>
              <a:t>t</a:t>
            </a:r>
            <a:r>
              <a:rPr lang="en-US" sz="2060">
                <a:solidFill>
                  <a:srgbClr val="0166C2"/>
                </a:solidFill>
                <a:latin typeface="Canva Sans"/>
                <a:ea typeface="Canva Sans"/>
                <a:cs typeface="Canva Sans"/>
                <a:sym typeface="Canva Sans"/>
              </a:rPr>
              <a:t>em</a:t>
            </a:r>
            <a:r>
              <a:rPr lang="en-US" sz="2060">
                <a:solidFill>
                  <a:srgbClr val="0166C2"/>
                </a:solidFill>
                <a:latin typeface="Canva Sans"/>
                <a:ea typeface="Canva Sans"/>
                <a:cs typeface="Canva Sans"/>
                <a:sym typeface="Canva Sans"/>
              </a:rPr>
              <a:t>pt</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d</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a</a:t>
            </a:r>
            <a:r>
              <a:rPr lang="en-US" sz="2060">
                <a:solidFill>
                  <a:srgbClr val="0166C2"/>
                </a:solidFill>
                <a:latin typeface="Canva Sans"/>
                <a:ea typeface="Canva Sans"/>
                <a:cs typeface="Canva Sans"/>
                <a:sym typeface="Canva Sans"/>
              </a:rPr>
              <a:t>u</a:t>
            </a:r>
            <a:r>
              <a:rPr lang="en-US" sz="2060">
                <a:solidFill>
                  <a:srgbClr val="0166C2"/>
                </a:solidFill>
                <a:latin typeface="Canva Sans"/>
                <a:ea typeface="Canva Sans"/>
                <a:cs typeface="Canva Sans"/>
                <a:sym typeface="Canva Sans"/>
              </a:rPr>
              <a:t>t</a:t>
            </a:r>
            <a:r>
              <a:rPr lang="en-US" sz="2060">
                <a:solidFill>
                  <a:srgbClr val="0166C2"/>
                </a:solidFill>
                <a:latin typeface="Canva Sans"/>
                <a:ea typeface="Canva Sans"/>
                <a:cs typeface="Canva Sans"/>
                <a:sym typeface="Canva Sans"/>
              </a:rPr>
              <a:t>o</a:t>
            </a:r>
            <a:r>
              <a:rPr lang="en-US" sz="2060">
                <a:solidFill>
                  <a:srgbClr val="0166C2"/>
                </a:solidFill>
                <a:latin typeface="Canva Sans"/>
                <a:ea typeface="Canva Sans"/>
                <a:cs typeface="Canva Sans"/>
                <a:sym typeface="Canva Sans"/>
              </a:rPr>
              <a:t>m</a:t>
            </a:r>
            <a:r>
              <a:rPr lang="en-US" sz="2060">
                <a:solidFill>
                  <a:srgbClr val="0166C2"/>
                </a:solidFill>
                <a:latin typeface="Canva Sans"/>
                <a:ea typeface="Canva Sans"/>
                <a:cs typeface="Canva Sans"/>
                <a:sym typeface="Canva Sans"/>
              </a:rPr>
              <a:t>ati</a:t>
            </a:r>
            <a:r>
              <a:rPr lang="en-US" sz="2060">
                <a:solidFill>
                  <a:srgbClr val="0166C2"/>
                </a:solidFill>
                <a:latin typeface="Canva Sans"/>
                <a:ea typeface="Canva Sans"/>
                <a:cs typeface="Canva Sans"/>
                <a:sym typeface="Canva Sans"/>
              </a:rPr>
              <a:t>cal</a:t>
            </a:r>
            <a:r>
              <a:rPr lang="en-US" sz="2060">
                <a:solidFill>
                  <a:srgbClr val="0166C2"/>
                </a:solidFill>
                <a:latin typeface="Canva Sans"/>
                <a:ea typeface="Canva Sans"/>
                <a:cs typeface="Canva Sans"/>
                <a:sym typeface="Canva Sans"/>
              </a:rPr>
              <a:t>ly.</a:t>
            </a:r>
          </a:p>
          <a:p>
            <a:pPr algn="l">
              <a:lnSpc>
                <a:spcPts val="2884"/>
              </a:lnSpc>
            </a:pPr>
          </a:p>
          <a:p>
            <a:pPr algn="l">
              <a:lnSpc>
                <a:spcPts val="3304"/>
              </a:lnSpc>
            </a:pPr>
            <a:r>
              <a:rPr lang="en-US" sz="2360">
                <a:solidFill>
                  <a:srgbClr val="0166C2"/>
                </a:solidFill>
                <a:latin typeface="Canva Sans"/>
                <a:ea typeface="Canva Sans"/>
                <a:cs typeface="Canva Sans"/>
                <a:sym typeface="Canva Sans"/>
              </a:rPr>
              <a:t>🔹</a:t>
            </a:r>
            <a:r>
              <a:rPr lang="en-US" sz="2360">
                <a:solidFill>
                  <a:srgbClr val="0166C2"/>
                </a:solidFill>
                <a:latin typeface="Canva Sans"/>
                <a:ea typeface="Canva Sans"/>
                <a:cs typeface="Canva Sans"/>
                <a:sym typeface="Canva Sans"/>
              </a:rPr>
              <a:t> </a:t>
            </a:r>
            <a:r>
              <a:rPr lang="en-US" sz="2360" b="true">
                <a:solidFill>
                  <a:srgbClr val="0166C2"/>
                </a:solidFill>
                <a:latin typeface="Canva Sans Bold"/>
                <a:ea typeface="Canva Sans Bold"/>
                <a:cs typeface="Canva Sans Bold"/>
                <a:sym typeface="Canva Sans Bold"/>
              </a:rPr>
              <a:t>Auto Retraining:</a:t>
            </a:r>
          </a:p>
          <a:p>
            <a:pPr algn="l">
              <a:lnSpc>
                <a:spcPts val="2884"/>
              </a:lnSpc>
            </a:pPr>
            <a:r>
              <a:rPr lang="en-US" sz="2060" b="true">
                <a:solidFill>
                  <a:srgbClr val="0166C2"/>
                </a:solidFill>
                <a:latin typeface="Canva Sans Bold"/>
                <a:ea typeface="Canva Sans Bold"/>
                <a:cs typeface="Canva Sans Bold"/>
                <a:sym typeface="Canva Sans Bold"/>
              </a:rPr>
              <a:t>    </a:t>
            </a:r>
            <a:r>
              <a:rPr lang="en-US" sz="2060" b="true">
                <a:solidFill>
                  <a:srgbClr val="0166C2"/>
                </a:solidFill>
                <a:latin typeface="Canva Sans Bold"/>
                <a:ea typeface="Canva Sans Bold"/>
                <a:cs typeface="Canva Sans Bold"/>
                <a:sym typeface="Canva Sans Bold"/>
              </a:rPr>
              <a:t>new_model, new_vectorizer = train_model(new_df)</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Onc</a:t>
            </a:r>
            <a:r>
              <a:rPr lang="en-US" sz="2060">
                <a:solidFill>
                  <a:srgbClr val="0166C2"/>
                </a:solidFill>
                <a:latin typeface="Canva Sans"/>
                <a:ea typeface="Canva Sans"/>
                <a:cs typeface="Canva Sans"/>
                <a:sym typeface="Canva Sans"/>
              </a:rPr>
              <a:t>e a</a:t>
            </a:r>
            <a:r>
              <a:rPr lang="en-US" sz="2060">
                <a:solidFill>
                  <a:srgbClr val="0166C2"/>
                </a:solidFill>
                <a:latin typeface="Canva Sans"/>
                <a:ea typeface="Canva Sans"/>
                <a:cs typeface="Canva Sans"/>
                <a:sym typeface="Canva Sans"/>
              </a:rPr>
              <a:t> new sample is added, the training</a:t>
            </a:r>
            <a:r>
              <a:rPr lang="en-US" sz="2060">
                <a:solidFill>
                  <a:srgbClr val="0166C2"/>
                </a:solidFill>
                <a:latin typeface="Canva Sans"/>
                <a:ea typeface="Canva Sans"/>
                <a:cs typeface="Canva Sans"/>
                <a:sym typeface="Canva Sans"/>
              </a:rPr>
              <a:t> pip</a:t>
            </a:r>
            <a:r>
              <a:rPr lang="en-US" sz="2060">
                <a:solidFill>
                  <a:srgbClr val="0166C2"/>
                </a:solidFill>
                <a:latin typeface="Canva Sans"/>
                <a:ea typeface="Canva Sans"/>
                <a:cs typeface="Canva Sans"/>
                <a:sym typeface="Canva Sans"/>
              </a:rPr>
              <a:t>eli</a:t>
            </a:r>
            <a:r>
              <a:rPr lang="en-US" sz="2060">
                <a:solidFill>
                  <a:srgbClr val="0166C2"/>
                </a:solidFill>
                <a:latin typeface="Canva Sans"/>
                <a:ea typeface="Canva Sans"/>
                <a:cs typeface="Canva Sans"/>
                <a:sym typeface="Canva Sans"/>
              </a:rPr>
              <a:t>n</a:t>
            </a:r>
            <a:r>
              <a:rPr lang="en-US" sz="2060">
                <a:solidFill>
                  <a:srgbClr val="0166C2"/>
                </a:solidFill>
                <a:latin typeface="Canva Sans"/>
                <a:ea typeface="Canva Sans"/>
                <a:cs typeface="Canva Sans"/>
                <a:sym typeface="Canva Sans"/>
              </a:rPr>
              <a:t>e </a:t>
            </a:r>
            <a:r>
              <a:rPr lang="en-US" sz="2060">
                <a:solidFill>
                  <a:srgbClr val="0166C2"/>
                </a:solidFill>
                <a:latin typeface="Canva Sans"/>
                <a:ea typeface="Canva Sans"/>
                <a:cs typeface="Canva Sans"/>
                <a:sym typeface="Canva Sans"/>
              </a:rPr>
              <a:t>run</a:t>
            </a:r>
            <a:r>
              <a:rPr lang="en-US" sz="2060">
                <a:solidFill>
                  <a:srgbClr val="0166C2"/>
                </a:solidFill>
                <a:latin typeface="Canva Sans"/>
                <a:ea typeface="Canva Sans"/>
                <a:cs typeface="Canva Sans"/>
                <a:sym typeface="Canva Sans"/>
              </a:rPr>
              <a:t>s a</a:t>
            </a:r>
            <a:r>
              <a:rPr lang="en-US" sz="2060">
                <a:solidFill>
                  <a:srgbClr val="0166C2"/>
                </a:solidFill>
                <a:latin typeface="Canva Sans"/>
                <a:ea typeface="Canva Sans"/>
                <a:cs typeface="Canva Sans"/>
                <a:sym typeface="Canva Sans"/>
              </a:rPr>
              <a:t>gain behi</a:t>
            </a:r>
            <a:r>
              <a:rPr lang="en-US" sz="2060">
                <a:solidFill>
                  <a:srgbClr val="0166C2"/>
                </a:solidFill>
                <a:latin typeface="Canva Sans"/>
                <a:ea typeface="Canva Sans"/>
                <a:cs typeface="Canva Sans"/>
                <a:sym typeface="Canva Sans"/>
              </a:rPr>
              <a:t>nd</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t</a:t>
            </a:r>
            <a:r>
              <a:rPr lang="en-US" sz="2060">
                <a:solidFill>
                  <a:srgbClr val="0166C2"/>
                </a:solidFill>
                <a:latin typeface="Canva Sans"/>
                <a:ea typeface="Canva Sans"/>
                <a:cs typeface="Canva Sans"/>
                <a:sym typeface="Canva Sans"/>
              </a:rPr>
              <a:t>h</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 </a:t>
            </a:r>
            <a:r>
              <a:rPr lang="en-US" sz="2060">
                <a:solidFill>
                  <a:srgbClr val="0166C2"/>
                </a:solidFill>
                <a:latin typeface="Canva Sans"/>
                <a:ea typeface="Canva Sans"/>
                <a:cs typeface="Canva Sans"/>
                <a:sym typeface="Canva Sans"/>
              </a:rPr>
              <a:t>s</a:t>
            </a:r>
            <a:r>
              <a:rPr lang="en-US" sz="2060">
                <a:solidFill>
                  <a:srgbClr val="0166C2"/>
                </a:solidFill>
                <a:latin typeface="Canva Sans"/>
                <a:ea typeface="Canva Sans"/>
                <a:cs typeface="Canva Sans"/>
                <a:sym typeface="Canva Sans"/>
              </a:rPr>
              <a:t>ce</a:t>
            </a:r>
            <a:r>
              <a:rPr lang="en-US" sz="2060">
                <a:solidFill>
                  <a:srgbClr val="0166C2"/>
                </a:solidFill>
                <a:latin typeface="Canva Sans"/>
                <a:ea typeface="Canva Sans"/>
                <a:cs typeface="Canva Sans"/>
                <a:sym typeface="Canva Sans"/>
              </a:rPr>
              <a:t>n</a:t>
            </a:r>
            <a:r>
              <a:rPr lang="en-US" sz="2060">
                <a:solidFill>
                  <a:srgbClr val="0166C2"/>
                </a:solidFill>
                <a:latin typeface="Canva Sans"/>
                <a:ea typeface="Canva Sans"/>
                <a:cs typeface="Canva Sans"/>
                <a:sym typeface="Canva Sans"/>
              </a:rPr>
              <a:t>e</a:t>
            </a:r>
            <a:r>
              <a:rPr lang="en-US" sz="2060">
                <a:solidFill>
                  <a:srgbClr val="0166C2"/>
                </a:solidFill>
                <a:latin typeface="Canva Sans"/>
                <a:ea typeface="Canva Sans"/>
                <a:cs typeface="Canva Sans"/>
                <a:sym typeface="Canva Sans"/>
              </a:rPr>
              <a:t>s</a:t>
            </a:r>
            <a:r>
              <a:rPr lang="en-US" sz="2060">
                <a:solidFill>
                  <a:srgbClr val="0166C2"/>
                </a:solidFill>
                <a:latin typeface="Canva Sans"/>
                <a:ea typeface="Canva Sans"/>
                <a:cs typeface="Canva Sans"/>
                <a:sym typeface="Canva Sans"/>
              </a:rPr>
              <a:t>.</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Upd</a:t>
            </a:r>
            <a:r>
              <a:rPr lang="en-US" sz="2060">
                <a:solidFill>
                  <a:srgbClr val="0166C2"/>
                </a:solidFill>
                <a:latin typeface="Canva Sans"/>
                <a:ea typeface="Canva Sans"/>
                <a:cs typeface="Canva Sans"/>
                <a:sym typeface="Canva Sans"/>
              </a:rPr>
              <a:t>ated model reflects newly added patterns immediately.</a:t>
            </a:r>
          </a:p>
          <a:p>
            <a:pPr algn="l">
              <a:lnSpc>
                <a:spcPts val="2884"/>
              </a:lnSpc>
            </a:pPr>
          </a:p>
          <a:p>
            <a:pPr algn="l">
              <a:lnSpc>
                <a:spcPts val="3304"/>
              </a:lnSpc>
            </a:pPr>
            <a:r>
              <a:rPr lang="en-US" sz="2360">
                <a:solidFill>
                  <a:srgbClr val="0166C2"/>
                </a:solidFill>
                <a:latin typeface="Canva Sans"/>
                <a:ea typeface="Canva Sans"/>
                <a:cs typeface="Canva Sans"/>
                <a:sym typeface="Canva Sans"/>
              </a:rPr>
              <a:t>🔹</a:t>
            </a:r>
            <a:r>
              <a:rPr lang="en-US" sz="2360" b="true">
                <a:solidFill>
                  <a:srgbClr val="0166C2"/>
                </a:solidFill>
                <a:latin typeface="Canva Sans Bold"/>
                <a:ea typeface="Canva Sans Bold"/>
                <a:cs typeface="Canva Sans Bold"/>
                <a:sym typeface="Canva Sans Bold"/>
              </a:rPr>
              <a:t> L</a:t>
            </a:r>
            <a:r>
              <a:rPr lang="en-US" sz="2360" b="true">
                <a:solidFill>
                  <a:srgbClr val="0166C2"/>
                </a:solidFill>
                <a:latin typeface="Canva Sans Bold"/>
                <a:ea typeface="Canva Sans Bold"/>
                <a:cs typeface="Canva Sans Bold"/>
                <a:sym typeface="Canva Sans Bold"/>
              </a:rPr>
              <a:t>oop Until Exit:</a:t>
            </a:r>
          </a:p>
          <a:p>
            <a:pPr algn="l">
              <a:lnSpc>
                <a:spcPts val="2884"/>
              </a:lnSpc>
            </a:pPr>
            <a:r>
              <a:rPr lang="en-US" sz="2060" b="true">
                <a:solidFill>
                  <a:srgbClr val="0166C2"/>
                </a:solidFill>
                <a:latin typeface="Canva Sans Bold"/>
                <a:ea typeface="Canva Sans Bold"/>
                <a:cs typeface="Canva Sans Bold"/>
                <a:sym typeface="Canva Sans Bold"/>
              </a:rPr>
              <a:t>    </a:t>
            </a:r>
            <a:r>
              <a:rPr lang="en-US" sz="2060" b="true">
                <a:solidFill>
                  <a:srgbClr val="0166C2"/>
                </a:solidFill>
                <a:latin typeface="Canva Sans Bold"/>
                <a:ea typeface="Canva Sans Bold"/>
                <a:cs typeface="Canva Sans Bold"/>
                <a:sym typeface="Canva Sans Bold"/>
              </a:rPr>
              <a:t>while True:</a:t>
            </a:r>
          </a:p>
          <a:p>
            <a:pPr algn="l">
              <a:lnSpc>
                <a:spcPts val="2884"/>
              </a:lnSpc>
            </a:pPr>
            <a:r>
              <a:rPr lang="en-US" sz="2060" b="true">
                <a:solidFill>
                  <a:srgbClr val="0166C2"/>
                </a:solidFill>
                <a:latin typeface="Canva Sans Bold"/>
                <a:ea typeface="Canva Sans Bold"/>
                <a:cs typeface="Canva Sans Bold"/>
                <a:sym typeface="Canva Sans Bold"/>
              </a:rPr>
              <a:t>    user_input = input("&gt;&gt; ")</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Keeps prompting user until they leave input blank.</a:t>
            </a:r>
          </a:p>
          <a:p>
            <a:pPr algn="l" marL="444865" indent="-222432" lvl="1">
              <a:lnSpc>
                <a:spcPts val="2884"/>
              </a:lnSpc>
              <a:buFont typeface="Arial"/>
              <a:buChar char="•"/>
            </a:pPr>
            <a:r>
              <a:rPr lang="en-US" sz="2060">
                <a:solidFill>
                  <a:srgbClr val="0166C2"/>
                </a:solidFill>
                <a:latin typeface="Canva Sans"/>
                <a:ea typeface="Canva Sans"/>
                <a:cs typeface="Canva Sans"/>
                <a:sym typeface="Canva Sans"/>
              </a:rPr>
              <a:t>Desig</a:t>
            </a:r>
            <a:r>
              <a:rPr lang="en-US" sz="2060">
                <a:solidFill>
                  <a:srgbClr val="0166C2"/>
                </a:solidFill>
                <a:latin typeface="Canva Sans"/>
                <a:ea typeface="Canva Sans"/>
                <a:cs typeface="Canva Sans"/>
                <a:sym typeface="Canva Sans"/>
              </a:rPr>
              <a:t>ned for continuous use during demos or evaluations.</a:t>
            </a:r>
          </a:p>
          <a:p>
            <a:pPr algn="l">
              <a:lnSpc>
                <a:spcPts val="1950"/>
              </a:lnSpc>
            </a:pPr>
          </a:p>
        </p:txBody>
      </p:sp>
      <p:sp>
        <p:nvSpPr>
          <p:cNvPr name="Freeform 7" id="7"/>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288867" y="2595666"/>
            <a:ext cx="11734800" cy="7042785"/>
          </a:xfrm>
          <a:prstGeom prst="rect">
            <a:avLst/>
          </a:prstGeom>
        </p:spPr>
        <p:txBody>
          <a:bodyPr anchor="t" rtlCol="false" tIns="0" lIns="0" bIns="0" rIns="0">
            <a:spAutoFit/>
          </a:bodyPr>
          <a:lstStyle/>
          <a:p>
            <a:pPr algn="just" marL="0" indent="0" lvl="0">
              <a:lnSpc>
                <a:spcPts val="2940"/>
              </a:lnSpc>
            </a:pPr>
            <a:r>
              <a:rPr lang="en-US" b="true" sz="2100">
                <a:solidFill>
                  <a:srgbClr val="0166C2"/>
                </a:solidFill>
                <a:latin typeface="Canva Sans Bold"/>
                <a:ea typeface="Canva Sans Bold"/>
                <a:cs typeface="Canva Sans Bold"/>
                <a:sym typeface="Canva Sans Bold"/>
              </a:rPr>
              <a:t>Both the Logistic Regression and Random Forest classifiers exhibited exceptional performance on the test set</a:t>
            </a:r>
            <a:r>
              <a:rPr lang="en-US" sz="2100">
                <a:solidFill>
                  <a:srgbClr val="0166C2"/>
                </a:solidFill>
                <a:latin typeface="Canva Sans"/>
                <a:ea typeface="Canva Sans"/>
                <a:cs typeface="Canva Sans"/>
                <a:sym typeface="Canva Sans"/>
              </a:rPr>
              <a:t>, each attaining approximately 99.52% accuracy. The Logistic Regression model achieved a precision of 99%, recall of 100%, and an F1-score of 99.5% for the fake job category. Its confusion matrix shows that 2,002 real jobs were correctly identified, while 19 were misclassified as fake, and no fake jobs were missed.</a:t>
            </a:r>
          </a:p>
          <a:p>
            <a:pPr algn="just" marL="0" indent="0" lvl="0">
              <a:lnSpc>
                <a:spcPts val="2940"/>
              </a:lnSpc>
            </a:pPr>
            <a:r>
              <a:rPr lang="en-US" sz="2100">
                <a:solidFill>
                  <a:srgbClr val="0166C2"/>
                </a:solidFill>
                <a:latin typeface="Canva Sans"/>
                <a:ea typeface="Canva Sans"/>
                <a:cs typeface="Canva Sans"/>
                <a:sym typeface="Canva Sans"/>
              </a:rPr>
              <a:t>Similarly, the Random Forest model matched this performance with a precision of 99%, recall of 100%, and an F1-score of 99.5%. It also correctly identified 2,002 real jobs, with 19 false positives and no false negatives. In other words, no fake jobs were incorrectly labeled as real which aligns with the project’s core objective: to prioritize the detection of fraudulent postings, even if it means occasionally flagging a legitimate job.</a:t>
            </a:r>
          </a:p>
          <a:p>
            <a:pPr algn="just" marL="0" indent="0" lvl="0">
              <a:lnSpc>
                <a:spcPts val="2940"/>
              </a:lnSpc>
            </a:pPr>
            <a:r>
              <a:rPr lang="en-US" sz="2100">
                <a:solidFill>
                  <a:srgbClr val="0166C2"/>
                </a:solidFill>
                <a:latin typeface="Canva Sans"/>
                <a:ea typeface="Canva Sans"/>
                <a:cs typeface="Canva Sans"/>
                <a:sym typeface="Canva Sans"/>
              </a:rPr>
              <a:t>This trade off is acceptable in the context of safety and risk mitigation. False positives (real jobs marked fake) can be manually reviewed, but false negatives (fake jobs marked real) could expose users to scams. Hence, this conservative bias helps prevent overfitting while ensuring that no fake job goes undetected.</a:t>
            </a:r>
          </a:p>
          <a:p>
            <a:pPr algn="just">
              <a:lnSpc>
                <a:spcPts val="2940"/>
              </a:lnSpc>
            </a:pPr>
            <a:r>
              <a:rPr lang="en-US" sz="2100">
                <a:solidFill>
                  <a:srgbClr val="0166C2"/>
                </a:solidFill>
                <a:latin typeface="Canva Sans"/>
                <a:ea typeface="Canva Sans"/>
                <a:cs typeface="Canva Sans"/>
                <a:sym typeface="Canva Sans"/>
              </a:rPr>
              <a:t>In summary, both models are highly reliable. Logistic Regression provides strong, consistent precision for linear data, while Random Forest offers greater flexibility in handling complex patterns. These findings confirm the effectiveness of using TF-IDF vectorization combined with supervised learning for robust fake job detection.</a:t>
            </a:r>
          </a:p>
          <a:p>
            <a:pPr algn="just">
              <a:lnSpc>
                <a:spcPts val="2940"/>
              </a:lnSpc>
            </a:pPr>
          </a:p>
        </p:txBody>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2429620" y="5929027"/>
            <a:ext cx="5201659" cy="3901244"/>
          </a:xfrm>
          <a:custGeom>
            <a:avLst/>
            <a:gdLst/>
            <a:ahLst/>
            <a:cxnLst/>
            <a:rect r="r" b="b" t="t" l="l"/>
            <a:pathLst>
              <a:path h="3901244" w="5201659">
                <a:moveTo>
                  <a:pt x="0" y="0"/>
                </a:moveTo>
                <a:lnTo>
                  <a:pt x="5201660" y="0"/>
                </a:lnTo>
                <a:lnTo>
                  <a:pt x="5201660" y="3901244"/>
                </a:lnTo>
                <a:lnTo>
                  <a:pt x="0" y="3901244"/>
                </a:lnTo>
                <a:lnTo>
                  <a:pt x="0" y="0"/>
                </a:lnTo>
                <a:close/>
              </a:path>
            </a:pathLst>
          </a:custGeom>
          <a:blipFill>
            <a:blip r:embed="rId13"/>
            <a:stretch>
              <a:fillRect l="0" t="0" r="0" b="0"/>
            </a:stretch>
          </a:blipFill>
        </p:spPr>
      </p:sp>
      <p:sp>
        <p:nvSpPr>
          <p:cNvPr name="Freeform 9" id="9"/>
          <p:cNvSpPr/>
          <p:nvPr/>
        </p:nvSpPr>
        <p:spPr>
          <a:xfrm flipH="false" flipV="false" rot="0">
            <a:off x="12438581" y="1545712"/>
            <a:ext cx="5192698" cy="3894524"/>
          </a:xfrm>
          <a:custGeom>
            <a:avLst/>
            <a:gdLst/>
            <a:ahLst/>
            <a:cxnLst/>
            <a:rect r="r" b="b" t="t" l="l"/>
            <a:pathLst>
              <a:path h="3894524" w="5192698">
                <a:moveTo>
                  <a:pt x="0" y="0"/>
                </a:moveTo>
                <a:lnTo>
                  <a:pt x="5192699" y="0"/>
                </a:lnTo>
                <a:lnTo>
                  <a:pt x="5192699" y="3894523"/>
                </a:lnTo>
                <a:lnTo>
                  <a:pt x="0" y="3894523"/>
                </a:lnTo>
                <a:lnTo>
                  <a:pt x="0" y="0"/>
                </a:lnTo>
                <a:close/>
              </a:path>
            </a:pathLst>
          </a:custGeom>
          <a:blipFill>
            <a:blip r:embed="rId14"/>
            <a:stretch>
              <a:fillRect l="0" t="0" r="0" b="0"/>
            </a:stretch>
          </a:blipFill>
        </p:spPr>
      </p:sp>
      <p:sp>
        <p:nvSpPr>
          <p:cNvPr name="Freeform 10" id="10"/>
          <p:cNvSpPr/>
          <p:nvPr/>
        </p:nvSpPr>
        <p:spPr>
          <a:xfrm flipH="false" flipV="false" rot="0">
            <a:off x="13533347" y="5520238"/>
            <a:ext cx="2994207" cy="328786"/>
          </a:xfrm>
          <a:custGeom>
            <a:avLst/>
            <a:gdLst/>
            <a:ahLst/>
            <a:cxnLst/>
            <a:rect r="r" b="b" t="t" l="l"/>
            <a:pathLst>
              <a:path h="328786" w="2994207">
                <a:moveTo>
                  <a:pt x="0" y="0"/>
                </a:moveTo>
                <a:lnTo>
                  <a:pt x="2994206" y="0"/>
                </a:lnTo>
                <a:lnTo>
                  <a:pt x="2994206" y="328786"/>
                </a:lnTo>
                <a:lnTo>
                  <a:pt x="0" y="328786"/>
                </a:lnTo>
                <a:lnTo>
                  <a:pt x="0" y="0"/>
                </a:lnTo>
                <a:close/>
              </a:path>
            </a:pathLst>
          </a:custGeom>
          <a:blipFill>
            <a:blip r:embed="rId15"/>
            <a:stretch>
              <a:fillRect l="-1821" t="0" r="0" b="0"/>
            </a:stretch>
          </a:blipFill>
        </p:spPr>
      </p:sp>
      <p:sp>
        <p:nvSpPr>
          <p:cNvPr name="TextBox 11" id="11"/>
          <p:cNvSpPr txBox="true"/>
          <p:nvPr/>
        </p:nvSpPr>
        <p:spPr>
          <a:xfrm rot="0">
            <a:off x="4150159" y="441013"/>
            <a:ext cx="9987683" cy="780299"/>
          </a:xfrm>
          <a:prstGeom prst="rect">
            <a:avLst/>
          </a:prstGeom>
        </p:spPr>
        <p:txBody>
          <a:bodyPr anchor="t" rtlCol="false" tIns="0" lIns="0" bIns="0" rIns="0">
            <a:spAutoFit/>
          </a:bodyPr>
          <a:lstStyle/>
          <a:p>
            <a:pPr algn="ctr">
              <a:lnSpc>
                <a:spcPts val="6341"/>
              </a:lnSpc>
            </a:pPr>
            <a:r>
              <a:rPr lang="en-US" b="true" sz="4529">
                <a:solidFill>
                  <a:srgbClr val="0166C2"/>
                </a:solidFill>
                <a:latin typeface="Luktao Bold"/>
                <a:ea typeface="Luktao Bold"/>
                <a:cs typeface="Luktao Bold"/>
                <a:sym typeface="Luktao Bold"/>
              </a:rPr>
              <a:t>MODEL OUTPUT AND 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1028700" y="2799032"/>
            <a:ext cx="15065602" cy="6263111"/>
          </a:xfrm>
          <a:prstGeom prst="rect">
            <a:avLst/>
          </a:prstGeom>
        </p:spPr>
        <p:txBody>
          <a:bodyPr anchor="t" rtlCol="false" tIns="0" lIns="0" bIns="0" rIns="0">
            <a:spAutoFit/>
          </a:bodyPr>
          <a:lstStyle/>
          <a:p>
            <a:pPr algn="l" marL="765541" indent="-382770" lvl="1">
              <a:lnSpc>
                <a:spcPts val="4964"/>
              </a:lnSpc>
              <a:buFont typeface="Arial"/>
              <a:buChar char="•"/>
            </a:pPr>
            <a:r>
              <a:rPr lang="en-US" sz="3545">
                <a:solidFill>
                  <a:srgbClr val="0166C2"/>
                </a:solidFill>
                <a:latin typeface="Canva Sans"/>
                <a:ea typeface="Canva Sans"/>
                <a:cs typeface="Canva Sans"/>
                <a:sym typeface="Canva Sans"/>
              </a:rPr>
              <a:t>🔍</a:t>
            </a:r>
            <a:r>
              <a:rPr lang="en-US" sz="3545">
                <a:solidFill>
                  <a:srgbClr val="0166C2"/>
                </a:solidFill>
                <a:latin typeface="Canva Sans"/>
                <a:ea typeface="Canva Sans"/>
                <a:cs typeface="Canva Sans"/>
                <a:sym typeface="Canva Sans"/>
              </a:rPr>
              <a:t> Expand feature set by including additional fields like job title, description, and requirements for richer context.</a:t>
            </a:r>
          </a:p>
          <a:p>
            <a:pPr algn="l" marL="765541" indent="-382770" lvl="1">
              <a:lnSpc>
                <a:spcPts val="4964"/>
              </a:lnSpc>
              <a:buFont typeface="Arial"/>
              <a:buChar char="•"/>
            </a:pPr>
            <a:r>
              <a:rPr lang="en-US" sz="3545">
                <a:solidFill>
                  <a:srgbClr val="0166C2"/>
                </a:solidFill>
                <a:latin typeface="Canva Sans"/>
                <a:ea typeface="Canva Sans"/>
                <a:cs typeface="Canva Sans"/>
                <a:sym typeface="Canva Sans"/>
              </a:rPr>
              <a:t>🤖 Integrate advanced models such as SVM, XGBoost, or transformer-based architectures like BERT for improved text understanding.</a:t>
            </a:r>
          </a:p>
          <a:p>
            <a:pPr algn="l" marL="765541" indent="-382770" lvl="1">
              <a:lnSpc>
                <a:spcPts val="4964"/>
              </a:lnSpc>
              <a:buFont typeface="Arial"/>
              <a:buChar char="•"/>
            </a:pPr>
            <a:r>
              <a:rPr lang="en-US" sz="3545">
                <a:solidFill>
                  <a:srgbClr val="0166C2"/>
                </a:solidFill>
                <a:latin typeface="Canva Sans"/>
                <a:ea typeface="Canva Sans"/>
                <a:cs typeface="Canva Sans"/>
                <a:sym typeface="Canva Sans"/>
              </a:rPr>
              <a:t>🌐 Develop a web interface using Flask or Streamlit to make the tool accessible to non-technical users.</a:t>
            </a:r>
          </a:p>
          <a:p>
            <a:pPr algn="l" marL="765541" indent="-382770" lvl="1">
              <a:lnSpc>
                <a:spcPts val="4964"/>
              </a:lnSpc>
              <a:buFont typeface="Arial"/>
              <a:buChar char="•"/>
            </a:pPr>
            <a:r>
              <a:rPr lang="en-US" sz="3545">
                <a:solidFill>
                  <a:srgbClr val="0166C2"/>
                </a:solidFill>
                <a:latin typeface="Canva Sans"/>
                <a:ea typeface="Canva Sans"/>
                <a:cs typeface="Canva Sans"/>
                <a:sym typeface="Canva Sans"/>
              </a:rPr>
              <a:t>📡 Enable live job scraping &amp; continuous learning to auto-detect and adapt to new fraud patterns in real-time.</a:t>
            </a:r>
          </a:p>
          <a:p>
            <a:pPr algn="l">
              <a:lnSpc>
                <a:spcPts val="4964"/>
              </a:lnSpc>
            </a:pPr>
          </a:p>
        </p:txBody>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150159" y="680821"/>
            <a:ext cx="9987683" cy="1160031"/>
          </a:xfrm>
          <a:prstGeom prst="rect">
            <a:avLst/>
          </a:prstGeom>
        </p:spPr>
        <p:txBody>
          <a:bodyPr anchor="t" rtlCol="false" tIns="0" lIns="0" bIns="0" rIns="0">
            <a:spAutoFit/>
          </a:bodyPr>
          <a:lstStyle/>
          <a:p>
            <a:pPr algn="ctr">
              <a:lnSpc>
                <a:spcPts val="9561"/>
              </a:lnSpc>
            </a:pPr>
            <a:r>
              <a:rPr lang="en-US" b="true" sz="6829">
                <a:solidFill>
                  <a:srgbClr val="0166C2"/>
                </a:solidFill>
                <a:latin typeface="Luktao Bold"/>
                <a:ea typeface="Luktao Bold"/>
                <a:cs typeface="Luktao Bold"/>
                <a:sym typeface="Luktao Bold"/>
              </a:rPr>
              <a:t>FUTURE WORK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2914790" y="4059268"/>
            <a:ext cx="12458420" cy="1949389"/>
          </a:xfrm>
          <a:prstGeom prst="rect">
            <a:avLst/>
          </a:prstGeom>
        </p:spPr>
        <p:txBody>
          <a:bodyPr anchor="t" rtlCol="false" tIns="0" lIns="0" bIns="0" rIns="0">
            <a:spAutoFit/>
          </a:bodyPr>
          <a:lstStyle/>
          <a:p>
            <a:pPr algn="ctr">
              <a:lnSpc>
                <a:spcPts val="15942"/>
              </a:lnSpc>
            </a:pPr>
            <a:r>
              <a:rPr lang="en-US" b="true" sz="11387">
                <a:solidFill>
                  <a:srgbClr val="0166C2"/>
                </a:solidFill>
                <a:latin typeface="Luktao Bold"/>
                <a:ea typeface="Luktao Bold"/>
                <a:cs typeface="Luktao Bold"/>
                <a:sym typeface="Luktao Bold"/>
              </a:rPr>
              <a:t>THANK YOU</a:t>
            </a:r>
          </a:p>
        </p:txBody>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238250" y="2133480"/>
            <a:ext cx="7394372" cy="7277563"/>
          </a:xfrm>
          <a:prstGeom prst="rect">
            <a:avLst/>
          </a:prstGeom>
        </p:spPr>
        <p:txBody>
          <a:bodyPr anchor="t" rtlCol="false" tIns="0" lIns="0" bIns="0" rIns="0">
            <a:spAutoFit/>
          </a:bodyPr>
          <a:lstStyle/>
          <a:p>
            <a:pPr algn="l">
              <a:lnSpc>
                <a:spcPts val="2917"/>
              </a:lnSpc>
            </a:pPr>
            <a:r>
              <a:rPr lang="en-US" sz="2084">
                <a:solidFill>
                  <a:srgbClr val="0166C2"/>
                </a:solidFill>
                <a:latin typeface="Canva Sans"/>
                <a:ea typeface="Canva Sans"/>
                <a:cs typeface="Canva Sans"/>
                <a:sym typeface="Canva Sans"/>
              </a:rPr>
              <a:t>Online job scams are becoming a serious global issue, targeting job seekers with fake offers that steal personal data, demand payments, or exploit sensitive information.</a:t>
            </a:r>
          </a:p>
          <a:p>
            <a:pPr algn="l">
              <a:lnSpc>
                <a:spcPts val="2917"/>
              </a:lnSpc>
            </a:pPr>
            <a:r>
              <a:rPr lang="en-US" sz="2084">
                <a:solidFill>
                  <a:srgbClr val="0166C2"/>
                </a:solidFill>
                <a:latin typeface="Canva Sans"/>
                <a:ea typeface="Canva Sans"/>
                <a:cs typeface="Canva Sans"/>
                <a:sym typeface="Canva Sans"/>
              </a:rPr>
              <a:t>🔹</a:t>
            </a:r>
            <a:r>
              <a:rPr lang="en-US" sz="2084" b="true">
                <a:solidFill>
                  <a:srgbClr val="0166C2"/>
                </a:solidFill>
                <a:latin typeface="Canva Sans Bold"/>
                <a:ea typeface="Canva Sans Bold"/>
                <a:cs typeface="Canva Sans Bold"/>
                <a:sym typeface="Canva Sans Bold"/>
              </a:rPr>
              <a:t> Why This Matters:</a:t>
            </a:r>
          </a:p>
          <a:p>
            <a:pPr algn="l" marL="449988" indent="-224994" lvl="1">
              <a:lnSpc>
                <a:spcPts val="2917"/>
              </a:lnSpc>
              <a:buFont typeface="Arial"/>
              <a:buChar char="•"/>
            </a:pPr>
            <a:r>
              <a:rPr lang="en-US" sz="2084">
                <a:solidFill>
                  <a:srgbClr val="0166C2"/>
                </a:solidFill>
                <a:latin typeface="Canva Sans"/>
                <a:ea typeface="Canva Sans"/>
                <a:cs typeface="Canva Sans"/>
                <a:sym typeface="Canva Sans"/>
              </a:rPr>
              <a:t>Job seekers are increasingly vulnerable, especially during times of economic uncertainty or mass unemployment.</a:t>
            </a:r>
          </a:p>
          <a:p>
            <a:pPr algn="l" marL="449988" indent="-224994" lvl="1">
              <a:lnSpc>
                <a:spcPts val="2917"/>
              </a:lnSpc>
              <a:buFont typeface="Arial"/>
              <a:buChar char="•"/>
            </a:pPr>
            <a:r>
              <a:rPr lang="en-US" sz="2084">
                <a:solidFill>
                  <a:srgbClr val="0166C2"/>
                </a:solidFill>
                <a:latin typeface="Canva Sans"/>
                <a:ea typeface="Canva Sans"/>
                <a:cs typeface="Canva Sans"/>
                <a:sym typeface="Canva Sans"/>
              </a:rPr>
              <a:t>Scammers use fake company profiles and professional-sounding job ads to deceive applicants.</a:t>
            </a:r>
          </a:p>
          <a:p>
            <a:pPr algn="l" marL="449988" indent="-224994" lvl="1">
              <a:lnSpc>
                <a:spcPts val="2917"/>
              </a:lnSpc>
              <a:buFont typeface="Arial"/>
              <a:buChar char="•"/>
            </a:pPr>
            <a:r>
              <a:rPr lang="en-US" sz="2084">
                <a:solidFill>
                  <a:srgbClr val="0166C2"/>
                </a:solidFill>
                <a:latin typeface="Canva Sans"/>
                <a:ea typeface="Canva Sans"/>
                <a:cs typeface="Canva Sans"/>
                <a:sym typeface="Canva Sans"/>
              </a:rPr>
              <a:t>Victims often suffer financial losses, identity theft, or emotional distress.</a:t>
            </a:r>
          </a:p>
          <a:p>
            <a:pPr algn="l">
              <a:lnSpc>
                <a:spcPts val="2917"/>
              </a:lnSpc>
            </a:pPr>
            <a:r>
              <a:rPr lang="en-US" sz="2084" b="true">
                <a:solidFill>
                  <a:srgbClr val="0166C2"/>
                </a:solidFill>
                <a:latin typeface="Canva Sans Bold"/>
                <a:ea typeface="Canva Sans Bold"/>
                <a:cs typeface="Canva Sans Bold"/>
                <a:sym typeface="Canva Sans Bold"/>
              </a:rPr>
              <a:t>🔹 The Need for an AI-Based Solution:</a:t>
            </a:r>
          </a:p>
          <a:p>
            <a:pPr algn="l" marL="449988" indent="-224994" lvl="1">
              <a:lnSpc>
                <a:spcPts val="2917"/>
              </a:lnSpc>
              <a:buFont typeface="Arial"/>
              <a:buChar char="•"/>
            </a:pPr>
            <a:r>
              <a:rPr lang="en-US" sz="2084">
                <a:solidFill>
                  <a:srgbClr val="0166C2"/>
                </a:solidFill>
                <a:latin typeface="Canva Sans"/>
                <a:ea typeface="Canva Sans"/>
                <a:cs typeface="Canva Sans"/>
                <a:sym typeface="Canva Sans"/>
              </a:rPr>
              <a:t>Manual detection of fake jobs is slow and unreliable.</a:t>
            </a:r>
          </a:p>
          <a:p>
            <a:pPr algn="l" marL="449988" indent="-224994" lvl="1">
              <a:lnSpc>
                <a:spcPts val="2917"/>
              </a:lnSpc>
              <a:buFont typeface="Arial"/>
              <a:buChar char="•"/>
            </a:pPr>
            <a:r>
              <a:rPr lang="en-US" sz="2084">
                <a:solidFill>
                  <a:srgbClr val="0166C2"/>
                </a:solidFill>
                <a:latin typeface="Canva Sans"/>
                <a:ea typeface="Canva Sans"/>
                <a:cs typeface="Canva Sans"/>
                <a:sym typeface="Canva Sans"/>
              </a:rPr>
              <a:t>Our AI tool analyzes job descriptions and company profiles to automatically flag suspicious postings.</a:t>
            </a:r>
          </a:p>
          <a:p>
            <a:pPr algn="l" marL="449988" indent="-224994" lvl="1">
              <a:lnSpc>
                <a:spcPts val="2917"/>
              </a:lnSpc>
              <a:buFont typeface="Arial"/>
              <a:buChar char="•"/>
            </a:pPr>
            <a:r>
              <a:rPr lang="en-US" sz="2084">
                <a:solidFill>
                  <a:srgbClr val="0166C2"/>
                </a:solidFill>
                <a:latin typeface="Canva Sans"/>
                <a:ea typeface="Canva Sans"/>
                <a:cs typeface="Canva Sans"/>
                <a:sym typeface="Canva Sans"/>
              </a:rPr>
              <a:t>It helps reduce fraud, protect users, and build trust on job platforms.</a:t>
            </a:r>
          </a:p>
          <a:p>
            <a:pPr algn="l">
              <a:lnSpc>
                <a:spcPts val="2917"/>
              </a:lnSpc>
            </a:pPr>
            <a:r>
              <a:rPr lang="en-US" sz="2084">
                <a:solidFill>
                  <a:srgbClr val="0166C2"/>
                </a:solidFill>
                <a:latin typeface="Canva Sans"/>
                <a:ea typeface="Canva Sans"/>
                <a:cs typeface="Canva Sans"/>
                <a:sym typeface="Canva Sans"/>
              </a:rPr>
              <a:t>With job scams rising sharply every year, proactive detection using AI is no longer optional—it’s essential.</a:t>
            </a:r>
          </a:p>
          <a:p>
            <a:pPr algn="l">
              <a:lnSpc>
                <a:spcPts val="2260"/>
              </a:lnSpc>
            </a:pPr>
          </a:p>
        </p:txBody>
      </p:sp>
      <p:sp>
        <p:nvSpPr>
          <p:cNvPr name="Freeform 6" id="6"/>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8922546" y="6964200"/>
            <a:ext cx="8573431" cy="2446842"/>
          </a:xfrm>
          <a:custGeom>
            <a:avLst/>
            <a:gdLst/>
            <a:ahLst/>
            <a:cxnLst/>
            <a:rect r="r" b="b" t="t" l="l"/>
            <a:pathLst>
              <a:path h="2446842" w="8573431">
                <a:moveTo>
                  <a:pt x="0" y="0"/>
                </a:moveTo>
                <a:lnTo>
                  <a:pt x="8573431" y="0"/>
                </a:lnTo>
                <a:lnTo>
                  <a:pt x="8573431" y="2446842"/>
                </a:lnTo>
                <a:lnTo>
                  <a:pt x="0" y="2446842"/>
                </a:lnTo>
                <a:lnTo>
                  <a:pt x="0" y="0"/>
                </a:lnTo>
                <a:close/>
              </a:path>
            </a:pathLst>
          </a:custGeom>
          <a:blipFill>
            <a:blip r:embed="rId12"/>
            <a:stretch>
              <a:fillRect l="0" t="-9665" r="-529" b="-1167"/>
            </a:stretch>
          </a:blipFill>
        </p:spPr>
      </p:sp>
      <p:sp>
        <p:nvSpPr>
          <p:cNvPr name="Freeform 10" id="10"/>
          <p:cNvSpPr/>
          <p:nvPr/>
        </p:nvSpPr>
        <p:spPr>
          <a:xfrm flipH="false" flipV="false" rot="0">
            <a:off x="8922546" y="2171580"/>
            <a:ext cx="8573431" cy="4065955"/>
          </a:xfrm>
          <a:custGeom>
            <a:avLst/>
            <a:gdLst/>
            <a:ahLst/>
            <a:cxnLst/>
            <a:rect r="r" b="b" t="t" l="l"/>
            <a:pathLst>
              <a:path h="4065955" w="8573431">
                <a:moveTo>
                  <a:pt x="0" y="0"/>
                </a:moveTo>
                <a:lnTo>
                  <a:pt x="8573431" y="0"/>
                </a:lnTo>
                <a:lnTo>
                  <a:pt x="8573431" y="4065954"/>
                </a:lnTo>
                <a:lnTo>
                  <a:pt x="0" y="4065954"/>
                </a:lnTo>
                <a:lnTo>
                  <a:pt x="0" y="0"/>
                </a:lnTo>
                <a:close/>
              </a:path>
            </a:pathLst>
          </a:custGeom>
          <a:blipFill>
            <a:blip r:embed="rId13"/>
            <a:stretch>
              <a:fillRect l="0" t="-5435" r="0" b="-10002"/>
            </a:stretch>
          </a:blipFill>
        </p:spPr>
      </p:sp>
      <p:sp>
        <p:nvSpPr>
          <p:cNvPr name="TextBox 11" id="11"/>
          <p:cNvSpPr txBox="true"/>
          <p:nvPr/>
        </p:nvSpPr>
        <p:spPr>
          <a:xfrm rot="0">
            <a:off x="4150159" y="583336"/>
            <a:ext cx="9987683" cy="1250834"/>
          </a:xfrm>
          <a:prstGeom prst="rect">
            <a:avLst/>
          </a:prstGeom>
        </p:spPr>
        <p:txBody>
          <a:bodyPr anchor="t" rtlCol="false" tIns="0" lIns="0" bIns="0" rIns="0">
            <a:spAutoFit/>
          </a:bodyPr>
          <a:lstStyle/>
          <a:p>
            <a:pPr algn="ctr">
              <a:lnSpc>
                <a:spcPts val="5081"/>
              </a:lnSpc>
            </a:pPr>
            <a:r>
              <a:rPr lang="en-US" b="true" sz="3629">
                <a:solidFill>
                  <a:srgbClr val="0166C2"/>
                </a:solidFill>
                <a:latin typeface="Luktao Bold"/>
                <a:ea typeface="Luktao Bold"/>
                <a:cs typeface="Luktao Bold"/>
                <a:sym typeface="Luktao Bold"/>
              </a:rPr>
              <a:t>ONLINE JOB SCAMS: RISING THREAT AND FINANCIAL IMPACT</a:t>
            </a:r>
          </a:p>
        </p:txBody>
      </p:sp>
      <p:sp>
        <p:nvSpPr>
          <p:cNvPr name="TextBox 12" id="12"/>
          <p:cNvSpPr txBox="true"/>
          <p:nvPr/>
        </p:nvSpPr>
        <p:spPr>
          <a:xfrm rot="0">
            <a:off x="8802550" y="6438347"/>
            <a:ext cx="8813423" cy="442477"/>
          </a:xfrm>
          <a:prstGeom prst="rect">
            <a:avLst/>
          </a:prstGeom>
        </p:spPr>
        <p:txBody>
          <a:bodyPr anchor="t" rtlCol="false" tIns="0" lIns="0" bIns="0" rIns="0">
            <a:spAutoFit/>
          </a:bodyPr>
          <a:lstStyle/>
          <a:p>
            <a:pPr algn="ctr" marL="0" indent="0" lvl="0">
              <a:lnSpc>
                <a:spcPts val="1861"/>
              </a:lnSpc>
              <a:spcBef>
                <a:spcPct val="0"/>
              </a:spcBef>
            </a:pPr>
            <a:r>
              <a:rPr lang="en-US" b="true" sz="1329" strike="noStrike" u="none">
                <a:solidFill>
                  <a:srgbClr val="0166C2"/>
                </a:solidFill>
                <a:latin typeface="Luktao Bold"/>
                <a:ea typeface="Luktao Bold"/>
                <a:cs typeface="Luktao Bold"/>
                <a:sym typeface="Luktao Bold"/>
              </a:rPr>
              <a:t>AN ANALYSIS OF THE DATA REVEALS A CONCERNING UPWARD TREND IN ONLINE JOB SCAMS OVER RECENT YEARS. THE NUMBER OF COMPLAINTS AND ASSOCIATED FINANCIAL LOSSES HAS BEEN RISING STEADILY: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238250" y="2371547"/>
            <a:ext cx="9388740" cy="7114504"/>
          </a:xfrm>
          <a:prstGeom prst="rect">
            <a:avLst/>
          </a:prstGeom>
        </p:spPr>
        <p:txBody>
          <a:bodyPr anchor="t" rtlCol="false" tIns="0" lIns="0" bIns="0" rIns="0">
            <a:spAutoFit/>
          </a:bodyPr>
          <a:lstStyle/>
          <a:p>
            <a:pPr algn="l" marL="491476" indent="-245738" lvl="1">
              <a:lnSpc>
                <a:spcPts val="3186"/>
              </a:lnSpc>
              <a:buFont typeface="Arial"/>
              <a:buChar char="•"/>
            </a:pPr>
            <a:r>
              <a:rPr lang="en-US" sz="2276">
                <a:solidFill>
                  <a:srgbClr val="0166C2"/>
                </a:solidFill>
                <a:latin typeface="Nourd"/>
                <a:ea typeface="Nourd"/>
                <a:cs typeface="Nourd"/>
                <a:sym typeface="Nourd"/>
              </a:rPr>
              <a:t>The project uses a hybrid NLP + ML approach to detect fake job postings based on textual patterns in company_profile.</a:t>
            </a:r>
          </a:p>
          <a:p>
            <a:pPr algn="l">
              <a:lnSpc>
                <a:spcPts val="3186"/>
              </a:lnSpc>
            </a:pPr>
            <a:r>
              <a:rPr lang="en-US" sz="2276" b="true">
                <a:solidFill>
                  <a:srgbClr val="0166C2"/>
                </a:solidFill>
                <a:latin typeface="Nourd Bold"/>
                <a:ea typeface="Nourd Bold"/>
                <a:cs typeface="Nourd Bold"/>
                <a:sym typeface="Nourd Bold"/>
              </a:rPr>
              <a:t>Key Phases:</a:t>
            </a:r>
          </a:p>
          <a:p>
            <a:pPr algn="l" marL="491476" indent="-245738" lvl="1">
              <a:lnSpc>
                <a:spcPts val="3186"/>
              </a:lnSpc>
              <a:buAutoNum type="arabicPeriod" startAt="1"/>
            </a:pPr>
            <a:r>
              <a:rPr lang="en-US" sz="2276">
                <a:solidFill>
                  <a:srgbClr val="0166C2"/>
                </a:solidFill>
                <a:latin typeface="Nourd"/>
                <a:ea typeface="Nourd"/>
                <a:cs typeface="Nourd"/>
                <a:sym typeface="Nourd"/>
              </a:rPr>
              <a:t>Data Collection: Use of labeled job postings from Kaggle</a:t>
            </a:r>
          </a:p>
          <a:p>
            <a:pPr algn="l" marL="491476" indent="-245738" lvl="1">
              <a:lnSpc>
                <a:spcPts val="3186"/>
              </a:lnSpc>
              <a:buAutoNum type="arabicPeriod" startAt="1"/>
            </a:pPr>
            <a:r>
              <a:rPr lang="en-US" sz="2276">
                <a:solidFill>
                  <a:srgbClr val="0166C2"/>
                </a:solidFill>
                <a:latin typeface="Nourd"/>
                <a:ea typeface="Nourd"/>
                <a:cs typeface="Nourd"/>
                <a:sym typeface="Nourd"/>
              </a:rPr>
              <a:t>Text Preprocessing: Clean and normalize input using regex and NLP steps</a:t>
            </a:r>
          </a:p>
          <a:p>
            <a:pPr algn="l" marL="491476" indent="-245738" lvl="1">
              <a:lnSpc>
                <a:spcPts val="3186"/>
              </a:lnSpc>
              <a:buAutoNum type="arabicPeriod" startAt="1"/>
            </a:pPr>
            <a:r>
              <a:rPr lang="en-US" sz="2276">
                <a:solidFill>
                  <a:srgbClr val="0166C2"/>
                </a:solidFill>
                <a:latin typeface="Nourd"/>
                <a:ea typeface="Nourd"/>
                <a:cs typeface="Nourd"/>
                <a:sym typeface="Nourd"/>
              </a:rPr>
              <a:t>Feature Extraction: Convert text into numeric vectors using TF-IDF</a:t>
            </a:r>
          </a:p>
          <a:p>
            <a:pPr algn="l" marL="448297" indent="-224149" lvl="1">
              <a:lnSpc>
                <a:spcPts val="2906"/>
              </a:lnSpc>
              <a:buAutoNum type="arabicPeriod" startAt="1"/>
            </a:pPr>
            <a:r>
              <a:rPr lang="en-US" sz="2076">
                <a:solidFill>
                  <a:srgbClr val="0166C2"/>
                </a:solidFill>
                <a:latin typeface="Nourd"/>
                <a:ea typeface="Nourd"/>
                <a:cs typeface="Nourd"/>
                <a:sym typeface="Nourd"/>
              </a:rPr>
              <a:t>Model Training: Apply supervised algorithms — Logistic Regression &amp; Random Forest</a:t>
            </a:r>
          </a:p>
          <a:p>
            <a:pPr algn="l" marL="491476" indent="-245738" lvl="1">
              <a:lnSpc>
                <a:spcPts val="3186"/>
              </a:lnSpc>
              <a:buAutoNum type="arabicPeriod" startAt="1"/>
            </a:pPr>
            <a:r>
              <a:rPr lang="en-US" sz="2276">
                <a:solidFill>
                  <a:srgbClr val="0166C2"/>
                </a:solidFill>
                <a:latin typeface="Nourd"/>
                <a:ea typeface="Nourd"/>
                <a:cs typeface="Nourd"/>
                <a:sym typeface="Nourd"/>
              </a:rPr>
              <a:t>Fuzzy Matching: Incorporate string similarity to allow dynamic prediction input</a:t>
            </a:r>
          </a:p>
          <a:p>
            <a:pPr algn="l" marL="491476" indent="-245738" lvl="1">
              <a:lnSpc>
                <a:spcPts val="3186"/>
              </a:lnSpc>
              <a:buAutoNum type="arabicPeriod" startAt="1"/>
            </a:pPr>
            <a:r>
              <a:rPr lang="en-US" sz="2276">
                <a:solidFill>
                  <a:srgbClr val="0166C2"/>
                </a:solidFill>
                <a:latin typeface="Nourd"/>
                <a:ea typeface="Nourd"/>
                <a:cs typeface="Nourd"/>
                <a:sym typeface="Nourd"/>
              </a:rPr>
              <a:t>Interactive CLI: User-friendly terminal interface for real-time prediction and model retraining</a:t>
            </a:r>
          </a:p>
          <a:p>
            <a:pPr algn="l">
              <a:lnSpc>
                <a:spcPts val="3186"/>
              </a:lnSpc>
            </a:pPr>
            <a:r>
              <a:rPr lang="en-US" sz="2276" b="true">
                <a:solidFill>
                  <a:srgbClr val="0166C2"/>
                </a:solidFill>
                <a:latin typeface="Nourd Bold"/>
                <a:ea typeface="Nourd Bold"/>
                <a:cs typeface="Nourd Bold"/>
                <a:sym typeface="Nourd Bold"/>
              </a:rPr>
              <a:t>Why this approach works:</a:t>
            </a:r>
          </a:p>
          <a:p>
            <a:pPr algn="l" marL="491476" indent="-245738" lvl="1">
              <a:lnSpc>
                <a:spcPts val="3186"/>
              </a:lnSpc>
              <a:buFont typeface="Arial"/>
              <a:buChar char="•"/>
            </a:pPr>
            <a:r>
              <a:rPr lang="en-US" sz="2276">
                <a:solidFill>
                  <a:srgbClr val="0166C2"/>
                </a:solidFill>
                <a:latin typeface="Nourd"/>
                <a:ea typeface="Nourd"/>
                <a:cs typeface="Nourd"/>
                <a:sym typeface="Nourd"/>
              </a:rPr>
              <a:t>Leverages proven ML techniques for classification</a:t>
            </a:r>
          </a:p>
          <a:p>
            <a:pPr algn="l" marL="491476" indent="-245738" lvl="1">
              <a:lnSpc>
                <a:spcPts val="3186"/>
              </a:lnSpc>
              <a:buFont typeface="Arial"/>
              <a:buChar char="•"/>
            </a:pPr>
            <a:r>
              <a:rPr lang="en-US" sz="2276">
                <a:solidFill>
                  <a:srgbClr val="0166C2"/>
                </a:solidFill>
                <a:latin typeface="Nourd"/>
                <a:ea typeface="Nourd"/>
                <a:cs typeface="Nourd"/>
                <a:sym typeface="Nourd"/>
              </a:rPr>
              <a:t>TF-IDF captures important patterns in job descriptions</a:t>
            </a:r>
          </a:p>
          <a:p>
            <a:pPr algn="l" marL="491476" indent="-245738" lvl="1">
              <a:lnSpc>
                <a:spcPts val="3186"/>
              </a:lnSpc>
              <a:buFont typeface="Arial"/>
              <a:buChar char="•"/>
            </a:pPr>
            <a:r>
              <a:rPr lang="en-US" sz="2276">
                <a:solidFill>
                  <a:srgbClr val="0166C2"/>
                </a:solidFill>
                <a:latin typeface="Nourd"/>
                <a:ea typeface="Nourd"/>
                <a:cs typeface="Nourd"/>
                <a:sym typeface="Nourd"/>
              </a:rPr>
              <a:t>Interactive updates allow continuous model improvement</a:t>
            </a:r>
          </a:p>
          <a:p>
            <a:pPr algn="l">
              <a:lnSpc>
                <a:spcPts val="3186"/>
              </a:lnSpc>
            </a:pPr>
          </a:p>
        </p:txBody>
      </p:sp>
      <p:sp>
        <p:nvSpPr>
          <p:cNvPr name="Freeform 6" id="6"/>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199814" y="2419172"/>
            <a:ext cx="4235323" cy="6627670"/>
          </a:xfrm>
          <a:custGeom>
            <a:avLst/>
            <a:gdLst/>
            <a:ahLst/>
            <a:cxnLst/>
            <a:rect r="r" b="b" t="t" l="l"/>
            <a:pathLst>
              <a:path h="6627670" w="4235323">
                <a:moveTo>
                  <a:pt x="0" y="0"/>
                </a:moveTo>
                <a:lnTo>
                  <a:pt x="4235323" y="0"/>
                </a:lnTo>
                <a:lnTo>
                  <a:pt x="4235323" y="6627670"/>
                </a:lnTo>
                <a:lnTo>
                  <a:pt x="0" y="6627670"/>
                </a:lnTo>
                <a:lnTo>
                  <a:pt x="0" y="0"/>
                </a:lnTo>
                <a:close/>
              </a:path>
            </a:pathLst>
          </a:custGeom>
          <a:blipFill>
            <a:blip r:embed="rId12"/>
            <a:stretch>
              <a:fillRect l="-2129" t="0" r="-2129" b="0"/>
            </a:stretch>
          </a:blipFill>
        </p:spPr>
      </p:sp>
      <p:sp>
        <p:nvSpPr>
          <p:cNvPr name="TextBox 10" id="10"/>
          <p:cNvSpPr txBox="true"/>
          <p:nvPr/>
        </p:nvSpPr>
        <p:spPr>
          <a:xfrm rot="0">
            <a:off x="3498684" y="775283"/>
            <a:ext cx="12993291" cy="859537"/>
          </a:xfrm>
          <a:prstGeom prst="rect">
            <a:avLst/>
          </a:prstGeom>
        </p:spPr>
        <p:txBody>
          <a:bodyPr anchor="t" rtlCol="false" tIns="0" lIns="0" bIns="0" rIns="0">
            <a:spAutoFit/>
          </a:bodyPr>
          <a:lstStyle/>
          <a:p>
            <a:pPr algn="ctr">
              <a:lnSpc>
                <a:spcPts val="7074"/>
              </a:lnSpc>
            </a:pPr>
            <a:r>
              <a:rPr lang="en-US" b="true" sz="5053">
                <a:solidFill>
                  <a:srgbClr val="0166C2"/>
                </a:solidFill>
                <a:latin typeface="Luktao Bold"/>
                <a:ea typeface="Luktao Bold"/>
                <a:cs typeface="Luktao Bold"/>
                <a:sym typeface="Luktao Bold"/>
              </a:rPr>
              <a:t>METHODOLOGY / RESEARCH APPROACH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07731" y="2470889"/>
            <a:ext cx="8539302" cy="7108190"/>
          </a:xfrm>
          <a:prstGeom prst="rect">
            <a:avLst/>
          </a:prstGeom>
        </p:spPr>
        <p:txBody>
          <a:bodyPr anchor="t" rtlCol="false" tIns="0" lIns="0" bIns="0" rIns="0">
            <a:spAutoFit/>
          </a:bodyPr>
          <a:lstStyle/>
          <a:p>
            <a:pPr algn="l" marL="0" indent="0" lvl="0">
              <a:lnSpc>
                <a:spcPts val="3359"/>
              </a:lnSpc>
            </a:pPr>
            <a:r>
              <a:rPr lang="en-US" b="true" sz="2399">
                <a:solidFill>
                  <a:srgbClr val="0166C2"/>
                </a:solidFill>
                <a:latin typeface="Canva Sans Bold"/>
                <a:ea typeface="Canva Sans Bold"/>
                <a:cs typeface="Canva Sans Bold"/>
                <a:sym typeface="Canva Sans Bold"/>
              </a:rPr>
              <a:t>Source: Kaggle Dataset – “Fake Job Postings”</a:t>
            </a:r>
          </a:p>
          <a:p>
            <a:pPr algn="l" marL="0" indent="0" lvl="0">
              <a:lnSpc>
                <a:spcPts val="2939"/>
              </a:lnSpc>
            </a:pP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Original Data: </a:t>
            </a:r>
            <a:r>
              <a:rPr lang="en-US" sz="1899">
                <a:solidFill>
                  <a:srgbClr val="0166C2"/>
                </a:solidFill>
                <a:latin typeface="Canva Sans"/>
                <a:ea typeface="Canva Sans"/>
                <a:cs typeface="Canva Sans"/>
                <a:sym typeface="Canva Sans"/>
              </a:rPr>
              <a:t>Approximately 10,000 fraudulent job postings </a:t>
            </a:r>
          </a:p>
          <a:p>
            <a:pPr algn="l" marL="410208" indent="-205104" lvl="1">
              <a:lnSpc>
                <a:spcPts val="2659"/>
              </a:lnSpc>
              <a:buFont typeface="Arial"/>
              <a:buChar char="•"/>
            </a:pPr>
            <a:r>
              <a:rPr lang="en-US" sz="1899">
                <a:solidFill>
                  <a:srgbClr val="0166C2"/>
                </a:solidFill>
                <a:latin typeface="Canva Sans"/>
                <a:ea typeface="Canva Sans"/>
                <a:cs typeface="Canva Sans"/>
                <a:sym typeface="Canva Sans"/>
              </a:rPr>
              <a:t>URL: </a:t>
            </a:r>
            <a:r>
              <a:rPr lang="en-US" sz="1899" u="sng">
                <a:solidFill>
                  <a:srgbClr val="0166C2"/>
                </a:solidFill>
                <a:latin typeface="Canva Sans"/>
                <a:ea typeface="Canva Sans"/>
                <a:cs typeface="Canva Sans"/>
                <a:sym typeface="Canva Sans"/>
              </a:rPr>
              <a:t>https://www.kaggle.com/datasets/srisaisuhassanisetty/fake-job-postings?resource=download</a:t>
            </a: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Issue: </a:t>
            </a:r>
            <a:r>
              <a:rPr lang="en-US" sz="1899">
                <a:solidFill>
                  <a:srgbClr val="0166C2"/>
                </a:solidFill>
                <a:latin typeface="Canva Sans"/>
                <a:ea typeface="Canva Sans"/>
                <a:cs typeface="Canva Sans"/>
                <a:sym typeface="Canva Sans"/>
              </a:rPr>
              <a:t>The dataset was significantly imbalanced, primarily consisting of fake entries</a:t>
            </a: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Solution: </a:t>
            </a:r>
            <a:r>
              <a:rPr lang="en-US" sz="1899">
                <a:solidFill>
                  <a:srgbClr val="0166C2"/>
                </a:solidFill>
                <a:latin typeface="Canva Sans"/>
                <a:ea typeface="Canva Sans"/>
                <a:cs typeface="Canva Sans"/>
                <a:sym typeface="Canva Sans"/>
              </a:rPr>
              <a:t>Introduced around 10,000 synthetic legitimate job postings to achieve balance</a:t>
            </a: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**Final Distribution**:</a:t>
            </a:r>
          </a:p>
          <a:p>
            <a:pPr algn="l" marL="820416" indent="-273472" lvl="2">
              <a:lnSpc>
                <a:spcPts val="2659"/>
              </a:lnSpc>
              <a:buFont typeface="Arial"/>
              <a:buChar char="⚬"/>
            </a:pPr>
            <a:r>
              <a:rPr lang="en-US" b="true" sz="1899">
                <a:solidFill>
                  <a:srgbClr val="0166C2"/>
                </a:solidFill>
                <a:latin typeface="Canva Sans Bold"/>
                <a:ea typeface="Canva Sans Bold"/>
                <a:cs typeface="Canva Sans Bold"/>
                <a:sym typeface="Canva Sans Bold"/>
              </a:rPr>
              <a:t>Real (0): 10,103 entries (50.3%)</a:t>
            </a:r>
          </a:p>
          <a:p>
            <a:pPr algn="l" marL="820416" indent="-273472" lvl="2">
              <a:lnSpc>
                <a:spcPts val="2659"/>
              </a:lnSpc>
              <a:buFont typeface="Arial"/>
              <a:buChar char="⚬"/>
            </a:pPr>
            <a:r>
              <a:rPr lang="en-US" b="true" sz="1899">
                <a:solidFill>
                  <a:srgbClr val="0166C2"/>
                </a:solidFill>
                <a:latin typeface="Canva Sans Bold"/>
                <a:ea typeface="Canva Sans Bold"/>
                <a:cs typeface="Canva Sans Bold"/>
                <a:sym typeface="Canva Sans Bold"/>
              </a:rPr>
              <a:t>Fake (1): 10,001 entries (49.7%)</a:t>
            </a: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Key Columns: </a:t>
            </a:r>
            <a:r>
              <a:rPr lang="en-US" sz="1899">
                <a:solidFill>
                  <a:srgbClr val="0166C2"/>
                </a:solidFill>
                <a:latin typeface="Canva Sans"/>
                <a:ea typeface="Canva Sans"/>
                <a:cs typeface="Canva Sans"/>
                <a:sym typeface="Canva Sans"/>
              </a:rPr>
              <a:t>title, description, requirements, company_profile, and more</a:t>
            </a: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Project Focus: </a:t>
            </a:r>
            <a:r>
              <a:rPr lang="en-US" sz="1899">
                <a:solidFill>
                  <a:srgbClr val="0166C2"/>
                </a:solidFill>
                <a:latin typeface="Canva Sans"/>
                <a:ea typeface="Canva Sans"/>
                <a:cs typeface="Canva Sans"/>
                <a:sym typeface="Canva Sans"/>
              </a:rPr>
              <a:t>Utilized only the company_profile text for detecting fraud</a:t>
            </a:r>
          </a:p>
          <a:p>
            <a:pPr algn="l" marL="410208" indent="-205104" lvl="1">
              <a:lnSpc>
                <a:spcPts val="2659"/>
              </a:lnSpc>
              <a:buFont typeface="Arial"/>
              <a:buChar char="•"/>
            </a:pPr>
            <a:r>
              <a:rPr lang="en-US" b="true" sz="1899">
                <a:solidFill>
                  <a:srgbClr val="0166C2"/>
                </a:solidFill>
                <a:latin typeface="Canva Sans Bold"/>
                <a:ea typeface="Canva Sans Bold"/>
                <a:cs typeface="Canva Sans Bold"/>
                <a:sym typeface="Canva Sans Bold"/>
              </a:rPr>
              <a:t>User-Extensible: </a:t>
            </a:r>
            <a:r>
              <a:rPr lang="en-US" sz="1899">
                <a:solidFill>
                  <a:srgbClr val="0166C2"/>
                </a:solidFill>
                <a:latin typeface="Canva Sans"/>
                <a:ea typeface="Canva Sans"/>
                <a:cs typeface="Canva Sans"/>
                <a:sym typeface="Canva Sans"/>
              </a:rPr>
              <a:t>New company profiles can be added and retrained dynamically</a:t>
            </a:r>
          </a:p>
          <a:p>
            <a:pPr algn="l">
              <a:lnSpc>
                <a:spcPts val="2659"/>
              </a:lnSpc>
            </a:pPr>
            <a:r>
              <a:rPr lang="en-US" sz="1899" b="true">
                <a:solidFill>
                  <a:srgbClr val="0166C2"/>
                </a:solidFill>
                <a:latin typeface="Canva Sans Bold"/>
                <a:ea typeface="Canva Sans Bold"/>
                <a:cs typeface="Canva Sans Bold"/>
                <a:sym typeface="Canva Sans Bold"/>
              </a:rPr>
              <a:t>🧠 Insight: Balancing the dataset was crucial to avoid model bias in predicting fraud. The inclusion of synthetic real data ensured fairness throughout the training process.</a:t>
            </a:r>
          </a:p>
        </p:txBody>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229233" y="2508989"/>
            <a:ext cx="6356958" cy="6356958"/>
          </a:xfrm>
          <a:custGeom>
            <a:avLst/>
            <a:gdLst/>
            <a:ahLst/>
            <a:cxnLst/>
            <a:rect r="r" b="b" t="t" l="l"/>
            <a:pathLst>
              <a:path h="6356958" w="6356958">
                <a:moveTo>
                  <a:pt x="0" y="0"/>
                </a:moveTo>
                <a:lnTo>
                  <a:pt x="6356959" y="0"/>
                </a:lnTo>
                <a:lnTo>
                  <a:pt x="6356959" y="6356958"/>
                </a:lnTo>
                <a:lnTo>
                  <a:pt x="0" y="6356958"/>
                </a:lnTo>
                <a:lnTo>
                  <a:pt x="0" y="0"/>
                </a:lnTo>
                <a:close/>
              </a:path>
            </a:pathLst>
          </a:custGeom>
          <a:blipFill>
            <a:blip r:embed="rId12"/>
            <a:stretch>
              <a:fillRect l="0" t="0" r="0" b="0"/>
            </a:stretch>
          </a:blipFill>
        </p:spPr>
      </p:sp>
      <p:sp>
        <p:nvSpPr>
          <p:cNvPr name="TextBox 9" id="9"/>
          <p:cNvSpPr txBox="true"/>
          <p:nvPr/>
        </p:nvSpPr>
        <p:spPr>
          <a:xfrm rot="0">
            <a:off x="4150159" y="488086"/>
            <a:ext cx="9987683" cy="1377205"/>
          </a:xfrm>
          <a:prstGeom prst="rect">
            <a:avLst/>
          </a:prstGeom>
        </p:spPr>
        <p:txBody>
          <a:bodyPr anchor="t" rtlCol="false" tIns="0" lIns="0" bIns="0" rIns="0">
            <a:spAutoFit/>
          </a:bodyPr>
          <a:lstStyle/>
          <a:p>
            <a:pPr algn="ctr">
              <a:lnSpc>
                <a:spcPts val="11241"/>
              </a:lnSpc>
            </a:pPr>
            <a:r>
              <a:rPr lang="en-US" b="true" sz="8029">
                <a:solidFill>
                  <a:srgbClr val="0166C2"/>
                </a:solidFill>
                <a:latin typeface="Luktao Bold"/>
                <a:ea typeface="Luktao Bold"/>
                <a:cs typeface="Luktao Bold"/>
                <a:sym typeface="Luktao Bold"/>
              </a:rPr>
              <a:t>DATASET OVERVIEW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8757032" y="3232732"/>
            <a:ext cx="9217383" cy="4930678"/>
          </a:xfrm>
          <a:custGeom>
            <a:avLst/>
            <a:gdLst/>
            <a:ahLst/>
            <a:cxnLst/>
            <a:rect r="r" b="b" t="t" l="l"/>
            <a:pathLst>
              <a:path h="4930678" w="9217383">
                <a:moveTo>
                  <a:pt x="0" y="0"/>
                </a:moveTo>
                <a:lnTo>
                  <a:pt x="9217383" y="0"/>
                </a:lnTo>
                <a:lnTo>
                  <a:pt x="9217383" y="4930677"/>
                </a:lnTo>
                <a:lnTo>
                  <a:pt x="0" y="4930677"/>
                </a:lnTo>
                <a:lnTo>
                  <a:pt x="0" y="0"/>
                </a:lnTo>
                <a:close/>
              </a:path>
            </a:pathLst>
          </a:custGeom>
          <a:blipFill>
            <a:blip r:embed="rId13"/>
            <a:stretch>
              <a:fillRect l="-1813" t="0" r="-565" b="0"/>
            </a:stretch>
          </a:blipFill>
        </p:spPr>
      </p:sp>
      <p:sp>
        <p:nvSpPr>
          <p:cNvPr name="TextBox 9" id="9"/>
          <p:cNvSpPr txBox="true"/>
          <p:nvPr/>
        </p:nvSpPr>
        <p:spPr>
          <a:xfrm rot="0">
            <a:off x="3510371" y="933450"/>
            <a:ext cx="11267259" cy="869835"/>
          </a:xfrm>
          <a:prstGeom prst="rect">
            <a:avLst/>
          </a:prstGeom>
        </p:spPr>
        <p:txBody>
          <a:bodyPr anchor="t" rtlCol="false" tIns="0" lIns="0" bIns="0" rIns="0">
            <a:spAutoFit/>
          </a:bodyPr>
          <a:lstStyle/>
          <a:p>
            <a:pPr algn="ctr">
              <a:lnSpc>
                <a:spcPts val="7181"/>
              </a:lnSpc>
            </a:pPr>
            <a:r>
              <a:rPr lang="en-US" b="true" sz="5129">
                <a:solidFill>
                  <a:srgbClr val="0166C2"/>
                </a:solidFill>
                <a:latin typeface="Luktao Bold"/>
                <a:ea typeface="Luktao Bold"/>
                <a:cs typeface="Luktao Bold"/>
                <a:sym typeface="Luktao Bold"/>
              </a:rPr>
              <a:t>WHAT IS NLP &amp; WHY IT MATTERS ?</a:t>
            </a:r>
          </a:p>
        </p:txBody>
      </p:sp>
      <p:sp>
        <p:nvSpPr>
          <p:cNvPr name="TextBox 10" id="10"/>
          <p:cNvSpPr txBox="true"/>
          <p:nvPr/>
        </p:nvSpPr>
        <p:spPr>
          <a:xfrm rot="0">
            <a:off x="1028700" y="2982073"/>
            <a:ext cx="7518782" cy="6692864"/>
          </a:xfrm>
          <a:prstGeom prst="rect">
            <a:avLst/>
          </a:prstGeom>
        </p:spPr>
        <p:txBody>
          <a:bodyPr anchor="t" rtlCol="false" tIns="0" lIns="0" bIns="0" rIns="0">
            <a:spAutoFit/>
          </a:bodyPr>
          <a:lstStyle/>
          <a:p>
            <a:pPr algn="l">
              <a:lnSpc>
                <a:spcPts val="3326"/>
              </a:lnSpc>
            </a:pPr>
            <a:r>
              <a:rPr lang="en-US" sz="2376" b="true">
                <a:solidFill>
                  <a:srgbClr val="0166C2"/>
                </a:solidFill>
                <a:latin typeface="Canva Sans Bold"/>
                <a:ea typeface="Canva Sans Bold"/>
                <a:cs typeface="Canva Sans Bold"/>
                <a:sym typeface="Canva Sans Bold"/>
              </a:rPr>
              <a:t>🔹 What is NLP (Natural Language Processing)?</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NLP is a branch of Artificial Intelligence (AI) that enables machines to read, interpret, and understand human language.</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It allows systems to process unstructured text data like job descriptions, resumes, or company profiles  and extract meaningful patterns.</a:t>
            </a:r>
          </a:p>
          <a:p>
            <a:pPr algn="l">
              <a:lnSpc>
                <a:spcPts val="3326"/>
              </a:lnSpc>
            </a:pPr>
            <a:r>
              <a:rPr lang="en-US" sz="2376" b="true">
                <a:solidFill>
                  <a:srgbClr val="0166C2"/>
                </a:solidFill>
                <a:latin typeface="Canva Sans Bold"/>
                <a:ea typeface="Canva Sans Bold"/>
                <a:cs typeface="Canva Sans Bold"/>
                <a:sym typeface="Canva Sans Bold"/>
              </a:rPr>
              <a:t>🔹 Why NLP Matters in Fake Job Detection:</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Job postings are written in natural language, not code or numbers.</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Identifying fraud depends on how companies describe themselves.</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NLP bridges the gap between raw text and machine understanding, enabling intelligent decision-making.</a:t>
            </a:r>
          </a:p>
          <a:p>
            <a:pPr algn="l">
              <a:lnSpc>
                <a:spcPts val="332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93344" y="2008596"/>
            <a:ext cx="9083029" cy="8078062"/>
          </a:xfrm>
          <a:prstGeom prst="rect">
            <a:avLst/>
          </a:prstGeom>
        </p:spPr>
        <p:txBody>
          <a:bodyPr anchor="t" rtlCol="false" tIns="0" lIns="0" bIns="0" rIns="0">
            <a:spAutoFit/>
          </a:bodyPr>
          <a:lstStyle/>
          <a:p>
            <a:pPr algn="l">
              <a:lnSpc>
                <a:spcPts val="2577"/>
              </a:lnSpc>
            </a:pPr>
            <a:r>
              <a:rPr lang="en-US" sz="1841" b="true">
                <a:solidFill>
                  <a:srgbClr val="0166C2"/>
                </a:solidFill>
                <a:latin typeface="Canva Sans Bold"/>
                <a:ea typeface="Canva Sans Bold"/>
                <a:cs typeface="Canva Sans Bold"/>
                <a:sym typeface="Canva Sans Bold"/>
              </a:rPr>
              <a:t>🔹 What is Supervised Machine Learning (SML)?</a:t>
            </a:r>
          </a:p>
          <a:p>
            <a:pPr algn="l">
              <a:lnSpc>
                <a:spcPts val="2577"/>
              </a:lnSpc>
            </a:pPr>
            <a:r>
              <a:rPr lang="en-US" sz="1841">
                <a:solidFill>
                  <a:srgbClr val="0166C2"/>
                </a:solidFill>
                <a:latin typeface="Canva Sans"/>
                <a:ea typeface="Canva Sans"/>
                <a:cs typeface="Canva Sans"/>
                <a:sym typeface="Canva Sans"/>
              </a:rPr>
              <a:t> Supervised ML is a training approach where the model learns from labeled data  that is, data with known outcomes. In our case, each company profile is labeled as either a real (0) or fake (1) job posting. The model uses this information to learn patterns and create a decision boundary that can classify new, unseen entries.</a:t>
            </a:r>
          </a:p>
          <a:p>
            <a:pPr algn="l">
              <a:lnSpc>
                <a:spcPts val="2577"/>
              </a:lnSpc>
            </a:pPr>
            <a:r>
              <a:rPr lang="en-US" sz="1841" b="true">
                <a:solidFill>
                  <a:srgbClr val="0166C2"/>
                </a:solidFill>
                <a:latin typeface="Canva Sans Bold"/>
                <a:ea typeface="Canva Sans Bold"/>
                <a:cs typeface="Canva Sans Bold"/>
                <a:sym typeface="Canva Sans Bold"/>
              </a:rPr>
              <a:t>🔹 Why is SML Suitable for This Project?</a:t>
            </a:r>
          </a:p>
          <a:p>
            <a:pPr algn="l">
              <a:lnSpc>
                <a:spcPts val="2577"/>
              </a:lnSpc>
            </a:pPr>
            <a:r>
              <a:rPr lang="en-US" sz="1841">
                <a:solidFill>
                  <a:srgbClr val="0166C2"/>
                </a:solidFill>
                <a:latin typeface="Canva Sans"/>
                <a:ea typeface="Canva Sans"/>
                <a:cs typeface="Canva Sans"/>
                <a:sym typeface="Canva Sans"/>
              </a:rPr>
              <a:t> Fake job detection is a classic binary classification problem. Since the dataset already contains labeled examples, supervised learning is ideal. It allows us to evaluate performance using real world metrics like accuracy and precision, and the models can be easily retrained when new labeled data is added through user input.</a:t>
            </a:r>
          </a:p>
          <a:p>
            <a:pPr algn="l">
              <a:lnSpc>
                <a:spcPts val="2577"/>
              </a:lnSpc>
            </a:pPr>
            <a:r>
              <a:rPr lang="en-US" sz="1841" b="true">
                <a:solidFill>
                  <a:srgbClr val="0166C2"/>
                </a:solidFill>
                <a:latin typeface="Canva Sans Bold"/>
                <a:ea typeface="Canva Sans Bold"/>
                <a:cs typeface="Canva Sans Bold"/>
                <a:sym typeface="Canva Sans Bold"/>
              </a:rPr>
              <a:t>🔹 Models Implemented</a:t>
            </a:r>
          </a:p>
          <a:p>
            <a:pPr algn="l">
              <a:lnSpc>
                <a:spcPts val="2577"/>
              </a:lnSpc>
            </a:pPr>
            <a:r>
              <a:rPr lang="en-US" sz="1841">
                <a:solidFill>
                  <a:srgbClr val="0166C2"/>
                </a:solidFill>
                <a:latin typeface="Canva Sans"/>
                <a:ea typeface="Canva Sans"/>
                <a:cs typeface="Canva Sans"/>
                <a:sym typeface="Canva Sans"/>
              </a:rPr>
              <a:t> </a:t>
            </a:r>
            <a:r>
              <a:rPr lang="en-US" sz="1841" b="true">
                <a:solidFill>
                  <a:srgbClr val="0166C2"/>
                </a:solidFill>
                <a:latin typeface="Canva Sans Bold"/>
                <a:ea typeface="Canva Sans Bold"/>
                <a:cs typeface="Canva Sans Bold"/>
                <a:sym typeface="Canva Sans Bold"/>
              </a:rPr>
              <a:t>We used two supervised ML models:</a:t>
            </a:r>
          </a:p>
          <a:p>
            <a:pPr algn="l">
              <a:lnSpc>
                <a:spcPts val="2577"/>
              </a:lnSpc>
            </a:pPr>
            <a:r>
              <a:rPr lang="en-US" sz="1841">
                <a:solidFill>
                  <a:srgbClr val="0166C2"/>
                </a:solidFill>
                <a:latin typeface="Canva Sans"/>
                <a:ea typeface="Canva Sans"/>
                <a:cs typeface="Canva Sans"/>
                <a:sym typeface="Canva Sans"/>
              </a:rPr>
              <a:t> • </a:t>
            </a:r>
            <a:r>
              <a:rPr lang="en-US" sz="1841" b="true">
                <a:solidFill>
                  <a:srgbClr val="0166C2"/>
                </a:solidFill>
                <a:latin typeface="Canva Sans Bold"/>
                <a:ea typeface="Canva Sans Bold"/>
                <a:cs typeface="Canva Sans Bold"/>
                <a:sym typeface="Canva Sans Bold"/>
              </a:rPr>
              <a:t>Logistic Regression –</a:t>
            </a:r>
            <a:r>
              <a:rPr lang="en-US" sz="1841">
                <a:solidFill>
                  <a:srgbClr val="0166C2"/>
                </a:solidFill>
                <a:latin typeface="Canva Sans"/>
                <a:ea typeface="Canva Sans"/>
                <a:cs typeface="Canva Sans"/>
                <a:sym typeface="Canva Sans"/>
              </a:rPr>
              <a:t> A linear model that is easy to interpret and works well when the separation between real and fake postings is straightforward.</a:t>
            </a:r>
          </a:p>
          <a:p>
            <a:pPr algn="l">
              <a:lnSpc>
                <a:spcPts val="2577"/>
              </a:lnSpc>
            </a:pPr>
            <a:r>
              <a:rPr lang="en-US" sz="1841">
                <a:solidFill>
                  <a:srgbClr val="0166C2"/>
                </a:solidFill>
                <a:latin typeface="Canva Sans"/>
                <a:ea typeface="Canva Sans"/>
                <a:cs typeface="Canva Sans"/>
                <a:sym typeface="Canva Sans"/>
              </a:rPr>
              <a:t> • </a:t>
            </a:r>
            <a:r>
              <a:rPr lang="en-US" sz="1841" b="true">
                <a:solidFill>
                  <a:srgbClr val="0166C2"/>
                </a:solidFill>
                <a:latin typeface="Canva Sans Bold"/>
                <a:ea typeface="Canva Sans Bold"/>
                <a:cs typeface="Canva Sans Bold"/>
                <a:sym typeface="Canva Sans Bold"/>
              </a:rPr>
              <a:t>Random Forest –</a:t>
            </a:r>
            <a:r>
              <a:rPr lang="en-US" sz="1841">
                <a:solidFill>
                  <a:srgbClr val="0166C2"/>
                </a:solidFill>
                <a:latin typeface="Canva Sans"/>
                <a:ea typeface="Canva Sans"/>
                <a:cs typeface="Canva Sans"/>
                <a:sym typeface="Canva Sans"/>
              </a:rPr>
              <a:t> An ensemble method that builds multiple decision trees and combines them for a more accurate and robust prediction, especially effective for capturing non linear relationships in the data.</a:t>
            </a:r>
          </a:p>
          <a:p>
            <a:pPr algn="l">
              <a:lnSpc>
                <a:spcPts val="2577"/>
              </a:lnSpc>
            </a:pPr>
            <a:r>
              <a:rPr lang="en-US" sz="1841" b="true">
                <a:solidFill>
                  <a:srgbClr val="0166C2"/>
                </a:solidFill>
                <a:latin typeface="Canva Sans Bold"/>
                <a:ea typeface="Canva Sans Bold"/>
                <a:cs typeface="Canva Sans Bold"/>
                <a:sym typeface="Canva Sans Bold"/>
              </a:rPr>
              <a:t>🔹 Dealing with Class Imbalance</a:t>
            </a:r>
          </a:p>
          <a:p>
            <a:pPr algn="l">
              <a:lnSpc>
                <a:spcPts val="2577"/>
              </a:lnSpc>
            </a:pPr>
            <a:r>
              <a:rPr lang="en-US" sz="1841">
                <a:solidFill>
                  <a:srgbClr val="0166C2"/>
                </a:solidFill>
                <a:latin typeface="Canva Sans"/>
                <a:ea typeface="Canva Sans"/>
                <a:cs typeface="Canva Sans"/>
                <a:sym typeface="Canva Sans"/>
              </a:rPr>
              <a:t> While our dataset is fairly balanced, some slight variation exists. To avoid biasing the model toward the majority class, we used </a:t>
            </a:r>
            <a:r>
              <a:rPr lang="en-US" sz="1841" b="true">
                <a:solidFill>
                  <a:srgbClr val="0166C2"/>
                </a:solidFill>
                <a:latin typeface="Canva Sans Bold"/>
                <a:ea typeface="Canva Sans Bold"/>
                <a:cs typeface="Canva Sans Bold"/>
                <a:sym typeface="Canva Sans Bold"/>
              </a:rPr>
              <a:t>class_weight='balanced'</a:t>
            </a:r>
            <a:r>
              <a:rPr lang="en-US" sz="1841">
                <a:solidFill>
                  <a:srgbClr val="0166C2"/>
                </a:solidFill>
                <a:latin typeface="Canva Sans"/>
                <a:ea typeface="Canva Sans"/>
                <a:cs typeface="Canva Sans"/>
                <a:sym typeface="Canva Sans"/>
              </a:rPr>
              <a:t> in both models. This adjusts the learning process so that misclassifying fake jobs is penalized just as heavily as misclassifying real ones.</a:t>
            </a:r>
          </a:p>
          <a:p>
            <a:pPr algn="l">
              <a:lnSpc>
                <a:spcPts val="2577"/>
              </a:lnSpc>
            </a:pPr>
          </a:p>
        </p:txBody>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9976373" y="3473812"/>
            <a:ext cx="8006699" cy="3763149"/>
          </a:xfrm>
          <a:custGeom>
            <a:avLst/>
            <a:gdLst/>
            <a:ahLst/>
            <a:cxnLst/>
            <a:rect r="r" b="b" t="t" l="l"/>
            <a:pathLst>
              <a:path h="3763149" w="8006699">
                <a:moveTo>
                  <a:pt x="0" y="0"/>
                </a:moveTo>
                <a:lnTo>
                  <a:pt x="8006700" y="0"/>
                </a:lnTo>
                <a:lnTo>
                  <a:pt x="8006700" y="3763149"/>
                </a:lnTo>
                <a:lnTo>
                  <a:pt x="0" y="3763149"/>
                </a:lnTo>
                <a:lnTo>
                  <a:pt x="0" y="0"/>
                </a:lnTo>
                <a:close/>
              </a:path>
            </a:pathLst>
          </a:custGeom>
          <a:blipFill>
            <a:blip r:embed="rId12"/>
            <a:stretch>
              <a:fillRect l="0" t="0" r="0" b="0"/>
            </a:stretch>
          </a:blipFill>
        </p:spPr>
      </p:sp>
      <p:sp>
        <p:nvSpPr>
          <p:cNvPr name="TextBox 9" id="9"/>
          <p:cNvSpPr txBox="true"/>
          <p:nvPr/>
        </p:nvSpPr>
        <p:spPr>
          <a:xfrm rot="0">
            <a:off x="4150159" y="478561"/>
            <a:ext cx="9987683" cy="1558610"/>
          </a:xfrm>
          <a:prstGeom prst="rect">
            <a:avLst/>
          </a:prstGeom>
        </p:spPr>
        <p:txBody>
          <a:bodyPr anchor="t" rtlCol="false" tIns="0" lIns="0" bIns="0" rIns="0">
            <a:spAutoFit/>
          </a:bodyPr>
          <a:lstStyle/>
          <a:p>
            <a:pPr algn="ctr">
              <a:lnSpc>
                <a:spcPts val="12780"/>
              </a:lnSpc>
            </a:pPr>
            <a:r>
              <a:rPr lang="en-US" b="true" sz="9129">
                <a:solidFill>
                  <a:srgbClr val="0166C2"/>
                </a:solidFill>
                <a:latin typeface="Luktao Bold"/>
                <a:ea typeface="Luktao Bold"/>
                <a:cs typeface="Luktao Bold"/>
                <a:sym typeface="Luktao Bold"/>
              </a:rPr>
              <a:t>SUPERVISED ML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4786392" y="3066712"/>
            <a:ext cx="3476696" cy="2260585"/>
          </a:xfrm>
          <a:custGeom>
            <a:avLst/>
            <a:gdLst/>
            <a:ahLst/>
            <a:cxnLst/>
            <a:rect r="r" b="b" t="t" l="l"/>
            <a:pathLst>
              <a:path h="2260585" w="3476696">
                <a:moveTo>
                  <a:pt x="0" y="0"/>
                </a:moveTo>
                <a:lnTo>
                  <a:pt x="3476696" y="0"/>
                </a:lnTo>
                <a:lnTo>
                  <a:pt x="3476696" y="2260585"/>
                </a:lnTo>
                <a:lnTo>
                  <a:pt x="0" y="2260585"/>
                </a:lnTo>
                <a:lnTo>
                  <a:pt x="0" y="0"/>
                </a:lnTo>
                <a:close/>
              </a:path>
            </a:pathLst>
          </a:custGeom>
          <a:blipFill>
            <a:blip r:embed="rId13"/>
            <a:stretch>
              <a:fillRect l="-8455" t="0" r="-7137" b="0"/>
            </a:stretch>
          </a:blipFill>
        </p:spPr>
      </p:sp>
      <p:sp>
        <p:nvSpPr>
          <p:cNvPr name="TextBox 9" id="9"/>
          <p:cNvSpPr txBox="true"/>
          <p:nvPr/>
        </p:nvSpPr>
        <p:spPr>
          <a:xfrm rot="0">
            <a:off x="604698" y="2758577"/>
            <a:ext cx="10854294" cy="7111964"/>
          </a:xfrm>
          <a:prstGeom prst="rect">
            <a:avLst/>
          </a:prstGeom>
        </p:spPr>
        <p:txBody>
          <a:bodyPr anchor="t" rtlCol="false" tIns="0" lIns="0" bIns="0" rIns="0">
            <a:spAutoFit/>
          </a:bodyPr>
          <a:lstStyle/>
          <a:p>
            <a:pPr algn="l">
              <a:lnSpc>
                <a:spcPts val="3326"/>
              </a:lnSpc>
            </a:pPr>
            <a:r>
              <a:rPr lang="en-US" sz="2376">
                <a:solidFill>
                  <a:srgbClr val="0166C2"/>
                </a:solidFill>
                <a:latin typeface="Canva Sans"/>
                <a:ea typeface="Canva Sans"/>
                <a:cs typeface="Canva Sans"/>
                <a:sym typeface="Canva Sans"/>
              </a:rPr>
              <a:t>🔹</a:t>
            </a:r>
            <a:r>
              <a:rPr lang="en-US" sz="2376" b="true">
                <a:solidFill>
                  <a:srgbClr val="0166C2"/>
                </a:solidFill>
                <a:latin typeface="Canva Sans Bold"/>
                <a:ea typeface="Canva Sans Bold"/>
                <a:cs typeface="Canva Sans Bold"/>
                <a:sym typeface="Canva Sans Bold"/>
              </a:rPr>
              <a:t> TF-IDF (Term Frequency–Inverse Document Frequency)</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Transforms raw text into numerical vectors based on word significance.</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Highlights rare yet meaningful words (e.g., “payment”, “confidential”).</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Reduces the weight of common words that appear in most profiles.</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Enables machine learning models to distinguish between real and fake patterns.</a:t>
            </a:r>
          </a:p>
          <a:p>
            <a:pPr algn="l">
              <a:lnSpc>
                <a:spcPts val="3326"/>
              </a:lnSpc>
            </a:pPr>
            <a:r>
              <a:rPr lang="en-US" sz="2376" b="true">
                <a:solidFill>
                  <a:srgbClr val="0166C2"/>
                </a:solidFill>
                <a:latin typeface="Canva Sans Bold"/>
                <a:ea typeface="Canva Sans Bold"/>
                <a:cs typeface="Canva Sans Bold"/>
                <a:sym typeface="Canva Sans Bold"/>
              </a:rPr>
              <a:t>🔹 Confusion Matrix:</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Summarizes prediction results by comparing actual vs. predicted labels.</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True Positive (TP): Correctly predicted fake job</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True Negative (TN): Correctly predicted real job</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False Positive (FP): Real job wrongly flagged as fake</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False Negative (FN): Fake job missed as real</a:t>
            </a:r>
          </a:p>
          <a:p>
            <a:pPr algn="l" marL="513066" indent="-256533" lvl="1">
              <a:lnSpc>
                <a:spcPts val="3326"/>
              </a:lnSpc>
              <a:buFont typeface="Arial"/>
              <a:buChar char="•"/>
            </a:pPr>
            <a:r>
              <a:rPr lang="en-US" sz="2376">
                <a:solidFill>
                  <a:srgbClr val="0166C2"/>
                </a:solidFill>
                <a:latin typeface="Canva Sans"/>
                <a:ea typeface="Canva Sans"/>
                <a:cs typeface="Canva Sans"/>
                <a:sym typeface="Canva Sans"/>
              </a:rPr>
              <a:t>Helps derive evaluation metrics like accuracy, precision, recall, and F1-score.</a:t>
            </a:r>
          </a:p>
          <a:p>
            <a:pPr algn="l">
              <a:lnSpc>
                <a:spcPts val="3326"/>
              </a:lnSpc>
            </a:pPr>
          </a:p>
        </p:txBody>
      </p:sp>
      <p:sp>
        <p:nvSpPr>
          <p:cNvPr name="Freeform 10" id="10"/>
          <p:cNvSpPr/>
          <p:nvPr/>
        </p:nvSpPr>
        <p:spPr>
          <a:xfrm flipH="false" flipV="false" rot="0">
            <a:off x="11458991" y="3066712"/>
            <a:ext cx="3327400" cy="2248800"/>
          </a:xfrm>
          <a:custGeom>
            <a:avLst/>
            <a:gdLst/>
            <a:ahLst/>
            <a:cxnLst/>
            <a:rect r="r" b="b" t="t" l="l"/>
            <a:pathLst>
              <a:path h="2248800" w="3327400">
                <a:moveTo>
                  <a:pt x="0" y="0"/>
                </a:moveTo>
                <a:lnTo>
                  <a:pt x="3327401" y="0"/>
                </a:lnTo>
                <a:lnTo>
                  <a:pt x="3327401" y="2248799"/>
                </a:lnTo>
                <a:lnTo>
                  <a:pt x="0" y="2248799"/>
                </a:lnTo>
                <a:lnTo>
                  <a:pt x="0" y="0"/>
                </a:lnTo>
                <a:close/>
              </a:path>
            </a:pathLst>
          </a:custGeom>
          <a:blipFill>
            <a:blip r:embed="rId14"/>
            <a:stretch>
              <a:fillRect l="0" t="-1440" r="0" b="-1440"/>
            </a:stretch>
          </a:blipFill>
        </p:spPr>
      </p:sp>
      <p:sp>
        <p:nvSpPr>
          <p:cNvPr name="Freeform 11" id="11"/>
          <p:cNvSpPr/>
          <p:nvPr/>
        </p:nvSpPr>
        <p:spPr>
          <a:xfrm flipH="false" flipV="false" rot="0">
            <a:off x="11458991" y="6078794"/>
            <a:ext cx="6229019" cy="2816708"/>
          </a:xfrm>
          <a:custGeom>
            <a:avLst/>
            <a:gdLst/>
            <a:ahLst/>
            <a:cxnLst/>
            <a:rect r="r" b="b" t="t" l="l"/>
            <a:pathLst>
              <a:path h="2816708" w="6229019">
                <a:moveTo>
                  <a:pt x="0" y="0"/>
                </a:moveTo>
                <a:lnTo>
                  <a:pt x="6229019" y="0"/>
                </a:lnTo>
                <a:lnTo>
                  <a:pt x="6229019" y="2816707"/>
                </a:lnTo>
                <a:lnTo>
                  <a:pt x="0" y="2816707"/>
                </a:lnTo>
                <a:lnTo>
                  <a:pt x="0" y="0"/>
                </a:lnTo>
                <a:close/>
              </a:path>
            </a:pathLst>
          </a:custGeom>
          <a:blipFill>
            <a:blip r:embed="rId15"/>
            <a:stretch>
              <a:fillRect l="0" t="0" r="0" b="0"/>
            </a:stretch>
          </a:blipFill>
        </p:spPr>
      </p:sp>
      <p:sp>
        <p:nvSpPr>
          <p:cNvPr name="TextBox 12" id="12"/>
          <p:cNvSpPr txBox="true"/>
          <p:nvPr/>
        </p:nvSpPr>
        <p:spPr>
          <a:xfrm rot="0">
            <a:off x="2661761" y="535711"/>
            <a:ext cx="12964479" cy="1020196"/>
          </a:xfrm>
          <a:prstGeom prst="rect">
            <a:avLst/>
          </a:prstGeom>
        </p:spPr>
        <p:txBody>
          <a:bodyPr anchor="t" rtlCol="false" tIns="0" lIns="0" bIns="0" rIns="0">
            <a:spAutoFit/>
          </a:bodyPr>
          <a:lstStyle/>
          <a:p>
            <a:pPr algn="ctr">
              <a:lnSpc>
                <a:spcPts val="8343"/>
              </a:lnSpc>
            </a:pPr>
            <a:r>
              <a:rPr lang="en-US" b="true" sz="5959">
                <a:solidFill>
                  <a:srgbClr val="0166C2"/>
                </a:solidFill>
                <a:latin typeface="Luktao Bold"/>
                <a:ea typeface="Luktao Bold"/>
                <a:cs typeface="Luktao Bold"/>
                <a:sym typeface="Luktao Bold"/>
              </a:rPr>
              <a:t>TF-IDF AND CONFUSION MATRIX</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150159" y="775283"/>
            <a:ext cx="9987683" cy="763789"/>
          </a:xfrm>
          <a:prstGeom prst="rect">
            <a:avLst/>
          </a:prstGeom>
        </p:spPr>
        <p:txBody>
          <a:bodyPr anchor="t" rtlCol="false" tIns="0" lIns="0" bIns="0" rIns="0">
            <a:spAutoFit/>
          </a:bodyPr>
          <a:lstStyle/>
          <a:p>
            <a:pPr algn="ctr">
              <a:lnSpc>
                <a:spcPts val="6201"/>
              </a:lnSpc>
            </a:pPr>
            <a:r>
              <a:rPr lang="en-US" b="true" sz="4429">
                <a:solidFill>
                  <a:srgbClr val="0166C2"/>
                </a:solidFill>
                <a:latin typeface="Luktao Bold"/>
                <a:ea typeface="Luktao Bold"/>
                <a:cs typeface="Luktao Bold"/>
                <a:sym typeface="Luktao Bold"/>
              </a:rPr>
              <a:t>NLP-DRIVEN CLASSIFICATION FLOW</a:t>
            </a:r>
          </a:p>
        </p:txBody>
      </p:sp>
      <p:sp>
        <p:nvSpPr>
          <p:cNvPr name="TextBox 6" id="6"/>
          <p:cNvSpPr txBox="true"/>
          <p:nvPr/>
        </p:nvSpPr>
        <p:spPr>
          <a:xfrm rot="0">
            <a:off x="2592508" y="1947863"/>
            <a:ext cx="12744748" cy="7618345"/>
          </a:xfrm>
          <a:prstGeom prst="rect">
            <a:avLst/>
          </a:prstGeom>
        </p:spPr>
        <p:txBody>
          <a:bodyPr anchor="t" rtlCol="false" tIns="0" lIns="0" bIns="0" rIns="0">
            <a:spAutoFit/>
          </a:bodyPr>
          <a:lstStyle/>
          <a:p>
            <a:pPr algn="l">
              <a:lnSpc>
                <a:spcPts val="3562"/>
              </a:lnSpc>
            </a:pPr>
            <a:r>
              <a:rPr lang="en-US" sz="2544">
                <a:solidFill>
                  <a:srgbClr val="0166C2"/>
                </a:solidFill>
                <a:latin typeface="Nourd"/>
                <a:ea typeface="Nourd"/>
                <a:cs typeface="Nourd"/>
                <a:sym typeface="Nourd"/>
              </a:rPr>
              <a:t>🔹 1. Preprocessing &amp; Cleaning</a:t>
            </a:r>
          </a:p>
          <a:p>
            <a:pPr algn="l" marL="549458" indent="-274729" lvl="1">
              <a:lnSpc>
                <a:spcPts val="3562"/>
              </a:lnSpc>
              <a:buFont typeface="Arial"/>
              <a:buChar char="•"/>
            </a:pPr>
            <a:r>
              <a:rPr lang="en-US" sz="2544">
                <a:solidFill>
                  <a:srgbClr val="0166C2"/>
                </a:solidFill>
                <a:latin typeface="Nourd"/>
                <a:ea typeface="Nourd"/>
                <a:cs typeface="Nourd"/>
                <a:sym typeface="Nourd"/>
              </a:rPr>
              <a:t> The raw company profile text undergoes preprocessing where special characters are removed, everything is converted to lowercase, and whitespace is normalized. This step ensures the input is clean, consistent, and ready for analysis.</a:t>
            </a:r>
          </a:p>
          <a:p>
            <a:pPr algn="l">
              <a:lnSpc>
                <a:spcPts val="3562"/>
              </a:lnSpc>
            </a:pPr>
            <a:r>
              <a:rPr lang="en-US" sz="2544">
                <a:solidFill>
                  <a:srgbClr val="0166C2"/>
                </a:solidFill>
                <a:latin typeface="Nourd"/>
                <a:ea typeface="Nourd"/>
                <a:cs typeface="Nourd"/>
                <a:sym typeface="Nourd"/>
              </a:rPr>
              <a:t>🔹 2. TF-IDF Vectorization</a:t>
            </a:r>
          </a:p>
          <a:p>
            <a:pPr algn="l" marL="549458" indent="-274729" lvl="1">
              <a:lnSpc>
                <a:spcPts val="3562"/>
              </a:lnSpc>
              <a:buFont typeface="Arial"/>
              <a:buChar char="•"/>
            </a:pPr>
            <a:r>
              <a:rPr lang="en-US" sz="2544">
                <a:solidFill>
                  <a:srgbClr val="0166C2"/>
                </a:solidFill>
                <a:latin typeface="Nourd"/>
                <a:ea typeface="Nourd"/>
                <a:cs typeface="Nourd"/>
                <a:sym typeface="Nourd"/>
              </a:rPr>
              <a:t> Cleaned text is converted into TF-IDF vectors a numerical representation of how important each word is in distinguishing between fake and real job postings. This turns unstructured text into machine-readable features.</a:t>
            </a:r>
          </a:p>
          <a:p>
            <a:pPr algn="l">
              <a:lnSpc>
                <a:spcPts val="3562"/>
              </a:lnSpc>
            </a:pPr>
            <a:r>
              <a:rPr lang="en-US" sz="2544">
                <a:solidFill>
                  <a:srgbClr val="0166C2"/>
                </a:solidFill>
                <a:latin typeface="Nourd"/>
                <a:ea typeface="Nourd"/>
                <a:cs typeface="Nourd"/>
                <a:sym typeface="Nourd"/>
              </a:rPr>
              <a:t>🔹 3. Model Training</a:t>
            </a:r>
          </a:p>
          <a:p>
            <a:pPr algn="l" marL="549458" indent="-274729" lvl="1">
              <a:lnSpc>
                <a:spcPts val="3562"/>
              </a:lnSpc>
              <a:buFont typeface="Arial"/>
              <a:buChar char="•"/>
            </a:pPr>
            <a:r>
              <a:rPr lang="en-US" sz="2544">
                <a:solidFill>
                  <a:srgbClr val="0166C2"/>
                </a:solidFill>
                <a:latin typeface="Nourd"/>
                <a:ea typeface="Nourd"/>
                <a:cs typeface="Nourd"/>
                <a:sym typeface="Nourd"/>
              </a:rPr>
              <a:t> The TF-IDF vectors are fed into supervised learning models Logistic Regression and Random Forest trained on labeled examples. Both models are adjusted for class imbalance to ensure fair treatment of both real and fake samples.</a:t>
            </a:r>
          </a:p>
          <a:p>
            <a:pPr algn="l">
              <a:lnSpc>
                <a:spcPts val="3562"/>
              </a:lnSpc>
            </a:pPr>
            <a:r>
              <a:rPr lang="en-US" sz="2544">
                <a:solidFill>
                  <a:srgbClr val="0166C2"/>
                </a:solidFill>
                <a:latin typeface="Nourd"/>
                <a:ea typeface="Nourd"/>
                <a:cs typeface="Nourd"/>
                <a:sym typeface="Nourd"/>
              </a:rPr>
              <a:t>🔹 4. Prediction &amp; Output</a:t>
            </a:r>
          </a:p>
          <a:p>
            <a:pPr algn="l" marL="549458" indent="-274729" lvl="1">
              <a:lnSpc>
                <a:spcPts val="3562"/>
              </a:lnSpc>
              <a:buFont typeface="Arial"/>
              <a:buChar char="•"/>
            </a:pPr>
            <a:r>
              <a:rPr lang="en-US" sz="2544">
                <a:solidFill>
                  <a:srgbClr val="0166C2"/>
                </a:solidFill>
                <a:latin typeface="Nourd"/>
                <a:ea typeface="Nourd"/>
                <a:cs typeface="Nourd"/>
                <a:sym typeface="Nourd"/>
              </a:rPr>
              <a:t> After training, the system can take new company profiles and predict whether they are likely real or fake. It also provides a fraud probability score and uses fuzzy matching to find the closest known company in the dataset.</a:t>
            </a:r>
          </a:p>
          <a:p>
            <a:pPr algn="l">
              <a:lnSpc>
                <a:spcPts val="3562"/>
              </a:lnSpc>
            </a:pPr>
          </a:p>
        </p:txBody>
      </p:sp>
      <p:sp>
        <p:nvSpPr>
          <p:cNvPr name="Freeform 7" id="7"/>
          <p:cNvSpPr/>
          <p:nvPr/>
        </p:nvSpPr>
        <p:spPr>
          <a:xfrm flipH="false" flipV="false" rot="0">
            <a:off x="-5514975" y="6838101"/>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CFF"/>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2201124"/>
            <a:ext cx="11772900" cy="6143313"/>
          </a:xfrm>
          <a:custGeom>
            <a:avLst/>
            <a:gdLst/>
            <a:ahLst/>
            <a:cxnLst/>
            <a:rect r="r" b="b" t="t" l="l"/>
            <a:pathLst>
              <a:path h="6143313" w="11772900">
                <a:moveTo>
                  <a:pt x="0" y="0"/>
                </a:moveTo>
                <a:lnTo>
                  <a:pt x="11772900" y="0"/>
                </a:lnTo>
                <a:lnTo>
                  <a:pt x="11772900" y="6143314"/>
                </a:lnTo>
                <a:lnTo>
                  <a:pt x="0" y="61433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5201900" y="683810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true" flipV="true" rot="0">
            <a:off x="-819150" y="-1605811"/>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 id="5"/>
          <p:cNvSpPr txBox="true"/>
          <p:nvPr/>
        </p:nvSpPr>
        <p:spPr>
          <a:xfrm rot="0">
            <a:off x="4150159" y="554761"/>
            <a:ext cx="9987683" cy="1544839"/>
          </a:xfrm>
          <a:prstGeom prst="rect">
            <a:avLst/>
          </a:prstGeom>
        </p:spPr>
        <p:txBody>
          <a:bodyPr anchor="t" rtlCol="false" tIns="0" lIns="0" bIns="0" rIns="0">
            <a:spAutoFit/>
          </a:bodyPr>
          <a:lstStyle/>
          <a:p>
            <a:pPr algn="ctr">
              <a:lnSpc>
                <a:spcPts val="6201"/>
              </a:lnSpc>
            </a:pPr>
            <a:r>
              <a:rPr lang="en-US" b="true" sz="4429">
                <a:solidFill>
                  <a:srgbClr val="0166C2"/>
                </a:solidFill>
                <a:latin typeface="Luktao Bold"/>
                <a:ea typeface="Luktao Bold"/>
                <a:cs typeface="Luktao Bold"/>
                <a:sym typeface="Luktao Bold"/>
              </a:rPr>
              <a:t>IMPLEMENTATION – DATA PREPARATION &amp; VECTORIZATION</a:t>
            </a:r>
          </a:p>
        </p:txBody>
      </p:sp>
      <p:sp>
        <p:nvSpPr>
          <p:cNvPr name="TextBox 6" id="6"/>
          <p:cNvSpPr txBox="true"/>
          <p:nvPr/>
        </p:nvSpPr>
        <p:spPr>
          <a:xfrm rot="0">
            <a:off x="2778151" y="2241975"/>
            <a:ext cx="12709138" cy="7860629"/>
          </a:xfrm>
          <a:prstGeom prst="rect">
            <a:avLst/>
          </a:prstGeom>
        </p:spPr>
        <p:txBody>
          <a:bodyPr anchor="t" rtlCol="false" tIns="0" lIns="0" bIns="0" rIns="0">
            <a:spAutoFit/>
          </a:bodyPr>
          <a:lstStyle/>
          <a:p>
            <a:pPr algn="l">
              <a:lnSpc>
                <a:spcPts val="2626"/>
              </a:lnSpc>
            </a:pPr>
            <a:r>
              <a:rPr lang="en-US" sz="1876">
                <a:solidFill>
                  <a:srgbClr val="0166C2"/>
                </a:solidFill>
                <a:latin typeface="Canva Sans"/>
                <a:ea typeface="Canva Sans"/>
                <a:cs typeface="Canva Sans"/>
                <a:sym typeface="Canva Sans"/>
              </a:rPr>
              <a:t>🔹</a:t>
            </a:r>
            <a:r>
              <a:rPr lang="en-US" sz="1876" b="true">
                <a:solidFill>
                  <a:srgbClr val="0166C2"/>
                </a:solidFill>
                <a:latin typeface="Canva Sans Bold"/>
                <a:ea typeface="Canva Sans Bold"/>
                <a:cs typeface="Canva Sans Bold"/>
                <a:sym typeface="Canva Sans Bold"/>
              </a:rPr>
              <a:t> Label Selection &amp; Cleaning:</a:t>
            </a:r>
          </a:p>
          <a:p>
            <a:pPr algn="l">
              <a:lnSpc>
                <a:spcPts val="2346"/>
              </a:lnSpc>
            </a:pPr>
            <a:r>
              <a:rPr lang="en-US" sz="1676" b="true">
                <a:solidFill>
                  <a:srgbClr val="0166C2"/>
                </a:solidFill>
                <a:latin typeface="Canva Sans Bold"/>
                <a:ea typeface="Canva Sans Bold"/>
                <a:cs typeface="Canva Sans Bold"/>
                <a:sym typeface="Canva Sans Bold"/>
              </a:rPr>
              <a:t>    </a:t>
            </a:r>
            <a:r>
              <a:rPr lang="en-US" sz="1676" b="true">
                <a:solidFill>
                  <a:srgbClr val="0166C2"/>
                </a:solidFill>
                <a:latin typeface="Canva Sans Bold"/>
                <a:ea typeface="Canva Sans Bold"/>
                <a:cs typeface="Canva Sans Bold"/>
                <a:sym typeface="Canva Sans Bold"/>
              </a:rPr>
              <a:t>df['label'] = df['fraudulent']</a:t>
            </a:r>
          </a:p>
          <a:p>
            <a:pPr algn="l">
              <a:lnSpc>
                <a:spcPts val="2346"/>
              </a:lnSpc>
            </a:pPr>
            <a:r>
              <a:rPr lang="en-US" sz="1676" b="true">
                <a:solidFill>
                  <a:srgbClr val="0166C2"/>
                </a:solidFill>
                <a:latin typeface="Canva Sans Bold"/>
                <a:ea typeface="Canva Sans Bold"/>
                <a:cs typeface="Canva Sans Bold"/>
                <a:sym typeface="Canva Sans Bold"/>
              </a:rPr>
              <a:t>    </a:t>
            </a:r>
            <a:r>
              <a:rPr lang="en-US" sz="1676" b="true">
                <a:solidFill>
                  <a:srgbClr val="0166C2"/>
                </a:solidFill>
                <a:latin typeface="Canva Sans Bold"/>
                <a:ea typeface="Canva Sans Bold"/>
                <a:cs typeface="Canva Sans Bold"/>
                <a:sym typeface="Canva Sans Bold"/>
              </a:rPr>
              <a:t>df = df[['company_profile_clean', 'label']]</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Focuses the dataset only on what's needed: cleaned company profile + binary label.</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Ensures the model doesn't learn from irrelevant fields like title or location.</a:t>
            </a:r>
          </a:p>
          <a:p>
            <a:pPr algn="l">
              <a:lnSpc>
                <a:spcPts val="2346"/>
              </a:lnSpc>
            </a:pPr>
          </a:p>
          <a:p>
            <a:pPr algn="l">
              <a:lnSpc>
                <a:spcPts val="2626"/>
              </a:lnSpc>
            </a:pPr>
            <a:r>
              <a:rPr lang="en-US" sz="1876" b="true">
                <a:solidFill>
                  <a:srgbClr val="0166C2"/>
                </a:solidFill>
                <a:latin typeface="Canva Sans Bold"/>
                <a:ea typeface="Canva Sans Bold"/>
                <a:cs typeface="Canva Sans Bold"/>
                <a:sym typeface="Canva Sans Bold"/>
              </a:rPr>
              <a:t>🔹 Vectorization with TF-IDF:</a:t>
            </a:r>
          </a:p>
          <a:p>
            <a:pPr algn="l">
              <a:lnSpc>
                <a:spcPts val="2346"/>
              </a:lnSpc>
            </a:pPr>
            <a:r>
              <a:rPr lang="en-US" sz="1676" b="true">
                <a:solidFill>
                  <a:srgbClr val="0166C2"/>
                </a:solidFill>
                <a:latin typeface="Canva Sans Bold"/>
                <a:ea typeface="Canva Sans Bold"/>
                <a:cs typeface="Canva Sans Bold"/>
                <a:sym typeface="Canva Sans Bold"/>
              </a:rPr>
              <a:t>    </a:t>
            </a:r>
            <a:r>
              <a:rPr lang="en-US" sz="1676" b="true">
                <a:solidFill>
                  <a:srgbClr val="0166C2"/>
                </a:solidFill>
                <a:latin typeface="Canva Sans Bold"/>
                <a:ea typeface="Canva Sans Bold"/>
                <a:cs typeface="Canva Sans Bold"/>
                <a:sym typeface="Canva Sans Bold"/>
              </a:rPr>
              <a:t>vectorizer = TfidfVectorizer(max_features=3000)</a:t>
            </a:r>
          </a:p>
          <a:p>
            <a:pPr algn="l">
              <a:lnSpc>
                <a:spcPts val="2346"/>
              </a:lnSpc>
            </a:pPr>
            <a:r>
              <a:rPr lang="en-US" sz="1676" b="true">
                <a:solidFill>
                  <a:srgbClr val="0166C2"/>
                </a:solidFill>
                <a:latin typeface="Canva Sans Bold"/>
                <a:ea typeface="Canva Sans Bold"/>
                <a:cs typeface="Canva Sans Bold"/>
                <a:sym typeface="Canva Sans Bold"/>
              </a:rPr>
              <a:t>    </a:t>
            </a:r>
            <a:r>
              <a:rPr lang="en-US" sz="1676" b="true">
                <a:solidFill>
                  <a:srgbClr val="0166C2"/>
                </a:solidFill>
                <a:latin typeface="Canva Sans Bold"/>
                <a:ea typeface="Canva Sans Bold"/>
                <a:cs typeface="Canva Sans Bold"/>
                <a:sym typeface="Canva Sans Bold"/>
              </a:rPr>
              <a:t>X = vectorizer.fit_transform(df['company_profile_clean'])</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Converts text into numerical vectors capturing word importance.</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max_features=3000 limits vocabulary size for memory efficiency and generalization.</a:t>
            </a:r>
          </a:p>
          <a:p>
            <a:pPr algn="l">
              <a:lnSpc>
                <a:spcPts val="2346"/>
              </a:lnSpc>
            </a:pPr>
          </a:p>
          <a:p>
            <a:pPr algn="l">
              <a:lnSpc>
                <a:spcPts val="2626"/>
              </a:lnSpc>
            </a:pPr>
            <a:r>
              <a:rPr lang="en-US" sz="1876" b="true">
                <a:solidFill>
                  <a:srgbClr val="0166C2"/>
                </a:solidFill>
                <a:latin typeface="Canva Sans Bold"/>
                <a:ea typeface="Canva Sans Bold"/>
                <a:cs typeface="Canva Sans Bold"/>
                <a:sym typeface="Canva Sans Bold"/>
              </a:rPr>
              <a:t>🔹 Handling Edge Cases:</a:t>
            </a:r>
          </a:p>
          <a:p>
            <a:pPr algn="l">
              <a:lnSpc>
                <a:spcPts val="2346"/>
              </a:lnSpc>
            </a:pPr>
            <a:r>
              <a:rPr lang="en-US" sz="1676">
                <a:solidFill>
                  <a:srgbClr val="0166C2"/>
                </a:solidFill>
                <a:latin typeface="Canva Sans"/>
                <a:ea typeface="Canva Sans"/>
                <a:cs typeface="Canva Sans"/>
                <a:sym typeface="Canva Sans"/>
              </a:rPr>
              <a:t>  </a:t>
            </a:r>
            <a:r>
              <a:rPr lang="en-US" sz="1676" b="true">
                <a:solidFill>
                  <a:srgbClr val="0166C2"/>
                </a:solidFill>
                <a:latin typeface="Canva Sans Bold"/>
                <a:ea typeface="Canva Sans Bold"/>
                <a:cs typeface="Canva Sans Bold"/>
                <a:sym typeface="Canva Sans Bold"/>
              </a:rPr>
              <a:t> if len(value_counts) &lt; 2 or value_counts.min() &lt; 2 :</a:t>
            </a:r>
          </a:p>
          <a:p>
            <a:pPr algn="l">
              <a:lnSpc>
                <a:spcPts val="2346"/>
              </a:lnSpc>
            </a:pPr>
            <a:r>
              <a:rPr lang="en-US" sz="1676">
                <a:solidFill>
                  <a:srgbClr val="0166C2"/>
                </a:solidFill>
                <a:latin typeface="Canva Sans"/>
                <a:ea typeface="Canva Sans"/>
                <a:cs typeface="Canva Sans"/>
                <a:sym typeface="Canva Sans"/>
              </a:rPr>
              <a:t>This checks if:</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Only 1 class is present (e.g., only real jobs, no fake jobs)</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Or one class has fewer than 2 samples (too small to split)</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If dataset lacks balanced classes, model is trained on entire data.</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This avoids errors or overfitting during train-test split.</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 If either is true, the code prints a warning and skips the train-test split. (In our case, both conditions are false, so we safely proceed with splitting)</a:t>
            </a:r>
          </a:p>
          <a:p>
            <a:pPr algn="l">
              <a:lnSpc>
                <a:spcPts val="2626"/>
              </a:lnSpc>
            </a:pPr>
          </a:p>
          <a:p>
            <a:pPr algn="l">
              <a:lnSpc>
                <a:spcPts val="2626"/>
              </a:lnSpc>
            </a:pPr>
            <a:r>
              <a:rPr lang="en-US" sz="1876" b="true">
                <a:solidFill>
                  <a:srgbClr val="0166C2"/>
                </a:solidFill>
                <a:latin typeface="Canva Sans Bold"/>
                <a:ea typeface="Canva Sans Bold"/>
                <a:cs typeface="Canva Sans Bold"/>
                <a:sym typeface="Canva Sans Bold"/>
              </a:rPr>
              <a:t>🔹 Train-Test Split (if balanced):</a:t>
            </a:r>
          </a:p>
          <a:p>
            <a:pPr algn="l">
              <a:lnSpc>
                <a:spcPts val="2346"/>
              </a:lnSpc>
            </a:pPr>
            <a:r>
              <a:rPr lang="en-US" sz="1676">
                <a:solidFill>
                  <a:srgbClr val="0166C2"/>
                </a:solidFill>
                <a:latin typeface="Canva Sans"/>
                <a:ea typeface="Canva Sans"/>
                <a:cs typeface="Canva Sans"/>
                <a:sym typeface="Canva Sans"/>
              </a:rPr>
              <a:t>   </a:t>
            </a:r>
            <a:r>
              <a:rPr lang="en-US" sz="1676" b="true">
                <a:solidFill>
                  <a:srgbClr val="0166C2"/>
                </a:solidFill>
                <a:latin typeface="Canva Sans Bold"/>
                <a:ea typeface="Canva Sans Bold"/>
                <a:cs typeface="Canva Sans Bold"/>
                <a:sym typeface="Canva Sans Bold"/>
              </a:rPr>
              <a:t>X_train, X_test, y_train, y_test = train_test_split(..., stratify=y)</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Uses stratified sampling to maintain the fraud/real ratio.</a:t>
            </a:r>
          </a:p>
          <a:p>
            <a:pPr algn="l" marL="361940" indent="-180970" lvl="1">
              <a:lnSpc>
                <a:spcPts val="2346"/>
              </a:lnSpc>
              <a:buFont typeface="Arial"/>
              <a:buChar char="•"/>
            </a:pPr>
            <a:r>
              <a:rPr lang="en-US" sz="1676">
                <a:solidFill>
                  <a:srgbClr val="0166C2"/>
                </a:solidFill>
                <a:latin typeface="Canva Sans"/>
                <a:ea typeface="Canva Sans"/>
                <a:cs typeface="Canva Sans"/>
                <a:sym typeface="Canva Sans"/>
              </a:rPr>
              <a:t>Ensures a fair and representative test set for performance evaluation.</a:t>
            </a:r>
          </a:p>
        </p:txBody>
      </p:sp>
      <p:sp>
        <p:nvSpPr>
          <p:cNvPr name="Freeform 7" id="7"/>
          <p:cNvSpPr/>
          <p:nvPr/>
        </p:nvSpPr>
        <p:spPr>
          <a:xfrm flipH="false" flipV="false" rot="0">
            <a:off x="15201900" y="7236961"/>
            <a:ext cx="2174081" cy="2174081"/>
          </a:xfrm>
          <a:custGeom>
            <a:avLst/>
            <a:gdLst/>
            <a:ahLst/>
            <a:cxnLst/>
            <a:rect r="r" b="b" t="t" l="l"/>
            <a:pathLst>
              <a:path h="2174081" w="2174081">
                <a:moveTo>
                  <a:pt x="0" y="0"/>
                </a:moveTo>
                <a:lnTo>
                  <a:pt x="2174081" y="0"/>
                </a:lnTo>
                <a:lnTo>
                  <a:pt x="2174081" y="2174081"/>
                </a:lnTo>
                <a:lnTo>
                  <a:pt x="0" y="21740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04698" y="650011"/>
            <a:ext cx="2690952" cy="1345476"/>
          </a:xfrm>
          <a:custGeom>
            <a:avLst/>
            <a:gdLst/>
            <a:ahLst/>
            <a:cxnLst/>
            <a:rect r="r" b="b" t="t" l="l"/>
            <a:pathLst>
              <a:path h="1345476" w="2690952">
                <a:moveTo>
                  <a:pt x="0" y="0"/>
                </a:moveTo>
                <a:lnTo>
                  <a:pt x="2690952" y="0"/>
                </a:lnTo>
                <a:lnTo>
                  <a:pt x="2690952" y="1345476"/>
                </a:lnTo>
                <a:lnTo>
                  <a:pt x="0" y="13454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DAGtvjH3BmM</dc:identifier>
  <dcterms:modified xsi:type="dcterms:W3CDTF">2011-08-01T06:04:30Z</dcterms:modified>
  <cp:revision>1</cp:revision>
  <dc:title>Fake Job Detection using AI</dc:title>
</cp:coreProperties>
</file>