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74" r:id="rId9"/>
    <p:sldId id="263" r:id="rId10"/>
    <p:sldId id="264" r:id="rId11"/>
    <p:sldId id="265" r:id="rId12"/>
    <p:sldId id="266" r:id="rId13"/>
    <p:sldId id="267" r:id="rId14"/>
    <p:sldId id="268" r:id="rId15"/>
    <p:sldId id="269" r:id="rId16"/>
    <p:sldId id="270" r:id="rId17"/>
    <p:sldId id="271" r:id="rId18"/>
    <p:sldId id="272" r:id="rId19"/>
    <p:sldId id="273" r:id="rId20"/>
    <p:sldId id="275" r:id="rId21"/>
    <p:sldId id="276" r:id="rId22"/>
    <p:sldId id="277"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5" autoAdjust="0"/>
    <p:restoredTop sz="94660"/>
  </p:normalViewPr>
  <p:slideViewPr>
    <p:cSldViewPr snapToGrid="0">
      <p:cViewPr varScale="1">
        <p:scale>
          <a:sx n="72" d="100"/>
          <a:sy n="72" d="100"/>
        </p:scale>
        <p:origin x="53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56A849D-AB9E-46E4-8F58-82CB964CB371}" type="datetimeFigureOut">
              <a:rPr lang="en-IN" smtClean="0"/>
              <a:t>11-08-2019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A327D5-F440-45B2-A764-BA822FC4BD3B}" type="slidenum">
              <a:rPr lang="en-IN" smtClean="0"/>
              <a:t>‹#›</a:t>
            </a:fld>
            <a:endParaRPr lang="en-IN"/>
          </a:p>
        </p:txBody>
      </p:sp>
    </p:spTree>
    <p:extLst>
      <p:ext uri="{BB962C8B-B14F-4D97-AF65-F5344CB8AC3E}">
        <p14:creationId xmlns:p14="http://schemas.microsoft.com/office/powerpoint/2010/main" val="1911015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6A849D-AB9E-46E4-8F58-82CB964CB371}" type="datetimeFigureOut">
              <a:rPr lang="en-IN" smtClean="0"/>
              <a:t>11-08-2019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A327D5-F440-45B2-A764-BA822FC4BD3B}" type="slidenum">
              <a:rPr lang="en-IN" smtClean="0"/>
              <a:t>‹#›</a:t>
            </a:fld>
            <a:endParaRPr lang="en-IN"/>
          </a:p>
        </p:txBody>
      </p:sp>
    </p:spTree>
    <p:extLst>
      <p:ext uri="{BB962C8B-B14F-4D97-AF65-F5344CB8AC3E}">
        <p14:creationId xmlns:p14="http://schemas.microsoft.com/office/powerpoint/2010/main" val="4164468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6A849D-AB9E-46E4-8F58-82CB964CB371}" type="datetimeFigureOut">
              <a:rPr lang="en-IN" smtClean="0"/>
              <a:t>11-08-2019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A327D5-F440-45B2-A764-BA822FC4BD3B}"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298503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6A849D-AB9E-46E4-8F58-82CB964CB371}" type="datetimeFigureOut">
              <a:rPr lang="en-IN" smtClean="0"/>
              <a:t>11-08-2019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A327D5-F440-45B2-A764-BA822FC4BD3B}" type="slidenum">
              <a:rPr lang="en-IN" smtClean="0"/>
              <a:t>‹#›</a:t>
            </a:fld>
            <a:endParaRPr lang="en-IN"/>
          </a:p>
        </p:txBody>
      </p:sp>
    </p:spTree>
    <p:extLst>
      <p:ext uri="{BB962C8B-B14F-4D97-AF65-F5344CB8AC3E}">
        <p14:creationId xmlns:p14="http://schemas.microsoft.com/office/powerpoint/2010/main" val="5354617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6A849D-AB9E-46E4-8F58-82CB964CB371}" type="datetimeFigureOut">
              <a:rPr lang="en-IN" smtClean="0"/>
              <a:t>11-08-2019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A327D5-F440-45B2-A764-BA822FC4BD3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231643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6A849D-AB9E-46E4-8F58-82CB964CB371}" type="datetimeFigureOut">
              <a:rPr lang="en-IN" smtClean="0"/>
              <a:t>11-08-2019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A327D5-F440-45B2-A764-BA822FC4BD3B}" type="slidenum">
              <a:rPr lang="en-IN" smtClean="0"/>
              <a:t>‹#›</a:t>
            </a:fld>
            <a:endParaRPr lang="en-IN"/>
          </a:p>
        </p:txBody>
      </p:sp>
    </p:spTree>
    <p:extLst>
      <p:ext uri="{BB962C8B-B14F-4D97-AF65-F5344CB8AC3E}">
        <p14:creationId xmlns:p14="http://schemas.microsoft.com/office/powerpoint/2010/main" val="35766264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6A849D-AB9E-46E4-8F58-82CB964CB371}" type="datetimeFigureOut">
              <a:rPr lang="en-IN" smtClean="0"/>
              <a:t>11-08-2019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A327D5-F440-45B2-A764-BA822FC4BD3B}" type="slidenum">
              <a:rPr lang="en-IN" smtClean="0"/>
              <a:t>‹#›</a:t>
            </a:fld>
            <a:endParaRPr lang="en-IN"/>
          </a:p>
        </p:txBody>
      </p:sp>
    </p:spTree>
    <p:extLst>
      <p:ext uri="{BB962C8B-B14F-4D97-AF65-F5344CB8AC3E}">
        <p14:creationId xmlns:p14="http://schemas.microsoft.com/office/powerpoint/2010/main" val="32707176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6A849D-AB9E-46E4-8F58-82CB964CB371}" type="datetimeFigureOut">
              <a:rPr lang="en-IN" smtClean="0"/>
              <a:t>11-08-2019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A327D5-F440-45B2-A764-BA822FC4BD3B}" type="slidenum">
              <a:rPr lang="en-IN" smtClean="0"/>
              <a:t>‹#›</a:t>
            </a:fld>
            <a:endParaRPr lang="en-IN"/>
          </a:p>
        </p:txBody>
      </p:sp>
    </p:spTree>
    <p:extLst>
      <p:ext uri="{BB962C8B-B14F-4D97-AF65-F5344CB8AC3E}">
        <p14:creationId xmlns:p14="http://schemas.microsoft.com/office/powerpoint/2010/main" val="3692225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6A849D-AB9E-46E4-8F58-82CB964CB371}" type="datetimeFigureOut">
              <a:rPr lang="en-IN" smtClean="0"/>
              <a:t>11-08-2019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A327D5-F440-45B2-A764-BA822FC4BD3B}" type="slidenum">
              <a:rPr lang="en-IN" smtClean="0"/>
              <a:t>‹#›</a:t>
            </a:fld>
            <a:endParaRPr lang="en-IN"/>
          </a:p>
        </p:txBody>
      </p:sp>
    </p:spTree>
    <p:extLst>
      <p:ext uri="{BB962C8B-B14F-4D97-AF65-F5344CB8AC3E}">
        <p14:creationId xmlns:p14="http://schemas.microsoft.com/office/powerpoint/2010/main" val="3560261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6A849D-AB9E-46E4-8F58-82CB964CB371}" type="datetimeFigureOut">
              <a:rPr lang="en-IN" smtClean="0"/>
              <a:t>11-08-2019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A327D5-F440-45B2-A764-BA822FC4BD3B}" type="slidenum">
              <a:rPr lang="en-IN" smtClean="0"/>
              <a:t>‹#›</a:t>
            </a:fld>
            <a:endParaRPr lang="en-IN"/>
          </a:p>
        </p:txBody>
      </p:sp>
    </p:spTree>
    <p:extLst>
      <p:ext uri="{BB962C8B-B14F-4D97-AF65-F5344CB8AC3E}">
        <p14:creationId xmlns:p14="http://schemas.microsoft.com/office/powerpoint/2010/main" val="4115372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6A849D-AB9E-46E4-8F58-82CB964CB371}" type="datetimeFigureOut">
              <a:rPr lang="en-IN" smtClean="0"/>
              <a:t>11-08-2019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A327D5-F440-45B2-A764-BA822FC4BD3B}" type="slidenum">
              <a:rPr lang="en-IN" smtClean="0"/>
              <a:t>‹#›</a:t>
            </a:fld>
            <a:endParaRPr lang="en-IN"/>
          </a:p>
        </p:txBody>
      </p:sp>
    </p:spTree>
    <p:extLst>
      <p:ext uri="{BB962C8B-B14F-4D97-AF65-F5344CB8AC3E}">
        <p14:creationId xmlns:p14="http://schemas.microsoft.com/office/powerpoint/2010/main" val="1688837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6A849D-AB9E-46E4-8F58-82CB964CB371}" type="datetimeFigureOut">
              <a:rPr lang="en-IN" smtClean="0"/>
              <a:t>11-08-2019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3A327D5-F440-45B2-A764-BA822FC4BD3B}" type="slidenum">
              <a:rPr lang="en-IN" smtClean="0"/>
              <a:t>‹#›</a:t>
            </a:fld>
            <a:endParaRPr lang="en-IN"/>
          </a:p>
        </p:txBody>
      </p:sp>
    </p:spTree>
    <p:extLst>
      <p:ext uri="{BB962C8B-B14F-4D97-AF65-F5344CB8AC3E}">
        <p14:creationId xmlns:p14="http://schemas.microsoft.com/office/powerpoint/2010/main" val="1423559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6A849D-AB9E-46E4-8F58-82CB964CB371}" type="datetimeFigureOut">
              <a:rPr lang="en-IN" smtClean="0"/>
              <a:t>11-08-2019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3A327D5-F440-45B2-A764-BA822FC4BD3B}" type="slidenum">
              <a:rPr lang="en-IN" smtClean="0"/>
              <a:t>‹#›</a:t>
            </a:fld>
            <a:endParaRPr lang="en-IN"/>
          </a:p>
        </p:txBody>
      </p:sp>
    </p:spTree>
    <p:extLst>
      <p:ext uri="{BB962C8B-B14F-4D97-AF65-F5344CB8AC3E}">
        <p14:creationId xmlns:p14="http://schemas.microsoft.com/office/powerpoint/2010/main" val="283328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6A849D-AB9E-46E4-8F58-82CB964CB371}" type="datetimeFigureOut">
              <a:rPr lang="en-IN" smtClean="0"/>
              <a:t>11-08-2019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3A327D5-F440-45B2-A764-BA822FC4BD3B}" type="slidenum">
              <a:rPr lang="en-IN" smtClean="0"/>
              <a:t>‹#›</a:t>
            </a:fld>
            <a:endParaRPr lang="en-IN"/>
          </a:p>
        </p:txBody>
      </p:sp>
    </p:spTree>
    <p:extLst>
      <p:ext uri="{BB962C8B-B14F-4D97-AF65-F5344CB8AC3E}">
        <p14:creationId xmlns:p14="http://schemas.microsoft.com/office/powerpoint/2010/main" val="2270248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56A849D-AB9E-46E4-8F58-82CB964CB371}" type="datetimeFigureOut">
              <a:rPr lang="en-IN" smtClean="0"/>
              <a:t>11-08-2019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A327D5-F440-45B2-A764-BA822FC4BD3B}" type="slidenum">
              <a:rPr lang="en-IN" smtClean="0"/>
              <a:t>‹#›</a:t>
            </a:fld>
            <a:endParaRPr lang="en-IN"/>
          </a:p>
        </p:txBody>
      </p:sp>
    </p:spTree>
    <p:extLst>
      <p:ext uri="{BB962C8B-B14F-4D97-AF65-F5344CB8AC3E}">
        <p14:creationId xmlns:p14="http://schemas.microsoft.com/office/powerpoint/2010/main" val="3272451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6A849D-AB9E-46E4-8F58-82CB964CB371}" type="datetimeFigureOut">
              <a:rPr lang="en-IN" smtClean="0"/>
              <a:t>11-08-2019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A327D5-F440-45B2-A764-BA822FC4BD3B}" type="slidenum">
              <a:rPr lang="en-IN" smtClean="0"/>
              <a:t>‹#›</a:t>
            </a:fld>
            <a:endParaRPr lang="en-IN"/>
          </a:p>
        </p:txBody>
      </p:sp>
    </p:spTree>
    <p:extLst>
      <p:ext uri="{BB962C8B-B14F-4D97-AF65-F5344CB8AC3E}">
        <p14:creationId xmlns:p14="http://schemas.microsoft.com/office/powerpoint/2010/main" val="3883765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56A849D-AB9E-46E4-8F58-82CB964CB371}" type="datetimeFigureOut">
              <a:rPr lang="en-IN" smtClean="0"/>
              <a:t>11-08-2019</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3A327D5-F440-45B2-A764-BA822FC4BD3B}" type="slidenum">
              <a:rPr lang="en-IN" smtClean="0"/>
              <a:t>‹#›</a:t>
            </a:fld>
            <a:endParaRPr lang="en-IN"/>
          </a:p>
        </p:txBody>
      </p:sp>
    </p:spTree>
    <p:extLst>
      <p:ext uri="{BB962C8B-B14F-4D97-AF65-F5344CB8AC3E}">
        <p14:creationId xmlns:p14="http://schemas.microsoft.com/office/powerpoint/2010/main" val="18399285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www.peerbits.com/blog/blockchain-iot-development-can-secure-data.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designrush.com/agency/website-design-development" TargetMode="External"/><Relationship Id="rId2" Type="http://schemas.openxmlformats.org/officeDocument/2006/relationships/hyperlink" Target="https://www.peerbits.com/blog/build-secure-mobile-apps.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www.gartner.com/newsroom/id/2688717"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Wearable_technology" TargetMode="External"/><Relationship Id="rId7" Type="http://schemas.openxmlformats.org/officeDocument/2006/relationships/hyperlink" Target="https://en.wikipedia.org/wiki/Nest_Labs" TargetMode="External"/><Relationship Id="rId2" Type="http://schemas.openxmlformats.org/officeDocument/2006/relationships/hyperlink" Target="https://en.wikipedia.org/wiki/Home_automation" TargetMode="External"/><Relationship Id="rId1" Type="http://schemas.openxmlformats.org/officeDocument/2006/relationships/slideLayout" Target="../slideLayouts/slideLayout2.xml"/><Relationship Id="rId6" Type="http://schemas.openxmlformats.org/officeDocument/2006/relationships/image" Target="../media/image3.jpeg"/><Relationship Id="rId5" Type="http://schemas.openxmlformats.org/officeDocument/2006/relationships/hyperlink" Target="https://en.wikipedia.org/wiki/File:Nest_Learning_Thermostat_(cropped).JPG" TargetMode="External"/><Relationship Id="rId4" Type="http://schemas.openxmlformats.org/officeDocument/2006/relationships/hyperlink" Target="https://en.wikipedia.org/wiki/Internet_of_things#cite_note-25"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s://en.wikipedia.org/wiki/Amazon_Echo" TargetMode="External"/><Relationship Id="rId13" Type="http://schemas.openxmlformats.org/officeDocument/2006/relationships/image" Target="../media/image4.jpeg"/><Relationship Id="rId3" Type="http://schemas.openxmlformats.org/officeDocument/2006/relationships/hyperlink" Target="https://en.wikipedia.org/wiki/HomeKit" TargetMode="External"/><Relationship Id="rId7" Type="http://schemas.openxmlformats.org/officeDocument/2006/relationships/hyperlink" Target="https://en.wikipedia.org/wiki/Siri" TargetMode="External"/><Relationship Id="rId12" Type="http://schemas.openxmlformats.org/officeDocument/2006/relationships/hyperlink" Target="https://en.wikipedia.org/wiki/File:Ring_video_doorbell.jpg" TargetMode="External"/><Relationship Id="rId2" Type="http://schemas.openxmlformats.org/officeDocument/2006/relationships/hyperlink" Target="https://en.wikipedia.org/wiki/Apple_Inc." TargetMode="External"/><Relationship Id="rId1" Type="http://schemas.openxmlformats.org/officeDocument/2006/relationships/slideLayout" Target="../slideLayouts/slideLayout2.xml"/><Relationship Id="rId6" Type="http://schemas.openxmlformats.org/officeDocument/2006/relationships/hyperlink" Target="https://en.wikipedia.org/wiki/Apple_Watch" TargetMode="External"/><Relationship Id="rId11" Type="http://schemas.openxmlformats.org/officeDocument/2006/relationships/hyperlink" Target="https://en.wikipedia.org/wiki/SmartThings" TargetMode="External"/><Relationship Id="rId5" Type="http://schemas.openxmlformats.org/officeDocument/2006/relationships/hyperlink" Target="https://en.wikipedia.org/wiki/IPhone" TargetMode="External"/><Relationship Id="rId10" Type="http://schemas.openxmlformats.org/officeDocument/2006/relationships/hyperlink" Target="https://en.wikipedia.org/wiki/HomePod" TargetMode="External"/><Relationship Id="rId4" Type="http://schemas.openxmlformats.org/officeDocument/2006/relationships/hyperlink" Target="https://en.wikipedia.org/wiki/IOS" TargetMode="External"/><Relationship Id="rId9" Type="http://schemas.openxmlformats.org/officeDocument/2006/relationships/hyperlink" Target="https://en.wikipedia.org/wiki/Google_Home" TargetMode="External"/><Relationship Id="rId14" Type="http://schemas.openxmlformats.org/officeDocument/2006/relationships/hyperlink" Target="https://en.wikipedia.org/wiki/Ring_(company)" TargetMode="External"/></Relationships>
</file>

<file path=ppt/slides/_rels/slide7.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hyperlink" Target="https://en.wikipedia.org/wiki/Electronic_toll_collection" TargetMode="External"/><Relationship Id="rId7" Type="http://schemas.openxmlformats.org/officeDocument/2006/relationships/hyperlink" Target="https://en.wikipedia.org/wiki/File:Variable_speed_limit_digital_speed_limit_sign.jpeg" TargetMode="External"/><Relationship Id="rId2" Type="http://schemas.openxmlformats.org/officeDocument/2006/relationships/hyperlink" Target="https://en.wikipedia.org/wiki/Intelligent_transportation_system" TargetMode="External"/><Relationship Id="rId1" Type="http://schemas.openxmlformats.org/officeDocument/2006/relationships/slideLayout" Target="../slideLayouts/slideLayout2.xml"/><Relationship Id="rId6" Type="http://schemas.openxmlformats.org/officeDocument/2006/relationships/hyperlink" Target="https://en.wikipedia.org/wiki/Autonomous_cruise_control_system" TargetMode="External"/><Relationship Id="rId5" Type="http://schemas.openxmlformats.org/officeDocument/2006/relationships/hyperlink" Target="https://en.wikipedia.org/wiki/Fleet_management" TargetMode="External"/><Relationship Id="rId4" Type="http://schemas.openxmlformats.org/officeDocument/2006/relationships/hyperlink" Target="https://en.wikipedia.org/wiki/Logistics_managemen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www.peerbits.com/software-development-company.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31EC4-0BAA-4A5C-88F9-EED49BC98DAB}"/>
              </a:ext>
            </a:extLst>
          </p:cNvPr>
          <p:cNvSpPr>
            <a:spLocks noGrp="1"/>
          </p:cNvSpPr>
          <p:nvPr>
            <p:ph type="ctrTitle"/>
          </p:nvPr>
        </p:nvSpPr>
        <p:spPr>
          <a:xfrm>
            <a:off x="692728" y="595745"/>
            <a:ext cx="8581276" cy="3020291"/>
          </a:xfrm>
        </p:spPr>
        <p:txBody>
          <a:bodyPr/>
          <a:lstStyle/>
          <a:p>
            <a:endParaRPr lang="en-IN" sz="2800" dirty="0"/>
          </a:p>
        </p:txBody>
      </p:sp>
      <p:sp>
        <p:nvSpPr>
          <p:cNvPr id="3" name="Subtitle 2">
            <a:extLst>
              <a:ext uri="{FF2B5EF4-FFF2-40B4-BE49-F238E27FC236}">
                <a16:creationId xmlns:a16="http://schemas.microsoft.com/office/drawing/2014/main" id="{0F40DB0D-396B-4459-9EAB-51F2C7CC6DC2}"/>
              </a:ext>
            </a:extLst>
          </p:cNvPr>
          <p:cNvSpPr>
            <a:spLocks noGrp="1"/>
          </p:cNvSpPr>
          <p:nvPr>
            <p:ph type="subTitle" idx="1"/>
          </p:nvPr>
        </p:nvSpPr>
        <p:spPr/>
        <p:txBody>
          <a:bodyPr/>
          <a:lstStyle/>
          <a:p>
            <a:r>
              <a:rPr lang="en-IN" dirty="0"/>
              <a:t>BY VISHAL VIMAL KUMAR</a:t>
            </a:r>
          </a:p>
          <a:p>
            <a:r>
              <a:rPr lang="en-IN" dirty="0"/>
              <a:t>ROLL NO-21</a:t>
            </a:r>
          </a:p>
        </p:txBody>
      </p:sp>
      <p:sp>
        <p:nvSpPr>
          <p:cNvPr id="4" name="Rectangle 3">
            <a:extLst>
              <a:ext uri="{FF2B5EF4-FFF2-40B4-BE49-F238E27FC236}">
                <a16:creationId xmlns:a16="http://schemas.microsoft.com/office/drawing/2014/main" id="{8FCD32D3-94A0-4F43-B98A-A55F56F533C1}"/>
              </a:ext>
            </a:extLst>
          </p:cNvPr>
          <p:cNvSpPr/>
          <p:nvPr/>
        </p:nvSpPr>
        <p:spPr>
          <a:xfrm>
            <a:off x="2351882" y="1914390"/>
            <a:ext cx="8333051" cy="1569660"/>
          </a:xfrm>
          <a:prstGeom prst="rect">
            <a:avLst/>
          </a:prstGeom>
          <a:noFill/>
        </p:spPr>
        <p:txBody>
          <a:bodyPr wrap="square" lIns="91440" tIns="45720" rIns="91440" bIns="45720">
            <a:spAutoFit/>
          </a:bodyPr>
          <a:lstStyle/>
          <a:p>
            <a:r>
              <a:rPr lang="en-IN" sz="2400" b="1" i="1" dirty="0"/>
              <a:t> </a:t>
            </a:r>
            <a:r>
              <a:rPr lang="en-IN" sz="2400" b="1" i="1" dirty="0">
                <a:ln w="22225">
                  <a:solidFill>
                    <a:schemeClr val="accent2"/>
                  </a:solidFill>
                  <a:prstDash val="solid"/>
                </a:ln>
                <a:solidFill>
                  <a:schemeClr val="accent2">
                    <a:lumMod val="40000"/>
                    <a:lumOff val="60000"/>
                  </a:schemeClr>
                </a:solidFill>
              </a:rPr>
              <a:t>Internet of Things (IoT): Security Challenges,</a:t>
            </a:r>
            <a:endParaRPr lang="en-IN" sz="2400" b="1" dirty="0">
              <a:ln w="22225">
                <a:solidFill>
                  <a:schemeClr val="accent2"/>
                </a:solidFill>
                <a:prstDash val="solid"/>
              </a:ln>
              <a:solidFill>
                <a:schemeClr val="accent2">
                  <a:lumMod val="40000"/>
                  <a:lumOff val="60000"/>
                </a:schemeClr>
              </a:solidFill>
            </a:endParaRPr>
          </a:p>
          <a:p>
            <a:r>
              <a:rPr lang="en-IN" sz="2400" b="1" i="1" dirty="0">
                <a:ln w="22225">
                  <a:solidFill>
                    <a:schemeClr val="accent2"/>
                  </a:solidFill>
                  <a:prstDash val="solid"/>
                </a:ln>
                <a:solidFill>
                  <a:schemeClr val="accent2">
                    <a:lumMod val="40000"/>
                    <a:lumOff val="60000"/>
                  </a:schemeClr>
                </a:solidFill>
              </a:rPr>
              <a:t>             Business Opportunities &amp;Multilayered Method</a:t>
            </a:r>
            <a:endParaRPr lang="en-IN" sz="2400" b="1" dirty="0">
              <a:ln w="22225">
                <a:solidFill>
                  <a:schemeClr val="accent2"/>
                </a:solidFill>
                <a:prstDash val="solid"/>
              </a:ln>
              <a:solidFill>
                <a:schemeClr val="accent2">
                  <a:lumMod val="40000"/>
                  <a:lumOff val="60000"/>
                </a:schemeClr>
              </a:solidFill>
            </a:endParaRPr>
          </a:p>
          <a:p>
            <a:r>
              <a:rPr lang="en-IN" sz="2400" b="1" i="1" dirty="0">
                <a:ln w="22225">
                  <a:solidFill>
                    <a:schemeClr val="accent2"/>
                  </a:solidFill>
                  <a:prstDash val="solid"/>
                </a:ln>
                <a:solidFill>
                  <a:schemeClr val="accent2">
                    <a:lumMod val="40000"/>
                    <a:lumOff val="60000"/>
                  </a:schemeClr>
                </a:solidFill>
              </a:rPr>
              <a:t>                   For End to End Data Communications</a:t>
            </a:r>
            <a:endParaRPr lang="en-IN" sz="2400" b="1" dirty="0">
              <a:ln w="22225">
                <a:solidFill>
                  <a:schemeClr val="accent2"/>
                </a:solidFill>
                <a:prstDash val="solid"/>
              </a:ln>
              <a:solidFill>
                <a:schemeClr val="accent2">
                  <a:lumMod val="40000"/>
                  <a:lumOff val="60000"/>
                </a:schemeClr>
              </a:solidFill>
            </a:endParaRPr>
          </a:p>
          <a:p>
            <a:r>
              <a:rPr lang="en-US" sz="2400" b="1" dirty="0">
                <a:ln w="22225">
                  <a:solidFill>
                    <a:schemeClr val="accent2"/>
                  </a:solidFill>
                  <a:prstDash val="solid"/>
                </a:ln>
                <a:solidFill>
                  <a:schemeClr val="accent2">
                    <a:lumMod val="40000"/>
                    <a:lumOff val="60000"/>
                  </a:schemeClr>
                </a:solidFill>
              </a:rPr>
              <a:t> </a:t>
            </a:r>
          </a:p>
        </p:txBody>
      </p:sp>
    </p:spTree>
    <p:extLst>
      <p:ext uri="{BB962C8B-B14F-4D97-AF65-F5344CB8AC3E}">
        <p14:creationId xmlns:p14="http://schemas.microsoft.com/office/powerpoint/2010/main" val="1539754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C3BF03-AB6D-4B9A-96D1-AA2639CFC359}"/>
              </a:ext>
            </a:extLst>
          </p:cNvPr>
          <p:cNvSpPr>
            <a:spLocks noGrp="1"/>
          </p:cNvSpPr>
          <p:nvPr>
            <p:ph idx="1"/>
          </p:nvPr>
        </p:nvSpPr>
        <p:spPr>
          <a:xfrm>
            <a:off x="5980854" y="566225"/>
            <a:ext cx="5765669" cy="5725549"/>
          </a:xfrm>
        </p:spPr>
        <p:txBody>
          <a:bodyPr>
            <a:normAutofit/>
          </a:bodyPr>
          <a:lstStyle/>
          <a:p>
            <a:r>
              <a:rPr lang="en-US" dirty="0"/>
              <a:t>2. </a:t>
            </a:r>
            <a:r>
              <a:rPr lang="en-US" u="sng" dirty="0"/>
              <a:t>IoT malware and ransomware</a:t>
            </a:r>
          </a:p>
          <a:p>
            <a:r>
              <a:rPr lang="en-US" dirty="0"/>
              <a:t>As the number of IoT connected devices continues to rise in the following years, so will the number of malware and ransomware used to exploit them.</a:t>
            </a:r>
          </a:p>
          <a:p>
            <a:r>
              <a:rPr lang="en-US" dirty="0"/>
              <a:t>While the traditional ransomware relies on encryption to completely lock out users out of different devices and platforms, there’s an ongoing hybridization of both malware and ransomware strains that aims to merge the different types of attack.</a:t>
            </a:r>
          </a:p>
          <a:p>
            <a:r>
              <a:rPr lang="en-US" dirty="0"/>
              <a:t>The ransomware attacks could potentially focus on limiting and/or disabling device functionality and stealing </a:t>
            </a:r>
            <a:r>
              <a:rPr lang="en-US" dirty="0">
                <a:hlinkClick r:id="rId2"/>
              </a:rPr>
              <a:t>user data</a:t>
            </a:r>
            <a:r>
              <a:rPr lang="en-US" dirty="0"/>
              <a:t> at the same time.</a:t>
            </a:r>
          </a:p>
          <a:p>
            <a:r>
              <a:rPr lang="en-US" dirty="0"/>
              <a:t>The webcam can then be locked and footage funneled to an infected web address which could extract sensitive data using the malware access point and demand ransom to unlock the device and return the data.</a:t>
            </a:r>
          </a:p>
          <a:p>
            <a:endParaRPr lang="en-US" u="sng" dirty="0"/>
          </a:p>
          <a:p>
            <a:endParaRPr lang="en-IN" u="sng" dirty="0"/>
          </a:p>
          <a:p>
            <a:endParaRPr lang="en-IN" dirty="0"/>
          </a:p>
        </p:txBody>
      </p:sp>
      <p:pic>
        <p:nvPicPr>
          <p:cNvPr id="6146" name="Picture 2" descr="biggest security iot malware and ransomware">
            <a:extLst>
              <a:ext uri="{FF2B5EF4-FFF2-40B4-BE49-F238E27FC236}">
                <a16:creationId xmlns:a16="http://schemas.microsoft.com/office/drawing/2014/main" id="{0854FF49-4A2D-48B6-A821-A28B15B5FD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477" y="1223890"/>
            <a:ext cx="5417967" cy="3366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6439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6146"/>
                                        </p:tgtEl>
                                        <p:attrNameLst>
                                          <p:attrName>style.visibility</p:attrName>
                                        </p:attrNameLst>
                                      </p:cBhvr>
                                      <p:to>
                                        <p:strVal val="visible"/>
                                      </p:to>
                                    </p:set>
                                    <p:animEffect transition="in" filter="circle(in)">
                                      <p:cBhvr>
                                        <p:cTn id="32" dur="20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834365-CF09-4E90-A61A-5F322A444DA7}"/>
              </a:ext>
            </a:extLst>
          </p:cNvPr>
          <p:cNvSpPr>
            <a:spLocks noGrp="1"/>
          </p:cNvSpPr>
          <p:nvPr>
            <p:ph idx="1"/>
          </p:nvPr>
        </p:nvSpPr>
        <p:spPr>
          <a:xfrm>
            <a:off x="677334" y="503583"/>
            <a:ext cx="10640023" cy="5537779"/>
          </a:xfrm>
        </p:spPr>
        <p:txBody>
          <a:bodyPr>
            <a:normAutofit/>
          </a:bodyPr>
          <a:lstStyle/>
          <a:p>
            <a:r>
              <a:rPr lang="en-US" u="sng" dirty="0"/>
              <a:t>3. Data security and privacy concerns (mobile, web, cloud)</a:t>
            </a:r>
          </a:p>
          <a:p>
            <a:r>
              <a:rPr lang="en-US" dirty="0"/>
              <a:t>Commonly, all this user-data is shared between or even sold to various companies, violating our rights for privacy and data security and further driving public distrust. We need to set dedicated compliance and privacy rules that redact and anonymize sensitive data before storing and disassociating IoT data payloads from information that can be used to personally identify us. Cached and no longer needed data should then be disposed of securely.</a:t>
            </a:r>
          </a:p>
          <a:p>
            <a:r>
              <a:rPr lang="en-US" dirty="0"/>
              <a:t>If the data is stored, then the largest challenge is in compliance with various legal and regulatory structures.</a:t>
            </a:r>
          </a:p>
          <a:p>
            <a:r>
              <a:rPr lang="en-US" dirty="0">
                <a:hlinkClick r:id="rId2"/>
              </a:rPr>
              <a:t>Secure development of mobile app</a:t>
            </a:r>
            <a:r>
              <a:rPr lang="en-US" dirty="0"/>
              <a:t> and web-based IoT applications can be quite difficult for small companies with limited budgets and manpower.</a:t>
            </a:r>
          </a:p>
          <a:p>
            <a:r>
              <a:rPr lang="en-US" dirty="0"/>
              <a:t>Unless you want to risk a major breach of security and ruin your brand authority and trustworthiness, then you might want to consider going through a directory of mobile and </a:t>
            </a:r>
            <a:r>
              <a:rPr lang="en-US" dirty="0">
                <a:hlinkClick r:id="rId3"/>
              </a:rPr>
              <a:t>web development companies</a:t>
            </a:r>
            <a:r>
              <a:rPr lang="en-US" dirty="0"/>
              <a:t> and find the best one to help you iron out the kinks that come with multi-layered data management and its security.</a:t>
            </a:r>
          </a:p>
          <a:p>
            <a:endParaRPr lang="en-US" dirty="0"/>
          </a:p>
          <a:p>
            <a:endParaRPr lang="en-IN" u="sng" dirty="0"/>
          </a:p>
          <a:p>
            <a:endParaRPr lang="en-IN" dirty="0"/>
          </a:p>
        </p:txBody>
      </p:sp>
    </p:spTree>
    <p:extLst>
      <p:ext uri="{BB962C8B-B14F-4D97-AF65-F5344CB8AC3E}">
        <p14:creationId xmlns:p14="http://schemas.microsoft.com/office/powerpoint/2010/main" val="699050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11BD4-0584-49D3-AAAA-640A6DE319AF}"/>
              </a:ext>
            </a:extLst>
          </p:cNvPr>
          <p:cNvSpPr>
            <a:spLocks noGrp="1"/>
          </p:cNvSpPr>
          <p:nvPr>
            <p:ph type="title"/>
          </p:nvPr>
        </p:nvSpPr>
        <p:spPr/>
        <p:txBody>
          <a:bodyPr/>
          <a:lstStyle/>
          <a:p>
            <a:r>
              <a:rPr lang="en-IN" dirty="0"/>
              <a:t> </a:t>
            </a:r>
            <a:r>
              <a:rPr lang="en-US" u="sng" dirty="0"/>
              <a:t>IOT business opportunities</a:t>
            </a:r>
            <a:br>
              <a:rPr lang="en-IN" b="1" dirty="0"/>
            </a:br>
            <a:endParaRPr lang="en-IN" dirty="0"/>
          </a:p>
        </p:txBody>
      </p:sp>
      <p:sp>
        <p:nvSpPr>
          <p:cNvPr id="3" name="Content Placeholder 2">
            <a:extLst>
              <a:ext uri="{FF2B5EF4-FFF2-40B4-BE49-F238E27FC236}">
                <a16:creationId xmlns:a16="http://schemas.microsoft.com/office/drawing/2014/main" id="{D806F1BD-701E-4836-B7AC-B0CF0989B173}"/>
              </a:ext>
            </a:extLst>
          </p:cNvPr>
          <p:cNvSpPr>
            <a:spLocks noGrp="1"/>
          </p:cNvSpPr>
          <p:nvPr>
            <p:ph idx="1"/>
          </p:nvPr>
        </p:nvSpPr>
        <p:spPr>
          <a:xfrm>
            <a:off x="677333" y="2160589"/>
            <a:ext cx="11421901" cy="927167"/>
          </a:xfrm>
        </p:spPr>
        <p:txBody>
          <a:bodyPr>
            <a:normAutofit/>
          </a:bodyPr>
          <a:lstStyle/>
          <a:p>
            <a:pPr marL="0" indent="0">
              <a:buNone/>
            </a:pPr>
            <a:r>
              <a:rPr lang="en-US" dirty="0"/>
              <a:t>There are so many IoT business ideas which you can use to build your business or a startup with that it would probably need a book to be written to describe all of them. That's why we choose 5 of the most promising and innovative Internet of things business opportunities. Here they are:</a:t>
            </a:r>
            <a:endParaRPr lang="en-IN" dirty="0"/>
          </a:p>
          <a:p>
            <a:pPr marL="0" indent="0">
              <a:buNone/>
            </a:pPr>
            <a:endParaRPr lang="en-IN" dirty="0"/>
          </a:p>
        </p:txBody>
      </p:sp>
      <p:pic>
        <p:nvPicPr>
          <p:cNvPr id="7" name="Picture 6" descr="future trends in iot">
            <a:extLst>
              <a:ext uri="{FF2B5EF4-FFF2-40B4-BE49-F238E27FC236}">
                <a16:creationId xmlns:a16="http://schemas.microsoft.com/office/drawing/2014/main" id="{D889AA8E-C3A3-4ECC-82D5-91D18CB224E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044714" y="3087756"/>
            <a:ext cx="5731510" cy="3575050"/>
          </a:xfrm>
          <a:prstGeom prst="rect">
            <a:avLst/>
          </a:prstGeom>
          <a:noFill/>
          <a:ln>
            <a:noFill/>
          </a:ln>
        </p:spPr>
      </p:pic>
    </p:spTree>
    <p:extLst>
      <p:ext uri="{BB962C8B-B14F-4D97-AF65-F5344CB8AC3E}">
        <p14:creationId xmlns:p14="http://schemas.microsoft.com/office/powerpoint/2010/main" val="2715615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ircle(in)">
                                      <p:cBhvr>
                                        <p:cTn id="1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C4D84-371E-47EA-82F7-0B0CB105FA7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68CBBC7-48ED-49F7-9AC8-33219BA5734B}"/>
              </a:ext>
            </a:extLst>
          </p:cNvPr>
          <p:cNvSpPr>
            <a:spLocks noGrp="1"/>
          </p:cNvSpPr>
          <p:nvPr>
            <p:ph idx="1"/>
          </p:nvPr>
        </p:nvSpPr>
        <p:spPr>
          <a:xfrm>
            <a:off x="677334" y="1139687"/>
            <a:ext cx="5710214" cy="4901676"/>
          </a:xfrm>
        </p:spPr>
        <p:txBody>
          <a:bodyPr>
            <a:normAutofit/>
          </a:bodyPr>
          <a:lstStyle/>
          <a:p>
            <a:r>
              <a:rPr lang="en-US" b="1" dirty="0"/>
              <a:t>1. Medical and fitness spheres</a:t>
            </a:r>
            <a:endParaRPr lang="en-IN" b="1" dirty="0"/>
          </a:p>
          <a:p>
            <a:r>
              <a:rPr lang="en-US" dirty="0"/>
              <a:t>Fitness wearables are not new to us and it seems that they are connected to the Internet as they communicate with our smartphones. But IoT goes further. A fit bracelet connected with the IoT system can do much more. The easiest and the most obvious ability of such devices is to pass data about your heartbeat to a medical establishment or to a doctor in an emergency occasion. If we add IoT technologies here along with modern devices we can reduce the average time a person spends on a visit dramatically, starting with making an appointment (the task can be easily performed by your smartphone even without your supervision) to leaving a hospital.</a:t>
            </a:r>
            <a:endParaRPr lang="en-IN" dirty="0"/>
          </a:p>
          <a:p>
            <a:endParaRPr lang="en-IN" dirty="0"/>
          </a:p>
        </p:txBody>
      </p:sp>
      <p:pic>
        <p:nvPicPr>
          <p:cNvPr id="8194" name="Picture 2" descr="Image result for Medical and fitness spheres iot">
            <a:extLst>
              <a:ext uri="{FF2B5EF4-FFF2-40B4-BE49-F238E27FC236}">
                <a16:creationId xmlns:a16="http://schemas.microsoft.com/office/drawing/2014/main" id="{84D0A672-53B7-4BE3-8BDF-DCAAEE3B4C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8851" y="2849216"/>
            <a:ext cx="5234609" cy="25609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0987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8194"/>
                                        </p:tgtEl>
                                        <p:attrNameLst>
                                          <p:attrName>style.visibility</p:attrName>
                                        </p:attrNameLst>
                                      </p:cBhvr>
                                      <p:to>
                                        <p:strVal val="visible"/>
                                      </p:to>
                                    </p:set>
                                    <p:animEffect transition="in" filter="wipe(down)">
                                      <p:cBhvr>
                                        <p:cTn id="19" dur="500"/>
                                        <p:tgtEl>
                                          <p:spTgt spid="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C8842-5636-4E40-9557-177AD8C5B00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A311F72-9BCD-4886-844E-CE6ABE42C0A1}"/>
              </a:ext>
            </a:extLst>
          </p:cNvPr>
          <p:cNvSpPr>
            <a:spLocks noGrp="1"/>
          </p:cNvSpPr>
          <p:nvPr>
            <p:ph idx="1"/>
          </p:nvPr>
        </p:nvSpPr>
        <p:spPr>
          <a:xfrm>
            <a:off x="677333" y="490331"/>
            <a:ext cx="10547257" cy="2398643"/>
          </a:xfrm>
        </p:spPr>
        <p:txBody>
          <a:bodyPr/>
          <a:lstStyle/>
          <a:p>
            <a:r>
              <a:rPr lang="en-US" b="1" dirty="0"/>
              <a:t>2. Industrial internet of things</a:t>
            </a:r>
            <a:endParaRPr lang="en-IN" b="1" dirty="0"/>
          </a:p>
          <a:p>
            <a:r>
              <a:rPr lang="en-US" dirty="0"/>
              <a:t>If you don't have an idea for your business here's a tip for you - think about a common problem in a workplace and try to think of its solution with the help of IoT technologies. In such a case your business idea would be easily sold. For instance, a problem which we've already mentioned - breakage detection. As well as that, various sensors which help collect environmental metrics to optimize workflow.</a:t>
            </a:r>
            <a:endParaRPr lang="en-IN" dirty="0"/>
          </a:p>
          <a:p>
            <a:endParaRPr lang="en-IN" dirty="0"/>
          </a:p>
        </p:txBody>
      </p:sp>
      <p:pic>
        <p:nvPicPr>
          <p:cNvPr id="9218" name="Picture 2" descr="Image result for industrial internet of things">
            <a:extLst>
              <a:ext uri="{FF2B5EF4-FFF2-40B4-BE49-F238E27FC236}">
                <a16:creationId xmlns:a16="http://schemas.microsoft.com/office/drawing/2014/main" id="{2749250A-5A13-4216-8868-7C349A6942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2774" y="3060080"/>
            <a:ext cx="6566451" cy="3188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9170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218"/>
                                        </p:tgtEl>
                                        <p:attrNameLst>
                                          <p:attrName>style.visibility</p:attrName>
                                        </p:attrNameLst>
                                      </p:cBhvr>
                                      <p:to>
                                        <p:strVal val="visible"/>
                                      </p:to>
                                    </p:set>
                                    <p:animEffect transition="in" filter="fade">
                                      <p:cBhvr>
                                        <p:cTn id="17" dur="5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6A69A-8696-4D5B-90D0-5F7DC75BC2C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BF919BC-3AF8-4C1B-91AF-84418A642623}"/>
              </a:ext>
            </a:extLst>
          </p:cNvPr>
          <p:cNvSpPr>
            <a:spLocks noGrp="1"/>
          </p:cNvSpPr>
          <p:nvPr>
            <p:ph idx="1"/>
          </p:nvPr>
        </p:nvSpPr>
        <p:spPr>
          <a:xfrm>
            <a:off x="198784" y="2570922"/>
            <a:ext cx="6241774" cy="3470440"/>
          </a:xfrm>
        </p:spPr>
        <p:txBody>
          <a:bodyPr>
            <a:normAutofit/>
          </a:bodyPr>
          <a:lstStyle/>
          <a:p>
            <a:r>
              <a:rPr lang="en-US" b="1" dirty="0"/>
              <a:t>3. Smart cities</a:t>
            </a:r>
            <a:endParaRPr lang="en-IN" b="1" dirty="0"/>
          </a:p>
          <a:p>
            <a:r>
              <a:rPr lang="en-US" dirty="0"/>
              <a:t>This is a vast sphere where you can easily implement everything that you like. The best part is that the niche is almost empty so you have every chance to become a pioneer. </a:t>
            </a:r>
            <a:br>
              <a:rPr lang="en-US" dirty="0"/>
            </a:br>
            <a:r>
              <a:rPr lang="en-US" dirty="0"/>
              <a:t>Solar roads: They are reusable and removable panels made of cheap materials. The panels use solar energy and have lots of advantages. For instance, they can warn drivers about obstacles and animals on the road. They have led lights that improve the visibility, can be used as a carriageway marking and help control traffic.</a:t>
            </a:r>
            <a:endParaRPr lang="en-IN" dirty="0"/>
          </a:p>
        </p:txBody>
      </p:sp>
      <p:pic>
        <p:nvPicPr>
          <p:cNvPr id="10242" name="Picture 2" descr="Image result for smart city internet thing iot">
            <a:extLst>
              <a:ext uri="{FF2B5EF4-FFF2-40B4-BE49-F238E27FC236}">
                <a16:creationId xmlns:a16="http://schemas.microsoft.com/office/drawing/2014/main" id="{7BCD7501-EFBE-4C74-8116-FCEBEDC3F9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2678" y="1320800"/>
            <a:ext cx="4919799" cy="4768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7833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242"/>
                                        </p:tgtEl>
                                        <p:attrNameLst>
                                          <p:attrName>style.visibility</p:attrName>
                                        </p:attrNameLst>
                                      </p:cBhvr>
                                      <p:to>
                                        <p:strVal val="visible"/>
                                      </p:to>
                                    </p:set>
                                    <p:anim calcmode="lin" valueType="num">
                                      <p:cBhvr additive="base">
                                        <p:cTn id="19" dur="500" fill="hold"/>
                                        <p:tgtEl>
                                          <p:spTgt spid="10242"/>
                                        </p:tgtEl>
                                        <p:attrNameLst>
                                          <p:attrName>ppt_x</p:attrName>
                                        </p:attrNameLst>
                                      </p:cBhvr>
                                      <p:tavLst>
                                        <p:tav tm="0">
                                          <p:val>
                                            <p:strVal val="#ppt_x"/>
                                          </p:val>
                                        </p:tav>
                                        <p:tav tm="100000">
                                          <p:val>
                                            <p:strVal val="#ppt_x"/>
                                          </p:val>
                                        </p:tav>
                                      </p:tavLst>
                                    </p:anim>
                                    <p:anim calcmode="lin" valueType="num">
                                      <p:cBhvr additive="base">
                                        <p:cTn id="20" dur="500" fill="hold"/>
                                        <p:tgtEl>
                                          <p:spTgt spid="102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53295-53EE-4312-A903-B259114D76C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8D2E211-3178-4AED-9EF2-A76F06EC8AB8}"/>
              </a:ext>
            </a:extLst>
          </p:cNvPr>
          <p:cNvSpPr>
            <a:spLocks noGrp="1"/>
          </p:cNvSpPr>
          <p:nvPr>
            <p:ph idx="1"/>
          </p:nvPr>
        </p:nvSpPr>
        <p:spPr>
          <a:xfrm>
            <a:off x="251791" y="201233"/>
            <a:ext cx="11262875" cy="3458333"/>
          </a:xfrm>
        </p:spPr>
        <p:txBody>
          <a:bodyPr/>
          <a:lstStyle/>
          <a:p>
            <a:r>
              <a:rPr lang="en-US" b="1" dirty="0"/>
              <a:t>4.Cars</a:t>
            </a:r>
            <a:endParaRPr lang="en-IN" dirty="0"/>
          </a:p>
          <a:p>
            <a:r>
              <a:rPr lang="en-US" dirty="0"/>
              <a:t>Nowadays the biggest and the most urgent problem of all car owners is security. Security when a driver is in a car and when he or she isn't. Multiple built-in sensors can easily identify a driver defining such parameters as weight, height and arm length. If these parameters don't match the IoT car locks itself immediately. As well as that, sensors can also improve security on the road, when a driver is in a car. Simple distance measurements between cars can save lots of lives.</a:t>
            </a:r>
            <a:endParaRPr lang="en-IN" dirty="0"/>
          </a:p>
          <a:p>
            <a:endParaRPr lang="en-IN" dirty="0"/>
          </a:p>
        </p:txBody>
      </p:sp>
      <p:pic>
        <p:nvPicPr>
          <p:cNvPr id="11266" name="Picture 2" descr="Image result for cars iot">
            <a:extLst>
              <a:ext uri="{FF2B5EF4-FFF2-40B4-BE49-F238E27FC236}">
                <a16:creationId xmlns:a16="http://schemas.microsoft.com/office/drawing/2014/main" id="{C0F23FC0-7238-4399-8EA2-D1BB4F1114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9459" y="3093641"/>
            <a:ext cx="5592417" cy="28610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8005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1266"/>
                                        </p:tgtEl>
                                        <p:attrNameLst>
                                          <p:attrName>style.visibility</p:attrName>
                                        </p:attrNameLst>
                                      </p:cBhvr>
                                      <p:to>
                                        <p:strVal val="visible"/>
                                      </p:to>
                                    </p:set>
                                    <p:animEffect transition="in" filter="wipe(down)">
                                      <p:cBhvr>
                                        <p:cTn id="17" dur="500"/>
                                        <p:tgtEl>
                                          <p:spTgt spid="11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CB93C-0A85-4535-B90A-754F29580250}"/>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9B110F8F-555F-4F41-85B6-894DDBBCC12B}"/>
              </a:ext>
            </a:extLst>
          </p:cNvPr>
          <p:cNvSpPr>
            <a:spLocks noGrp="1"/>
          </p:cNvSpPr>
          <p:nvPr>
            <p:ph idx="1"/>
          </p:nvPr>
        </p:nvSpPr>
        <p:spPr>
          <a:xfrm>
            <a:off x="677334" y="2160589"/>
            <a:ext cx="4318736" cy="3153533"/>
          </a:xfrm>
        </p:spPr>
        <p:txBody>
          <a:bodyPr/>
          <a:lstStyle/>
          <a:p>
            <a:r>
              <a:rPr lang="en-US" b="1" dirty="0"/>
              <a:t>5. Territory IoT monitoring</a:t>
            </a:r>
            <a:endParaRPr lang="en-IN" b="1" dirty="0"/>
          </a:p>
          <a:p>
            <a:r>
              <a:rPr lang="en-US" dirty="0"/>
              <a:t>In farming, IoT devices can do lots of tasks. They can measure the soil humidity and control the water supply. They can control how ripe fruit and vegetable are and inform the farmer about harvesting time and so on. Smart approaches reduce costs and advances forecasts, planning and harvesting processes</a:t>
            </a:r>
            <a:endParaRPr lang="en-IN" dirty="0"/>
          </a:p>
        </p:txBody>
      </p:sp>
      <p:pic>
        <p:nvPicPr>
          <p:cNvPr id="12290" name="Picture 2" descr="Image result for iot farming">
            <a:extLst>
              <a:ext uri="{FF2B5EF4-FFF2-40B4-BE49-F238E27FC236}">
                <a16:creationId xmlns:a16="http://schemas.microsoft.com/office/drawing/2014/main" id="{22D9B3B8-E3D7-4104-93F4-6BEA7A10BE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1678" y="2425148"/>
            <a:ext cx="4813020" cy="2403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8863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12290"/>
                                        </p:tgtEl>
                                        <p:attrNameLst>
                                          <p:attrName>style.visibility</p:attrName>
                                        </p:attrNameLst>
                                      </p:cBhvr>
                                      <p:to>
                                        <p:strVal val="visible"/>
                                      </p:to>
                                    </p:set>
                                    <p:animEffect transition="in" filter="circle(in)">
                                      <p:cBhvr>
                                        <p:cTn id="19" dur="20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5D50F-D6B0-4E7B-932D-ED93E645B579}"/>
              </a:ext>
            </a:extLst>
          </p:cNvPr>
          <p:cNvSpPr>
            <a:spLocks noGrp="1"/>
          </p:cNvSpPr>
          <p:nvPr>
            <p:ph type="title"/>
          </p:nvPr>
        </p:nvSpPr>
        <p:spPr/>
        <p:txBody>
          <a:bodyPr>
            <a:normAutofit fontScale="90000"/>
          </a:bodyPr>
          <a:lstStyle/>
          <a:p>
            <a:r>
              <a:rPr lang="en-IN" dirty="0"/>
              <a:t> </a:t>
            </a:r>
            <a:br>
              <a:rPr lang="en-IN" dirty="0"/>
            </a:br>
            <a:r>
              <a:rPr lang="en-US" dirty="0"/>
              <a:t>SIM-BASED AUTHENTICATION AND KEY AGREEMENT</a:t>
            </a:r>
            <a:br>
              <a:rPr lang="en-IN" dirty="0"/>
            </a:br>
            <a:endParaRPr lang="en-IN" dirty="0"/>
          </a:p>
        </p:txBody>
      </p:sp>
      <p:sp>
        <p:nvSpPr>
          <p:cNvPr id="3" name="Content Placeholder 2">
            <a:extLst>
              <a:ext uri="{FF2B5EF4-FFF2-40B4-BE49-F238E27FC236}">
                <a16:creationId xmlns:a16="http://schemas.microsoft.com/office/drawing/2014/main" id="{A0B10EBB-39C1-4A8F-87F1-40D04627A97A}"/>
              </a:ext>
            </a:extLst>
          </p:cNvPr>
          <p:cNvSpPr>
            <a:spLocks noGrp="1"/>
          </p:cNvSpPr>
          <p:nvPr>
            <p:ph idx="1"/>
          </p:nvPr>
        </p:nvSpPr>
        <p:spPr>
          <a:xfrm>
            <a:off x="677333" y="2160589"/>
            <a:ext cx="10971327" cy="1019933"/>
          </a:xfrm>
        </p:spPr>
        <p:txBody>
          <a:bodyPr/>
          <a:lstStyle/>
          <a:p>
            <a:r>
              <a:rPr lang="en-US" dirty="0"/>
              <a:t>The first critical element of the secure architecture is the subscriber identifier module (SIM). The SIM’s basic function is to protect authentication keys from being compromised</a:t>
            </a:r>
            <a:endParaRPr lang="en-IN" dirty="0"/>
          </a:p>
        </p:txBody>
      </p:sp>
      <p:pic>
        <p:nvPicPr>
          <p:cNvPr id="4" name="Picture 3">
            <a:extLst>
              <a:ext uri="{FF2B5EF4-FFF2-40B4-BE49-F238E27FC236}">
                <a16:creationId xmlns:a16="http://schemas.microsoft.com/office/drawing/2014/main" id="{E8E29221-4319-4F11-B927-3082FECD760C}"/>
              </a:ext>
            </a:extLst>
          </p:cNvPr>
          <p:cNvPicPr/>
          <p:nvPr/>
        </p:nvPicPr>
        <p:blipFill>
          <a:blip r:embed="rId2"/>
          <a:stretch>
            <a:fillRect/>
          </a:stretch>
        </p:blipFill>
        <p:spPr>
          <a:xfrm>
            <a:off x="3409122" y="3003274"/>
            <a:ext cx="5029200" cy="2971800"/>
          </a:xfrm>
          <a:prstGeom prst="rect">
            <a:avLst/>
          </a:prstGeom>
        </p:spPr>
      </p:pic>
    </p:spTree>
    <p:extLst>
      <p:ext uri="{BB962C8B-B14F-4D97-AF65-F5344CB8AC3E}">
        <p14:creationId xmlns:p14="http://schemas.microsoft.com/office/powerpoint/2010/main" val="3488818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ircle(in)">
                                      <p:cBhvr>
                                        <p:cTn id="1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90A13-B20B-484B-9707-A2F6450075ED}"/>
              </a:ext>
            </a:extLst>
          </p:cNvPr>
          <p:cNvSpPr>
            <a:spLocks noGrp="1"/>
          </p:cNvSpPr>
          <p:nvPr>
            <p:ph type="title"/>
          </p:nvPr>
        </p:nvSpPr>
        <p:spPr/>
        <p:txBody>
          <a:bodyPr/>
          <a:lstStyle/>
          <a:p>
            <a:r>
              <a:rPr lang="en-US" dirty="0"/>
              <a:t>Approach</a:t>
            </a:r>
            <a:endParaRPr lang="en-IN" dirty="0"/>
          </a:p>
        </p:txBody>
      </p:sp>
      <p:sp>
        <p:nvSpPr>
          <p:cNvPr id="3" name="Content Placeholder 2">
            <a:extLst>
              <a:ext uri="{FF2B5EF4-FFF2-40B4-BE49-F238E27FC236}">
                <a16:creationId xmlns:a16="http://schemas.microsoft.com/office/drawing/2014/main" id="{0FFC9686-5BF2-4F06-98A5-63AF7CA7A0AC}"/>
              </a:ext>
            </a:extLst>
          </p:cNvPr>
          <p:cNvSpPr>
            <a:spLocks noGrp="1"/>
          </p:cNvSpPr>
          <p:nvPr>
            <p:ph idx="1"/>
          </p:nvPr>
        </p:nvSpPr>
        <p:spPr>
          <a:xfrm>
            <a:off x="677334" y="2160589"/>
            <a:ext cx="8201623" cy="3749881"/>
          </a:xfrm>
        </p:spPr>
        <p:txBody>
          <a:bodyPr/>
          <a:lstStyle/>
          <a:p>
            <a:pPr lvl="0"/>
            <a:r>
              <a:rPr lang="en-US" dirty="0"/>
              <a:t>1)Smarter Analytics</a:t>
            </a:r>
            <a:endParaRPr lang="en-IN" dirty="0"/>
          </a:p>
          <a:p>
            <a:r>
              <a:rPr lang="en-US" dirty="0"/>
              <a:t>More number of inter-connected devices means more data and applying analytics on all aspects of the business will provide an opportunity to improve strategy and the customer</a:t>
            </a:r>
            <a:endParaRPr lang="en-IN" dirty="0"/>
          </a:p>
          <a:p>
            <a:r>
              <a:rPr lang="en-US" dirty="0"/>
              <a:t>experience. For example, Intel IoT Platforms solutions generate actionable information by running analytics software on data for industrial, retail, automotive industries etc.</a:t>
            </a:r>
            <a:endParaRPr lang="en-IN" dirty="0"/>
          </a:p>
          <a:p>
            <a:endParaRPr lang="en-IN" dirty="0"/>
          </a:p>
        </p:txBody>
      </p:sp>
    </p:spTree>
    <p:extLst>
      <p:ext uri="{BB962C8B-B14F-4D97-AF65-F5344CB8AC3E}">
        <p14:creationId xmlns:p14="http://schemas.microsoft.com/office/powerpoint/2010/main" val="47855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4D6DA-E714-4F32-B499-2A3EBF1D01C5}"/>
              </a:ext>
            </a:extLst>
          </p:cNvPr>
          <p:cNvSpPr>
            <a:spLocks noGrp="1"/>
          </p:cNvSpPr>
          <p:nvPr>
            <p:ph type="title"/>
          </p:nvPr>
        </p:nvSpPr>
        <p:spPr>
          <a:xfrm>
            <a:off x="3314516" y="3087757"/>
            <a:ext cx="8596668" cy="1320800"/>
          </a:xfrm>
        </p:spPr>
        <p:txBody>
          <a:bodyPr/>
          <a:lstStyle/>
          <a:p>
            <a:r>
              <a:rPr lang="en-IN" dirty="0">
                <a:solidFill>
                  <a:schemeClr val="tx1"/>
                </a:solidFill>
              </a:rPr>
              <a:t>INTRODUCTION</a:t>
            </a:r>
          </a:p>
        </p:txBody>
      </p:sp>
      <p:sp>
        <p:nvSpPr>
          <p:cNvPr id="3" name="Content Placeholder 2">
            <a:extLst>
              <a:ext uri="{FF2B5EF4-FFF2-40B4-BE49-F238E27FC236}">
                <a16:creationId xmlns:a16="http://schemas.microsoft.com/office/drawing/2014/main" id="{3C194E5E-9267-4840-8C49-B1D2E4244B8B}"/>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794491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BA617-0177-43DB-83A4-7332DCA0F4F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235DFB0-8278-44CB-9016-CB5C79400D14}"/>
              </a:ext>
            </a:extLst>
          </p:cNvPr>
          <p:cNvSpPr>
            <a:spLocks noGrp="1"/>
          </p:cNvSpPr>
          <p:nvPr>
            <p:ph idx="1"/>
          </p:nvPr>
        </p:nvSpPr>
        <p:spPr/>
        <p:txBody>
          <a:bodyPr/>
          <a:lstStyle/>
          <a:p>
            <a:r>
              <a:rPr lang="en-US" dirty="0"/>
              <a:t> 2) Enhanced Security</a:t>
            </a:r>
            <a:endParaRPr lang="en-IN" dirty="0"/>
          </a:p>
          <a:p>
            <a:r>
              <a:rPr lang="en-US" dirty="0"/>
              <a:t>The smart doorbells and surveillance systems will help identify &amp; recognize the person which will boost security</a:t>
            </a:r>
          </a:p>
          <a:p>
            <a:r>
              <a:rPr lang="en-US" dirty="0"/>
              <a:t> 3) Increased Productivity</a:t>
            </a:r>
            <a:endParaRPr lang="en-IN" dirty="0"/>
          </a:p>
          <a:p>
            <a:r>
              <a:rPr lang="en-US" dirty="0"/>
              <a:t>IoT will facilitate optimal utilization of resource and time. For example if a printer is running low on ink, it will order more on its own &amp; save precious time. And it will send notification if printer machine is not working properly.</a:t>
            </a:r>
          </a:p>
          <a:p>
            <a:endParaRPr lang="en-US" dirty="0"/>
          </a:p>
          <a:p>
            <a:endParaRPr lang="en-IN" dirty="0"/>
          </a:p>
        </p:txBody>
      </p:sp>
    </p:spTree>
    <p:extLst>
      <p:ext uri="{BB962C8B-B14F-4D97-AF65-F5344CB8AC3E}">
        <p14:creationId xmlns:p14="http://schemas.microsoft.com/office/powerpoint/2010/main" val="4125531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7E041-3051-4D06-BF35-1881015DD46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336B733-3633-47A6-9906-F3316E0C949E}"/>
              </a:ext>
            </a:extLst>
          </p:cNvPr>
          <p:cNvSpPr>
            <a:spLocks noGrp="1"/>
          </p:cNvSpPr>
          <p:nvPr>
            <p:ph idx="1"/>
          </p:nvPr>
        </p:nvSpPr>
        <p:spPr/>
        <p:txBody>
          <a:bodyPr>
            <a:normAutofit/>
          </a:bodyPr>
          <a:lstStyle/>
          <a:p>
            <a:r>
              <a:rPr lang="en-US" dirty="0"/>
              <a:t> 4) Smart Inventory</a:t>
            </a:r>
            <a:endParaRPr lang="en-IN" dirty="0"/>
          </a:p>
          <a:p>
            <a:r>
              <a:rPr lang="en-US" dirty="0"/>
              <a:t> Businesses will be able to trace goods in the supply chain with Internet-connected inventory. It will provide enhanced in-transit visibility.</a:t>
            </a:r>
            <a:endParaRPr lang="en-IN" dirty="0"/>
          </a:p>
          <a:p>
            <a:r>
              <a:rPr lang="en-US" dirty="0"/>
              <a:t> 5) Safer Travel</a:t>
            </a:r>
            <a:endParaRPr lang="en-IN" dirty="0"/>
          </a:p>
          <a:p>
            <a:r>
              <a:rPr lang="en-US" dirty="0"/>
              <a:t> The Internet-connected cars can a better sense of real time traffic conditions and vehicle diagnostics which will make travel safer.</a:t>
            </a:r>
            <a:endParaRPr lang="en-IN" dirty="0"/>
          </a:p>
          <a:p>
            <a:r>
              <a:rPr lang="en-US" dirty="0"/>
              <a:t> 6) Real time demand visibility</a:t>
            </a:r>
            <a:endParaRPr lang="en-IN" dirty="0"/>
          </a:p>
          <a:p>
            <a:r>
              <a:rPr lang="en-US" dirty="0"/>
              <a:t>The tightly coupled warehouse &amp; order system provides better real time demand visibility.</a:t>
            </a:r>
            <a:endParaRPr lang="en-IN" dirty="0"/>
          </a:p>
        </p:txBody>
      </p:sp>
    </p:spTree>
    <p:extLst>
      <p:ext uri="{BB962C8B-B14F-4D97-AF65-F5344CB8AC3E}">
        <p14:creationId xmlns:p14="http://schemas.microsoft.com/office/powerpoint/2010/main" val="1701474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9D7A6-D53B-4DBD-8B6D-B0E039CCCB36}"/>
              </a:ext>
            </a:extLst>
          </p:cNvPr>
          <p:cNvSpPr>
            <a:spLocks noGrp="1"/>
          </p:cNvSpPr>
          <p:nvPr>
            <p:ph type="title"/>
          </p:nvPr>
        </p:nvSpPr>
        <p:spPr/>
        <p:txBody>
          <a:bodyPr/>
          <a:lstStyle/>
          <a:p>
            <a:r>
              <a:rPr lang="en-US" b="1" dirty="0"/>
              <a:t>CONCLUSIONS</a:t>
            </a:r>
            <a:endParaRPr lang="en-IN" dirty="0"/>
          </a:p>
        </p:txBody>
      </p:sp>
      <p:sp>
        <p:nvSpPr>
          <p:cNvPr id="3" name="Content Placeholder 2">
            <a:extLst>
              <a:ext uri="{FF2B5EF4-FFF2-40B4-BE49-F238E27FC236}">
                <a16:creationId xmlns:a16="http://schemas.microsoft.com/office/drawing/2014/main" id="{D755ABC3-D00C-4DD7-9FCB-0FCD68671A86}"/>
              </a:ext>
            </a:extLst>
          </p:cNvPr>
          <p:cNvSpPr>
            <a:spLocks noGrp="1"/>
          </p:cNvSpPr>
          <p:nvPr>
            <p:ph idx="1"/>
          </p:nvPr>
        </p:nvSpPr>
        <p:spPr>
          <a:xfrm>
            <a:off x="677334" y="1603513"/>
            <a:ext cx="8596668" cy="4437849"/>
          </a:xfrm>
        </p:spPr>
        <p:txBody>
          <a:bodyPr>
            <a:normAutofit fontScale="92500" lnSpcReduction="10000"/>
          </a:bodyPr>
          <a:lstStyle/>
          <a:p>
            <a:pPr marL="0" indent="0">
              <a:buNone/>
            </a:pPr>
            <a:endParaRPr lang="en-IN" dirty="0"/>
          </a:p>
          <a:p>
            <a:r>
              <a:rPr lang="en-US" dirty="0"/>
              <a:t>According to research firm International Data Corporation (IDC) the fast growth of cloud and Internet connected devices is expected to boost IoT market. The Internet of Things (IoT) market is expected to hit $7.1 trillion by 2020. </a:t>
            </a:r>
            <a:endParaRPr lang="en-IN" dirty="0"/>
          </a:p>
          <a:p>
            <a:r>
              <a:rPr lang="en-US" dirty="0"/>
              <a:t>The Vision Mobile Q1 2018 Developer Economics survey data reveals that 53% of mobile developers are working on Internet of Things (IoT) projects. And global population for Internet of Things (IoT) developer's is set to top 4.5 million by 2020.  </a:t>
            </a:r>
            <a:endParaRPr lang="en-IN" dirty="0"/>
          </a:p>
          <a:p>
            <a:r>
              <a:rPr lang="en-US" dirty="0"/>
              <a:t>The only way to make profit in the Internet of Things (IoT) market is to create unique value on top of commodity hardware, connectivity and cloud services. The major markets within the Internet of Things (IoT) field are smart homes and wearable devices. </a:t>
            </a:r>
            <a:endParaRPr lang="en-IN" dirty="0"/>
          </a:p>
          <a:p>
            <a:r>
              <a:rPr lang="en-US" dirty="0"/>
              <a:t>This project also has set forth a multi-tiered solution for securely establishing end-to-end TCP/IP based Internet of Things communications over UMTS/LTE cellular-based networks.</a:t>
            </a:r>
            <a:endParaRPr lang="en-IN" dirty="0"/>
          </a:p>
          <a:p>
            <a:endParaRPr lang="en-IN" dirty="0"/>
          </a:p>
        </p:txBody>
      </p:sp>
    </p:spTree>
    <p:extLst>
      <p:ext uri="{BB962C8B-B14F-4D97-AF65-F5344CB8AC3E}">
        <p14:creationId xmlns:p14="http://schemas.microsoft.com/office/powerpoint/2010/main" val="2873097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4" dur="500"/>
                                        <p:tgtEl>
                                          <p:spTgt spid="3">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E1340-84C8-41BE-A5BB-07B86F684B80}"/>
              </a:ext>
            </a:extLst>
          </p:cNvPr>
          <p:cNvSpPr>
            <a:spLocks noGrp="1"/>
          </p:cNvSpPr>
          <p:nvPr>
            <p:ph type="title"/>
          </p:nvPr>
        </p:nvSpPr>
        <p:spPr/>
        <p:txBody>
          <a:bodyPr/>
          <a:lstStyle/>
          <a:p>
            <a:r>
              <a:rPr lang="en-US" b="1" dirty="0"/>
              <a:t>REFERENCES</a:t>
            </a:r>
            <a:br>
              <a:rPr lang="en-IN" dirty="0"/>
            </a:br>
            <a:endParaRPr lang="en-IN" dirty="0"/>
          </a:p>
        </p:txBody>
      </p:sp>
      <p:sp>
        <p:nvSpPr>
          <p:cNvPr id="3" name="Content Placeholder 2">
            <a:extLst>
              <a:ext uri="{FF2B5EF4-FFF2-40B4-BE49-F238E27FC236}">
                <a16:creationId xmlns:a16="http://schemas.microsoft.com/office/drawing/2014/main" id="{048FECE5-2B3B-4D37-9C88-CF2F87487BC6}"/>
              </a:ext>
            </a:extLst>
          </p:cNvPr>
          <p:cNvSpPr>
            <a:spLocks noGrp="1"/>
          </p:cNvSpPr>
          <p:nvPr>
            <p:ph idx="1"/>
          </p:nvPr>
        </p:nvSpPr>
        <p:spPr>
          <a:xfrm>
            <a:off x="344557" y="1298713"/>
            <a:ext cx="11317355" cy="5393635"/>
          </a:xfrm>
        </p:spPr>
        <p:txBody>
          <a:bodyPr>
            <a:normAutofit/>
          </a:bodyPr>
          <a:lstStyle/>
          <a:p>
            <a:r>
              <a:rPr lang="en-US" dirty="0"/>
              <a:t>[1] Gartner Says a Thirty-Fold Increase in Internet-Connected Physical</a:t>
            </a:r>
            <a:endParaRPr lang="en-IN" dirty="0"/>
          </a:p>
          <a:p>
            <a:r>
              <a:rPr lang="en-US" dirty="0"/>
              <a:t>Devices by 2020 Will Significantly Alter How the Supply Chain </a:t>
            </a:r>
            <a:r>
              <a:rPr lang="en-US" dirty="0" err="1"/>
              <a:t>Operates,</a:t>
            </a:r>
            <a:r>
              <a:rPr lang="en-US" u="sng" dirty="0" err="1">
                <a:hlinkClick r:id="rId2"/>
              </a:rPr>
              <a:t>http</a:t>
            </a:r>
            <a:r>
              <a:rPr lang="en-US" u="sng" dirty="0">
                <a:hlinkClick r:id="rId2"/>
              </a:rPr>
              <a:t>://www.gartner.com/newsroom/id/2688717</a:t>
            </a:r>
            <a:r>
              <a:rPr lang="en-US" dirty="0"/>
              <a:t> </a:t>
            </a:r>
            <a:endParaRPr lang="en-IN" dirty="0"/>
          </a:p>
          <a:p>
            <a:r>
              <a:rPr lang="en-US" dirty="0"/>
              <a:t>[2] IBM Connects “Internet of Things” to the Enterprise, http://www03.ibm.com/press/us/en/pressrelease/46453.wss </a:t>
            </a:r>
            <a:endParaRPr lang="en-IN" dirty="0"/>
          </a:p>
          <a:p>
            <a:r>
              <a:rPr lang="en-US" dirty="0"/>
              <a:t>[3] IDC: 30 Billion Autonomous Devices By 2020,https://securityledger.com/2013/10/idc-30-billion-autonomous-devicesby-2020/</a:t>
            </a:r>
            <a:endParaRPr lang="en-IN" dirty="0"/>
          </a:p>
          <a:p>
            <a:r>
              <a:rPr lang="en-US" dirty="0"/>
              <a:t>[4] Seize New Product and Revenue Opportunities with the Internet of Things, http://www.cisco.com/web/solutions/trends/iot/portfolio.html</a:t>
            </a:r>
            <a:endParaRPr lang="en-IN" dirty="0"/>
          </a:p>
          <a:p>
            <a:r>
              <a:rPr lang="en-US" dirty="0"/>
              <a:t>[5] Forecast: The Internet of Things, Worldwide,2013,https://www.gartner.com/doc/2625419/forecast-internet-thingsworldwide-</a:t>
            </a:r>
            <a:endParaRPr lang="en-IN" dirty="0"/>
          </a:p>
          <a:p>
            <a:endParaRPr lang="en-IN" dirty="0"/>
          </a:p>
        </p:txBody>
      </p:sp>
    </p:spTree>
    <p:extLst>
      <p:ext uri="{BB962C8B-B14F-4D97-AF65-F5344CB8AC3E}">
        <p14:creationId xmlns:p14="http://schemas.microsoft.com/office/powerpoint/2010/main" val="3628676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arn(inVertic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arn(inVertic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arn(inVertical)">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barn(inVertical)">
                                      <p:cBhvr>
                                        <p:cTn id="3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217E-3EC5-45BA-BFAB-0E53E288D5F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0CDB25C-C03B-4717-8DE3-E9A439098F9B}"/>
              </a:ext>
            </a:extLst>
          </p:cNvPr>
          <p:cNvSpPr>
            <a:spLocks noGrp="1"/>
          </p:cNvSpPr>
          <p:nvPr>
            <p:ph idx="1"/>
          </p:nvPr>
        </p:nvSpPr>
        <p:spPr/>
        <p:txBody>
          <a:bodyPr/>
          <a:lstStyle/>
          <a:p>
            <a:endParaRPr lang="en-IN"/>
          </a:p>
        </p:txBody>
      </p:sp>
      <p:pic>
        <p:nvPicPr>
          <p:cNvPr id="13314" name="Picture 2">
            <a:extLst>
              <a:ext uri="{FF2B5EF4-FFF2-40B4-BE49-F238E27FC236}">
                <a16:creationId xmlns:a16="http://schemas.microsoft.com/office/drawing/2014/main" id="{2126987B-719C-46D9-9B3F-2BC5B1B7C0CF}"/>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0" y="-16565"/>
            <a:ext cx="12192000" cy="7255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2255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FBF40-8CD4-48ED-A61F-77A2C3A2171C}"/>
              </a:ext>
            </a:extLst>
          </p:cNvPr>
          <p:cNvSpPr>
            <a:spLocks noGrp="1"/>
          </p:cNvSpPr>
          <p:nvPr>
            <p:ph type="title"/>
          </p:nvPr>
        </p:nvSpPr>
        <p:spPr/>
        <p:txBody>
          <a:bodyPr>
            <a:normAutofit fontScale="90000"/>
          </a:bodyPr>
          <a:lstStyle/>
          <a:p>
            <a:r>
              <a:rPr lang="en-US" b="1" dirty="0"/>
              <a:t>So What Is The Internet Of Things?</a:t>
            </a:r>
            <a:br>
              <a:rPr lang="en-US" dirty="0"/>
            </a:br>
            <a:br>
              <a:rPr lang="en-US" dirty="0"/>
            </a:br>
            <a:endParaRPr lang="en-IN" dirty="0"/>
          </a:p>
        </p:txBody>
      </p:sp>
      <p:sp>
        <p:nvSpPr>
          <p:cNvPr id="3" name="Content Placeholder 2">
            <a:extLst>
              <a:ext uri="{FF2B5EF4-FFF2-40B4-BE49-F238E27FC236}">
                <a16:creationId xmlns:a16="http://schemas.microsoft.com/office/drawing/2014/main" id="{EBBFC34B-922B-4378-A79F-F52BE0A2BF7C}"/>
              </a:ext>
            </a:extLst>
          </p:cNvPr>
          <p:cNvSpPr>
            <a:spLocks noGrp="1"/>
          </p:cNvSpPr>
          <p:nvPr>
            <p:ph idx="1"/>
          </p:nvPr>
        </p:nvSpPr>
        <p:spPr>
          <a:xfrm>
            <a:off x="677334" y="2160589"/>
            <a:ext cx="4888579" cy="4087811"/>
          </a:xfrm>
        </p:spPr>
        <p:txBody>
          <a:bodyPr/>
          <a:lstStyle/>
          <a:p>
            <a:r>
              <a:rPr lang="en-US" dirty="0"/>
              <a:t>Internet of Things (IoT) is an ecosystem of connected physical objects that are accessible through the internet. The ‘thing’ in IoT could be a person with a heart monitor or an automobile with built-in-sensors, i.e. objects that have been assigned an IP address and have the ability to collect and transfer data over a network without manual assistance or intervention. The embedded technology in the objects helps them to interact with internal states or the external environment, which in turn affects the decisions taken.</a:t>
            </a:r>
            <a:endParaRPr lang="en-IN" dirty="0"/>
          </a:p>
        </p:txBody>
      </p:sp>
      <p:pic>
        <p:nvPicPr>
          <p:cNvPr id="4" name="Picture 3">
            <a:extLst>
              <a:ext uri="{FF2B5EF4-FFF2-40B4-BE49-F238E27FC236}">
                <a16:creationId xmlns:a16="http://schemas.microsoft.com/office/drawing/2014/main" id="{32C1EC6D-8D25-46F9-AE21-61A21E737716}"/>
              </a:ext>
            </a:extLst>
          </p:cNvPr>
          <p:cNvPicPr>
            <a:picLocks noChangeAspect="1"/>
          </p:cNvPicPr>
          <p:nvPr/>
        </p:nvPicPr>
        <p:blipFill>
          <a:blip r:embed="rId2"/>
          <a:stretch>
            <a:fillRect/>
          </a:stretch>
        </p:blipFill>
        <p:spPr>
          <a:xfrm>
            <a:off x="6202021" y="1934889"/>
            <a:ext cx="4851155" cy="3498644"/>
          </a:xfrm>
          <a:prstGeom prst="rect">
            <a:avLst/>
          </a:prstGeom>
        </p:spPr>
      </p:pic>
    </p:spTree>
    <p:extLst>
      <p:ext uri="{BB962C8B-B14F-4D97-AF65-F5344CB8AC3E}">
        <p14:creationId xmlns:p14="http://schemas.microsoft.com/office/powerpoint/2010/main" val="2746337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down)">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B3E5C-AAAD-4AE2-A349-B6CB447742BA}"/>
              </a:ext>
            </a:extLst>
          </p:cNvPr>
          <p:cNvSpPr>
            <a:spLocks noGrp="1"/>
          </p:cNvSpPr>
          <p:nvPr>
            <p:ph type="title"/>
          </p:nvPr>
        </p:nvSpPr>
        <p:spPr/>
        <p:txBody>
          <a:bodyPr/>
          <a:lstStyle/>
          <a:p>
            <a:r>
              <a:rPr lang="en-IN" b="1" dirty="0"/>
              <a:t>Why IoT?</a:t>
            </a:r>
            <a:br>
              <a:rPr lang="en-IN" b="1" dirty="0"/>
            </a:br>
            <a:endParaRPr lang="en-IN" dirty="0"/>
          </a:p>
        </p:txBody>
      </p:sp>
      <p:sp>
        <p:nvSpPr>
          <p:cNvPr id="3" name="Content Placeholder 2">
            <a:extLst>
              <a:ext uri="{FF2B5EF4-FFF2-40B4-BE49-F238E27FC236}">
                <a16:creationId xmlns:a16="http://schemas.microsoft.com/office/drawing/2014/main" id="{EF8D6CF2-BC88-4EE3-90BA-6973A7D7DFEF}"/>
              </a:ext>
            </a:extLst>
          </p:cNvPr>
          <p:cNvSpPr>
            <a:spLocks noGrp="1"/>
          </p:cNvSpPr>
          <p:nvPr>
            <p:ph idx="1"/>
          </p:nvPr>
        </p:nvSpPr>
        <p:spPr>
          <a:xfrm>
            <a:off x="677334" y="2160589"/>
            <a:ext cx="5816231" cy="3880773"/>
          </a:xfrm>
        </p:spPr>
        <p:txBody>
          <a:bodyPr>
            <a:normAutofit fontScale="92500" lnSpcReduction="10000"/>
          </a:bodyPr>
          <a:lstStyle/>
          <a:p>
            <a:r>
              <a:rPr lang="en-US" dirty="0"/>
              <a:t>An article by Ashton published in the RFID Journal in 1999 said, “If we had computers that knew everything there was to know about things - using data they gathered without any help from us - we would be able to track and count everything, and greatly reduce waste, loss and cost. We would know when things needed replacing, repairing or recalling, and whether they were fresh or past their best. We need to empower computers with their own means of gathering information, so they can see, hear and smell the world for themselves, in all its random glory.” This is precisely what IoT platforms does for us. It enables devices/objects to observe, identify and understand a situation or the surroundings without being dependent on human help.</a:t>
            </a:r>
            <a:endParaRPr lang="en-IN" dirty="0"/>
          </a:p>
        </p:txBody>
      </p:sp>
      <p:pic>
        <p:nvPicPr>
          <p:cNvPr id="1026" name="Picture 2" descr="Image result for why iot">
            <a:extLst>
              <a:ext uri="{FF2B5EF4-FFF2-40B4-BE49-F238E27FC236}">
                <a16:creationId xmlns:a16="http://schemas.microsoft.com/office/drawing/2014/main" id="{41A22289-257A-4DEC-A416-4E35DE9AAC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793" y="1930400"/>
            <a:ext cx="5592417" cy="38807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8184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2000"/>
                                        <p:tgtEl>
                                          <p:spTgt spid="3">
                                            <p:txEl>
                                              <p:pRg st="0" end="0"/>
                                            </p:txEl>
                                          </p:spTgt>
                                        </p:tgtEl>
                                      </p:cBhvr>
                                    </p:animEffect>
                                    <p:anim calcmode="lin" valueType="num">
                                      <p:cBhvr>
                                        <p:cTn id="15"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16"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26"/>
                                        </p:tgtEl>
                                        <p:attrNameLst>
                                          <p:attrName>style.visibility</p:attrName>
                                        </p:attrNameLst>
                                      </p:cBhvr>
                                      <p:to>
                                        <p:strVal val="visible"/>
                                      </p:to>
                                    </p:set>
                                    <p:animEffect transition="in" filter="fade">
                                      <p:cBhvr>
                                        <p:cTn id="21" dur="1000"/>
                                        <p:tgtEl>
                                          <p:spTgt spid="1026"/>
                                        </p:tgtEl>
                                      </p:cBhvr>
                                    </p:animEffect>
                                    <p:anim calcmode="lin" valueType="num">
                                      <p:cBhvr>
                                        <p:cTn id="22" dur="1000" fill="hold"/>
                                        <p:tgtEl>
                                          <p:spTgt spid="1026"/>
                                        </p:tgtEl>
                                        <p:attrNameLst>
                                          <p:attrName>ppt_x</p:attrName>
                                        </p:attrNameLst>
                                      </p:cBhvr>
                                      <p:tavLst>
                                        <p:tav tm="0">
                                          <p:val>
                                            <p:strVal val="#ppt_x"/>
                                          </p:val>
                                        </p:tav>
                                        <p:tav tm="100000">
                                          <p:val>
                                            <p:strVal val="#ppt_x"/>
                                          </p:val>
                                        </p:tav>
                                      </p:tavLst>
                                    </p:anim>
                                    <p:anim calcmode="lin" valueType="num">
                                      <p:cBhvr>
                                        <p:cTn id="23"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80EFB-38F9-4D46-9BBE-E4F409E2269E}"/>
              </a:ext>
            </a:extLst>
          </p:cNvPr>
          <p:cNvSpPr>
            <a:spLocks noGrp="1"/>
          </p:cNvSpPr>
          <p:nvPr>
            <p:ph type="title"/>
          </p:nvPr>
        </p:nvSpPr>
        <p:spPr/>
        <p:txBody>
          <a:bodyPr/>
          <a:lstStyle/>
          <a:p>
            <a:r>
              <a:rPr lang="en-US" dirty="0"/>
              <a:t>Applications of IOT</a:t>
            </a:r>
            <a:endParaRPr lang="en-IN" dirty="0"/>
          </a:p>
        </p:txBody>
      </p:sp>
      <p:sp>
        <p:nvSpPr>
          <p:cNvPr id="3" name="Content Placeholder 2">
            <a:extLst>
              <a:ext uri="{FF2B5EF4-FFF2-40B4-BE49-F238E27FC236}">
                <a16:creationId xmlns:a16="http://schemas.microsoft.com/office/drawing/2014/main" id="{4CEDD70E-E93B-426A-8035-B9B9240123CC}"/>
              </a:ext>
            </a:extLst>
          </p:cNvPr>
          <p:cNvSpPr>
            <a:spLocks noGrp="1"/>
          </p:cNvSpPr>
          <p:nvPr>
            <p:ph idx="1"/>
          </p:nvPr>
        </p:nvSpPr>
        <p:spPr/>
        <p:txBody>
          <a:bodyPr/>
          <a:lstStyle/>
          <a:p>
            <a:r>
              <a:rPr lang="en-US" b="1" u="sng" dirty="0"/>
              <a:t>Consumer applications</a:t>
            </a:r>
            <a:endParaRPr lang="en-IN" b="1" dirty="0"/>
          </a:p>
          <a:p>
            <a:r>
              <a:rPr lang="en-US" dirty="0"/>
              <a:t>A growing portion of IoT devices are created for consumer use, including connected vehicles, </a:t>
            </a:r>
            <a:r>
              <a:rPr lang="en-US" dirty="0">
                <a:hlinkClick r:id="rId2" tooltip="Home automation"/>
              </a:rPr>
              <a:t>home automation</a:t>
            </a:r>
            <a:r>
              <a:rPr lang="en-US" dirty="0"/>
              <a:t>, </a:t>
            </a:r>
            <a:r>
              <a:rPr lang="en-US" dirty="0">
                <a:hlinkClick r:id="rId3" tooltip="Wearable technology"/>
              </a:rPr>
              <a:t>wearable technology</a:t>
            </a:r>
            <a:r>
              <a:rPr lang="en-US" dirty="0"/>
              <a:t> (as part of Internet of Wearable Things (</a:t>
            </a:r>
            <a:r>
              <a:rPr lang="en-US" dirty="0" err="1"/>
              <a:t>IoWT</a:t>
            </a:r>
            <a:r>
              <a:rPr lang="en-US" dirty="0"/>
              <a:t>)</a:t>
            </a:r>
            <a:r>
              <a:rPr lang="en-US" dirty="0">
                <a:hlinkClick r:id="rId4"/>
              </a:rPr>
              <a:t>]</a:t>
            </a:r>
            <a:r>
              <a:rPr lang="en-US" dirty="0"/>
              <a:t>), connected health, and appliances with remote monitoring capabilities. </a:t>
            </a:r>
            <a:endParaRPr lang="en-IN" dirty="0"/>
          </a:p>
          <a:p>
            <a:endParaRPr lang="en-IN" dirty="0"/>
          </a:p>
        </p:txBody>
      </p:sp>
      <p:sp>
        <p:nvSpPr>
          <p:cNvPr id="4" name="Rectangle 2">
            <a:extLst>
              <a:ext uri="{FF2B5EF4-FFF2-40B4-BE49-F238E27FC236}">
                <a16:creationId xmlns:a16="http://schemas.microsoft.com/office/drawing/2014/main" id="{B82A3246-CF99-44A3-9494-E9FEEB240122}"/>
              </a:ext>
            </a:extLst>
          </p:cNvPr>
          <p:cNvSpPr>
            <a:spLocks noChangeArrowheads="1"/>
          </p:cNvSpPr>
          <p:nvPr/>
        </p:nvSpPr>
        <p:spPr bwMode="auto">
          <a:xfrm>
            <a:off x="928468" y="345056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2049" name="Picture 3">
            <a:hlinkClick r:id="rId5"/>
            <a:extLst>
              <a:ext uri="{FF2B5EF4-FFF2-40B4-BE49-F238E27FC236}">
                <a16:creationId xmlns:a16="http://schemas.microsoft.com/office/drawing/2014/main" id="{566D987B-EA70-4802-AEE3-757794520C2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8468" y="3907761"/>
            <a:ext cx="2095500" cy="228748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3C8F567D-1D69-4B37-BDC0-F2D30116EDE7}"/>
              </a:ext>
            </a:extLst>
          </p:cNvPr>
          <p:cNvSpPr>
            <a:spLocks noChangeArrowheads="1"/>
          </p:cNvSpPr>
          <p:nvPr/>
        </p:nvSpPr>
        <p:spPr bwMode="auto">
          <a:xfrm>
            <a:off x="928468" y="5887474"/>
            <a:ext cx="825206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 </a:t>
            </a:r>
            <a:r>
              <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hlinkClick r:id="rId7" tooltip="Nest Labs"/>
              </a:rPr>
              <a:t>Nest</a:t>
            </a:r>
            <a:r>
              <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learning thermostat reporting on energy usage and local weather</a:t>
            </a:r>
            <a:r>
              <a:rPr kumimoji="0" lang="en-US" altLang="en-US" sz="11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86957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2049"/>
                                        </p:tgtEl>
                                        <p:attrNameLst>
                                          <p:attrName>style.visibility</p:attrName>
                                        </p:attrNameLst>
                                      </p:cBhvr>
                                      <p:to>
                                        <p:strVal val="visible"/>
                                      </p:to>
                                    </p:set>
                                    <p:animEffect transition="in" filter="barn(inVertical)">
                                      <p:cBhvr>
                                        <p:cTn id="26" dur="500"/>
                                        <p:tgtEl>
                                          <p:spTgt spid="2049"/>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circle(in)">
                                      <p:cBhvr>
                                        <p:cTn id="3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056E8-D690-4D13-AF40-7927C7E8272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1545044-77FB-460C-A696-EE6E5AEE6A0E}"/>
              </a:ext>
            </a:extLst>
          </p:cNvPr>
          <p:cNvSpPr>
            <a:spLocks noGrp="1"/>
          </p:cNvSpPr>
          <p:nvPr>
            <p:ph idx="1"/>
          </p:nvPr>
        </p:nvSpPr>
        <p:spPr>
          <a:xfrm>
            <a:off x="353777" y="191112"/>
            <a:ext cx="8596668" cy="3880773"/>
          </a:xfrm>
        </p:spPr>
        <p:txBody>
          <a:bodyPr>
            <a:normAutofit fontScale="92500" lnSpcReduction="20000"/>
          </a:bodyPr>
          <a:lstStyle/>
          <a:p>
            <a:r>
              <a:rPr lang="en-US" b="1" u="sng" dirty="0"/>
              <a:t>Smart home</a:t>
            </a:r>
            <a:endParaRPr lang="en-IN" b="1" i="1" dirty="0"/>
          </a:p>
          <a:p>
            <a:r>
              <a:rPr lang="en-US" dirty="0"/>
              <a:t>IoT devices are a part of the larger concept of home automation, which can include lighting, heating and air conditioning, media and security systems. Long-term benefits could include energy savings by automatically ensuring lights and electronics are turned off.</a:t>
            </a:r>
            <a:endParaRPr lang="en-IN" dirty="0"/>
          </a:p>
          <a:p>
            <a:r>
              <a:rPr lang="en-US" dirty="0"/>
              <a:t>A smart home or automated home could be based on a platform or hubs that control smart devices and appliances. For instance, using </a:t>
            </a:r>
            <a:r>
              <a:rPr lang="en-US" dirty="0">
                <a:hlinkClick r:id="rId2" tooltip="Apple Inc."/>
              </a:rPr>
              <a:t>Apple</a:t>
            </a:r>
            <a:r>
              <a:rPr lang="en-US" dirty="0"/>
              <a:t>'s </a:t>
            </a:r>
            <a:r>
              <a:rPr lang="en-US" dirty="0" err="1">
                <a:hlinkClick r:id="rId3" tooltip="HomeKit"/>
              </a:rPr>
              <a:t>HomeKit</a:t>
            </a:r>
            <a:r>
              <a:rPr lang="en-US" dirty="0"/>
              <a:t>, manufacturers can have their home products and accessories controlled by an application in </a:t>
            </a:r>
            <a:r>
              <a:rPr lang="en-US" dirty="0">
                <a:hlinkClick r:id="rId4" tooltip="IOS"/>
              </a:rPr>
              <a:t>iOS</a:t>
            </a:r>
            <a:r>
              <a:rPr lang="en-US" dirty="0"/>
              <a:t> devices such as the </a:t>
            </a:r>
            <a:r>
              <a:rPr lang="en-US" dirty="0">
                <a:hlinkClick r:id="rId5" tooltip="IPhone"/>
              </a:rPr>
              <a:t>iPhone</a:t>
            </a:r>
            <a:r>
              <a:rPr lang="en-US" dirty="0"/>
              <a:t> and the </a:t>
            </a:r>
            <a:r>
              <a:rPr lang="en-US" dirty="0">
                <a:hlinkClick r:id="rId6" tooltip="Apple Watch"/>
              </a:rPr>
              <a:t>Apple Watch</a:t>
            </a:r>
            <a:r>
              <a:rPr lang="en-US" dirty="0"/>
              <a:t>. This could be a dedicated app or iOS native applications such as </a:t>
            </a:r>
            <a:r>
              <a:rPr lang="en-US" dirty="0">
                <a:hlinkClick r:id="rId7" tooltip="Siri"/>
              </a:rPr>
              <a:t>Siri</a:t>
            </a:r>
            <a:r>
              <a:rPr lang="en-US" dirty="0"/>
              <a:t>. This can be demonstrated in the case of Lenovo's Smart Home Essentials, which is a line of smart home devices that are controlled through Apple's Home app or Siri without the need for a Wi-Fi bridge. There are also dedicated smart home hubs that are offered as standalone platforms to connect different smart home products and these include the </a:t>
            </a:r>
            <a:r>
              <a:rPr lang="en-US" dirty="0">
                <a:hlinkClick r:id="rId8" tooltip="Amazon Echo"/>
              </a:rPr>
              <a:t>Amazon Echo</a:t>
            </a:r>
            <a:r>
              <a:rPr lang="en-US" dirty="0"/>
              <a:t>, </a:t>
            </a:r>
            <a:r>
              <a:rPr lang="en-US" dirty="0">
                <a:hlinkClick r:id="rId9" tooltip="Google Home"/>
              </a:rPr>
              <a:t>Google Home</a:t>
            </a:r>
            <a:r>
              <a:rPr lang="en-US" dirty="0"/>
              <a:t>, Apple's </a:t>
            </a:r>
            <a:r>
              <a:rPr lang="en-US" dirty="0" err="1">
                <a:hlinkClick r:id="rId10" tooltip="HomePod"/>
              </a:rPr>
              <a:t>HomePod</a:t>
            </a:r>
            <a:r>
              <a:rPr lang="en-US" dirty="0"/>
              <a:t>, and Samsung's </a:t>
            </a:r>
            <a:r>
              <a:rPr lang="en-US" dirty="0">
                <a:hlinkClick r:id="rId11" tooltip="SmartThings"/>
              </a:rPr>
              <a:t>SmartThings Hub</a:t>
            </a:r>
            <a:r>
              <a:rPr lang="en-US" dirty="0"/>
              <a:t>. In addition to the commercial systems, there are many non-proprietary, open source ecosystems; including Home Assistant, </a:t>
            </a:r>
            <a:r>
              <a:rPr lang="en-US" dirty="0" err="1"/>
              <a:t>OpenHAB</a:t>
            </a:r>
            <a:r>
              <a:rPr lang="en-US" dirty="0"/>
              <a:t> and </a:t>
            </a:r>
            <a:r>
              <a:rPr lang="en-US" dirty="0" err="1"/>
              <a:t>Domoticz</a:t>
            </a:r>
            <a:r>
              <a:rPr lang="en-US" dirty="0"/>
              <a:t>. </a:t>
            </a:r>
            <a:endParaRPr lang="en-IN" dirty="0"/>
          </a:p>
          <a:p>
            <a:endParaRPr lang="en-IN" dirty="0"/>
          </a:p>
        </p:txBody>
      </p:sp>
      <p:sp>
        <p:nvSpPr>
          <p:cNvPr id="4" name="Rectangle 2">
            <a:extLst>
              <a:ext uri="{FF2B5EF4-FFF2-40B4-BE49-F238E27FC236}">
                <a16:creationId xmlns:a16="http://schemas.microsoft.com/office/drawing/2014/main" id="{27B0B3E7-A262-483F-8DC3-CCD4FE258035}"/>
              </a:ext>
            </a:extLst>
          </p:cNvPr>
          <p:cNvSpPr>
            <a:spLocks noChangeArrowheads="1"/>
          </p:cNvSpPr>
          <p:nvPr/>
        </p:nvSpPr>
        <p:spPr bwMode="auto">
          <a:xfrm>
            <a:off x="844062" y="383294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3073" name="Picture 4">
            <a:hlinkClick r:id="rId12"/>
            <a:extLst>
              <a:ext uri="{FF2B5EF4-FFF2-40B4-BE49-F238E27FC236}">
                <a16:creationId xmlns:a16="http://schemas.microsoft.com/office/drawing/2014/main" id="{9C727E49-9597-4119-A295-DC40BBDC234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44062" y="4290140"/>
            <a:ext cx="2095500" cy="17049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C2F67ED7-194F-452B-BC52-0A91BBDBE249}"/>
              </a:ext>
            </a:extLst>
          </p:cNvPr>
          <p:cNvSpPr>
            <a:spLocks noChangeArrowheads="1"/>
          </p:cNvSpPr>
          <p:nvPr/>
        </p:nvSpPr>
        <p:spPr bwMode="auto">
          <a:xfrm>
            <a:off x="844062" y="5841227"/>
            <a:ext cx="580267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A </a:t>
            </a:r>
            <a:r>
              <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hlinkClick r:id="rId14" tooltip="Ring (company)"/>
              </a:rPr>
              <a:t>Ring</a:t>
            </a:r>
            <a:r>
              <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 doorbell connected to the Internet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04871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3073"/>
                                        </p:tgtEl>
                                        <p:attrNameLst>
                                          <p:attrName>style.visibility</p:attrName>
                                        </p:attrNameLst>
                                      </p:cBhvr>
                                      <p:to>
                                        <p:strVal val="visible"/>
                                      </p:to>
                                    </p:set>
                                    <p:animEffect transition="in" filter="wipe(down)">
                                      <p:cBhvr>
                                        <p:cTn id="25" dur="500"/>
                                        <p:tgtEl>
                                          <p:spTgt spid="3073"/>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circle(in)">
                                      <p:cBhvr>
                                        <p:cTn id="30"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7B138-DDB8-4217-B9E1-CB573C7B089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2C622B5-00E7-44C3-8D3D-B467F673689B}"/>
              </a:ext>
            </a:extLst>
          </p:cNvPr>
          <p:cNvSpPr>
            <a:spLocks noGrp="1"/>
          </p:cNvSpPr>
          <p:nvPr>
            <p:ph idx="1"/>
          </p:nvPr>
        </p:nvSpPr>
        <p:spPr>
          <a:xfrm>
            <a:off x="1073119" y="2213085"/>
            <a:ext cx="6173842" cy="3378346"/>
          </a:xfrm>
        </p:spPr>
        <p:txBody>
          <a:bodyPr>
            <a:normAutofit lnSpcReduction="10000"/>
          </a:bodyPr>
          <a:lstStyle/>
          <a:p>
            <a:r>
              <a:rPr lang="en-US" b="1" u="sng" dirty="0"/>
              <a:t>Transportation</a:t>
            </a:r>
            <a:endParaRPr lang="en-IN" b="1" i="1" dirty="0"/>
          </a:p>
          <a:p>
            <a:r>
              <a:rPr lang="en-US" dirty="0"/>
              <a:t>The IoT can assist in the integration of communications, control, and information processing across various </a:t>
            </a:r>
            <a:r>
              <a:rPr lang="en-US" dirty="0">
                <a:hlinkClick r:id="rId2" tooltip="Intelligent transportation system"/>
              </a:rPr>
              <a:t>transportation systems</a:t>
            </a:r>
            <a:r>
              <a:rPr lang="en-US" dirty="0"/>
              <a:t>. Application of the IoT extends to all aspects of transportation systems (i.e. the vehicle, the infrastructure, and the driver or user). Dynamic interaction between these components of a transport system enables inter- and intra-vehicular communication, smart, smart parking, </a:t>
            </a:r>
            <a:r>
              <a:rPr lang="en-US" dirty="0">
                <a:hlinkClick r:id="rId3" tooltip="Electronic toll collection"/>
              </a:rPr>
              <a:t>electronic toll collection systems</a:t>
            </a:r>
            <a:r>
              <a:rPr lang="en-US" dirty="0"/>
              <a:t>, </a:t>
            </a:r>
            <a:r>
              <a:rPr lang="en-US" dirty="0">
                <a:hlinkClick r:id="rId4" tooltip="Logistics management"/>
              </a:rPr>
              <a:t>logistic</a:t>
            </a:r>
            <a:r>
              <a:rPr lang="en-US" dirty="0"/>
              <a:t>s and </a:t>
            </a:r>
            <a:r>
              <a:rPr lang="en-US" dirty="0">
                <a:hlinkClick r:id="rId5" tooltip="Fleet management"/>
              </a:rPr>
              <a:t>fleet management</a:t>
            </a:r>
            <a:r>
              <a:rPr lang="en-US" dirty="0"/>
              <a:t>, </a:t>
            </a:r>
            <a:r>
              <a:rPr lang="en-US" dirty="0">
                <a:hlinkClick r:id="rId6" tooltip="Autonomous cruise control system"/>
              </a:rPr>
              <a:t>vehicle control</a:t>
            </a:r>
            <a:r>
              <a:rPr lang="en-US" dirty="0"/>
              <a:t>, safety, and road assistance</a:t>
            </a:r>
            <a:endParaRPr lang="en-IN" dirty="0"/>
          </a:p>
        </p:txBody>
      </p:sp>
      <p:sp>
        <p:nvSpPr>
          <p:cNvPr id="4" name="Rectangle 2">
            <a:extLst>
              <a:ext uri="{FF2B5EF4-FFF2-40B4-BE49-F238E27FC236}">
                <a16:creationId xmlns:a16="http://schemas.microsoft.com/office/drawing/2014/main" id="{82F75524-CC1C-472F-A1FE-7CB488380EBC}"/>
              </a:ext>
            </a:extLst>
          </p:cNvPr>
          <p:cNvSpPr>
            <a:spLocks noChangeArrowheads="1"/>
          </p:cNvSpPr>
          <p:nvPr/>
        </p:nvSpPr>
        <p:spPr bwMode="auto">
          <a:xfrm>
            <a:off x="8581292" y="244493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4097" name="Picture 2">
            <a:hlinkClick r:id="rId7"/>
            <a:extLst>
              <a:ext uri="{FF2B5EF4-FFF2-40B4-BE49-F238E27FC236}">
                <a16:creationId xmlns:a16="http://schemas.microsoft.com/office/drawing/2014/main" id="{C8B00AFE-6D20-4AFD-9BC3-6A84A8C4868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81292" y="2902133"/>
            <a:ext cx="1619250" cy="20002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47D37CB2-4E16-4C7C-84BC-75E8AA4999B5}"/>
              </a:ext>
            </a:extLst>
          </p:cNvPr>
          <p:cNvSpPr>
            <a:spLocks noChangeArrowheads="1"/>
          </p:cNvSpPr>
          <p:nvPr/>
        </p:nvSpPr>
        <p:spPr bwMode="auto">
          <a:xfrm>
            <a:off x="8581292" y="4880009"/>
            <a:ext cx="2729133" cy="307777"/>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222222"/>
                </a:solidFill>
                <a:effectLst/>
                <a:latin typeface="Arial" panose="020B0604020202020204" pitchFamily="34" charset="0"/>
                <a:ea typeface="Times New Roman" panose="02020603050405020304" pitchFamily="18" charset="0"/>
                <a:cs typeface="Arial" panose="020B0604020202020204" pitchFamily="34" charset="0"/>
              </a:rPr>
              <a:t>Digital variable speed-limit sign.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55474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097"/>
                                        </p:tgtEl>
                                        <p:attrNameLst>
                                          <p:attrName>style.visibility</p:attrName>
                                        </p:attrNameLst>
                                      </p:cBhvr>
                                      <p:to>
                                        <p:strVal val="visible"/>
                                      </p:to>
                                    </p:set>
                                    <p:animEffect transition="in" filter="barn(inVertical)">
                                      <p:cBhvr>
                                        <p:cTn id="17" dur="500"/>
                                        <p:tgtEl>
                                          <p:spTgt spid="4097"/>
                                        </p:tgtEl>
                                      </p:cBhvr>
                                    </p:animEffect>
                                  </p:childTnLst>
                                </p:cTn>
                              </p:par>
                            </p:childTnLst>
                          </p:cTn>
                        </p:par>
                      </p:childTnLst>
                    </p:cTn>
                  </p:par>
                  <p:par>
                    <p:cTn id="18" fill="hold">
                      <p:stCondLst>
                        <p:cond delay="indefinite"/>
                      </p:stCondLst>
                      <p:childTnLst>
                        <p:par>
                          <p:cTn id="19" fill="hold">
                            <p:stCondLst>
                              <p:cond delay="0"/>
                            </p:stCondLst>
                            <p:childTnLst>
                              <p:par>
                                <p:cTn id="20" presetID="26"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80">
                                          <p:stCondLst>
                                            <p:cond delay="0"/>
                                          </p:stCondLst>
                                        </p:cTn>
                                        <p:tgtEl>
                                          <p:spTgt spid="5"/>
                                        </p:tgtEl>
                                      </p:cBhvr>
                                    </p:animEffect>
                                    <p:anim calcmode="lin" valueType="num">
                                      <p:cBhvr>
                                        <p:cTn id="23"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4"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5"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6"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7"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8" dur="26">
                                          <p:stCondLst>
                                            <p:cond delay="650"/>
                                          </p:stCondLst>
                                        </p:cTn>
                                        <p:tgtEl>
                                          <p:spTgt spid="5"/>
                                        </p:tgtEl>
                                      </p:cBhvr>
                                      <p:to x="100000" y="60000"/>
                                    </p:animScale>
                                    <p:animScale>
                                      <p:cBhvr>
                                        <p:cTn id="29" dur="166" decel="50000">
                                          <p:stCondLst>
                                            <p:cond delay="676"/>
                                          </p:stCondLst>
                                        </p:cTn>
                                        <p:tgtEl>
                                          <p:spTgt spid="5"/>
                                        </p:tgtEl>
                                      </p:cBhvr>
                                      <p:to x="100000" y="100000"/>
                                    </p:animScale>
                                    <p:animScale>
                                      <p:cBhvr>
                                        <p:cTn id="30" dur="26">
                                          <p:stCondLst>
                                            <p:cond delay="1312"/>
                                          </p:stCondLst>
                                        </p:cTn>
                                        <p:tgtEl>
                                          <p:spTgt spid="5"/>
                                        </p:tgtEl>
                                      </p:cBhvr>
                                      <p:to x="100000" y="80000"/>
                                    </p:animScale>
                                    <p:animScale>
                                      <p:cBhvr>
                                        <p:cTn id="31" dur="166" decel="50000">
                                          <p:stCondLst>
                                            <p:cond delay="1338"/>
                                          </p:stCondLst>
                                        </p:cTn>
                                        <p:tgtEl>
                                          <p:spTgt spid="5"/>
                                        </p:tgtEl>
                                      </p:cBhvr>
                                      <p:to x="100000" y="100000"/>
                                    </p:animScale>
                                    <p:animScale>
                                      <p:cBhvr>
                                        <p:cTn id="32" dur="26">
                                          <p:stCondLst>
                                            <p:cond delay="1642"/>
                                          </p:stCondLst>
                                        </p:cTn>
                                        <p:tgtEl>
                                          <p:spTgt spid="5"/>
                                        </p:tgtEl>
                                      </p:cBhvr>
                                      <p:to x="100000" y="90000"/>
                                    </p:animScale>
                                    <p:animScale>
                                      <p:cBhvr>
                                        <p:cTn id="33" dur="166" decel="50000">
                                          <p:stCondLst>
                                            <p:cond delay="1668"/>
                                          </p:stCondLst>
                                        </p:cTn>
                                        <p:tgtEl>
                                          <p:spTgt spid="5"/>
                                        </p:tgtEl>
                                      </p:cBhvr>
                                      <p:to x="100000" y="100000"/>
                                    </p:animScale>
                                    <p:animScale>
                                      <p:cBhvr>
                                        <p:cTn id="34" dur="26">
                                          <p:stCondLst>
                                            <p:cond delay="1808"/>
                                          </p:stCondLst>
                                        </p:cTn>
                                        <p:tgtEl>
                                          <p:spTgt spid="5"/>
                                        </p:tgtEl>
                                      </p:cBhvr>
                                      <p:to x="100000" y="95000"/>
                                    </p:animScale>
                                    <p:animScale>
                                      <p:cBhvr>
                                        <p:cTn id="35"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41134-840F-415E-9DA5-FB5122940A18}"/>
              </a:ext>
            </a:extLst>
          </p:cNvPr>
          <p:cNvSpPr>
            <a:spLocks noGrp="1"/>
          </p:cNvSpPr>
          <p:nvPr>
            <p:ph type="title"/>
          </p:nvPr>
        </p:nvSpPr>
        <p:spPr/>
        <p:txBody>
          <a:bodyPr/>
          <a:lstStyle/>
          <a:p>
            <a:r>
              <a:rPr lang="en-IN" dirty="0"/>
              <a:t> </a:t>
            </a:r>
            <a:r>
              <a:rPr lang="en-US" dirty="0"/>
              <a:t>Objective</a:t>
            </a:r>
            <a:endParaRPr lang="en-IN" dirty="0"/>
          </a:p>
        </p:txBody>
      </p:sp>
      <p:sp>
        <p:nvSpPr>
          <p:cNvPr id="3" name="Content Placeholder 2">
            <a:extLst>
              <a:ext uri="{FF2B5EF4-FFF2-40B4-BE49-F238E27FC236}">
                <a16:creationId xmlns:a16="http://schemas.microsoft.com/office/drawing/2014/main" id="{48C1468F-C4D1-4587-B4E6-70B63ABD3864}"/>
              </a:ext>
            </a:extLst>
          </p:cNvPr>
          <p:cNvSpPr>
            <a:spLocks noGrp="1"/>
          </p:cNvSpPr>
          <p:nvPr>
            <p:ph idx="1"/>
          </p:nvPr>
        </p:nvSpPr>
        <p:spPr>
          <a:xfrm>
            <a:off x="677334" y="2160589"/>
            <a:ext cx="8596668" cy="1268411"/>
          </a:xfrm>
        </p:spPr>
        <p:txBody>
          <a:bodyPr/>
          <a:lstStyle/>
          <a:p>
            <a:r>
              <a:rPr lang="en-US" dirty="0"/>
              <a:t>To explains the concept of Internet of Things (IoT), its characteristics, explain security challenges, technology adoption trends and multi-layered method for securing data transport from a cellular connected Internet of Things device to a host through a cellular network.</a:t>
            </a:r>
            <a:endParaRPr lang="en-IN" dirty="0"/>
          </a:p>
          <a:p>
            <a:endParaRPr lang="en-IN" dirty="0"/>
          </a:p>
        </p:txBody>
      </p:sp>
    </p:spTree>
    <p:extLst>
      <p:ext uri="{BB962C8B-B14F-4D97-AF65-F5344CB8AC3E}">
        <p14:creationId xmlns:p14="http://schemas.microsoft.com/office/powerpoint/2010/main" val="1040261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A98E3-C22E-465E-BD43-2884BD5306D9}"/>
              </a:ext>
            </a:extLst>
          </p:cNvPr>
          <p:cNvSpPr>
            <a:spLocks noGrp="1"/>
          </p:cNvSpPr>
          <p:nvPr>
            <p:ph type="title"/>
          </p:nvPr>
        </p:nvSpPr>
        <p:spPr/>
        <p:txBody>
          <a:bodyPr/>
          <a:lstStyle/>
          <a:p>
            <a:r>
              <a:rPr lang="en-IN" dirty="0"/>
              <a:t>IoT Security Challenges</a:t>
            </a:r>
            <a:br>
              <a:rPr lang="en-IN" dirty="0"/>
            </a:br>
            <a:endParaRPr lang="en-IN" dirty="0"/>
          </a:p>
        </p:txBody>
      </p:sp>
      <p:sp>
        <p:nvSpPr>
          <p:cNvPr id="3" name="Content Placeholder 2">
            <a:extLst>
              <a:ext uri="{FF2B5EF4-FFF2-40B4-BE49-F238E27FC236}">
                <a16:creationId xmlns:a16="http://schemas.microsoft.com/office/drawing/2014/main" id="{5EB7D9AC-A9E3-4267-9CF6-24483F94EFE9}"/>
              </a:ext>
            </a:extLst>
          </p:cNvPr>
          <p:cNvSpPr>
            <a:spLocks noGrp="1"/>
          </p:cNvSpPr>
          <p:nvPr>
            <p:ph idx="1"/>
          </p:nvPr>
        </p:nvSpPr>
        <p:spPr>
          <a:xfrm>
            <a:off x="677334" y="1294229"/>
            <a:ext cx="6258038" cy="4747134"/>
          </a:xfrm>
        </p:spPr>
        <p:txBody>
          <a:bodyPr>
            <a:normAutofit fontScale="92500" lnSpcReduction="20000"/>
          </a:bodyPr>
          <a:lstStyle/>
          <a:p>
            <a:r>
              <a:rPr lang="en-US" dirty="0"/>
              <a:t>1. </a:t>
            </a:r>
            <a:r>
              <a:rPr lang="en-US" u="sng" dirty="0"/>
              <a:t>Insufficient testing and updating</a:t>
            </a:r>
          </a:p>
          <a:p>
            <a:r>
              <a:rPr lang="en-US" dirty="0"/>
              <a:t>Most of these devices and IoT products don’t get enough updates while, some don’t get updates at all.This means that a device that was once thought of as secure when the customers first bought it becomes insecure and eventually prone to hackers and other security issues.</a:t>
            </a:r>
          </a:p>
          <a:p>
            <a:r>
              <a:rPr lang="en-US" dirty="0"/>
              <a:t>IoT manufacturers, however, are more eager to produce and deliver their devices as fast as they can, without giving security too much of a thought.</a:t>
            </a:r>
          </a:p>
          <a:p>
            <a:r>
              <a:rPr lang="en-US" dirty="0"/>
              <a:t>Unfortunately, most manufacturers offer firmware updates only for a short period of time, only to stop the moment they start working on the next headline-grabbing gadget. Even worse, they use unsupported legacy Linux kernels.</a:t>
            </a:r>
          </a:p>
          <a:p>
            <a:r>
              <a:rPr lang="en-US" dirty="0"/>
              <a:t>This leaves their trusted customers exposed to potential attacks as a result of outdated hardware and </a:t>
            </a:r>
            <a:r>
              <a:rPr lang="en-US" dirty="0">
                <a:hlinkClick r:id="rId2"/>
              </a:rPr>
              <a:t>software</a:t>
            </a:r>
            <a:r>
              <a:rPr lang="en-US" dirty="0"/>
              <a:t>.</a:t>
            </a:r>
          </a:p>
          <a:p>
            <a:r>
              <a:rPr lang="en-US" dirty="0"/>
              <a:t>To protect their customers against such attacks, each device needs proper testing before being launched into the public and companies need to update them regularly.</a:t>
            </a:r>
            <a:endParaRPr lang="en-IN" dirty="0"/>
          </a:p>
        </p:txBody>
      </p:sp>
      <p:pic>
        <p:nvPicPr>
          <p:cNvPr id="5122" name="Picture 2" descr="biggest security insufficient testing and updating">
            <a:extLst>
              <a:ext uri="{FF2B5EF4-FFF2-40B4-BE49-F238E27FC236}">
                <a16:creationId xmlns:a16="http://schemas.microsoft.com/office/drawing/2014/main" id="{ACD111A0-06C5-4BE3-A015-6CE2D958A3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7914" y="2110154"/>
            <a:ext cx="4576961" cy="2817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2741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additive="base">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additive="base">
                                        <p:cTn id="4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5122"/>
                                        </p:tgtEl>
                                        <p:attrNameLst>
                                          <p:attrName>style.visibility</p:attrName>
                                        </p:attrNameLst>
                                      </p:cBhvr>
                                      <p:to>
                                        <p:strVal val="visible"/>
                                      </p:to>
                                    </p:set>
                                    <p:animEffect transition="in" filter="wipe(down)">
                                      <p:cBhvr>
                                        <p:cTn id="48"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224</TotalTime>
  <Words>1392</Words>
  <Application>Microsoft Office PowerPoint</Application>
  <PresentationFormat>Widescreen</PresentationFormat>
  <Paragraphs>84</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Trebuchet MS</vt:lpstr>
      <vt:lpstr>Wingdings 3</vt:lpstr>
      <vt:lpstr>Facet</vt:lpstr>
      <vt:lpstr>PowerPoint Presentation</vt:lpstr>
      <vt:lpstr>INTRODUCTION</vt:lpstr>
      <vt:lpstr>So What Is The Internet Of Things?  </vt:lpstr>
      <vt:lpstr>Why IoT? </vt:lpstr>
      <vt:lpstr>Applications of IOT</vt:lpstr>
      <vt:lpstr>PowerPoint Presentation</vt:lpstr>
      <vt:lpstr>PowerPoint Presentation</vt:lpstr>
      <vt:lpstr> Objective</vt:lpstr>
      <vt:lpstr>IoT Security Challenges </vt:lpstr>
      <vt:lpstr>PowerPoint Presentation</vt:lpstr>
      <vt:lpstr>PowerPoint Presentation</vt:lpstr>
      <vt:lpstr> IOT business opportunities </vt:lpstr>
      <vt:lpstr>PowerPoint Presentation</vt:lpstr>
      <vt:lpstr>PowerPoint Presentation</vt:lpstr>
      <vt:lpstr>PowerPoint Presentation</vt:lpstr>
      <vt:lpstr>PowerPoint Presentation</vt:lpstr>
      <vt:lpstr>PowerPoint Presentation</vt:lpstr>
      <vt:lpstr>  SIM-BASED AUTHENTICATION AND KEY AGREEMENT </vt:lpstr>
      <vt:lpstr>Approach</vt:lpstr>
      <vt:lpstr>PowerPoint Presentation</vt:lpstr>
      <vt:lpstr>PowerPoint Presentation</vt:lpstr>
      <vt:lpstr>CONCLUSIONS</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Vishal Vk</dc:creator>
  <cp:lastModifiedBy>Vishal Vk</cp:lastModifiedBy>
  <cp:revision>16</cp:revision>
  <dcterms:created xsi:type="dcterms:W3CDTF">2019-08-09T16:27:24Z</dcterms:created>
  <dcterms:modified xsi:type="dcterms:W3CDTF">2019-08-11T07:27:32Z</dcterms:modified>
</cp:coreProperties>
</file>