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76" r:id="rId3"/>
    <p:sldId id="288" r:id="rId4"/>
    <p:sldId id="289" r:id="rId5"/>
    <p:sldId id="290" r:id="rId6"/>
    <p:sldId id="291" r:id="rId7"/>
    <p:sldId id="292" r:id="rId8"/>
    <p:sldId id="293" r:id="rId9"/>
    <p:sldId id="294" r:id="rId10"/>
    <p:sldId id="295" r:id="rId11"/>
    <p:sldId id="28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A4FF"/>
    <a:srgbClr val="0095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52" autoAdjust="0"/>
  </p:normalViewPr>
  <p:slideViewPr>
    <p:cSldViewPr snapToGrid="0" showGuides="1">
      <p:cViewPr varScale="1">
        <p:scale>
          <a:sx n="73" d="100"/>
          <a:sy n="73" d="100"/>
        </p:scale>
        <p:origin x="25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6" d="100"/>
          <a:sy n="86" d="100"/>
        </p:scale>
        <p:origin x="38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AEE582A-D70A-4712-A2E4-8B9542953951}" type="datetime1">
              <a:rPr lang="en-GB" smtClean="0"/>
              <a:t>22/07/2023</a:t>
            </a:fld>
            <a:endParaRPr lang="en-GB"/>
          </a:p>
        </p:txBody>
      </p:sp>
      <p:sp>
        <p:nvSpPr>
          <p:cNvPr id="4" name="Footer Placehold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GB" smtClean="0"/>
              <a:t>‹#›</a:t>
            </a:fld>
            <a:endParaRPr lang="en-GB"/>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8BAE1F-2A3E-4B16-80F8-278959180D42}" type="datetime1">
              <a:rPr lang="en-GB" noProof="0" smtClean="0"/>
              <a:t>22/07/2023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GB" noProof="0" smtClean="0"/>
              <a:t>‹#›</a:t>
            </a:fld>
            <a:endParaRPr lang="en-GB"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a:t>
            </a:fld>
            <a:endParaRPr lang="en-GB"/>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2</a:t>
            </a:fld>
            <a:endParaRPr lang="en-GB"/>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11</a:t>
            </a:fld>
            <a:endParaRPr lang="en-GB"/>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87DD02D0-D2C8-4FC8-81B2-9A2721C42614}" type="datetime1">
              <a:rPr lang="en-GB" noProof="0" smtClean="0"/>
              <a:t>22/07/2023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54161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8EA02179-5326-473E-AA98-2ABA5AC32EA4}" type="datetime1">
              <a:rPr lang="en-GB" noProof="0" smtClean="0"/>
              <a:t>22/07/2023</a:t>
            </a:fld>
            <a:endParaRPr lang="en-GB" noProof="0"/>
          </a:p>
        </p:txBody>
      </p:sp>
      <p:sp>
        <p:nvSpPr>
          <p:cNvPr id="8" name="Footer Placeholder 7"/>
          <p:cNvSpPr>
            <a:spLocks noGrp="1"/>
          </p:cNvSpPr>
          <p:nvPr>
            <p:ph type="ftr" sz="quarter" idx="11"/>
          </p:nvPr>
        </p:nvSpPr>
        <p:spPr/>
        <p:txBody>
          <a:bodyPr/>
          <a:lstStyle/>
          <a:p>
            <a:pPr rtl="0"/>
            <a:endParaRPr lang="en-GB" noProof="0"/>
          </a:p>
        </p:txBody>
      </p:sp>
      <p:sp>
        <p:nvSpPr>
          <p:cNvPr id="9" name="Slide Number Placeholder 8"/>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73129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764D4770-22FF-4FBD-A847-3729E4B4F20C}" type="datetime1">
              <a:rPr lang="en-GB" noProof="0" smtClean="0"/>
              <a:t>22/07/2023</a:t>
            </a:fld>
            <a:endParaRPr lang="en-GB" noProof="0"/>
          </a:p>
        </p:txBody>
      </p:sp>
      <p:sp>
        <p:nvSpPr>
          <p:cNvPr id="8" name="Footer Placeholder 7"/>
          <p:cNvSpPr>
            <a:spLocks noGrp="1"/>
          </p:cNvSpPr>
          <p:nvPr>
            <p:ph type="ftr" sz="quarter" idx="11"/>
          </p:nvPr>
        </p:nvSpPr>
        <p:spPr/>
        <p:txBody>
          <a:bodyPr/>
          <a:lstStyle/>
          <a:p>
            <a:pPr rtl="0"/>
            <a:endParaRPr lang="en-GB" noProof="0"/>
          </a:p>
        </p:txBody>
      </p:sp>
      <p:sp>
        <p:nvSpPr>
          <p:cNvPr id="9" name="Slide Number Placeholder 8"/>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75830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0DD5949-724A-457F-9071-62DBDC5A6936}" type="datetime1">
              <a:rPr lang="en-GB" noProof="0" smtClean="0"/>
              <a:t>22/07/2023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65702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9CF4D177-4669-4F6B-B039-5C60F04A3CB9}" type="datetime1">
              <a:rPr lang="en-GB" noProof="0" smtClean="0"/>
              <a:t>22/07/2023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78885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rtl="0"/>
            <a:fld id="{0C0D1440-409F-4435-AC05-488A68747824}" type="datetime1">
              <a:rPr lang="en-GB" noProof="0" smtClean="0"/>
              <a:t>22/07/2023</a:t>
            </a:fld>
            <a:endParaRPr lang="en-GB" noProof="0"/>
          </a:p>
        </p:txBody>
      </p:sp>
      <p:sp>
        <p:nvSpPr>
          <p:cNvPr id="9" name="Footer Placeholder 8"/>
          <p:cNvSpPr>
            <a:spLocks noGrp="1"/>
          </p:cNvSpPr>
          <p:nvPr>
            <p:ph type="ftr" sz="quarter" idx="11"/>
          </p:nvPr>
        </p:nvSpPr>
        <p:spPr/>
        <p:txBody>
          <a:bodyPr/>
          <a:lstStyle/>
          <a:p>
            <a:pPr rtl="0"/>
            <a:endParaRPr lang="en-GB" noProof="0"/>
          </a:p>
        </p:txBody>
      </p:sp>
      <p:sp>
        <p:nvSpPr>
          <p:cNvPr id="10" name="Slide Number Placeholder 9"/>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55538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pPr rtl="0"/>
            <a:fld id="{6846CAB0-7073-440B-95BC-975676187D91}" type="datetime1">
              <a:rPr lang="en-GB" noProof="0" smtClean="0"/>
              <a:t>22/07/2023</a:t>
            </a:fld>
            <a:endParaRPr lang="en-GB" noProof="0"/>
          </a:p>
        </p:txBody>
      </p:sp>
      <p:sp>
        <p:nvSpPr>
          <p:cNvPr id="11" name="Footer Placeholder 10"/>
          <p:cNvSpPr>
            <a:spLocks noGrp="1"/>
          </p:cNvSpPr>
          <p:nvPr>
            <p:ph type="ftr" sz="quarter" idx="11"/>
          </p:nvPr>
        </p:nvSpPr>
        <p:spPr/>
        <p:txBody>
          <a:bodyPr/>
          <a:lstStyle/>
          <a:p>
            <a:pPr rtl="0"/>
            <a:endParaRPr lang="en-GB" noProof="0"/>
          </a:p>
        </p:txBody>
      </p:sp>
      <p:sp>
        <p:nvSpPr>
          <p:cNvPr id="12" name="Slide Number Placeholder 11"/>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75163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rtl="0"/>
            <a:fld id="{F03D72C7-8C80-451C-98FA-C5BDBD060ED9}" type="datetime1">
              <a:rPr lang="en-GB" noProof="0" smtClean="0"/>
              <a:t>22/07/2023</a:t>
            </a:fld>
            <a:endParaRPr lang="en-GB" noProof="0"/>
          </a:p>
        </p:txBody>
      </p:sp>
      <p:sp>
        <p:nvSpPr>
          <p:cNvPr id="7" name="Footer Placeholder 6"/>
          <p:cNvSpPr>
            <a:spLocks noGrp="1"/>
          </p:cNvSpPr>
          <p:nvPr>
            <p:ph type="ftr" sz="quarter" idx="11"/>
          </p:nvPr>
        </p:nvSpPr>
        <p:spPr/>
        <p:txBody>
          <a:bodyPr/>
          <a:lstStyle/>
          <a:p>
            <a:pPr rtl="0"/>
            <a:endParaRPr lang="en-GB" noProof="0"/>
          </a:p>
        </p:txBody>
      </p:sp>
      <p:sp>
        <p:nvSpPr>
          <p:cNvPr id="8" name="Slide Number Placeholder 7"/>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37311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1291EEA3-59B9-4F51-885F-7E8B6CB66D83}" type="datetime1">
              <a:rPr lang="en-GB" noProof="0" smtClean="0"/>
              <a:t>22/07/2023</a:t>
            </a:fld>
            <a:endParaRPr lang="en-GB" noProof="0"/>
          </a:p>
        </p:txBody>
      </p:sp>
      <p:sp>
        <p:nvSpPr>
          <p:cNvPr id="6" name="Footer Placeholder 5"/>
          <p:cNvSpPr>
            <a:spLocks noGrp="1"/>
          </p:cNvSpPr>
          <p:nvPr>
            <p:ph type="ftr" sz="quarter" idx="11"/>
          </p:nvPr>
        </p:nvSpPr>
        <p:spPr/>
        <p:txBody>
          <a:bodyPr/>
          <a:lstStyle/>
          <a:p>
            <a:pPr rtl="0"/>
            <a:endParaRPr lang="en-GB" noProof="0"/>
          </a:p>
        </p:txBody>
      </p:sp>
      <p:sp>
        <p:nvSpPr>
          <p:cNvPr id="7" name="Slide Number Placeholder 6"/>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58805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rtl="0"/>
            <a:fld id="{0A83C952-2417-4F5C-84CD-A6BA5362D781}" type="datetime1">
              <a:rPr lang="en-GB" noProof="0" smtClean="0"/>
              <a:t>22/07/2023</a:t>
            </a:fld>
            <a:endParaRPr lang="en-GB" noProof="0"/>
          </a:p>
        </p:txBody>
      </p:sp>
      <p:sp>
        <p:nvSpPr>
          <p:cNvPr id="9" name="Footer Placeholder 8"/>
          <p:cNvSpPr>
            <a:spLocks noGrp="1"/>
          </p:cNvSpPr>
          <p:nvPr>
            <p:ph type="ftr" sz="quarter" idx="11"/>
          </p:nvPr>
        </p:nvSpPr>
        <p:spPr/>
        <p:txBody>
          <a:bodyPr/>
          <a:lstStyle/>
          <a:p>
            <a:pPr rtl="0"/>
            <a:endParaRPr lang="en-GB" noProof="0"/>
          </a:p>
        </p:txBody>
      </p:sp>
      <p:sp>
        <p:nvSpPr>
          <p:cNvPr id="10" name="Slide Number Placeholder 9"/>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44795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rtl="0"/>
            <a:fld id="{272C9081-3854-4E92-BB0B-4F96F8CAED11}" type="datetime1">
              <a:rPr lang="en-GB" noProof="0" smtClean="0"/>
              <a:t>22/07/2023</a:t>
            </a:fld>
            <a:endParaRPr lang="en-GB" noProof="0"/>
          </a:p>
        </p:txBody>
      </p:sp>
      <p:sp>
        <p:nvSpPr>
          <p:cNvPr id="9" name="Footer Placeholder 8"/>
          <p:cNvSpPr>
            <a:spLocks noGrp="1"/>
          </p:cNvSpPr>
          <p:nvPr>
            <p:ph type="ftr" sz="quarter" idx="11"/>
          </p:nvPr>
        </p:nvSpPr>
        <p:spPr>
          <a:xfrm>
            <a:off x="3499101" y="6356350"/>
            <a:ext cx="5911517" cy="365125"/>
          </a:xfrm>
        </p:spPr>
        <p:txBody>
          <a:bodyPr/>
          <a:lstStyle/>
          <a:p>
            <a:pPr rtl="0"/>
            <a:endParaRPr lang="en-GB" noProof="0"/>
          </a:p>
        </p:txBody>
      </p:sp>
      <p:sp>
        <p:nvSpPr>
          <p:cNvPr id="10" name="Slide Number Placeholder 9"/>
          <p:cNvSpPr>
            <a:spLocks noGrp="1"/>
          </p:cNvSpPr>
          <p:nvPr>
            <p:ph type="sldNum" sz="quarter" idx="12"/>
          </p:nvPr>
        </p:nvSpPr>
        <p:spPr/>
        <p:txBody>
          <a:body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06215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98ABF61A-FF13-48A8-8796-5ECEE8EE3A2F}" type="datetime1">
              <a:rPr lang="en-GB" noProof="0" smtClean="0"/>
              <a:t>22/07/2023</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583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60635" y="3161623"/>
            <a:ext cx="9144000" cy="969496"/>
          </a:xfrm>
        </p:spPr>
        <p:txBody>
          <a:bodyPr lIns="0" tIns="0" rIns="0" bIns="0" rtlCol="0" anchor="t">
            <a:spAutoFit/>
          </a:bodyPr>
          <a:lstStyle/>
          <a:p>
            <a:pPr rtl="0"/>
            <a:r>
              <a:rPr lang="en-GB" sz="4000" b="1" dirty="0">
                <a:solidFill>
                  <a:schemeClr val="bg1"/>
                </a:solidFill>
              </a:rPr>
              <a:t>Quarterly Customer Analysis</a:t>
            </a:r>
            <a:br>
              <a:rPr lang="en-GB" b="1" dirty="0">
                <a:solidFill>
                  <a:schemeClr val="bg1"/>
                </a:solidFill>
              </a:rPr>
            </a:br>
            <a:r>
              <a:rPr lang="en-GB" sz="2800" b="1" dirty="0">
                <a:solidFill>
                  <a:schemeClr val="bg1"/>
                </a:solidFill>
              </a:rPr>
              <a:t>Summary and findings</a:t>
            </a:r>
            <a:endParaRPr lang="en-GB" sz="2800" dirty="0">
              <a:solidFill>
                <a:schemeClr val="accent4"/>
              </a:solidFill>
            </a:endParaRPr>
          </a:p>
        </p:txBody>
      </p:sp>
      <p:sp>
        <p:nvSpPr>
          <p:cNvPr id="3" name="TextBox 2">
            <a:extLst>
              <a:ext uri="{FF2B5EF4-FFF2-40B4-BE49-F238E27FC236}">
                <a16:creationId xmlns:a16="http://schemas.microsoft.com/office/drawing/2014/main" id="{77A8A4E9-6DEA-479F-FB9E-BC695337B860}"/>
              </a:ext>
            </a:extLst>
          </p:cNvPr>
          <p:cNvSpPr txBox="1"/>
          <p:nvPr/>
        </p:nvSpPr>
        <p:spPr>
          <a:xfrm>
            <a:off x="7031419" y="5580993"/>
            <a:ext cx="2133601" cy="369332"/>
          </a:xfrm>
          <a:prstGeom prst="rect">
            <a:avLst/>
          </a:prstGeom>
          <a:noFill/>
        </p:spPr>
        <p:txBody>
          <a:bodyPr wrap="square" rtlCol="0">
            <a:spAutoFit/>
          </a:bodyPr>
          <a:lstStyle/>
          <a:p>
            <a:r>
              <a:rPr lang="en-SG" b="1" dirty="0">
                <a:solidFill>
                  <a:schemeClr val="bg1">
                    <a:lumMod val="95000"/>
                  </a:schemeClr>
                </a:solidFill>
              </a:rPr>
              <a:t>By: Vishnu Vardhan</a:t>
            </a:r>
            <a:endParaRPr lang="en-GB" b="1" dirty="0">
              <a:solidFill>
                <a:schemeClr val="bg1">
                  <a:lumMod val="95000"/>
                </a:schemeClr>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E09D2-CDDE-D404-7E9F-36FC16738616}"/>
              </a:ext>
            </a:extLst>
          </p:cNvPr>
          <p:cNvSpPr/>
          <p:nvPr/>
        </p:nvSpPr>
        <p:spPr>
          <a:xfrm>
            <a:off x="0" y="917027"/>
            <a:ext cx="1355834" cy="5023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9BC2CD2-747D-E63D-2B60-A2F471E54337}"/>
              </a:ext>
            </a:extLst>
          </p:cNvPr>
          <p:cNvSpPr txBox="1"/>
          <p:nvPr/>
        </p:nvSpPr>
        <p:spPr>
          <a:xfrm>
            <a:off x="1606536" y="138510"/>
            <a:ext cx="10037380" cy="584775"/>
          </a:xfrm>
          <a:prstGeom prst="rect">
            <a:avLst/>
          </a:prstGeom>
          <a:noFill/>
        </p:spPr>
        <p:txBody>
          <a:bodyPr wrap="square" rtlCol="0">
            <a:spAutoFit/>
          </a:bodyPr>
          <a:lstStyle/>
          <a:p>
            <a:r>
              <a:rPr lang="en-SG" sz="3200" b="1" dirty="0"/>
              <a:t>Recommendations &amp; Conclusion </a:t>
            </a:r>
            <a:endParaRPr lang="en-GB" sz="2800" b="1" dirty="0"/>
          </a:p>
        </p:txBody>
      </p:sp>
      <p:sp>
        <p:nvSpPr>
          <p:cNvPr id="8" name="TextBox 7">
            <a:extLst>
              <a:ext uri="{FF2B5EF4-FFF2-40B4-BE49-F238E27FC236}">
                <a16:creationId xmlns:a16="http://schemas.microsoft.com/office/drawing/2014/main" id="{F78FF400-6746-91D5-5212-FD6B521DDFA2}"/>
              </a:ext>
            </a:extLst>
          </p:cNvPr>
          <p:cNvSpPr txBox="1"/>
          <p:nvPr/>
        </p:nvSpPr>
        <p:spPr>
          <a:xfrm>
            <a:off x="1606536" y="639202"/>
            <a:ext cx="9751747" cy="5909310"/>
          </a:xfrm>
          <a:prstGeom prst="rect">
            <a:avLst/>
          </a:prstGeom>
          <a:noFill/>
        </p:spPr>
        <p:txBody>
          <a:bodyPr wrap="square">
            <a:spAutoFit/>
          </a:bodyPr>
          <a:lstStyle/>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r>
              <a:rPr lang="en-GB" dirty="0"/>
              <a:t>The analysis conducted indicates that the company needs to make </a:t>
            </a:r>
            <a:r>
              <a:rPr lang="en-GB" b="1" dirty="0"/>
              <a:t>customer retention its top priority</a:t>
            </a:r>
            <a:r>
              <a:rPr lang="en-GB" dirty="0"/>
              <a:t>. This reduces  the probability of customers churning and increase accumulated revenue over time. </a:t>
            </a:r>
          </a:p>
          <a:p>
            <a:pPr marL="285750" indent="-285750">
              <a:buFont typeface="Wingdings" panose="05000000000000000000" pitchFamily="2" charset="2"/>
              <a:buChar char="q"/>
            </a:pPr>
            <a:r>
              <a:rPr lang="en-GB" dirty="0"/>
              <a:t>In an ideal scenario, the company needs to ensure that </a:t>
            </a:r>
            <a:r>
              <a:rPr lang="en-GB" b="1" dirty="0"/>
              <a:t>customers stay beyond the 24-month mark </a:t>
            </a:r>
            <a:r>
              <a:rPr lang="en-GB" dirty="0"/>
              <a:t>since they are more likely to generate revenue and stay with the company.</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Some ways to increase customer retention is:</a:t>
            </a:r>
          </a:p>
          <a:p>
            <a:pPr marL="285750" indent="-285750">
              <a:buFont typeface="Courier New" panose="02070309020205020404" pitchFamily="49" charset="0"/>
              <a:buChar char="o"/>
            </a:pPr>
            <a:r>
              <a:rPr lang="en-GB" b="1" dirty="0"/>
              <a:t>Faster response</a:t>
            </a:r>
            <a:r>
              <a:rPr lang="en-GB" dirty="0"/>
              <a:t>: Quicker replies to queries raised ensure customer satisfaction</a:t>
            </a:r>
          </a:p>
          <a:p>
            <a:endParaRPr lang="en-GB" dirty="0"/>
          </a:p>
          <a:p>
            <a:pPr marL="285750" indent="-285750">
              <a:buFont typeface="Courier New" panose="02070309020205020404" pitchFamily="49" charset="0"/>
              <a:buChar char="o"/>
            </a:pPr>
            <a:r>
              <a:rPr lang="en-GB" b="1" dirty="0"/>
              <a:t>Personalised experience</a:t>
            </a:r>
            <a:r>
              <a:rPr lang="en-GB" dirty="0"/>
              <a:t>: Based on customer demographics, the company can market the services in different languages and provide offers on cultural festivals.</a:t>
            </a:r>
          </a:p>
          <a:p>
            <a:endParaRPr lang="en-GB" dirty="0"/>
          </a:p>
          <a:p>
            <a:pPr marL="285750" indent="-285750">
              <a:buFont typeface="Courier New" panose="02070309020205020404" pitchFamily="49" charset="0"/>
              <a:buChar char="o"/>
            </a:pPr>
            <a:r>
              <a:rPr lang="en-GB" b="1" dirty="0"/>
              <a:t>Streamlined customer support services</a:t>
            </a:r>
            <a:r>
              <a:rPr lang="en-GB" dirty="0"/>
              <a:t>: Ensure that all the customer feedback and complaints are processed in real time to gain better knowledge of underlying issues.</a:t>
            </a:r>
          </a:p>
          <a:p>
            <a:endParaRPr lang="en-GB" dirty="0"/>
          </a:p>
          <a:p>
            <a:pPr marL="285750" indent="-285750">
              <a:buFont typeface="Courier New" panose="02070309020205020404" pitchFamily="49" charset="0"/>
              <a:buChar char="o"/>
            </a:pPr>
            <a:r>
              <a:rPr lang="en-GB" b="1" dirty="0"/>
              <a:t>Market and Competitor Research</a:t>
            </a:r>
            <a:r>
              <a:rPr lang="en-GB" dirty="0"/>
              <a:t>: Majority of customers left the company due to better services and devices offered by competitors. Therefore, doing additional research on the competitors and the current telecom market can ensure where the company is lacking in terms of performance and pricing.</a:t>
            </a:r>
          </a:p>
          <a:p>
            <a:endParaRPr lang="en-GB" dirty="0"/>
          </a:p>
        </p:txBody>
      </p:sp>
    </p:spTree>
    <p:extLst>
      <p:ext uri="{BB962C8B-B14F-4D97-AF65-F5344CB8AC3E}">
        <p14:creationId xmlns:p14="http://schemas.microsoft.com/office/powerpoint/2010/main" val="427658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n-GB" sz="7200" b="1" dirty="0">
                <a:solidFill>
                  <a:schemeClr val="bg1"/>
                </a:solidFill>
              </a:rPr>
              <a:t>Thank you</a:t>
            </a:r>
            <a:endParaRPr lang="en-GB" sz="7200" dirty="0">
              <a:solidFill>
                <a:schemeClr val="accent4"/>
              </a:solidFill>
            </a:endParaRPr>
          </a:p>
        </p:txBody>
      </p:sp>
      <p:sp>
        <p:nvSpPr>
          <p:cNvPr id="3" name="TextBox 2">
            <a:extLst>
              <a:ext uri="{FF2B5EF4-FFF2-40B4-BE49-F238E27FC236}">
                <a16:creationId xmlns:a16="http://schemas.microsoft.com/office/drawing/2014/main" id="{BAAE38AC-673C-005E-C3BF-87D6C71BFFFA}"/>
              </a:ext>
            </a:extLst>
          </p:cNvPr>
          <p:cNvSpPr txBox="1"/>
          <p:nvPr/>
        </p:nvSpPr>
        <p:spPr>
          <a:xfrm>
            <a:off x="6989379" y="5611789"/>
            <a:ext cx="2165131" cy="369332"/>
          </a:xfrm>
          <a:prstGeom prst="rect">
            <a:avLst/>
          </a:prstGeom>
          <a:noFill/>
        </p:spPr>
        <p:txBody>
          <a:bodyPr wrap="square">
            <a:spAutoFit/>
          </a:bodyPr>
          <a:lstStyle/>
          <a:p>
            <a:r>
              <a:rPr lang="en-SG" b="1" dirty="0">
                <a:solidFill>
                  <a:schemeClr val="bg1">
                    <a:lumMod val="95000"/>
                  </a:schemeClr>
                </a:solidFill>
              </a:rPr>
              <a:t>By: Vishnu Vardhan</a:t>
            </a:r>
            <a:endParaRPr lang="en-GB" b="1" dirty="0">
              <a:solidFill>
                <a:schemeClr val="bg1">
                  <a:lumMod val="95000"/>
                </a:schemeClr>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pPr rtl="0"/>
            <a:r>
              <a:rPr lang="en-GB"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660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GB" sz="2800" b="1" dirty="0">
                <a:solidFill>
                  <a:schemeClr val="tx1">
                    <a:lumMod val="75000"/>
                    <a:lumOff val="25000"/>
                  </a:schemeClr>
                </a:solidFill>
              </a:rPr>
              <a:t>Analysis Steps</a:t>
            </a:r>
            <a:br>
              <a:rPr lang="en-GB" sz="2800" dirty="0">
                <a:solidFill>
                  <a:schemeClr val="tx1">
                    <a:lumMod val="75000"/>
                    <a:lumOff val="25000"/>
                  </a:schemeClr>
                </a:solidFill>
              </a:rPr>
            </a:br>
            <a:endParaRPr lang="en-GB"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SG" sz="1600" dirty="0"/>
              <a:t>RECOMMENDATION</a:t>
            </a:r>
            <a:endParaRPr lang="en-GB"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SG" sz="1600" dirty="0"/>
              <a:t>VISUALIZE DATA</a:t>
            </a:r>
            <a:endParaRPr lang="en-GB"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ANALYZE DATA</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DEFINE OBJECTIVES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GB" sz="1600" dirty="0"/>
              <a:t>GATHER DATA</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SG" sz="1600" dirty="0"/>
              <a:t>P</a:t>
            </a:r>
            <a:r>
              <a:rPr lang="en-GB" sz="1600" dirty="0"/>
              <a:t>ROCESS DATA</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7818223" y="3470878"/>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123858" y="534964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sp>
        <p:nvSpPr>
          <p:cNvPr id="2" name="Freeform 1676" descr="Icon of check box. ">
            <a:extLst>
              <a:ext uri="{FF2B5EF4-FFF2-40B4-BE49-F238E27FC236}">
                <a16:creationId xmlns:a16="http://schemas.microsoft.com/office/drawing/2014/main" id="{B83BE7A2-067D-2F68-E5C5-62E75CAEE81C}"/>
              </a:ext>
            </a:extLst>
          </p:cNvPr>
          <p:cNvSpPr>
            <a:spLocks noEditPoints="1"/>
          </p:cNvSpPr>
          <p:nvPr/>
        </p:nvSpPr>
        <p:spPr bwMode="auto">
          <a:xfrm>
            <a:off x="4715661" y="178743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dirty="0"/>
          </a:p>
        </p:txBody>
      </p:sp>
      <p:pic>
        <p:nvPicPr>
          <p:cNvPr id="44" name="Graphic 43" descr="Teacher with solid fill">
            <a:extLst>
              <a:ext uri="{FF2B5EF4-FFF2-40B4-BE49-F238E27FC236}">
                <a16:creationId xmlns:a16="http://schemas.microsoft.com/office/drawing/2014/main" id="{C9866428-B188-9BDA-EC58-56FBB18D3D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8553" y="1640088"/>
            <a:ext cx="640452" cy="640452"/>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332A50-0DB5-31DB-404C-950A34B1F4EB}"/>
              </a:ext>
            </a:extLst>
          </p:cNvPr>
          <p:cNvSpPr>
            <a:spLocks noGrp="1"/>
          </p:cNvSpPr>
          <p:nvPr>
            <p:ph type="title"/>
          </p:nvPr>
        </p:nvSpPr>
        <p:spPr>
          <a:xfrm>
            <a:off x="1539116" y="864108"/>
            <a:ext cx="3073914" cy="5120639"/>
          </a:xfrm>
        </p:spPr>
        <p:txBody>
          <a:bodyPr vert="horz" lIns="91440" tIns="45720" rIns="91440" bIns="45720" rtlCol="0" anchor="ctr">
            <a:normAutofit/>
          </a:bodyPr>
          <a:lstStyle/>
          <a:p>
            <a:pPr algn="r"/>
            <a:r>
              <a:rPr lang="en-US" dirty="0">
                <a:solidFill>
                  <a:schemeClr val="tx1">
                    <a:lumMod val="85000"/>
                    <a:lumOff val="15000"/>
                  </a:schemeClr>
                </a:solidFill>
              </a:rPr>
              <a:t>Objectives </a:t>
            </a:r>
          </a:p>
        </p:txBody>
      </p:sp>
      <p:sp>
        <p:nvSpPr>
          <p:cNvPr id="14"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A32B4D-9034-81FD-0092-8B7BBF359206}"/>
              </a:ext>
            </a:extLst>
          </p:cNvPr>
          <p:cNvSpPr txBox="1"/>
          <p:nvPr/>
        </p:nvSpPr>
        <p:spPr>
          <a:xfrm>
            <a:off x="5289229" y="864108"/>
            <a:ext cx="5910677" cy="5120640"/>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Explore the </a:t>
            </a:r>
            <a:r>
              <a:rPr lang="en-US" b="1" dirty="0">
                <a:solidFill>
                  <a:schemeClr val="tx1">
                    <a:lumMod val="65000"/>
                    <a:lumOff val="35000"/>
                  </a:schemeClr>
                </a:solidFill>
              </a:rPr>
              <a:t>profiles of customers </a:t>
            </a:r>
            <a:r>
              <a:rPr lang="en-US" dirty="0">
                <a:solidFill>
                  <a:schemeClr val="tx1">
                    <a:lumMod val="65000"/>
                    <a:lumOff val="35000"/>
                  </a:schemeClr>
                </a:solidFill>
              </a:rPr>
              <a:t>that Joined, Stayed and Churned in the last Quarter</a:t>
            </a:r>
          </a:p>
          <a:p>
            <a:pPr marL="102870" indent="-182880" defTabSz="914400">
              <a:lnSpc>
                <a:spcPct val="90000"/>
              </a:lnSpc>
              <a:spcAft>
                <a:spcPts val="600"/>
              </a:spcAft>
              <a:buClr>
                <a:schemeClr val="accent1"/>
              </a:buClr>
              <a:buFont typeface="Wingdings 2" pitchFamily="18" charset="2"/>
              <a:buChar char=""/>
            </a:pPr>
            <a:endParaRPr lang="en-US">
              <a:solidFill>
                <a:schemeClr val="tx1">
                  <a:lumMod val="65000"/>
                  <a:lumOff val="35000"/>
                </a:schemeClr>
              </a:solidFill>
            </a:endParaRPr>
          </a:p>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Make note of the </a:t>
            </a:r>
            <a:r>
              <a:rPr lang="en-US" b="1" dirty="0">
                <a:solidFill>
                  <a:schemeClr val="tx1">
                    <a:lumMod val="65000"/>
                    <a:lumOff val="35000"/>
                  </a:schemeClr>
                </a:solidFill>
              </a:rPr>
              <a:t>measures that drive revenue</a:t>
            </a:r>
            <a:r>
              <a:rPr lang="en-US" dirty="0">
                <a:solidFill>
                  <a:schemeClr val="tx1">
                    <a:lumMod val="65000"/>
                    <a:lumOff val="35000"/>
                  </a:schemeClr>
                </a:solidFill>
              </a:rPr>
              <a:t> for the 3 customer categories</a:t>
            </a:r>
          </a:p>
          <a:p>
            <a:pPr marL="102870" indent="-182880" defTabSz="914400">
              <a:lnSpc>
                <a:spcPct val="90000"/>
              </a:lnSpc>
              <a:spcAft>
                <a:spcPts val="600"/>
              </a:spcAft>
              <a:buClr>
                <a:schemeClr val="accent1"/>
              </a:buClr>
              <a:buFont typeface="Wingdings 2" pitchFamily="18" charset="2"/>
              <a:buChar char=""/>
            </a:pPr>
            <a:endParaRPr lang="en-US">
              <a:solidFill>
                <a:schemeClr val="tx1">
                  <a:lumMod val="65000"/>
                  <a:lumOff val="35000"/>
                </a:schemeClr>
              </a:solidFill>
            </a:endParaRPr>
          </a:p>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Calculate </a:t>
            </a:r>
            <a:r>
              <a:rPr lang="en-US" b="1" dirty="0">
                <a:solidFill>
                  <a:schemeClr val="tx1">
                    <a:lumMod val="65000"/>
                    <a:lumOff val="35000"/>
                  </a:schemeClr>
                </a:solidFill>
              </a:rPr>
              <a:t>churn rate </a:t>
            </a:r>
            <a:r>
              <a:rPr lang="en-US" dirty="0">
                <a:solidFill>
                  <a:schemeClr val="tx1">
                    <a:lumMod val="65000"/>
                    <a:lumOff val="35000"/>
                  </a:schemeClr>
                </a:solidFill>
              </a:rPr>
              <a:t>and find the impact of churned customers on total revenue</a:t>
            </a:r>
          </a:p>
          <a:p>
            <a:pPr marL="102870" indent="-182880" defTabSz="914400">
              <a:lnSpc>
                <a:spcPct val="90000"/>
              </a:lnSpc>
              <a:spcAft>
                <a:spcPts val="600"/>
              </a:spcAft>
              <a:buClr>
                <a:schemeClr val="accent1"/>
              </a:buClr>
              <a:buFont typeface="Wingdings 2" pitchFamily="18" charset="2"/>
              <a:buChar char=""/>
            </a:pPr>
            <a:endParaRPr lang="en-US">
              <a:solidFill>
                <a:schemeClr val="tx1">
                  <a:lumMod val="65000"/>
                  <a:lumOff val="35000"/>
                </a:schemeClr>
              </a:solidFill>
            </a:endParaRPr>
          </a:p>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Find out the </a:t>
            </a:r>
            <a:r>
              <a:rPr lang="en-US" b="1" dirty="0">
                <a:solidFill>
                  <a:schemeClr val="tx1">
                    <a:lumMod val="65000"/>
                    <a:lumOff val="35000"/>
                  </a:schemeClr>
                </a:solidFill>
              </a:rPr>
              <a:t>key reasons for customers churning</a:t>
            </a:r>
          </a:p>
          <a:p>
            <a:pPr marL="102870" indent="-182880" defTabSz="914400">
              <a:lnSpc>
                <a:spcPct val="90000"/>
              </a:lnSpc>
              <a:spcAft>
                <a:spcPts val="600"/>
              </a:spcAft>
              <a:buClr>
                <a:schemeClr val="accent1"/>
              </a:buClr>
              <a:buFont typeface="Wingdings 2" pitchFamily="18" charset="2"/>
              <a:buChar char=""/>
            </a:pPr>
            <a:endParaRPr lang="en-US" b="1">
              <a:solidFill>
                <a:schemeClr val="tx1">
                  <a:lumMod val="65000"/>
                  <a:lumOff val="35000"/>
                </a:schemeClr>
              </a:solidFill>
            </a:endParaRPr>
          </a:p>
          <a:p>
            <a:pPr marL="28575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Provide </a:t>
            </a:r>
            <a:r>
              <a:rPr lang="en-US" b="1" dirty="0">
                <a:solidFill>
                  <a:schemeClr val="tx1">
                    <a:lumMod val="65000"/>
                    <a:lumOff val="35000"/>
                  </a:schemeClr>
                </a:solidFill>
              </a:rPr>
              <a:t>recommendations</a:t>
            </a:r>
            <a:r>
              <a:rPr lang="en-US" dirty="0">
                <a:solidFill>
                  <a:schemeClr val="tx1">
                    <a:lumMod val="65000"/>
                    <a:lumOff val="35000"/>
                  </a:schemeClr>
                </a:solidFill>
              </a:rPr>
              <a:t> based on findings and analysis </a:t>
            </a:r>
          </a:p>
        </p:txBody>
      </p:sp>
      <p:sp>
        <p:nvSpPr>
          <p:cNvPr id="18"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31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9E99-F618-7149-8232-40138F86EE1C}"/>
              </a:ext>
            </a:extLst>
          </p:cNvPr>
          <p:cNvSpPr>
            <a:spLocks noGrp="1"/>
          </p:cNvSpPr>
          <p:nvPr>
            <p:ph type="title"/>
          </p:nvPr>
        </p:nvSpPr>
        <p:spPr/>
        <p:txBody>
          <a:bodyPr>
            <a:normAutofit/>
          </a:bodyPr>
          <a:lstStyle/>
          <a:p>
            <a:pPr algn="ctr"/>
            <a:r>
              <a:rPr lang="en-SG" sz="4000" b="1" dirty="0"/>
              <a:t>Customer Profile</a:t>
            </a:r>
            <a:endParaRPr lang="en-GB" sz="4000" b="1" dirty="0"/>
          </a:p>
        </p:txBody>
      </p:sp>
      <p:sp>
        <p:nvSpPr>
          <p:cNvPr id="4" name="TextBox 3">
            <a:extLst>
              <a:ext uri="{FF2B5EF4-FFF2-40B4-BE49-F238E27FC236}">
                <a16:creationId xmlns:a16="http://schemas.microsoft.com/office/drawing/2014/main" id="{811163C1-348C-CBB1-5D6D-A10B386D8D9C}"/>
              </a:ext>
            </a:extLst>
          </p:cNvPr>
          <p:cNvSpPr txBox="1"/>
          <p:nvPr/>
        </p:nvSpPr>
        <p:spPr>
          <a:xfrm>
            <a:off x="3702424" y="452254"/>
            <a:ext cx="7933764" cy="461665"/>
          </a:xfrm>
          <a:prstGeom prst="rect">
            <a:avLst/>
          </a:prstGeom>
          <a:noFill/>
        </p:spPr>
        <p:txBody>
          <a:bodyPr wrap="square" rtlCol="0">
            <a:spAutoFit/>
          </a:bodyPr>
          <a:lstStyle/>
          <a:p>
            <a:r>
              <a:rPr lang="en-SG" sz="2400" b="1" dirty="0"/>
              <a:t>Customer details:</a:t>
            </a:r>
          </a:p>
        </p:txBody>
      </p:sp>
      <p:sp>
        <p:nvSpPr>
          <p:cNvPr id="8" name="TextBox 7">
            <a:extLst>
              <a:ext uri="{FF2B5EF4-FFF2-40B4-BE49-F238E27FC236}">
                <a16:creationId xmlns:a16="http://schemas.microsoft.com/office/drawing/2014/main" id="{A6EF5BF8-1385-C48E-DF6D-22C16DB5ACD3}"/>
              </a:ext>
            </a:extLst>
          </p:cNvPr>
          <p:cNvSpPr txBox="1"/>
          <p:nvPr/>
        </p:nvSpPr>
        <p:spPr>
          <a:xfrm>
            <a:off x="3702424" y="927323"/>
            <a:ext cx="7933764" cy="5478423"/>
          </a:xfrm>
          <a:prstGeom prst="rect">
            <a:avLst/>
          </a:prstGeom>
          <a:noFill/>
        </p:spPr>
        <p:txBody>
          <a:bodyPr wrap="square" rtlCol="0">
            <a:spAutoFit/>
          </a:bodyPr>
          <a:lstStyle/>
          <a:p>
            <a:pPr marL="285750" indent="-285750">
              <a:buFont typeface="Wingdings" panose="05000000000000000000" pitchFamily="2" charset="2"/>
              <a:buChar char="§"/>
            </a:pPr>
            <a:r>
              <a:rPr lang="en-SG" sz="2000" dirty="0"/>
              <a:t>Customer Status</a:t>
            </a:r>
            <a:r>
              <a:rPr lang="en-SG" dirty="0"/>
              <a:t>:</a:t>
            </a:r>
          </a:p>
          <a:p>
            <a:pPr marL="742950" lvl="1" indent="-285750">
              <a:buFont typeface="Wingdings" panose="05000000000000000000" pitchFamily="2" charset="2"/>
              <a:buChar char="Ø"/>
            </a:pPr>
            <a:r>
              <a:rPr lang="en-SG" dirty="0"/>
              <a:t>Joined: 454, Stayed:4720 and Churned: 1869 in the last Quarter</a:t>
            </a:r>
          </a:p>
          <a:p>
            <a:pPr lvl="1"/>
            <a:endParaRPr lang="en-SG" dirty="0"/>
          </a:p>
          <a:p>
            <a:pPr marL="285750" indent="-285750">
              <a:buFont typeface="Wingdings" panose="05000000000000000000" pitchFamily="2" charset="2"/>
              <a:buChar char="§"/>
            </a:pPr>
            <a:r>
              <a:rPr lang="en-SG" sz="2000" dirty="0"/>
              <a:t>Gender:</a:t>
            </a:r>
            <a:r>
              <a:rPr lang="en-SG" dirty="0"/>
              <a:t> </a:t>
            </a:r>
          </a:p>
          <a:p>
            <a:pPr marL="742950" lvl="1" indent="-285750">
              <a:buFont typeface="Wingdings" panose="05000000000000000000" pitchFamily="2" charset="2"/>
              <a:buChar char="Ø"/>
            </a:pPr>
            <a:r>
              <a:rPr lang="en-SG" dirty="0"/>
              <a:t>Equal distribution of males and females</a:t>
            </a:r>
          </a:p>
          <a:p>
            <a:pPr marL="742950" lvl="1" indent="-285750">
              <a:buFont typeface="Wingdings" panose="05000000000000000000" pitchFamily="2" charset="2"/>
              <a:buChar char="Ø"/>
            </a:pPr>
            <a:r>
              <a:rPr lang="en-SG" dirty="0"/>
              <a:t>Similar revenue, tenure, contract, location and customer status</a:t>
            </a:r>
          </a:p>
          <a:p>
            <a:pPr marL="742950" lvl="1" indent="-285750">
              <a:buFont typeface="Wingdings" panose="05000000000000000000" pitchFamily="2" charset="2"/>
              <a:buChar char="Ø"/>
            </a:pPr>
            <a:r>
              <a:rPr lang="en-SG" dirty="0"/>
              <a:t>Males generate more revenue by streaming music.</a:t>
            </a:r>
          </a:p>
          <a:p>
            <a:pPr lvl="1"/>
            <a:endParaRPr lang="en-SG" dirty="0"/>
          </a:p>
          <a:p>
            <a:pPr marL="285750" indent="-285750">
              <a:buFont typeface="Wingdings" panose="05000000000000000000" pitchFamily="2" charset="2"/>
              <a:buChar char="§"/>
            </a:pPr>
            <a:r>
              <a:rPr lang="en-SG" sz="2000" dirty="0"/>
              <a:t>Marital Status:	</a:t>
            </a:r>
          </a:p>
          <a:p>
            <a:pPr marL="742950" lvl="1" indent="-285750">
              <a:buFont typeface="Wingdings" panose="05000000000000000000" pitchFamily="2" charset="2"/>
              <a:buChar char="Ø"/>
            </a:pPr>
            <a:r>
              <a:rPr lang="en-SG" dirty="0"/>
              <a:t>63% of revenue generated is by married couples</a:t>
            </a:r>
          </a:p>
          <a:p>
            <a:pPr marL="742950" lvl="1" indent="-285750">
              <a:buFont typeface="Wingdings" panose="05000000000000000000" pitchFamily="2" charset="2"/>
              <a:buChar char="Ø"/>
            </a:pPr>
            <a:r>
              <a:rPr lang="en-SG" dirty="0"/>
              <a:t>Married couples' tenure is longer than single</a:t>
            </a:r>
          </a:p>
          <a:p>
            <a:pPr marL="742950" lvl="1" indent="-285750">
              <a:buFont typeface="Wingdings" panose="05000000000000000000" pitchFamily="2" charset="2"/>
              <a:buChar char="Ø"/>
            </a:pPr>
            <a:r>
              <a:rPr lang="en-SG" dirty="0"/>
              <a:t>However, 81% of people that newly joined are single</a:t>
            </a:r>
          </a:p>
          <a:p>
            <a:pPr marL="742950" lvl="1" indent="-285750">
              <a:buFont typeface="Wingdings" panose="05000000000000000000" pitchFamily="2" charset="2"/>
              <a:buChar char="Ø"/>
            </a:pPr>
            <a:r>
              <a:rPr lang="en-SG" dirty="0"/>
              <a:t>Married couples are more likely to prefer two-year contracts while singles  prefer month-to-month</a:t>
            </a:r>
          </a:p>
          <a:p>
            <a:pPr lvl="1"/>
            <a:endParaRPr lang="en-SG" dirty="0"/>
          </a:p>
          <a:p>
            <a:pPr marL="285750" indent="-285750">
              <a:buFont typeface="Wingdings" panose="05000000000000000000" pitchFamily="2" charset="2"/>
              <a:buChar char="§"/>
            </a:pPr>
            <a:r>
              <a:rPr lang="en-SG" sz="2000" dirty="0"/>
              <a:t>Age:</a:t>
            </a:r>
          </a:p>
          <a:p>
            <a:pPr marL="742950" lvl="1" indent="-285750">
              <a:buFont typeface="Wingdings" panose="05000000000000000000" pitchFamily="2" charset="2"/>
              <a:buChar char="Ø"/>
            </a:pPr>
            <a:r>
              <a:rPr lang="en-SG" dirty="0"/>
              <a:t>Customers in from 20-30 years old generate the most revenue</a:t>
            </a:r>
          </a:p>
          <a:p>
            <a:pPr marL="742950" lvl="1" indent="-285750">
              <a:buFont typeface="Wingdings" panose="05000000000000000000" pitchFamily="2" charset="2"/>
              <a:buChar char="Ø"/>
            </a:pPr>
            <a:r>
              <a:rPr lang="en-SG" dirty="0"/>
              <a:t>Customers above 50 are more loyal</a:t>
            </a:r>
          </a:p>
          <a:p>
            <a:endParaRPr lang="en-GB" dirty="0"/>
          </a:p>
        </p:txBody>
      </p:sp>
    </p:spTree>
    <p:extLst>
      <p:ext uri="{BB962C8B-B14F-4D97-AF65-F5344CB8AC3E}">
        <p14:creationId xmlns:p14="http://schemas.microsoft.com/office/powerpoint/2010/main" val="10207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E09D2-CDDE-D404-7E9F-36FC16738616}"/>
              </a:ext>
            </a:extLst>
          </p:cNvPr>
          <p:cNvSpPr/>
          <p:nvPr/>
        </p:nvSpPr>
        <p:spPr>
          <a:xfrm>
            <a:off x="0" y="917027"/>
            <a:ext cx="1355834" cy="5023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9BC2CD2-747D-E63D-2B60-A2F471E54337}"/>
              </a:ext>
            </a:extLst>
          </p:cNvPr>
          <p:cNvSpPr txBox="1"/>
          <p:nvPr/>
        </p:nvSpPr>
        <p:spPr>
          <a:xfrm>
            <a:off x="1355834" y="216390"/>
            <a:ext cx="10037380" cy="584775"/>
          </a:xfrm>
          <a:prstGeom prst="rect">
            <a:avLst/>
          </a:prstGeom>
          <a:noFill/>
        </p:spPr>
        <p:txBody>
          <a:bodyPr wrap="square" rtlCol="0">
            <a:spAutoFit/>
          </a:bodyPr>
          <a:lstStyle/>
          <a:p>
            <a:r>
              <a:rPr lang="en-SG" sz="3200" b="1" dirty="0"/>
              <a:t>Drivers of Revenue- </a:t>
            </a:r>
            <a:r>
              <a:rPr lang="en-SG" sz="2800" b="1" dirty="0"/>
              <a:t>Location &amp; Age</a:t>
            </a:r>
            <a:endParaRPr lang="en-GB" sz="2800" b="1" dirty="0"/>
          </a:p>
        </p:txBody>
      </p:sp>
      <p:sp>
        <p:nvSpPr>
          <p:cNvPr id="4" name="TextBox 3">
            <a:extLst>
              <a:ext uri="{FF2B5EF4-FFF2-40B4-BE49-F238E27FC236}">
                <a16:creationId xmlns:a16="http://schemas.microsoft.com/office/drawing/2014/main" id="{D079755B-1FEF-66B6-4AAE-ADAD4E612696}"/>
              </a:ext>
            </a:extLst>
          </p:cNvPr>
          <p:cNvSpPr txBox="1"/>
          <p:nvPr/>
        </p:nvSpPr>
        <p:spPr>
          <a:xfrm>
            <a:off x="7558792" y="1000477"/>
            <a:ext cx="3699642" cy="5355312"/>
          </a:xfrm>
          <a:prstGeom prst="rect">
            <a:avLst/>
          </a:prstGeom>
          <a:noFill/>
        </p:spPr>
        <p:txBody>
          <a:bodyPr wrap="square" rtlCol="0">
            <a:spAutoFit/>
          </a:bodyPr>
          <a:lstStyle/>
          <a:p>
            <a:pPr marL="285750" indent="-285750">
              <a:buFont typeface="Wingdings" panose="05000000000000000000" pitchFamily="2" charset="2"/>
              <a:buChar char="q"/>
            </a:pPr>
            <a:r>
              <a:rPr lang="en-SG" dirty="0"/>
              <a:t>Location is one of the most prominent factors of growth, with </a:t>
            </a:r>
            <a:r>
              <a:rPr lang="en-SG" b="1" dirty="0"/>
              <a:t>20% of total revenue </a:t>
            </a:r>
            <a:r>
              <a:rPr lang="en-SG" dirty="0"/>
              <a:t> being generated from just </a:t>
            </a:r>
            <a:r>
              <a:rPr lang="en-SG" b="1" dirty="0"/>
              <a:t>14 cities</a:t>
            </a:r>
          </a:p>
          <a:p>
            <a:endParaRPr lang="en-SG" b="1" dirty="0"/>
          </a:p>
          <a:p>
            <a:pPr marL="285750" indent="-285750">
              <a:buFont typeface="Wingdings" panose="05000000000000000000" pitchFamily="2" charset="2"/>
              <a:buChar char="q"/>
            </a:pPr>
            <a:r>
              <a:rPr lang="en-SG" b="1" dirty="0"/>
              <a:t>Coastal areas </a:t>
            </a:r>
            <a:r>
              <a:rPr lang="en-SG" dirty="0"/>
              <a:t>take up 10/14 cities listed, making it a considerable factor when choosing </a:t>
            </a:r>
            <a:r>
              <a:rPr lang="en-SG" b="1" dirty="0"/>
              <a:t>expansion projects</a:t>
            </a:r>
            <a:endParaRPr lang="en-GB" b="1" dirty="0"/>
          </a:p>
          <a:p>
            <a:endParaRPr lang="en-GB" b="1" dirty="0"/>
          </a:p>
          <a:p>
            <a:pPr marL="285750" indent="-285750">
              <a:buFont typeface="Wingdings" panose="05000000000000000000" pitchFamily="2" charset="2"/>
              <a:buChar char="q"/>
            </a:pPr>
            <a:r>
              <a:rPr lang="en-GB" dirty="0"/>
              <a:t>Majority of revenue is generated by younger customers, with </a:t>
            </a:r>
            <a:r>
              <a:rPr lang="en-GB" b="1" dirty="0"/>
              <a:t>30% of revenue </a:t>
            </a:r>
            <a:r>
              <a:rPr lang="en-GB" dirty="0"/>
              <a:t>being from those between </a:t>
            </a:r>
            <a:r>
              <a:rPr lang="en-GB" b="1" dirty="0"/>
              <a:t>20-30 years old</a:t>
            </a:r>
          </a:p>
          <a:p>
            <a:endParaRPr lang="en-GB" b="1" dirty="0"/>
          </a:p>
          <a:p>
            <a:pPr marL="285750" indent="-285750">
              <a:buFont typeface="Wingdings" panose="05000000000000000000" pitchFamily="2" charset="2"/>
              <a:buChar char="q"/>
            </a:pPr>
            <a:r>
              <a:rPr lang="en-GB" dirty="0"/>
              <a:t>Appealing to a younger audience is crucial as they are the driving force behind current streaming services</a:t>
            </a:r>
          </a:p>
        </p:txBody>
      </p:sp>
      <p:pic>
        <p:nvPicPr>
          <p:cNvPr id="6" name="Picture 5">
            <a:extLst>
              <a:ext uri="{FF2B5EF4-FFF2-40B4-BE49-F238E27FC236}">
                <a16:creationId xmlns:a16="http://schemas.microsoft.com/office/drawing/2014/main" id="{BE5AEE9C-BAF3-3E35-276E-68752FAB6BF8}"/>
              </a:ext>
            </a:extLst>
          </p:cNvPr>
          <p:cNvPicPr>
            <a:picLocks noChangeAspect="1"/>
          </p:cNvPicPr>
          <p:nvPr/>
        </p:nvPicPr>
        <p:blipFill>
          <a:blip r:embed="rId2"/>
          <a:stretch>
            <a:fillRect/>
          </a:stretch>
        </p:blipFill>
        <p:spPr>
          <a:xfrm>
            <a:off x="1513490" y="917027"/>
            <a:ext cx="5613451" cy="2776432"/>
          </a:xfrm>
          <a:prstGeom prst="rect">
            <a:avLst/>
          </a:prstGeom>
        </p:spPr>
      </p:pic>
      <p:pic>
        <p:nvPicPr>
          <p:cNvPr id="10" name="Picture 9">
            <a:extLst>
              <a:ext uri="{FF2B5EF4-FFF2-40B4-BE49-F238E27FC236}">
                <a16:creationId xmlns:a16="http://schemas.microsoft.com/office/drawing/2014/main" id="{A706314B-B527-90CC-2F14-551783C424F2}"/>
              </a:ext>
            </a:extLst>
          </p:cNvPr>
          <p:cNvPicPr>
            <a:picLocks noChangeAspect="1"/>
          </p:cNvPicPr>
          <p:nvPr/>
        </p:nvPicPr>
        <p:blipFill>
          <a:blip r:embed="rId3"/>
          <a:stretch>
            <a:fillRect/>
          </a:stretch>
        </p:blipFill>
        <p:spPr>
          <a:xfrm>
            <a:off x="1513490" y="3612776"/>
            <a:ext cx="5613451" cy="2590800"/>
          </a:xfrm>
          <a:prstGeom prst="rect">
            <a:avLst/>
          </a:prstGeom>
        </p:spPr>
      </p:pic>
    </p:spTree>
    <p:extLst>
      <p:ext uri="{BB962C8B-B14F-4D97-AF65-F5344CB8AC3E}">
        <p14:creationId xmlns:p14="http://schemas.microsoft.com/office/powerpoint/2010/main" val="28231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E09D2-CDDE-D404-7E9F-36FC16738616}"/>
              </a:ext>
            </a:extLst>
          </p:cNvPr>
          <p:cNvSpPr/>
          <p:nvPr/>
        </p:nvSpPr>
        <p:spPr>
          <a:xfrm>
            <a:off x="0" y="917027"/>
            <a:ext cx="1355834" cy="5023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9BC2CD2-747D-E63D-2B60-A2F471E54337}"/>
              </a:ext>
            </a:extLst>
          </p:cNvPr>
          <p:cNvSpPr txBox="1"/>
          <p:nvPr/>
        </p:nvSpPr>
        <p:spPr>
          <a:xfrm>
            <a:off x="1597572" y="252248"/>
            <a:ext cx="10037380" cy="584775"/>
          </a:xfrm>
          <a:prstGeom prst="rect">
            <a:avLst/>
          </a:prstGeom>
          <a:noFill/>
        </p:spPr>
        <p:txBody>
          <a:bodyPr wrap="square" rtlCol="0">
            <a:spAutoFit/>
          </a:bodyPr>
          <a:lstStyle/>
          <a:p>
            <a:r>
              <a:rPr lang="en-SG" sz="3200" b="1" dirty="0"/>
              <a:t>Drivers of Revenue- </a:t>
            </a:r>
            <a:r>
              <a:rPr lang="en-SG" sz="2800" b="1" dirty="0"/>
              <a:t>Tenure</a:t>
            </a:r>
            <a:endParaRPr lang="en-GB" sz="2800" b="1" dirty="0"/>
          </a:p>
        </p:txBody>
      </p:sp>
      <p:sp>
        <p:nvSpPr>
          <p:cNvPr id="8" name="TextBox 7">
            <a:extLst>
              <a:ext uri="{FF2B5EF4-FFF2-40B4-BE49-F238E27FC236}">
                <a16:creationId xmlns:a16="http://schemas.microsoft.com/office/drawing/2014/main" id="{F78FF400-6746-91D5-5212-FD6B521DDFA2}"/>
              </a:ext>
            </a:extLst>
          </p:cNvPr>
          <p:cNvSpPr txBox="1"/>
          <p:nvPr/>
        </p:nvSpPr>
        <p:spPr>
          <a:xfrm>
            <a:off x="1766047" y="5017642"/>
            <a:ext cx="9099177" cy="1200329"/>
          </a:xfrm>
          <a:prstGeom prst="rect">
            <a:avLst/>
          </a:prstGeom>
          <a:noFill/>
        </p:spPr>
        <p:txBody>
          <a:bodyPr wrap="square">
            <a:spAutoFit/>
          </a:bodyPr>
          <a:lstStyle/>
          <a:p>
            <a:pPr marL="285750" indent="-285750">
              <a:buFont typeface="Wingdings" panose="05000000000000000000" pitchFamily="2" charset="2"/>
              <a:buChar char="q"/>
            </a:pPr>
            <a:r>
              <a:rPr lang="en-GB" dirty="0"/>
              <a:t>Both tenure and revenue are directly proportionate</a:t>
            </a:r>
          </a:p>
          <a:p>
            <a:pPr marL="285750" indent="-285750">
              <a:buFont typeface="Wingdings" panose="05000000000000000000" pitchFamily="2" charset="2"/>
              <a:buChar char="q"/>
            </a:pPr>
            <a:r>
              <a:rPr lang="en-GB" dirty="0"/>
              <a:t>However, majority of customers have stayed with the brand for less than a year</a:t>
            </a:r>
          </a:p>
          <a:p>
            <a:pPr marL="285750" indent="-285750">
              <a:buFont typeface="Wingdings" panose="05000000000000000000" pitchFamily="2" charset="2"/>
              <a:buChar char="q"/>
            </a:pPr>
            <a:r>
              <a:rPr lang="en-GB" dirty="0"/>
              <a:t>Customer loyalty is more consistent </a:t>
            </a:r>
            <a:r>
              <a:rPr lang="en-GB" b="1" dirty="0"/>
              <a:t>after the 24-month mark</a:t>
            </a:r>
            <a:r>
              <a:rPr lang="en-GB" dirty="0"/>
              <a:t>, with lesser volatility observed and increasing revenue from the 20-60 groups</a:t>
            </a:r>
          </a:p>
        </p:txBody>
      </p:sp>
      <p:pic>
        <p:nvPicPr>
          <p:cNvPr id="10" name="Picture 9">
            <a:extLst>
              <a:ext uri="{FF2B5EF4-FFF2-40B4-BE49-F238E27FC236}">
                <a16:creationId xmlns:a16="http://schemas.microsoft.com/office/drawing/2014/main" id="{B00FF6DD-D38B-DB01-D413-BE506139DA66}"/>
              </a:ext>
            </a:extLst>
          </p:cNvPr>
          <p:cNvPicPr>
            <a:picLocks noChangeAspect="1"/>
          </p:cNvPicPr>
          <p:nvPr/>
        </p:nvPicPr>
        <p:blipFill>
          <a:blip r:embed="rId2"/>
          <a:stretch>
            <a:fillRect/>
          </a:stretch>
        </p:blipFill>
        <p:spPr>
          <a:xfrm>
            <a:off x="1597572" y="917027"/>
            <a:ext cx="9186969" cy="3777236"/>
          </a:xfrm>
          <a:prstGeom prst="rect">
            <a:avLst/>
          </a:prstGeom>
        </p:spPr>
      </p:pic>
    </p:spTree>
    <p:extLst>
      <p:ext uri="{BB962C8B-B14F-4D97-AF65-F5344CB8AC3E}">
        <p14:creationId xmlns:p14="http://schemas.microsoft.com/office/powerpoint/2010/main" val="261150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E09D2-CDDE-D404-7E9F-36FC16738616}"/>
              </a:ext>
            </a:extLst>
          </p:cNvPr>
          <p:cNvSpPr/>
          <p:nvPr/>
        </p:nvSpPr>
        <p:spPr>
          <a:xfrm>
            <a:off x="0" y="917027"/>
            <a:ext cx="1355834" cy="5023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9BC2CD2-747D-E63D-2B60-A2F471E54337}"/>
              </a:ext>
            </a:extLst>
          </p:cNvPr>
          <p:cNvSpPr txBox="1"/>
          <p:nvPr/>
        </p:nvSpPr>
        <p:spPr>
          <a:xfrm>
            <a:off x="1579643" y="163688"/>
            <a:ext cx="10037380" cy="584775"/>
          </a:xfrm>
          <a:prstGeom prst="rect">
            <a:avLst/>
          </a:prstGeom>
          <a:noFill/>
        </p:spPr>
        <p:txBody>
          <a:bodyPr wrap="square" rtlCol="0">
            <a:spAutoFit/>
          </a:bodyPr>
          <a:lstStyle/>
          <a:p>
            <a:r>
              <a:rPr lang="en-SG" sz="3200" b="1" dirty="0"/>
              <a:t>Drivers of Revenue- </a:t>
            </a:r>
            <a:r>
              <a:rPr lang="en-SG" sz="2800" b="1" dirty="0"/>
              <a:t>Contract Type</a:t>
            </a:r>
            <a:endParaRPr lang="en-GB" sz="2800" b="1" dirty="0"/>
          </a:p>
        </p:txBody>
      </p:sp>
      <p:sp>
        <p:nvSpPr>
          <p:cNvPr id="8" name="TextBox 7">
            <a:extLst>
              <a:ext uri="{FF2B5EF4-FFF2-40B4-BE49-F238E27FC236}">
                <a16:creationId xmlns:a16="http://schemas.microsoft.com/office/drawing/2014/main" id="{F78FF400-6746-91D5-5212-FD6B521DDFA2}"/>
              </a:ext>
            </a:extLst>
          </p:cNvPr>
          <p:cNvSpPr txBox="1"/>
          <p:nvPr/>
        </p:nvSpPr>
        <p:spPr>
          <a:xfrm>
            <a:off x="2087434" y="5040519"/>
            <a:ext cx="8713695" cy="1754326"/>
          </a:xfrm>
          <a:prstGeom prst="rect">
            <a:avLst/>
          </a:prstGeom>
          <a:noFill/>
        </p:spPr>
        <p:txBody>
          <a:bodyPr wrap="square">
            <a:spAutoFit/>
          </a:bodyPr>
          <a:lstStyle/>
          <a:p>
            <a:pPr marL="285750" indent="-285750">
              <a:buFont typeface="Wingdings" panose="05000000000000000000" pitchFamily="2" charset="2"/>
              <a:buChar char="q"/>
            </a:pPr>
            <a:r>
              <a:rPr lang="en-SG" dirty="0"/>
              <a:t>Although the contract that generated the most revenue is the two-year option, majority of the customers opt for month-to-month</a:t>
            </a:r>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r>
              <a:rPr lang="en-SG" dirty="0"/>
              <a:t>Married couples are more likely to continue in the long run and opt for 2-year contracts, therefore generating more accumulated revenue</a:t>
            </a:r>
          </a:p>
          <a:p>
            <a:pPr marL="285750" indent="-285750">
              <a:buFont typeface="Wingdings" panose="05000000000000000000" pitchFamily="2" charset="2"/>
              <a:buChar char="q"/>
            </a:pPr>
            <a:endParaRPr lang="en-GB" dirty="0"/>
          </a:p>
        </p:txBody>
      </p:sp>
      <p:pic>
        <p:nvPicPr>
          <p:cNvPr id="7" name="Picture 6">
            <a:extLst>
              <a:ext uri="{FF2B5EF4-FFF2-40B4-BE49-F238E27FC236}">
                <a16:creationId xmlns:a16="http://schemas.microsoft.com/office/drawing/2014/main" id="{422C1DA3-B554-4730-09CD-D3E38DEE07E9}"/>
              </a:ext>
            </a:extLst>
          </p:cNvPr>
          <p:cNvPicPr>
            <a:picLocks noChangeAspect="1"/>
          </p:cNvPicPr>
          <p:nvPr/>
        </p:nvPicPr>
        <p:blipFill>
          <a:blip r:embed="rId2"/>
          <a:stretch>
            <a:fillRect/>
          </a:stretch>
        </p:blipFill>
        <p:spPr>
          <a:xfrm>
            <a:off x="1900517" y="973356"/>
            <a:ext cx="5966776" cy="3921374"/>
          </a:xfrm>
          <a:prstGeom prst="rect">
            <a:avLst/>
          </a:prstGeom>
        </p:spPr>
      </p:pic>
      <p:pic>
        <p:nvPicPr>
          <p:cNvPr id="10" name="Picture 9">
            <a:extLst>
              <a:ext uri="{FF2B5EF4-FFF2-40B4-BE49-F238E27FC236}">
                <a16:creationId xmlns:a16="http://schemas.microsoft.com/office/drawing/2014/main" id="{A6AE47E8-8B0B-7738-77E6-40A5D9CF7639}"/>
              </a:ext>
            </a:extLst>
          </p:cNvPr>
          <p:cNvPicPr>
            <a:picLocks noChangeAspect="1"/>
          </p:cNvPicPr>
          <p:nvPr/>
        </p:nvPicPr>
        <p:blipFill>
          <a:blip r:embed="rId3"/>
          <a:stretch>
            <a:fillRect/>
          </a:stretch>
        </p:blipFill>
        <p:spPr>
          <a:xfrm>
            <a:off x="7867293" y="2768585"/>
            <a:ext cx="3399409" cy="2006138"/>
          </a:xfrm>
          <a:prstGeom prst="rect">
            <a:avLst/>
          </a:prstGeom>
        </p:spPr>
      </p:pic>
      <p:pic>
        <p:nvPicPr>
          <p:cNvPr id="12" name="Picture 11">
            <a:extLst>
              <a:ext uri="{FF2B5EF4-FFF2-40B4-BE49-F238E27FC236}">
                <a16:creationId xmlns:a16="http://schemas.microsoft.com/office/drawing/2014/main" id="{7664508D-AE21-9680-EA16-73CC3D2F92F3}"/>
              </a:ext>
            </a:extLst>
          </p:cNvPr>
          <p:cNvPicPr>
            <a:picLocks noChangeAspect="1"/>
          </p:cNvPicPr>
          <p:nvPr/>
        </p:nvPicPr>
        <p:blipFill>
          <a:blip r:embed="rId4"/>
          <a:stretch>
            <a:fillRect/>
          </a:stretch>
        </p:blipFill>
        <p:spPr>
          <a:xfrm>
            <a:off x="7867293" y="657727"/>
            <a:ext cx="3149881" cy="1788604"/>
          </a:xfrm>
          <a:prstGeom prst="rect">
            <a:avLst/>
          </a:prstGeom>
        </p:spPr>
      </p:pic>
    </p:spTree>
    <p:extLst>
      <p:ext uri="{BB962C8B-B14F-4D97-AF65-F5344CB8AC3E}">
        <p14:creationId xmlns:p14="http://schemas.microsoft.com/office/powerpoint/2010/main" val="376286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E09D2-CDDE-D404-7E9F-36FC16738616}"/>
              </a:ext>
            </a:extLst>
          </p:cNvPr>
          <p:cNvSpPr/>
          <p:nvPr/>
        </p:nvSpPr>
        <p:spPr>
          <a:xfrm>
            <a:off x="0" y="917027"/>
            <a:ext cx="1355834" cy="5023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9BC2CD2-747D-E63D-2B60-A2F471E54337}"/>
              </a:ext>
            </a:extLst>
          </p:cNvPr>
          <p:cNvSpPr txBox="1"/>
          <p:nvPr/>
        </p:nvSpPr>
        <p:spPr>
          <a:xfrm>
            <a:off x="1606536" y="138510"/>
            <a:ext cx="10037380" cy="584775"/>
          </a:xfrm>
          <a:prstGeom prst="rect">
            <a:avLst/>
          </a:prstGeom>
          <a:noFill/>
        </p:spPr>
        <p:txBody>
          <a:bodyPr wrap="square" rtlCol="0">
            <a:spAutoFit/>
          </a:bodyPr>
          <a:lstStyle/>
          <a:p>
            <a:r>
              <a:rPr lang="en-SG" sz="3200" b="1" dirty="0"/>
              <a:t>Drivers of Revenue- </a:t>
            </a:r>
            <a:r>
              <a:rPr lang="en-SG" sz="2800" b="1" dirty="0"/>
              <a:t>Streaming Services</a:t>
            </a:r>
            <a:endParaRPr lang="en-GB" sz="2800" b="1" dirty="0"/>
          </a:p>
        </p:txBody>
      </p:sp>
      <p:sp>
        <p:nvSpPr>
          <p:cNvPr id="8" name="TextBox 7">
            <a:extLst>
              <a:ext uri="{FF2B5EF4-FFF2-40B4-BE49-F238E27FC236}">
                <a16:creationId xmlns:a16="http://schemas.microsoft.com/office/drawing/2014/main" id="{F78FF400-6746-91D5-5212-FD6B521DDFA2}"/>
              </a:ext>
            </a:extLst>
          </p:cNvPr>
          <p:cNvSpPr txBox="1"/>
          <p:nvPr/>
        </p:nvSpPr>
        <p:spPr>
          <a:xfrm>
            <a:off x="7990181" y="889843"/>
            <a:ext cx="3666565" cy="5078313"/>
          </a:xfrm>
          <a:prstGeom prst="rect">
            <a:avLst/>
          </a:prstGeom>
          <a:noFill/>
        </p:spPr>
        <p:txBody>
          <a:bodyPr wrap="square">
            <a:spAutoFit/>
          </a:bodyPr>
          <a:lstStyle/>
          <a:p>
            <a:pPr marL="285750" indent="-285750">
              <a:buFont typeface="Wingdings" panose="05000000000000000000" pitchFamily="2" charset="2"/>
              <a:buChar char="q"/>
            </a:pPr>
            <a:r>
              <a:rPr lang="en-SG" dirty="0"/>
              <a:t>The total revenue generated by Streaming services is </a:t>
            </a:r>
            <a:r>
              <a:rPr lang="en-SG" b="1" dirty="0"/>
              <a:t>$8.85 million</a:t>
            </a:r>
            <a:r>
              <a:rPr lang="en-SG" dirty="0"/>
              <a:t>, which accounts for </a:t>
            </a:r>
            <a:r>
              <a:rPr lang="en-SG" b="1" dirty="0"/>
              <a:t>&gt;40% of the total revenue </a:t>
            </a:r>
            <a:r>
              <a:rPr lang="en-SG" dirty="0"/>
              <a:t>generated in the last Quarter</a:t>
            </a:r>
          </a:p>
          <a:p>
            <a:endParaRPr lang="en-SG" dirty="0"/>
          </a:p>
          <a:p>
            <a:pPr marL="285750" indent="-285750">
              <a:buFont typeface="Wingdings" panose="05000000000000000000" pitchFamily="2" charset="2"/>
              <a:buChar char="q"/>
            </a:pPr>
            <a:r>
              <a:rPr lang="en-GB" dirty="0"/>
              <a:t>The distribution of revenue and number of customers between the 3 streaming services offered (TV, Movies and Music) is </a:t>
            </a:r>
            <a:r>
              <a:rPr lang="en-GB" b="1" dirty="0"/>
              <a:t>nearly identical</a:t>
            </a:r>
          </a:p>
          <a:p>
            <a:pPr marL="285750" indent="-285750">
              <a:buFont typeface="Wingdings" panose="05000000000000000000" pitchFamily="2" charset="2"/>
              <a:buChar char="q"/>
            </a:pPr>
            <a:endParaRPr lang="en-GB" b="1" dirty="0"/>
          </a:p>
          <a:p>
            <a:pPr marL="285750" indent="-285750">
              <a:buFont typeface="Wingdings" panose="05000000000000000000" pitchFamily="2" charset="2"/>
              <a:buChar char="q"/>
            </a:pPr>
            <a:r>
              <a:rPr lang="en-GB" dirty="0"/>
              <a:t>Customers </a:t>
            </a:r>
            <a:r>
              <a:rPr lang="en-GB" b="1" dirty="0"/>
              <a:t>below the age of 30 </a:t>
            </a:r>
            <a:r>
              <a:rPr lang="en-GB" dirty="0"/>
              <a:t>are the highest consumers of streaming services (</a:t>
            </a:r>
            <a:r>
              <a:rPr lang="en-GB" b="1" dirty="0"/>
              <a:t>the target audience</a:t>
            </a:r>
            <a:r>
              <a:rPr lang="en-GB" dirty="0"/>
              <a:t>), followed by those between 35-60 and then &gt;60 years old</a:t>
            </a:r>
          </a:p>
        </p:txBody>
      </p:sp>
      <p:pic>
        <p:nvPicPr>
          <p:cNvPr id="6" name="Picture 5">
            <a:extLst>
              <a:ext uri="{FF2B5EF4-FFF2-40B4-BE49-F238E27FC236}">
                <a16:creationId xmlns:a16="http://schemas.microsoft.com/office/drawing/2014/main" id="{F37F17A9-B3EB-C3D3-EDD3-8A7AAF2686B1}"/>
              </a:ext>
            </a:extLst>
          </p:cNvPr>
          <p:cNvPicPr>
            <a:picLocks noChangeAspect="1"/>
          </p:cNvPicPr>
          <p:nvPr/>
        </p:nvPicPr>
        <p:blipFill>
          <a:blip r:embed="rId2"/>
          <a:stretch>
            <a:fillRect/>
          </a:stretch>
        </p:blipFill>
        <p:spPr>
          <a:xfrm>
            <a:off x="2216137" y="3627769"/>
            <a:ext cx="5350075" cy="2762958"/>
          </a:xfrm>
          <a:prstGeom prst="rect">
            <a:avLst/>
          </a:prstGeom>
        </p:spPr>
      </p:pic>
      <p:pic>
        <p:nvPicPr>
          <p:cNvPr id="9" name="Picture 8">
            <a:extLst>
              <a:ext uri="{FF2B5EF4-FFF2-40B4-BE49-F238E27FC236}">
                <a16:creationId xmlns:a16="http://schemas.microsoft.com/office/drawing/2014/main" id="{8A3D0405-DDF9-1512-0E75-9125CF9A8636}"/>
              </a:ext>
            </a:extLst>
          </p:cNvPr>
          <p:cNvPicPr>
            <a:picLocks noChangeAspect="1"/>
          </p:cNvPicPr>
          <p:nvPr/>
        </p:nvPicPr>
        <p:blipFill>
          <a:blip r:embed="rId3"/>
          <a:stretch>
            <a:fillRect/>
          </a:stretch>
        </p:blipFill>
        <p:spPr>
          <a:xfrm>
            <a:off x="2216137" y="844578"/>
            <a:ext cx="4962947" cy="2584422"/>
          </a:xfrm>
          <a:prstGeom prst="rect">
            <a:avLst/>
          </a:prstGeom>
        </p:spPr>
      </p:pic>
    </p:spTree>
    <p:extLst>
      <p:ext uri="{BB962C8B-B14F-4D97-AF65-F5344CB8AC3E}">
        <p14:creationId xmlns:p14="http://schemas.microsoft.com/office/powerpoint/2010/main" val="100319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E09D2-CDDE-D404-7E9F-36FC16738616}"/>
              </a:ext>
            </a:extLst>
          </p:cNvPr>
          <p:cNvSpPr/>
          <p:nvPr/>
        </p:nvSpPr>
        <p:spPr>
          <a:xfrm>
            <a:off x="0" y="917027"/>
            <a:ext cx="1355834" cy="5023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9BC2CD2-747D-E63D-2B60-A2F471E54337}"/>
              </a:ext>
            </a:extLst>
          </p:cNvPr>
          <p:cNvSpPr txBox="1"/>
          <p:nvPr/>
        </p:nvSpPr>
        <p:spPr>
          <a:xfrm>
            <a:off x="1606536" y="138510"/>
            <a:ext cx="10037380" cy="584775"/>
          </a:xfrm>
          <a:prstGeom prst="rect">
            <a:avLst/>
          </a:prstGeom>
          <a:noFill/>
        </p:spPr>
        <p:txBody>
          <a:bodyPr wrap="square" rtlCol="0">
            <a:spAutoFit/>
          </a:bodyPr>
          <a:lstStyle/>
          <a:p>
            <a:r>
              <a:rPr lang="en-SG" sz="3200" b="1" dirty="0"/>
              <a:t>Churned Customers</a:t>
            </a:r>
            <a:endParaRPr lang="en-GB" sz="2800" b="1" dirty="0"/>
          </a:p>
        </p:txBody>
      </p:sp>
      <p:sp>
        <p:nvSpPr>
          <p:cNvPr id="8" name="TextBox 7">
            <a:extLst>
              <a:ext uri="{FF2B5EF4-FFF2-40B4-BE49-F238E27FC236}">
                <a16:creationId xmlns:a16="http://schemas.microsoft.com/office/drawing/2014/main" id="{F78FF400-6746-91D5-5212-FD6B521DDFA2}"/>
              </a:ext>
            </a:extLst>
          </p:cNvPr>
          <p:cNvSpPr txBox="1"/>
          <p:nvPr/>
        </p:nvSpPr>
        <p:spPr>
          <a:xfrm>
            <a:off x="7691717" y="917027"/>
            <a:ext cx="3666565" cy="5355312"/>
          </a:xfrm>
          <a:prstGeom prst="rect">
            <a:avLst/>
          </a:prstGeom>
          <a:noFill/>
        </p:spPr>
        <p:txBody>
          <a:bodyPr wrap="square">
            <a:spAutoFit/>
          </a:bodyPr>
          <a:lstStyle/>
          <a:p>
            <a:pPr marL="285750" indent="-285750">
              <a:buFont typeface="Wingdings" panose="05000000000000000000" pitchFamily="2" charset="2"/>
              <a:buChar char="q"/>
            </a:pPr>
            <a:r>
              <a:rPr lang="en-SG" dirty="0"/>
              <a:t>Close to </a:t>
            </a:r>
            <a:r>
              <a:rPr lang="en-SG" b="1" dirty="0"/>
              <a:t>27% of the customers </a:t>
            </a:r>
            <a:r>
              <a:rPr lang="en-SG" dirty="0"/>
              <a:t>in the last quarter have churned</a:t>
            </a:r>
          </a:p>
          <a:p>
            <a:endParaRPr lang="en-SG" dirty="0"/>
          </a:p>
          <a:p>
            <a:pPr marL="285750" indent="-285750">
              <a:buFont typeface="Wingdings" panose="05000000000000000000" pitchFamily="2" charset="2"/>
              <a:buChar char="q"/>
            </a:pPr>
            <a:r>
              <a:rPr lang="en-SG" dirty="0"/>
              <a:t>The revenue generated by churned customers account for </a:t>
            </a:r>
            <a:r>
              <a:rPr lang="en-SG" b="1" dirty="0"/>
              <a:t>17% of overall revenue </a:t>
            </a:r>
            <a:r>
              <a:rPr lang="en-SG" dirty="0"/>
              <a:t>along with </a:t>
            </a:r>
            <a:r>
              <a:rPr lang="en-SG" b="1" dirty="0"/>
              <a:t>$3000 worth of refunds </a:t>
            </a:r>
            <a:r>
              <a:rPr lang="en-SG" dirty="0"/>
              <a:t>given to them</a:t>
            </a:r>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r>
              <a:rPr lang="en-SG" dirty="0"/>
              <a:t>Most common reason for churning is that the </a:t>
            </a:r>
            <a:r>
              <a:rPr lang="en-SG" b="1" dirty="0"/>
              <a:t>Competitor had made better devices or offered better services</a:t>
            </a:r>
          </a:p>
          <a:p>
            <a:pPr marL="285750" indent="-285750">
              <a:buFont typeface="Wingdings" panose="05000000000000000000" pitchFamily="2" charset="2"/>
              <a:buChar char="q"/>
            </a:pPr>
            <a:endParaRPr lang="en-SG" b="1" dirty="0"/>
          </a:p>
          <a:p>
            <a:pPr marL="285750" indent="-285750">
              <a:buFont typeface="Wingdings" panose="05000000000000000000" pitchFamily="2" charset="2"/>
              <a:buChar char="q"/>
            </a:pPr>
            <a:r>
              <a:rPr lang="en-SG" b="1" dirty="0"/>
              <a:t>San Diego</a:t>
            </a:r>
            <a:r>
              <a:rPr lang="en-SG" dirty="0"/>
              <a:t> has an abnormally large number of churned customer</a:t>
            </a:r>
            <a:endParaRPr lang="en-SG" b="1" dirty="0"/>
          </a:p>
          <a:p>
            <a:pPr marL="285750" indent="-285750">
              <a:buFont typeface="Wingdings" panose="05000000000000000000" pitchFamily="2" charset="2"/>
              <a:buChar char="q"/>
            </a:pPr>
            <a:endParaRPr lang="en-SG" dirty="0"/>
          </a:p>
          <a:p>
            <a:pPr marL="285750" indent="-285750">
              <a:buFont typeface="Wingdings" panose="05000000000000000000" pitchFamily="2" charset="2"/>
              <a:buChar char="q"/>
            </a:pPr>
            <a:endParaRPr lang="en-GB" dirty="0"/>
          </a:p>
        </p:txBody>
      </p:sp>
      <p:pic>
        <p:nvPicPr>
          <p:cNvPr id="5" name="Picture 4">
            <a:extLst>
              <a:ext uri="{FF2B5EF4-FFF2-40B4-BE49-F238E27FC236}">
                <a16:creationId xmlns:a16="http://schemas.microsoft.com/office/drawing/2014/main" id="{829E4094-1A89-DE56-93AC-F4A83D458D2E}"/>
              </a:ext>
            </a:extLst>
          </p:cNvPr>
          <p:cNvPicPr>
            <a:picLocks noChangeAspect="1"/>
          </p:cNvPicPr>
          <p:nvPr/>
        </p:nvPicPr>
        <p:blipFill>
          <a:blip r:embed="rId2"/>
          <a:stretch>
            <a:fillRect/>
          </a:stretch>
        </p:blipFill>
        <p:spPr>
          <a:xfrm>
            <a:off x="1920301" y="917027"/>
            <a:ext cx="3996405" cy="2190295"/>
          </a:xfrm>
          <a:prstGeom prst="rect">
            <a:avLst/>
          </a:prstGeom>
        </p:spPr>
      </p:pic>
      <p:pic>
        <p:nvPicPr>
          <p:cNvPr id="10" name="Picture 9">
            <a:extLst>
              <a:ext uri="{FF2B5EF4-FFF2-40B4-BE49-F238E27FC236}">
                <a16:creationId xmlns:a16="http://schemas.microsoft.com/office/drawing/2014/main" id="{8B68F2E4-CF45-B4ED-D3EB-908F00E247AE}"/>
              </a:ext>
            </a:extLst>
          </p:cNvPr>
          <p:cNvPicPr>
            <a:picLocks noChangeAspect="1"/>
          </p:cNvPicPr>
          <p:nvPr/>
        </p:nvPicPr>
        <p:blipFill>
          <a:blip r:embed="rId3"/>
          <a:stretch>
            <a:fillRect/>
          </a:stretch>
        </p:blipFill>
        <p:spPr>
          <a:xfrm>
            <a:off x="1920300" y="3330053"/>
            <a:ext cx="4495328" cy="2810771"/>
          </a:xfrm>
          <a:prstGeom prst="rect">
            <a:avLst/>
          </a:prstGeom>
        </p:spPr>
      </p:pic>
    </p:spTree>
    <p:extLst>
      <p:ext uri="{BB962C8B-B14F-4D97-AF65-F5344CB8AC3E}">
        <p14:creationId xmlns:p14="http://schemas.microsoft.com/office/powerpoint/2010/main" val="418572996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719</Words>
  <Application>Microsoft Office PowerPoint</Application>
  <PresentationFormat>Widescreen</PresentationFormat>
  <Paragraphs>88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Corbel</vt:lpstr>
      <vt:lpstr>Courier New</vt:lpstr>
      <vt:lpstr>Wingdings</vt:lpstr>
      <vt:lpstr>Wingdings 2</vt:lpstr>
      <vt:lpstr>Frame</vt:lpstr>
      <vt:lpstr>Quarterly Customer Analysis Summary and findings</vt:lpstr>
      <vt:lpstr>Project analysis slide 2</vt:lpstr>
      <vt:lpstr>Objectives </vt:lpstr>
      <vt:lpstr>Customer Profile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 Summary presentation</dc:title>
  <dc:creator>Peddibhotla</dc:creator>
  <cp:lastModifiedBy>Peddibhotla</cp:lastModifiedBy>
  <cp:revision>15</cp:revision>
  <dcterms:created xsi:type="dcterms:W3CDTF">2023-07-04T15:06:35Z</dcterms:created>
  <dcterms:modified xsi:type="dcterms:W3CDTF">2023-07-22T04:51:36Z</dcterms:modified>
</cp:coreProperties>
</file>