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63" r:id="rId4"/>
    <p:sldId id="276" r:id="rId5"/>
    <p:sldId id="266" r:id="rId6"/>
    <p:sldId id="264" r:id="rId7"/>
    <p:sldId id="268" r:id="rId8"/>
    <p:sldId id="270" r:id="rId9"/>
    <p:sldId id="271" r:id="rId10"/>
    <p:sldId id="272" r:id="rId11"/>
    <p:sldId id="273" r:id="rId12"/>
    <p:sldId id="275" r:id="rId13"/>
    <p:sldId id="277" r:id="rId14"/>
    <p:sldId id="274" r:id="rId15"/>
    <p:sldId id="269"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007B3B"/>
    <a:srgbClr val="00713A"/>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532"/>
  </p:normalViewPr>
  <p:slideViewPr>
    <p:cSldViewPr snapToGrid="0" snapToObjects="1">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5/8/2022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5/8/2022</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5/8/2022</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5/8/2022</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5/8/2022</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5/8/2022</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5/8/2022</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5/8/2022</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5/8/2022</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5/8/2022</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5/8/2022</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5/8/2022</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5/8/2022</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hyperlink" Target="https://doi.org/10.1145/3289600.3290994" TargetMode="External"/><Relationship Id="rId3" Type="http://schemas.openxmlformats.org/officeDocument/2006/relationships/hyperlink" Target="https://doi.org/10.1016/j.mlwa.2021.100032" TargetMode="External"/><Relationship Id="rId7" Type="http://schemas.openxmlformats.org/officeDocument/2006/relationships/hyperlink" Target="https://doi.org/10.1016/j.ipm.2019.03.004" TargetMode="External"/><Relationship Id="rId2" Type="http://schemas.openxmlformats.org/officeDocument/2006/relationships/hyperlink" Target="https://doi.org/10.1155/2020/8885861" TargetMode="External"/><Relationship Id="rId1" Type="http://schemas.openxmlformats.org/officeDocument/2006/relationships/slideLayout" Target="../slideLayouts/slideLayout2.xml"/><Relationship Id="rId6" Type="http://schemas.openxmlformats.org/officeDocument/2006/relationships/hyperlink" Target="https://doi.org/10.1007/s41060-021-00302-z" TargetMode="External"/><Relationship Id="rId5" Type="http://schemas.openxmlformats.org/officeDocument/2006/relationships/hyperlink" Target="https://doi.org/10.1177/2053951719843310" TargetMode="External"/><Relationship Id="rId10" Type="http://schemas.openxmlformats.org/officeDocument/2006/relationships/image" Target="../media/image4.emf"/><Relationship Id="rId4" Type="http://schemas.openxmlformats.org/officeDocument/2006/relationships/hyperlink" Target="https://www.sciencedirect.com/science/article/pii/S266682702100013X" TargetMode="External"/><Relationship Id="rId9"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www.kaggle.com/competitions/fake-news/data" TargetMode="Externa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37707"/>
            <a:ext cx="12192000" cy="5866726"/>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0" y="3936583"/>
            <a:ext cx="11944349" cy="1892436"/>
          </a:xfrm>
        </p:spPr>
        <p:txBody>
          <a:bodyPr>
            <a:normAutofit/>
          </a:bodyPr>
          <a:lstStyle/>
          <a:p>
            <a:pPr>
              <a:spcBef>
                <a:spcPts val="1600"/>
              </a:spcBef>
            </a:pPr>
            <a:r>
              <a:rPr lang="en-US" sz="2800" b="1" dirty="0">
                <a:solidFill>
                  <a:schemeClr val="bg1"/>
                </a:solidFill>
                <a:cs typeface="Times New Roman" panose="02020603050405020304" pitchFamily="18" charset="0"/>
              </a:rPr>
              <a:t>INFO 5082: SEMINAR IN RESEARCH AND RESEARCH METHODOLOGY</a:t>
            </a:r>
          </a:p>
          <a:p>
            <a:pPr>
              <a:spcBef>
                <a:spcPts val="1600"/>
              </a:spcBef>
            </a:pPr>
            <a:r>
              <a:rPr lang="en-US" sz="2800" b="1" dirty="0">
                <a:solidFill>
                  <a:schemeClr val="bg1"/>
                </a:solidFill>
                <a:cs typeface="Times New Roman" panose="02020603050405020304" pitchFamily="18" charset="0"/>
              </a:rPr>
              <a:t>                                           Prof: Dr. Angel Durr									</a:t>
            </a:r>
          </a:p>
          <a:p>
            <a:pPr>
              <a:spcBef>
                <a:spcPts val="1600"/>
              </a:spcBef>
            </a:pPr>
            <a:endParaRPr lang="en-US" sz="2800" b="1" dirty="0">
              <a:solidFill>
                <a:schemeClr val="bg1"/>
              </a:solidFill>
              <a:cs typeface="Times New Roman" panose="02020603050405020304" pitchFamily="18" charset="0"/>
            </a:endParaRP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4596453" y="772134"/>
            <a:ext cx="2999092" cy="2999092"/>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dirty="0"/>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17302" y="561252"/>
            <a:ext cx="11306394" cy="4793307"/>
          </a:xfrm>
        </p:spPr>
        <p:txBody>
          <a:bodyPr>
            <a:normAutofit/>
          </a:bodyPr>
          <a:lstStyle/>
          <a:p>
            <a:pPr>
              <a:lnSpc>
                <a:spcPct val="110000"/>
              </a:lnSpc>
            </a:pPr>
            <a:r>
              <a:rPr lang="en-US" sz="2000" dirty="0">
                <a:latin typeface="Times New Roman" panose="02020603050405020304" pitchFamily="18" charset="0"/>
                <a:cs typeface="Times New Roman" panose="02020603050405020304" pitchFamily="18" charset="0"/>
              </a:rPr>
              <a:t>Words cloud in the true and fake news:</a:t>
            </a:r>
          </a:p>
          <a:p>
            <a:pPr marL="0" indent="0">
              <a:lnSpc>
                <a:spcPct val="110000"/>
              </a:lnSpc>
              <a:buNone/>
            </a:pPr>
            <a:r>
              <a:rPr lang="en-US" sz="2000" dirty="0">
                <a:cs typeface="Times New Roman" panose="02020603050405020304" pitchFamily="18" charset="0"/>
              </a:rPr>
              <a:t>True News </a:t>
            </a:r>
          </a:p>
          <a:p>
            <a:pPr marL="0" indent="0">
              <a:lnSpc>
                <a:spcPct val="110000"/>
              </a:lnSpc>
              <a:buNone/>
            </a:pPr>
            <a:r>
              <a:rPr lang="en-US" sz="2000" dirty="0">
                <a:cs typeface="Times New Roman" panose="02020603050405020304" pitchFamily="18" charset="0"/>
              </a:rPr>
              <a:t>				 Fake news</a:t>
            </a:r>
          </a:p>
          <a:p>
            <a:pPr>
              <a:lnSpc>
                <a:spcPct val="110000"/>
              </a:lnSpc>
            </a:pPr>
            <a:endParaRPr lang="en-US" sz="2000" dirty="0">
              <a:cs typeface="Times New Roman" panose="02020603050405020304" pitchFamily="18" charset="0"/>
            </a:endParaRPr>
          </a:p>
          <a:p>
            <a:pPr>
              <a:lnSpc>
                <a:spcPct val="110000"/>
              </a:lnSpc>
            </a:pPr>
            <a:endParaRPr lang="en-US" sz="2000" dirty="0">
              <a:cs typeface="Times New Roman" panose="02020603050405020304" pitchFamily="18" charset="0"/>
            </a:endParaRPr>
          </a:p>
          <a:p>
            <a:pPr>
              <a:lnSpc>
                <a:spcPct val="110000"/>
              </a:lnSpc>
            </a:pPr>
            <a:endParaRPr lang="en-US" sz="2000" dirty="0">
              <a:cs typeface="Times New Roman" panose="02020603050405020304" pitchFamily="18" charset="0"/>
            </a:endParaRPr>
          </a:p>
          <a:p>
            <a:pPr>
              <a:lnSpc>
                <a:spcPct val="110000"/>
              </a:lnSpc>
            </a:pPr>
            <a:endParaRPr lang="en-US" sz="2000" dirty="0">
              <a:cs typeface="Times New Roman" panose="02020603050405020304" pitchFamily="18" charset="0"/>
            </a:endParaRPr>
          </a:p>
          <a:p>
            <a:pPr>
              <a:lnSpc>
                <a:spcPct val="110000"/>
              </a:lnSpc>
            </a:pPr>
            <a:r>
              <a:rPr lang="en-US" sz="2000" dirty="0">
                <a:latin typeface="Times New Roman" panose="02020603050405020304" pitchFamily="18" charset="0"/>
                <a:cs typeface="Times New Roman" panose="02020603050405020304" pitchFamily="18" charset="0"/>
              </a:rPr>
              <a:t>There are many similar words in both, so this shows that there is some distinguishing feature between most real and fake news titles, and including titles in our analysis</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10</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3876" y="116400"/>
            <a:ext cx="11306394" cy="605358"/>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 ANLAYSIS:</a:t>
            </a:r>
            <a:endParaRPr lang="en-US" dirty="0"/>
          </a:p>
        </p:txBody>
      </p:sp>
      <p:pic>
        <p:nvPicPr>
          <p:cNvPr id="6" name="Picture 5">
            <a:extLst>
              <a:ext uri="{FF2B5EF4-FFF2-40B4-BE49-F238E27FC236}">
                <a16:creationId xmlns:a16="http://schemas.microsoft.com/office/drawing/2014/main" id="{5323E580-D585-1C5E-0D9D-873F32D831E2}"/>
              </a:ext>
            </a:extLst>
          </p:cNvPr>
          <p:cNvPicPr>
            <a:picLocks noChangeAspect="1"/>
          </p:cNvPicPr>
          <p:nvPr/>
        </p:nvPicPr>
        <p:blipFill>
          <a:blip r:embed="rId4"/>
          <a:stretch>
            <a:fillRect/>
          </a:stretch>
        </p:blipFill>
        <p:spPr>
          <a:xfrm>
            <a:off x="18229" y="1166610"/>
            <a:ext cx="5435879" cy="2686188"/>
          </a:xfrm>
          <a:prstGeom prst="rect">
            <a:avLst/>
          </a:prstGeom>
        </p:spPr>
      </p:pic>
      <p:pic>
        <p:nvPicPr>
          <p:cNvPr id="12" name="Picture 11">
            <a:extLst>
              <a:ext uri="{FF2B5EF4-FFF2-40B4-BE49-F238E27FC236}">
                <a16:creationId xmlns:a16="http://schemas.microsoft.com/office/drawing/2014/main" id="{6DD8E1F2-4693-B414-1267-4E32DCD0B195}"/>
              </a:ext>
            </a:extLst>
          </p:cNvPr>
          <p:cNvPicPr>
            <a:picLocks noChangeAspect="1"/>
          </p:cNvPicPr>
          <p:nvPr/>
        </p:nvPicPr>
        <p:blipFill>
          <a:blip r:embed="rId5"/>
          <a:stretch>
            <a:fillRect/>
          </a:stretch>
        </p:blipFill>
        <p:spPr>
          <a:xfrm>
            <a:off x="5454108" y="1166610"/>
            <a:ext cx="5226319" cy="2711589"/>
          </a:xfrm>
          <a:prstGeom prst="rect">
            <a:avLst/>
          </a:prstGeom>
        </p:spPr>
      </p:pic>
    </p:spTree>
    <p:extLst>
      <p:ext uri="{BB962C8B-B14F-4D97-AF65-F5344CB8AC3E}">
        <p14:creationId xmlns:p14="http://schemas.microsoft.com/office/powerpoint/2010/main" val="3855463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17302" y="561252"/>
            <a:ext cx="11306394" cy="4793307"/>
          </a:xfrm>
        </p:spPr>
        <p:txBody>
          <a:bodyPr>
            <a:normAutofit/>
          </a:bodyPr>
          <a:lstStyle/>
          <a:p>
            <a:pPr>
              <a:lnSpc>
                <a:spcPct val="110000"/>
              </a:lnSpc>
            </a:pPr>
            <a:r>
              <a:rPr lang="en-US" sz="2000" dirty="0">
                <a:cs typeface="Times New Roman" panose="02020603050405020304" pitchFamily="18" charset="0"/>
              </a:rPr>
              <a:t>Support vector Machine Algorithm confusion Matrix:</a:t>
            </a:r>
          </a:p>
          <a:p>
            <a:pPr>
              <a:lnSpc>
                <a:spcPct val="110000"/>
              </a:lnSpc>
            </a:pPr>
            <a:endParaRPr lang="en-US" sz="2000" dirty="0">
              <a:cs typeface="Times New Roman" panose="02020603050405020304" pitchFamily="18" charset="0"/>
            </a:endParaRPr>
          </a:p>
          <a:p>
            <a:pPr lvl="8">
              <a:lnSpc>
                <a:spcPct val="110000"/>
              </a:lnSpc>
            </a:pPr>
            <a:r>
              <a:rPr lang="en-US" sz="2000" dirty="0">
                <a:cs typeface="Times New Roman" panose="02020603050405020304" pitchFamily="18" charset="0"/>
              </a:rPr>
              <a:t>Naïve Bayes Algorithm confusion Matrix:</a:t>
            </a: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11</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3876" y="116400"/>
            <a:ext cx="11306394" cy="605358"/>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 ANLAYSIS:</a:t>
            </a:r>
            <a:endParaRPr lang="en-US" dirty="0"/>
          </a:p>
        </p:txBody>
      </p:sp>
      <p:pic>
        <p:nvPicPr>
          <p:cNvPr id="6" name="Picture 5">
            <a:extLst>
              <a:ext uri="{FF2B5EF4-FFF2-40B4-BE49-F238E27FC236}">
                <a16:creationId xmlns:a16="http://schemas.microsoft.com/office/drawing/2014/main" id="{BF12E1F9-61C9-083A-43AC-5EC5681810B5}"/>
              </a:ext>
            </a:extLst>
          </p:cNvPr>
          <p:cNvPicPr>
            <a:picLocks noChangeAspect="1"/>
          </p:cNvPicPr>
          <p:nvPr/>
        </p:nvPicPr>
        <p:blipFill>
          <a:blip r:embed="rId4"/>
          <a:stretch>
            <a:fillRect/>
          </a:stretch>
        </p:blipFill>
        <p:spPr>
          <a:xfrm>
            <a:off x="320181" y="1156993"/>
            <a:ext cx="3571099" cy="3073563"/>
          </a:xfrm>
          <a:prstGeom prst="rect">
            <a:avLst/>
          </a:prstGeom>
        </p:spPr>
      </p:pic>
      <p:pic>
        <p:nvPicPr>
          <p:cNvPr id="12" name="Picture 11">
            <a:extLst>
              <a:ext uri="{FF2B5EF4-FFF2-40B4-BE49-F238E27FC236}">
                <a16:creationId xmlns:a16="http://schemas.microsoft.com/office/drawing/2014/main" id="{0FA36C52-6D2B-5A59-A466-A520B939172B}"/>
              </a:ext>
            </a:extLst>
          </p:cNvPr>
          <p:cNvPicPr>
            <a:picLocks noChangeAspect="1"/>
          </p:cNvPicPr>
          <p:nvPr/>
        </p:nvPicPr>
        <p:blipFill>
          <a:blip r:embed="rId5"/>
          <a:stretch>
            <a:fillRect/>
          </a:stretch>
        </p:blipFill>
        <p:spPr>
          <a:xfrm>
            <a:off x="5882461" y="1726194"/>
            <a:ext cx="3967148" cy="3405612"/>
          </a:xfrm>
          <a:prstGeom prst="rect">
            <a:avLst/>
          </a:prstGeom>
        </p:spPr>
      </p:pic>
    </p:spTree>
    <p:extLst>
      <p:ext uri="{BB962C8B-B14F-4D97-AF65-F5344CB8AC3E}">
        <p14:creationId xmlns:p14="http://schemas.microsoft.com/office/powerpoint/2010/main" val="3870062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17302" y="561252"/>
            <a:ext cx="11306394" cy="4793307"/>
          </a:xfrm>
        </p:spPr>
        <p:txBody>
          <a:bodyPr>
            <a:normAutofit/>
          </a:bodyPr>
          <a:lstStyle/>
          <a:p>
            <a:pPr>
              <a:lnSpc>
                <a:spcPct val="110000"/>
              </a:lnSpc>
            </a:pPr>
            <a:r>
              <a:rPr lang="en-US" sz="2000" dirty="0">
                <a:cs typeface="Times New Roman" panose="02020603050405020304" pitchFamily="18" charset="0"/>
              </a:rPr>
              <a:t>Logistic Regression confusion Matrix:</a:t>
            </a:r>
          </a:p>
          <a:p>
            <a:pPr>
              <a:lnSpc>
                <a:spcPct val="110000"/>
              </a:lnSpc>
            </a:pPr>
            <a:endParaRPr lang="en-US" sz="2000" dirty="0">
              <a:cs typeface="Times New Roman" panose="02020603050405020304" pitchFamily="18" charset="0"/>
            </a:endParaRPr>
          </a:p>
          <a:p>
            <a:pPr lvl="8">
              <a:lnSpc>
                <a:spcPct val="110000"/>
              </a:lnSpc>
            </a:pPr>
            <a:r>
              <a:rPr lang="en-US" sz="2000" dirty="0">
                <a:cs typeface="Times New Roman" panose="02020603050405020304" pitchFamily="18" charset="0"/>
              </a:rPr>
              <a:t>Ensemble Technique confusion Matrix:</a:t>
            </a: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12</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3876" y="116400"/>
            <a:ext cx="11306394" cy="605358"/>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 ANLAYSIS:</a:t>
            </a:r>
            <a:endParaRPr lang="en-US" dirty="0"/>
          </a:p>
        </p:txBody>
      </p:sp>
      <p:pic>
        <p:nvPicPr>
          <p:cNvPr id="10" name="Picture 9">
            <a:extLst>
              <a:ext uri="{FF2B5EF4-FFF2-40B4-BE49-F238E27FC236}">
                <a16:creationId xmlns:a16="http://schemas.microsoft.com/office/drawing/2014/main" id="{3B741C31-C388-D9C5-D0D8-C17BBA32871F}"/>
              </a:ext>
            </a:extLst>
          </p:cNvPr>
          <p:cNvPicPr>
            <a:picLocks noChangeAspect="1"/>
          </p:cNvPicPr>
          <p:nvPr/>
        </p:nvPicPr>
        <p:blipFill>
          <a:blip r:embed="rId4"/>
          <a:stretch>
            <a:fillRect/>
          </a:stretch>
        </p:blipFill>
        <p:spPr>
          <a:xfrm>
            <a:off x="231962" y="1001515"/>
            <a:ext cx="3559613" cy="3004746"/>
          </a:xfrm>
          <a:prstGeom prst="rect">
            <a:avLst/>
          </a:prstGeom>
        </p:spPr>
      </p:pic>
      <p:pic>
        <p:nvPicPr>
          <p:cNvPr id="14" name="Picture 13">
            <a:extLst>
              <a:ext uri="{FF2B5EF4-FFF2-40B4-BE49-F238E27FC236}">
                <a16:creationId xmlns:a16="http://schemas.microsoft.com/office/drawing/2014/main" id="{62436BB2-9121-1AC7-A729-C271DE9BDE08}"/>
              </a:ext>
            </a:extLst>
          </p:cNvPr>
          <p:cNvPicPr>
            <a:picLocks noChangeAspect="1"/>
          </p:cNvPicPr>
          <p:nvPr/>
        </p:nvPicPr>
        <p:blipFill>
          <a:blip r:embed="rId5"/>
          <a:stretch>
            <a:fillRect/>
          </a:stretch>
        </p:blipFill>
        <p:spPr>
          <a:xfrm>
            <a:off x="4660753" y="1981200"/>
            <a:ext cx="3949847" cy="3264006"/>
          </a:xfrm>
          <a:prstGeom prst="rect">
            <a:avLst/>
          </a:prstGeom>
        </p:spPr>
      </p:pic>
    </p:spTree>
    <p:extLst>
      <p:ext uri="{BB962C8B-B14F-4D97-AF65-F5344CB8AC3E}">
        <p14:creationId xmlns:p14="http://schemas.microsoft.com/office/powerpoint/2010/main" val="242509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17302" y="561252"/>
            <a:ext cx="11306394" cy="4793307"/>
          </a:xfrm>
        </p:spPr>
        <p:txBody>
          <a:bodyPr>
            <a:normAutofit/>
          </a:bodyPr>
          <a:lstStyle/>
          <a:p>
            <a:pPr>
              <a:lnSpc>
                <a:spcPct val="110000"/>
              </a:lnSpc>
            </a:pPr>
            <a:r>
              <a:rPr lang="en-US" sz="2000" dirty="0">
                <a:latin typeface="Times New Roman" panose="02020603050405020304" pitchFamily="18" charset="0"/>
                <a:cs typeface="Times New Roman" panose="02020603050405020304" pitchFamily="18" charset="0"/>
              </a:rPr>
              <a:t>Random forest confusion Matrix:</a:t>
            </a:r>
          </a:p>
          <a:p>
            <a:pPr>
              <a:lnSpc>
                <a:spcPct val="110000"/>
              </a:lnSpc>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lvl="8">
              <a:lnSpc>
                <a:spcPct val="110000"/>
              </a:lnSpc>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a:p>
            <a:pPr marL="3657600" lvl="8" indent="0">
              <a:lnSpc>
                <a:spcPct val="110000"/>
              </a:lnSpc>
              <a:buNone/>
            </a:pPr>
            <a:endParaRPr lang="en-US" sz="2000" dirty="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13</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3876" y="116400"/>
            <a:ext cx="11306394" cy="605358"/>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 ANLAYSIS:</a:t>
            </a:r>
            <a:endParaRPr lang="en-US" dirty="0"/>
          </a:p>
        </p:txBody>
      </p:sp>
      <p:pic>
        <p:nvPicPr>
          <p:cNvPr id="6" name="Picture 5">
            <a:extLst>
              <a:ext uri="{FF2B5EF4-FFF2-40B4-BE49-F238E27FC236}">
                <a16:creationId xmlns:a16="http://schemas.microsoft.com/office/drawing/2014/main" id="{D3C494C0-85E1-329C-ED59-718BD2D579F9}"/>
              </a:ext>
            </a:extLst>
          </p:cNvPr>
          <p:cNvPicPr>
            <a:picLocks noChangeAspect="1"/>
          </p:cNvPicPr>
          <p:nvPr/>
        </p:nvPicPr>
        <p:blipFill>
          <a:blip r:embed="rId4"/>
          <a:stretch>
            <a:fillRect/>
          </a:stretch>
        </p:blipFill>
        <p:spPr>
          <a:xfrm>
            <a:off x="3635248" y="1330217"/>
            <a:ext cx="4921503" cy="4197566"/>
          </a:xfrm>
          <a:prstGeom prst="rect">
            <a:avLst/>
          </a:prstGeom>
        </p:spPr>
      </p:pic>
    </p:spTree>
    <p:extLst>
      <p:ext uri="{BB962C8B-B14F-4D97-AF65-F5344CB8AC3E}">
        <p14:creationId xmlns:p14="http://schemas.microsoft.com/office/powerpoint/2010/main" val="2568442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17302" y="510452"/>
            <a:ext cx="11306394" cy="4793307"/>
          </a:xfrm>
        </p:spPr>
        <p:txBody>
          <a:bodyPr>
            <a:normAutofit/>
          </a:bodyPr>
          <a:lstStyle/>
          <a:p>
            <a:pPr marL="0" indent="0">
              <a:lnSpc>
                <a:spcPct val="110000"/>
              </a:lnSpc>
              <a:buNone/>
            </a:pPr>
            <a:endParaRPr lang="en-US" sz="2000" dirty="0">
              <a:cs typeface="Times New Roman" panose="02020603050405020304" pitchFamily="18" charset="0"/>
            </a:endParaRPr>
          </a:p>
          <a:p>
            <a:pPr marL="0" indent="0">
              <a:lnSpc>
                <a:spcPct val="110000"/>
              </a:lnSpc>
              <a:buNone/>
            </a:pPr>
            <a:r>
              <a:rPr lang="en-US" sz="2000" dirty="0">
                <a:cs typeface="Times New Roman" panose="02020603050405020304" pitchFamily="18" charset="0"/>
              </a:rPr>
              <a:t>Comparing all the algorithm results:</a:t>
            </a:r>
          </a:p>
          <a:p>
            <a:pPr marL="0" indent="0">
              <a:lnSpc>
                <a:spcPct val="110000"/>
              </a:lnSpc>
              <a:buNone/>
            </a:pPr>
            <a:endParaRPr lang="en-US" sz="2000" dirty="0">
              <a:cs typeface="Times New Roman" panose="02020603050405020304" pitchFamily="18" charset="0"/>
            </a:endParaRPr>
          </a:p>
          <a:p>
            <a:pPr>
              <a:lnSpc>
                <a:spcPct val="110000"/>
              </a:lnSpc>
            </a:pPr>
            <a:endParaRPr lang="en-US" sz="2000" dirty="0">
              <a:cs typeface="Times New Roman" panose="02020603050405020304" pitchFamily="18" charset="0"/>
            </a:endParaRPr>
          </a:p>
          <a:p>
            <a:pPr>
              <a:lnSpc>
                <a:spcPct val="110000"/>
              </a:lnSpc>
            </a:pPr>
            <a:endParaRPr lang="en-US" sz="2000" dirty="0">
              <a:cs typeface="Times New Roman" panose="02020603050405020304" pitchFamily="18" charset="0"/>
            </a:endParaRPr>
          </a:p>
          <a:p>
            <a:pPr>
              <a:lnSpc>
                <a:spcPct val="110000"/>
              </a:lnSpc>
            </a:pPr>
            <a:endParaRPr lang="en-US" sz="2000" dirty="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14</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3876" y="116400"/>
            <a:ext cx="11306394" cy="605358"/>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 ANLAYSIS:</a:t>
            </a:r>
            <a:endParaRPr lang="en-US" dirty="0"/>
          </a:p>
        </p:txBody>
      </p:sp>
      <p:pic>
        <p:nvPicPr>
          <p:cNvPr id="6" name="Picture 5">
            <a:extLst>
              <a:ext uri="{FF2B5EF4-FFF2-40B4-BE49-F238E27FC236}">
                <a16:creationId xmlns:a16="http://schemas.microsoft.com/office/drawing/2014/main" id="{F3F3867D-4BC2-43F1-983B-9B7A07213D59}"/>
              </a:ext>
            </a:extLst>
          </p:cNvPr>
          <p:cNvPicPr>
            <a:picLocks noChangeAspect="1"/>
          </p:cNvPicPr>
          <p:nvPr/>
        </p:nvPicPr>
        <p:blipFill>
          <a:blip r:embed="rId4"/>
          <a:stretch>
            <a:fillRect/>
          </a:stretch>
        </p:blipFill>
        <p:spPr>
          <a:xfrm>
            <a:off x="3302000" y="1582965"/>
            <a:ext cx="3860855" cy="2550921"/>
          </a:xfrm>
          <a:prstGeom prst="rect">
            <a:avLst/>
          </a:prstGeom>
        </p:spPr>
      </p:pic>
    </p:spTree>
    <p:extLst>
      <p:ext uri="{BB962C8B-B14F-4D97-AF65-F5344CB8AC3E}">
        <p14:creationId xmlns:p14="http://schemas.microsoft.com/office/powerpoint/2010/main" val="300048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28589" y="914400"/>
            <a:ext cx="11306394" cy="4793307"/>
          </a:xfrm>
        </p:spPr>
        <p:txBody>
          <a:bodyPr>
            <a:normAutofit/>
          </a:bodyPr>
          <a:lstStyle/>
          <a:p>
            <a:pPr algn="l"/>
            <a:r>
              <a:rPr lang="en-US" sz="1600" b="0" i="0" dirty="0">
                <a:effectLst/>
                <a:latin typeface="Times New Roman" panose="02020603050405020304" pitchFamily="18" charset="0"/>
                <a:cs typeface="Times New Roman" panose="02020603050405020304" pitchFamily="18" charset="0"/>
              </a:rPr>
              <a:t>Iftikhar Ahmad, Muhammad Yousaf, Suhail Yousaf, Muhammad Ovais Ahmad, "Fake News Detection Using Machine Learning Ensemble Methods", Complexity, vol. 2020, Article ID 8885861, 11 pages, 2020. </a:t>
            </a:r>
            <a:r>
              <a:rPr lang="en-US" sz="1600" b="0" i="0" u="none" strike="noStrike" dirty="0">
                <a:effectLst/>
                <a:latin typeface="Times New Roman" panose="02020603050405020304" pitchFamily="18" charset="0"/>
                <a:cs typeface="Times New Roman" panose="02020603050405020304" pitchFamily="18" charset="0"/>
                <a:hlinkClick r:id="rId2"/>
              </a:rPr>
              <a:t>https://doi.org/10.1155/2020/8885861</a:t>
            </a:r>
            <a:endParaRPr lang="en-US" sz="1600" b="0" i="0" dirty="0">
              <a:effectLst/>
              <a:latin typeface="Times New Roman" panose="02020603050405020304" pitchFamily="18" charset="0"/>
              <a:cs typeface="Times New Roman" panose="02020603050405020304" pitchFamily="18" charset="0"/>
            </a:endParaRPr>
          </a:p>
          <a:p>
            <a:pPr algn="l"/>
            <a:r>
              <a:rPr lang="en-US" sz="1600" b="0" i="0" dirty="0">
                <a:effectLst/>
                <a:latin typeface="Times New Roman" panose="02020603050405020304" pitchFamily="18" charset="0"/>
                <a:cs typeface="Times New Roman" panose="02020603050405020304" pitchFamily="18" charset="0"/>
              </a:rPr>
              <a:t>Junaed Younus Khan, Md. Tawkat Islam Khondaker, Sadia Afroz, Gias Uddin, Anindya Iqbal,A benchmark study of machine learning models for online fake news detection,Machine Learning with Applications,Volume 4,2021,100032,ISSN 2666-8270,</a:t>
            </a:r>
            <a:r>
              <a:rPr lang="en-US" sz="1600" b="0" i="0" u="none" strike="noStrike" dirty="0">
                <a:effectLst/>
                <a:latin typeface="Times New Roman" panose="02020603050405020304" pitchFamily="18" charset="0"/>
                <a:cs typeface="Times New Roman" panose="02020603050405020304" pitchFamily="18" charset="0"/>
                <a:hlinkClick r:id="rId3"/>
              </a:rPr>
              <a:t>https://doi.org/10.1016/j.mlwa.2021.100032</a:t>
            </a:r>
            <a:r>
              <a:rPr lang="en-US" sz="1600" b="0" i="0" dirty="0">
                <a:effectLst/>
                <a:latin typeface="Times New Roman" panose="02020603050405020304" pitchFamily="18" charset="0"/>
                <a:cs typeface="Times New Roman" panose="02020603050405020304" pitchFamily="18" charset="0"/>
              </a:rPr>
              <a:t>. (</a:t>
            </a:r>
            <a:r>
              <a:rPr lang="en-US" sz="1600" b="0" i="0" u="none" strike="noStrike" dirty="0">
                <a:effectLst/>
                <a:latin typeface="Times New Roman" panose="02020603050405020304" pitchFamily="18" charset="0"/>
                <a:cs typeface="Times New Roman" panose="02020603050405020304" pitchFamily="18" charset="0"/>
                <a:hlinkClick r:id="rId4"/>
              </a:rPr>
              <a:t>https://www.sciencedirect.com/science/article/pii/S266682702100013X</a:t>
            </a:r>
            <a:r>
              <a:rPr lang="en-US" sz="1600" b="0" i="0" dirty="0">
                <a:effectLst/>
                <a:latin typeface="Times New Roman" panose="02020603050405020304" pitchFamily="18" charset="0"/>
                <a:cs typeface="Times New Roman" panose="02020603050405020304" pitchFamily="18" charset="0"/>
              </a:rPr>
              <a:t>)</a:t>
            </a:r>
          </a:p>
          <a:p>
            <a:pPr algn="l"/>
            <a:r>
              <a:rPr lang="en-US" sz="1600" b="0" i="0" dirty="0">
                <a:effectLst/>
                <a:latin typeface="Times New Roman" panose="02020603050405020304" pitchFamily="18" charset="0"/>
                <a:cs typeface="Times New Roman" panose="02020603050405020304" pitchFamily="18" charset="0"/>
              </a:rPr>
              <a:t>Torabi Asr, F., &amp; Taboada, M. (2019). Big Data and quality data for fake news and misinformation detection. Big Data &amp; Society. </a:t>
            </a:r>
            <a:r>
              <a:rPr lang="en-US" sz="1600" b="0" i="0" u="none" strike="noStrike" dirty="0">
                <a:effectLst/>
                <a:latin typeface="Times New Roman" panose="02020603050405020304" pitchFamily="18" charset="0"/>
                <a:cs typeface="Times New Roman" panose="02020603050405020304" pitchFamily="18" charset="0"/>
                <a:hlinkClick r:id="rId5"/>
              </a:rPr>
              <a:t>https://doi.org/10.1177/2053951719843310</a:t>
            </a:r>
            <a:endParaRPr lang="en-US" sz="1600" b="0" i="0" dirty="0">
              <a:effectLst/>
              <a:latin typeface="Times New Roman" panose="02020603050405020304" pitchFamily="18" charset="0"/>
              <a:cs typeface="Times New Roman" panose="02020603050405020304" pitchFamily="18" charset="0"/>
            </a:endParaRPr>
          </a:p>
          <a:p>
            <a:pPr algn="l"/>
            <a:r>
              <a:rPr lang="en-US" sz="1600" b="0" i="0" dirty="0">
                <a:effectLst/>
                <a:latin typeface="Times New Roman" panose="02020603050405020304" pitchFamily="18" charset="0"/>
                <a:cs typeface="Times New Roman" panose="02020603050405020304" pitchFamily="18" charset="0"/>
              </a:rPr>
              <a:t>Raza, S., Ding, C. Fake news detection based on news content and social contexts: a transformer-based approach. Int J Data Sci Anal (2022). </a:t>
            </a:r>
            <a:r>
              <a:rPr lang="en-US" sz="1600" b="0" i="0" u="none" strike="noStrike" dirty="0">
                <a:effectLst/>
                <a:latin typeface="Times New Roman" panose="02020603050405020304" pitchFamily="18" charset="0"/>
                <a:cs typeface="Times New Roman" panose="02020603050405020304" pitchFamily="18" charset="0"/>
                <a:hlinkClick r:id="rId6"/>
              </a:rPr>
              <a:t>https://doi.org/10.1007/s41060-021-00302-z</a:t>
            </a:r>
            <a:endParaRPr lang="en-US" sz="1600" b="0" i="0" dirty="0">
              <a:effectLst/>
              <a:latin typeface="Times New Roman" panose="02020603050405020304" pitchFamily="18" charset="0"/>
              <a:cs typeface="Times New Roman" panose="02020603050405020304" pitchFamily="18" charset="0"/>
            </a:endParaRPr>
          </a:p>
          <a:p>
            <a:pPr algn="l"/>
            <a:r>
              <a:rPr lang="en-US" sz="1600" b="0" i="0" dirty="0">
                <a:effectLst/>
                <a:latin typeface="Times New Roman" panose="02020603050405020304" pitchFamily="18" charset="0"/>
                <a:cs typeface="Times New Roman" panose="02020603050405020304" pitchFamily="18" charset="0"/>
              </a:rPr>
              <a:t>Xichen Zhang, Ali A. Ghorbani, An overview of online fake news: Characterization, detection, and discussion, Information Processing &amp; Management, Volume 57, Issue 2,2020,102025, ISSN 0306-4573, </a:t>
            </a:r>
            <a:r>
              <a:rPr lang="en-US" sz="1600" b="0" i="0" u="none" strike="noStrike" dirty="0">
                <a:effectLst/>
                <a:latin typeface="Times New Roman" panose="02020603050405020304" pitchFamily="18" charset="0"/>
                <a:cs typeface="Times New Roman" panose="02020603050405020304" pitchFamily="18" charset="0"/>
                <a:hlinkClick r:id="rId7"/>
              </a:rPr>
              <a:t>https://doi.org/10.1016/j.ipm.2019.03.004</a:t>
            </a:r>
            <a:r>
              <a:rPr lang="en-US" sz="1600" b="0" i="0" dirty="0">
                <a:effectLst/>
                <a:latin typeface="Times New Roman" panose="02020603050405020304" pitchFamily="18" charset="0"/>
                <a:cs typeface="Times New Roman" panose="02020603050405020304" pitchFamily="18" charset="0"/>
              </a:rPr>
              <a:t>.</a:t>
            </a:r>
          </a:p>
          <a:p>
            <a:pPr algn="l"/>
            <a:r>
              <a:rPr lang="en-US" sz="1600" b="0" i="0" dirty="0">
                <a:effectLst/>
                <a:latin typeface="Times New Roman" panose="02020603050405020304" pitchFamily="18" charset="0"/>
                <a:cs typeface="Times New Roman" panose="02020603050405020304" pitchFamily="18" charset="0"/>
              </a:rPr>
              <a:t>Kai Shu, Suhang Wang, and Huan Liu. 2019. Beyond News Contents: The Role of Social Context for Fake News Detection. In Proceedings of the Twelfth ACM International Conference on Web Search and Data Mining (WSDM '19). Association for Computing Machinery, New York, NY, USA, 312–320. </a:t>
            </a:r>
            <a:r>
              <a:rPr lang="en-US" sz="1600" b="0" i="0" u="none" strike="noStrike" dirty="0">
                <a:effectLst/>
                <a:latin typeface="Times New Roman" panose="02020603050405020304" pitchFamily="18" charset="0"/>
                <a:cs typeface="Times New Roman" panose="02020603050405020304" pitchFamily="18" charset="0"/>
                <a:hlinkClick r:id="rId8"/>
              </a:rPr>
              <a:t>https://doi.org/10.1145/3289600.3290994</a:t>
            </a:r>
            <a:endParaRPr lang="en-US" sz="1600" b="0" i="0" dirty="0">
              <a:effectLst/>
              <a:latin typeface="Times New Roman" panose="02020603050405020304" pitchFamily="18" charset="0"/>
              <a:cs typeface="Times New Roman" panose="02020603050405020304" pitchFamily="18" charset="0"/>
            </a:endParaRPr>
          </a:p>
          <a:p>
            <a:pPr>
              <a:lnSpc>
                <a:spcPct val="110000"/>
              </a:lnSpc>
            </a:pP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9"/>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10"/>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15</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44142" y="80272"/>
            <a:ext cx="11077695" cy="555919"/>
          </a:xfrm>
        </p:spPr>
        <p:txBody>
          <a:bodyPr>
            <a:noAutofit/>
          </a:bodyPr>
          <a:lstStyle/>
          <a:p>
            <a:br>
              <a:rPr lang="en-US" sz="3200" b="1" dirty="0">
                <a:solidFill>
                  <a:srgbClr val="079418"/>
                </a:solidFill>
                <a:latin typeface="Times New Roman" panose="02020603050405020304" pitchFamily="18" charset="0"/>
                <a:cs typeface="Times New Roman" panose="02020603050405020304" pitchFamily="18" charset="0"/>
              </a:rPr>
            </a:br>
            <a:r>
              <a:rPr lang="en-US" sz="3200" b="1" dirty="0">
                <a:solidFill>
                  <a:srgbClr val="079418"/>
                </a:solidFill>
                <a:latin typeface="Times New Roman" panose="02020603050405020304" pitchFamily="18" charset="0"/>
                <a:cs typeface="Times New Roman" panose="02020603050405020304" pitchFamily="18" charset="0"/>
              </a:rPr>
              <a:t>References:</a:t>
            </a:r>
            <a:br>
              <a:rPr lang="en-US" sz="3200" b="1" dirty="0">
                <a:solidFill>
                  <a:srgbClr val="079418"/>
                </a:solidFill>
                <a:latin typeface="Times New Roman" panose="02020603050405020304" pitchFamily="18" charset="0"/>
                <a:cs typeface="Times New Roman" panose="02020603050405020304" pitchFamily="18" charset="0"/>
              </a:rPr>
            </a:br>
            <a:endParaRPr lang="en-US" sz="3200" dirty="0"/>
          </a:p>
        </p:txBody>
      </p:sp>
    </p:spTree>
    <p:extLst>
      <p:ext uri="{BB962C8B-B14F-4D97-AF65-F5344CB8AC3E}">
        <p14:creationId xmlns:p14="http://schemas.microsoft.com/office/powerpoint/2010/main" val="3486947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16</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801789" y="365125"/>
            <a:ext cx="10677965" cy="754769"/>
          </a:xfrm>
        </p:spPr>
        <p:txBody>
          <a:bodyPr>
            <a:normAutofit fontScale="90000"/>
          </a:bodyPr>
          <a:lstStyle/>
          <a:p>
            <a:br>
              <a:rPr lang="en-US" b="1" dirty="0">
                <a:solidFill>
                  <a:srgbClr val="079418"/>
                </a:solidFill>
              </a:rPr>
            </a:br>
            <a:br>
              <a:rPr lang="en-US" b="1" dirty="0">
                <a:solidFill>
                  <a:srgbClr val="079418"/>
                </a:solidFill>
              </a:rPr>
            </a:br>
            <a:br>
              <a:rPr lang="en-US" b="1" dirty="0">
                <a:solidFill>
                  <a:srgbClr val="079418"/>
                </a:solidFill>
              </a:rPr>
            </a:br>
            <a:br>
              <a:rPr lang="en-US" b="1" dirty="0">
                <a:solidFill>
                  <a:srgbClr val="079418"/>
                </a:solidFill>
              </a:rPr>
            </a:br>
            <a:br>
              <a:rPr lang="en-US" b="1" dirty="0">
                <a:solidFill>
                  <a:srgbClr val="079418"/>
                </a:solidFill>
              </a:rPr>
            </a:br>
            <a:br>
              <a:rPr lang="en-US" b="1" dirty="0">
                <a:solidFill>
                  <a:srgbClr val="079418"/>
                </a:solidFill>
              </a:rPr>
            </a:br>
            <a:br>
              <a:rPr lang="en-US" b="1" dirty="0">
                <a:solidFill>
                  <a:srgbClr val="079418"/>
                </a:solidFill>
              </a:rPr>
            </a:br>
            <a:br>
              <a:rPr lang="en-US" b="1" dirty="0">
                <a:solidFill>
                  <a:srgbClr val="079418"/>
                </a:solidFill>
              </a:rPr>
            </a:br>
            <a:br>
              <a:rPr lang="en-US" b="1" dirty="0">
                <a:solidFill>
                  <a:srgbClr val="079418"/>
                </a:solidFill>
              </a:rPr>
            </a:br>
            <a:r>
              <a:rPr lang="en-US" b="1" dirty="0">
                <a:solidFill>
                  <a:srgbClr val="079418"/>
                </a:solidFill>
              </a:rPr>
              <a:t>         </a:t>
            </a:r>
            <a:r>
              <a:rPr lang="en-US" sz="4900" b="1" i="1" dirty="0">
                <a:solidFill>
                  <a:srgbClr val="079418"/>
                </a:solidFill>
                <a:latin typeface="Times New Roman" panose="02020603050405020304" pitchFamily="18" charset="0"/>
                <a:cs typeface="Times New Roman" panose="02020603050405020304" pitchFamily="18" charset="0"/>
              </a:rPr>
              <a:t>Thank You</a:t>
            </a:r>
            <a:endParaRPr lang="en-US" sz="49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20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527900"/>
            <a:ext cx="12192000" cy="4720445"/>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250770" y="1908787"/>
            <a:ext cx="9062154" cy="2430451"/>
          </a:xfrm>
        </p:spPr>
        <p:txBody>
          <a:bodyPr>
            <a:normAutofit/>
          </a:bodyPr>
          <a:lstStyle/>
          <a:p>
            <a:pPr marL="0" indent="0" algn="ctr">
              <a:lnSpc>
                <a:spcPct val="100000"/>
              </a:lnSpc>
              <a:spcBef>
                <a:spcPts val="1600"/>
              </a:spcBef>
              <a:buNone/>
            </a:pPr>
            <a:r>
              <a:rPr lang="en-US" sz="4800" b="1" i="1" dirty="0">
                <a:solidFill>
                  <a:schemeClr val="bg1"/>
                </a:solidFill>
                <a:latin typeface="Times New Roman" panose="02020603050405020304" pitchFamily="18" charset="0"/>
                <a:cs typeface="Times New Roman" panose="02020603050405020304" pitchFamily="18" charset="0"/>
              </a:rPr>
              <a:t>FAKE NEWS DETECTION</a:t>
            </a:r>
          </a:p>
          <a:p>
            <a:pPr marL="0" indent="0" algn="ctr">
              <a:lnSpc>
                <a:spcPct val="100000"/>
              </a:lnSpc>
              <a:spcBef>
                <a:spcPts val="1600"/>
              </a:spcBef>
              <a:buNone/>
            </a:pPr>
            <a:r>
              <a:rPr lang="en-US" sz="1400" b="1" i="1" dirty="0">
                <a:solidFill>
                  <a:schemeClr val="bg1"/>
                </a:solidFill>
                <a:latin typeface="Times New Roman" panose="02020603050405020304" pitchFamily="18" charset="0"/>
                <a:cs typeface="Times New Roman" panose="02020603050405020304" pitchFamily="18" charset="0"/>
              </a:rPr>
              <a:t>By</a:t>
            </a:r>
          </a:p>
          <a:p>
            <a:pPr marL="0" marR="0" indent="0" algn="ctr">
              <a:lnSpc>
                <a:spcPct val="107000"/>
              </a:lnSpc>
              <a:spcBef>
                <a:spcPts val="0"/>
              </a:spcBef>
              <a:spcAft>
                <a:spcPts val="800"/>
              </a:spcAft>
              <a:buNone/>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Vishnu Boddeboina </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Anvesh Veeramalla</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Vamsi Malla</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spcBef>
                <a:spcPts val="1600"/>
              </a:spcBef>
              <a:buNone/>
            </a:pPr>
            <a:endParaRPr lang="en-US" sz="1400" b="1" i="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spTree>
    <p:extLst>
      <p:ext uri="{BB962C8B-B14F-4D97-AF65-F5344CB8AC3E}">
        <p14:creationId xmlns:p14="http://schemas.microsoft.com/office/powerpoint/2010/main" val="127875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5388" y="547820"/>
            <a:ext cx="10677965" cy="4402095"/>
          </a:xfrm>
        </p:spPr>
        <p:txBody>
          <a:bodyPr>
            <a:normAutofit/>
          </a:bodyPr>
          <a:lstStyle/>
          <a:p>
            <a:pPr>
              <a:lnSpc>
                <a:spcPct val="11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is so much information online that it is becoming impossible to decipher the truth from the false. Thus, this leads to the problem of fake news. Although the classification of a text/news as fake or genuine is a challenging task given the diversity of content and source, it can be worth researching. </a:t>
            </a:r>
          </a:p>
          <a:p>
            <a:pPr>
              <a:lnSpc>
                <a:spcPct val="11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this is a potential problem on the digital media and doesn’t have a correct solution yet, conducting research on this topic would give us exposure to many data science concepts, starting from background research, data collection, cleaning, analysis, applying the machine learning algorithms, validating the existing models, and visualizing the results. Existing state of art models are using machine learning models with NLP. We are planning to ensemble these machine learning models.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16007" y="6367106"/>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3</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0" y="52957"/>
            <a:ext cx="10515600" cy="609196"/>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Introduction:</a:t>
            </a:r>
            <a:endParaRPr lang="en-US" sz="3200" dirty="0"/>
          </a:p>
        </p:txBody>
      </p:sp>
    </p:spTree>
    <p:extLst>
      <p:ext uri="{BB962C8B-B14F-4D97-AF65-F5344CB8AC3E}">
        <p14:creationId xmlns:p14="http://schemas.microsoft.com/office/powerpoint/2010/main" val="182747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5388" y="662153"/>
            <a:ext cx="10677965" cy="4287762"/>
          </a:xfrm>
        </p:spPr>
        <p:txBody>
          <a:bodyPr>
            <a:norm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main purpose of the research project is to detect fake news. So, we are going to follow the entire data science project life cycle, starting from identifying the right data, extracting data, data preprocessing, applying NLP algorithms to text cloud, and interpreting the results.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 analysis different textual properties which can be used to distinguish fake contents from real contents, by using those properties, we can train a combination of different machine learning algorithms using various ensemble methods using scikit libraries using python.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16007" y="6367106"/>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4</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0" y="52957"/>
            <a:ext cx="10515600" cy="609196"/>
          </a:xfrm>
        </p:spPr>
        <p:txBody>
          <a:bodyPr>
            <a:normAutofit/>
          </a:bodyPr>
          <a:lstStyle/>
          <a:p>
            <a:endParaRPr lang="en-US" sz="3200" dirty="0"/>
          </a:p>
        </p:txBody>
      </p:sp>
    </p:spTree>
    <p:extLst>
      <p:ext uri="{BB962C8B-B14F-4D97-AF65-F5344CB8AC3E}">
        <p14:creationId xmlns:p14="http://schemas.microsoft.com/office/powerpoint/2010/main" val="25668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614" y="654941"/>
            <a:ext cx="11733306" cy="4566870"/>
          </a:xfrm>
        </p:spPr>
        <p:txBody>
          <a:bodyPr>
            <a:normAutofit/>
          </a:bodyPr>
          <a:lstStyle/>
          <a:p>
            <a:r>
              <a:rPr lang="en-US" sz="2400" b="0" dirty="0">
                <a:solidFill>
                  <a:srgbClr val="000000"/>
                </a:solidFill>
                <a:effectLst/>
                <a:latin typeface="Times New Roman" panose="02020603050405020304" pitchFamily="18" charset="0"/>
                <a:cs typeface="Times New Roman" panose="02020603050405020304" pitchFamily="18" charset="0"/>
              </a:rPr>
              <a:t>We have collected the data from Kaggle website. One can access the data from the below link.</a:t>
            </a:r>
            <a:br>
              <a:rPr lang="en-US" sz="2400" b="0" dirty="0">
                <a:solidFill>
                  <a:srgbClr val="000000"/>
                </a:solidFill>
                <a:effectLst/>
                <a:latin typeface="Times New Roman" panose="02020603050405020304" pitchFamily="18" charset="0"/>
                <a:cs typeface="Times New Roman" panose="02020603050405020304" pitchFamily="18" charset="0"/>
              </a:rPr>
            </a:br>
            <a:r>
              <a:rPr lang="en-US" sz="2400" b="0" dirty="0">
                <a:solidFill>
                  <a:srgbClr val="000000"/>
                </a:solidFill>
                <a:effectLst/>
                <a:latin typeface="Times New Roman" panose="02020603050405020304" pitchFamily="18" charset="0"/>
                <a:cs typeface="Times New Roman" panose="02020603050405020304" pitchFamily="18" charset="0"/>
                <a:hlinkClick r:id="rId2"/>
              </a:rPr>
              <a:t>https://www.kaggle.com/competitions/fake-news/data</a:t>
            </a:r>
            <a:endParaRPr lang="en-US" sz="2400" b="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It consist of two types of datasets which are train.csv and test.csv</a:t>
            </a:r>
          </a:p>
          <a:p>
            <a:r>
              <a:rPr lang="en-US" sz="2000" b="0" i="0" dirty="0">
                <a:effectLst/>
                <a:latin typeface="Times New Roman" panose="02020603050405020304" pitchFamily="18" charset="0"/>
                <a:cs typeface="Times New Roman" panose="02020603050405020304" pitchFamily="18" charset="0"/>
              </a:rPr>
              <a:t>train.csv: A full training dataset with the following attributes:</a:t>
            </a:r>
          </a:p>
          <a:p>
            <a:pPr marL="0" indent="0">
              <a:buNone/>
            </a:pPr>
            <a:r>
              <a:rPr lang="en-US" sz="2000" b="0" i="0" dirty="0">
                <a:effectLst/>
                <a:latin typeface="Times New Roman" panose="02020603050405020304" pitchFamily="18" charset="0"/>
                <a:cs typeface="Times New Roman" panose="02020603050405020304" pitchFamily="18" charset="0"/>
              </a:rPr>
              <a:t>  id: unique id for a news article title: the title of a news article author: author of the news article text: the text of    the article; could be incomplete label: a label that marks the article as potentially unreliable</a:t>
            </a:r>
          </a:p>
          <a:p>
            <a:pPr marL="0" indent="0">
              <a:buNone/>
            </a:pPr>
            <a:r>
              <a:rPr lang="en-US" sz="2000" b="0" i="0" dirty="0">
                <a:effectLst/>
                <a:latin typeface="Times New Roman" panose="02020603050405020304" pitchFamily="18" charset="0"/>
                <a:cs typeface="Times New Roman" panose="02020603050405020304" pitchFamily="18" charset="0"/>
              </a:rPr>
              <a:t> 1: unreliable</a:t>
            </a:r>
          </a:p>
          <a:p>
            <a:pPr marL="0" indent="0">
              <a:buNone/>
            </a:pPr>
            <a:r>
              <a:rPr lang="en-US" sz="2000" b="0" i="0" dirty="0">
                <a:effectLst/>
                <a:latin typeface="Times New Roman" panose="02020603050405020304" pitchFamily="18" charset="0"/>
                <a:cs typeface="Times New Roman" panose="02020603050405020304" pitchFamily="18" charset="0"/>
              </a:rPr>
              <a:t> 0: reliable</a:t>
            </a:r>
          </a:p>
          <a:p>
            <a:pPr algn="l"/>
            <a:r>
              <a:rPr lang="en-US" sz="2000" b="0" i="0" dirty="0">
                <a:effectLst/>
                <a:latin typeface="Times New Roman" panose="02020603050405020304" pitchFamily="18" charset="0"/>
                <a:cs typeface="Times New Roman" panose="02020603050405020304" pitchFamily="18" charset="0"/>
              </a:rPr>
              <a:t>test.csv: A testing training dataset with all the same attributes at train.csv without the label.</a:t>
            </a:r>
          </a:p>
          <a:p>
            <a:endParaRPr lang="en-US" sz="2400" b="0" dirty="0">
              <a:solidFill>
                <a:srgbClr val="000000"/>
              </a:solidFill>
              <a:effectLst/>
              <a:latin typeface="Times New Roman" panose="02020603050405020304" pitchFamily="18" charset="0"/>
              <a:cs typeface="Times New Roman" panose="02020603050405020304" pitchFamily="18" charset="0"/>
            </a:endParaRPr>
          </a:p>
          <a:p>
            <a:endParaRPr lang="en-US" sz="2400" b="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5</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0" y="0"/>
            <a:ext cx="11121838" cy="882542"/>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Dataset	</a:t>
            </a:r>
            <a:endParaRPr lang="en-US" sz="3200" dirty="0"/>
          </a:p>
        </p:txBody>
      </p:sp>
    </p:spTree>
    <p:extLst>
      <p:ext uri="{BB962C8B-B14F-4D97-AF65-F5344CB8AC3E}">
        <p14:creationId xmlns:p14="http://schemas.microsoft.com/office/powerpoint/2010/main" val="190680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0722" y="693910"/>
            <a:ext cx="10677965" cy="4402095"/>
          </a:xfrm>
        </p:spPr>
        <p:txBody>
          <a:bodyPr>
            <a:normAutofit/>
          </a:bodyPr>
          <a:lstStyle/>
          <a:p>
            <a:pPr algn="l"/>
            <a:r>
              <a:rPr lang="en-US" sz="2400" b="0" i="0" dirty="0">
                <a:effectLst/>
                <a:latin typeface="Times New Roman" panose="02020603050405020304" pitchFamily="18" charset="0"/>
                <a:cs typeface="Times New Roman" panose="02020603050405020304" pitchFamily="18" charset="0"/>
              </a:rPr>
              <a:t>There are many layers of work involved in detecting fake news. We will start checking the source of the content, headline of the content, body text of the content, and image/video of the content. Mainly, fake news uses specific language in order to attract the readers, and this news sticks to a different language and moral formal. We will use different textual properties which can be used to distinguish fake contents from real contents. With the help of those properties, we can train a combination of different machine learning algorithms using various ensemble methods using scikit libraries using python. Below are the algorithms which may use in our research project. Fake news needs to be analyzed that what features are used to classify.</a:t>
            </a:r>
          </a:p>
          <a:p>
            <a:pPr marL="0" indent="0">
              <a:lnSpc>
                <a:spcPct val="110000"/>
              </a:lnSpc>
              <a:buNone/>
            </a:pPr>
            <a:endParaRPr lang="en-US" sz="2000" dirty="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6</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0" y="21139"/>
            <a:ext cx="10515600" cy="836505"/>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RESEARCH DESIGN AND Methodologies:</a:t>
            </a:r>
            <a:endParaRPr lang="en-US" sz="3200" dirty="0"/>
          </a:p>
        </p:txBody>
      </p:sp>
    </p:spTree>
    <p:extLst>
      <p:ext uri="{BB962C8B-B14F-4D97-AF65-F5344CB8AC3E}">
        <p14:creationId xmlns:p14="http://schemas.microsoft.com/office/powerpoint/2010/main" val="96959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231962" y="897925"/>
            <a:ext cx="11247793" cy="4840182"/>
          </a:xfrm>
        </p:spPr>
        <p:txBody>
          <a:bodyPr>
            <a:normAutofit/>
          </a:bodyPr>
          <a:lstStyle/>
          <a:p>
            <a:r>
              <a:rPr lang="en-US" sz="2400" dirty="0">
                <a:latin typeface="Times New Roman" panose="02020603050405020304" pitchFamily="18" charset="0"/>
                <a:cs typeface="Times New Roman" panose="02020603050405020304" pitchFamily="18" charset="0"/>
              </a:rPr>
              <a:t>Natural Language Tool Kit (NLTK)</a:t>
            </a:r>
          </a:p>
          <a:p>
            <a:r>
              <a:rPr lang="en-US" sz="2400" dirty="0">
                <a:latin typeface="Times New Roman" panose="02020603050405020304" pitchFamily="18" charset="0"/>
                <a:cs typeface="Times New Roman" panose="02020603050405020304" pitchFamily="18" charset="0"/>
              </a:rPr>
              <a:t>Logistic Regression</a:t>
            </a:r>
          </a:p>
          <a:p>
            <a:r>
              <a:rPr lang="en-US" sz="2400" dirty="0">
                <a:latin typeface="Times New Roman" panose="02020603050405020304" pitchFamily="18" charset="0"/>
                <a:cs typeface="Times New Roman" panose="02020603050405020304" pitchFamily="18" charset="0"/>
              </a:rPr>
              <a:t>Support Vector Machine Algorithm</a:t>
            </a:r>
          </a:p>
          <a:p>
            <a:r>
              <a:rPr lang="en-US" sz="2400" dirty="0">
                <a:latin typeface="Times New Roman" panose="02020603050405020304" pitchFamily="18" charset="0"/>
                <a:cs typeface="Times New Roman" panose="02020603050405020304" pitchFamily="18" charset="0"/>
              </a:rPr>
              <a:t>Naïve Bayes Algorithm</a:t>
            </a:r>
          </a:p>
          <a:p>
            <a:r>
              <a:rPr lang="en-US" sz="2400" dirty="0">
                <a:latin typeface="Times New Roman" panose="02020603050405020304" pitchFamily="18" charset="0"/>
                <a:cs typeface="Times New Roman" panose="02020603050405020304" pitchFamily="18" charset="0"/>
              </a:rPr>
              <a:t>TF-IDF</a:t>
            </a:r>
          </a:p>
          <a:p>
            <a:r>
              <a:rPr lang="en-US" sz="2400" dirty="0">
                <a:latin typeface="Times New Roman" panose="02020603050405020304" pitchFamily="18" charset="0"/>
                <a:cs typeface="Times New Roman" panose="02020603050405020304" pitchFamily="18" charset="0"/>
              </a:rPr>
              <a:t>Random Forest Algorithm</a:t>
            </a:r>
          </a:p>
          <a:p>
            <a:r>
              <a:rPr lang="en-US" sz="2400" dirty="0">
                <a:latin typeface="Times New Roman" panose="02020603050405020304" pitchFamily="18" charset="0"/>
                <a:cs typeface="Times New Roman" panose="02020603050405020304" pitchFamily="18" charset="0"/>
              </a:rPr>
              <a:t>Ensemble learners</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7</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70758" y="81938"/>
            <a:ext cx="10515600" cy="685306"/>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Algorithms used:</a:t>
            </a:r>
            <a:endParaRPr lang="en-US" sz="3200" dirty="0"/>
          </a:p>
        </p:txBody>
      </p:sp>
    </p:spTree>
    <p:extLst>
      <p:ext uri="{BB962C8B-B14F-4D97-AF65-F5344CB8AC3E}">
        <p14:creationId xmlns:p14="http://schemas.microsoft.com/office/powerpoint/2010/main" val="324846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07959" y="629716"/>
            <a:ext cx="10677965" cy="4402095"/>
          </a:xfrm>
        </p:spPr>
        <p:txBody>
          <a:bodyPr>
            <a:normAutofit/>
          </a:bodyPr>
          <a:lstStyle/>
          <a:p>
            <a:r>
              <a:rPr lang="en-US" sz="2400" dirty="0">
                <a:latin typeface="Times New Roman" panose="02020603050405020304" pitchFamily="18" charset="0"/>
                <a:cs typeface="Times New Roman" panose="02020603050405020304" pitchFamily="18" charset="0"/>
              </a:rPr>
              <a:t>Frequency distribution of the true and fake news:</a:t>
            </a:r>
          </a:p>
          <a:p>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8</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1455" y="-19662"/>
            <a:ext cx="10515600" cy="635830"/>
          </a:xfrm>
        </p:spPr>
        <p:txBody>
          <a:bodyPr>
            <a:normAutofit/>
          </a:bodyPr>
          <a:lstStyle/>
          <a:p>
            <a:r>
              <a:rPr lang="en-US" sz="2800" b="1" dirty="0">
                <a:solidFill>
                  <a:srgbClr val="079418"/>
                </a:solidFill>
                <a:latin typeface="Times New Roman" panose="02020603050405020304" pitchFamily="18" charset="0"/>
                <a:cs typeface="Times New Roman" panose="02020603050405020304" pitchFamily="18" charset="0"/>
              </a:rPr>
              <a:t>DATA ANALYSIS:</a:t>
            </a:r>
            <a:endParaRPr lang="en-US" sz="2800" dirty="0"/>
          </a:p>
        </p:txBody>
      </p:sp>
      <p:pic>
        <p:nvPicPr>
          <p:cNvPr id="7" name="Picture 6">
            <a:extLst>
              <a:ext uri="{FF2B5EF4-FFF2-40B4-BE49-F238E27FC236}">
                <a16:creationId xmlns:a16="http://schemas.microsoft.com/office/drawing/2014/main" id="{CC4C2E54-AFB4-513E-0855-106F1839807E}"/>
              </a:ext>
            </a:extLst>
          </p:cNvPr>
          <p:cNvPicPr>
            <a:picLocks noChangeAspect="1"/>
          </p:cNvPicPr>
          <p:nvPr/>
        </p:nvPicPr>
        <p:blipFill>
          <a:blip r:embed="rId4"/>
          <a:stretch>
            <a:fillRect/>
          </a:stretch>
        </p:blipFill>
        <p:spPr>
          <a:xfrm>
            <a:off x="6852806" y="1009320"/>
            <a:ext cx="4419827" cy="3759393"/>
          </a:xfrm>
          <a:prstGeom prst="rect">
            <a:avLst/>
          </a:prstGeom>
        </p:spPr>
      </p:pic>
      <p:pic>
        <p:nvPicPr>
          <p:cNvPr id="12" name="Picture 11">
            <a:extLst>
              <a:ext uri="{FF2B5EF4-FFF2-40B4-BE49-F238E27FC236}">
                <a16:creationId xmlns:a16="http://schemas.microsoft.com/office/drawing/2014/main" id="{BB75B3FE-DADB-1604-5C7F-276C5D28F61D}"/>
              </a:ext>
            </a:extLst>
          </p:cNvPr>
          <p:cNvPicPr>
            <a:picLocks noChangeAspect="1"/>
          </p:cNvPicPr>
          <p:nvPr/>
        </p:nvPicPr>
        <p:blipFill>
          <a:blip r:embed="rId5"/>
          <a:stretch>
            <a:fillRect/>
          </a:stretch>
        </p:blipFill>
        <p:spPr>
          <a:xfrm>
            <a:off x="616415" y="1540968"/>
            <a:ext cx="6610690" cy="2768742"/>
          </a:xfrm>
          <a:prstGeom prst="rect">
            <a:avLst/>
          </a:prstGeom>
        </p:spPr>
      </p:pic>
    </p:spTree>
    <p:extLst>
      <p:ext uri="{BB962C8B-B14F-4D97-AF65-F5344CB8AC3E}">
        <p14:creationId xmlns:p14="http://schemas.microsoft.com/office/powerpoint/2010/main" val="46772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17302" y="561252"/>
            <a:ext cx="11306394" cy="4793307"/>
          </a:xfrm>
        </p:spPr>
        <p:txBody>
          <a:bodyPr>
            <a:normAutofit/>
          </a:bodyPr>
          <a:lstStyle/>
          <a:p>
            <a:pPr>
              <a:lnSpc>
                <a:spcPct val="110000"/>
              </a:lnSpc>
            </a:pPr>
            <a:r>
              <a:rPr lang="en-US" sz="2000" dirty="0">
                <a:cs typeface="Times New Roman" panose="02020603050405020304" pitchFamily="18" charset="0"/>
              </a:rPr>
              <a:t>Words that repeated mostly in the news:</a:t>
            </a:r>
          </a:p>
          <a:p>
            <a:pPr>
              <a:lnSpc>
                <a:spcPct val="110000"/>
              </a:lnSpc>
            </a:pPr>
            <a:endParaRPr lang="en-US" sz="2000" dirty="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9</a:t>
            </a:fld>
            <a:endParaRPr lang="en-US"/>
          </a:p>
        </p:txBody>
      </p:sp>
      <p:sp>
        <p:nvSpPr>
          <p:cNvPr id="5" name="Title 4">
            <a:extLst>
              <a:ext uri="{FF2B5EF4-FFF2-40B4-BE49-F238E27FC236}">
                <a16:creationId xmlns:a16="http://schemas.microsoft.com/office/drawing/2014/main" id="{ADFA459C-308D-4686-83CE-882EFED2F0BF}"/>
              </a:ext>
            </a:extLst>
          </p:cNvPr>
          <p:cNvSpPr>
            <a:spLocks noGrp="1"/>
          </p:cNvSpPr>
          <p:nvPr>
            <p:ph type="title"/>
          </p:nvPr>
        </p:nvSpPr>
        <p:spPr>
          <a:xfrm>
            <a:off x="83876" y="116400"/>
            <a:ext cx="11306394" cy="605358"/>
          </a:xfrm>
        </p:spPr>
        <p:txBody>
          <a:bodyPr>
            <a:normAutofit/>
          </a:bodyPr>
          <a:lstStyle/>
          <a:p>
            <a:r>
              <a:rPr lang="en-US" sz="3200" b="1" dirty="0">
                <a:solidFill>
                  <a:srgbClr val="079418"/>
                </a:solidFill>
                <a:latin typeface="Times New Roman" panose="02020603050405020304" pitchFamily="18" charset="0"/>
                <a:cs typeface="Times New Roman" panose="02020603050405020304" pitchFamily="18" charset="0"/>
              </a:rPr>
              <a:t>DATA ANLAYSIS:</a:t>
            </a:r>
            <a:endParaRPr lang="en-US" dirty="0"/>
          </a:p>
        </p:txBody>
      </p:sp>
      <p:pic>
        <p:nvPicPr>
          <p:cNvPr id="7" name="Picture 6">
            <a:extLst>
              <a:ext uri="{FF2B5EF4-FFF2-40B4-BE49-F238E27FC236}">
                <a16:creationId xmlns:a16="http://schemas.microsoft.com/office/drawing/2014/main" id="{407AC74A-0050-EA67-1F3D-93DF04933575}"/>
              </a:ext>
            </a:extLst>
          </p:cNvPr>
          <p:cNvPicPr>
            <a:picLocks noChangeAspect="1"/>
          </p:cNvPicPr>
          <p:nvPr/>
        </p:nvPicPr>
        <p:blipFill>
          <a:blip r:embed="rId4"/>
          <a:stretch>
            <a:fillRect/>
          </a:stretch>
        </p:blipFill>
        <p:spPr>
          <a:xfrm>
            <a:off x="872856" y="958723"/>
            <a:ext cx="10446287" cy="4940554"/>
          </a:xfrm>
          <a:prstGeom prst="rect">
            <a:avLst/>
          </a:prstGeom>
        </p:spPr>
      </p:pic>
    </p:spTree>
    <p:extLst>
      <p:ext uri="{BB962C8B-B14F-4D97-AF65-F5344CB8AC3E}">
        <p14:creationId xmlns:p14="http://schemas.microsoft.com/office/powerpoint/2010/main" val="3754773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6185</TotalTime>
  <Words>1048</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Introduction:</vt:lpstr>
      <vt:lpstr>PowerPoint Presentation</vt:lpstr>
      <vt:lpstr>Dataset </vt:lpstr>
      <vt:lpstr>RESEARCH DESIGN AND Methodologies:</vt:lpstr>
      <vt:lpstr>Algorithms used:</vt:lpstr>
      <vt:lpstr>DATA ANALYSIS:</vt:lpstr>
      <vt:lpstr>DATA ANLAYSIS:</vt:lpstr>
      <vt:lpstr>DATA ANLAYSIS:</vt:lpstr>
      <vt:lpstr>DATA ANLAYSIS:</vt:lpstr>
      <vt:lpstr>DATA ANLAYSIS:</vt:lpstr>
      <vt:lpstr>DATA ANLAYSIS:</vt:lpstr>
      <vt:lpstr>DATA ANLAYSIS:</vt:lpstr>
      <vt:lpstr> References: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Veeramalla, Anvesh</cp:lastModifiedBy>
  <cp:revision>85</cp:revision>
  <cp:lastPrinted>2019-08-23T20:44:22Z</cp:lastPrinted>
  <dcterms:created xsi:type="dcterms:W3CDTF">2019-07-08T18:39:15Z</dcterms:created>
  <dcterms:modified xsi:type="dcterms:W3CDTF">2022-05-09T00:07:36Z</dcterms:modified>
</cp:coreProperties>
</file>