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19" autoAdjust="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3,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nghis88/Footb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fa.com" TargetMode="External"/><Relationship Id="rId3" Type="http://schemas.openxmlformats.org/officeDocument/2006/relationships/hyperlink" Target="https://www.researchgate.net/publication/261610484_Netherlands-Spain_passing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Football (Soccer)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Viswanath</a:t>
            </a:r>
            <a:r>
              <a:rPr lang="en-US" dirty="0" smtClean="0"/>
              <a:t> </a:t>
            </a:r>
            <a:r>
              <a:rPr lang="en-US" dirty="0" err="1" smtClean="0"/>
              <a:t>Kammula</a:t>
            </a:r>
            <a:endParaRPr lang="en-US" dirty="0" smtClean="0"/>
          </a:p>
          <a:p>
            <a:r>
              <a:rPr lang="en-US" dirty="0" smtClean="0"/>
              <a:t>Kumar Bharath Prabhu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3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data, and code related to the project can </a:t>
            </a:r>
            <a:r>
              <a:rPr lang="en-US" dirty="0"/>
              <a:t>be found at </a:t>
            </a:r>
            <a:r>
              <a:rPr lang="en-US" dirty="0">
                <a:hlinkClick r:id="rId2"/>
              </a:rPr>
              <a:t>https://github.com/genghis88/</a:t>
            </a:r>
            <a:r>
              <a:rPr lang="en-US" dirty="0" smtClean="0">
                <a:hlinkClick r:id="rId2"/>
              </a:rPr>
              <a:t>Football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5394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soccer games using passing data.</a:t>
            </a:r>
          </a:p>
          <a:p>
            <a:r>
              <a:rPr lang="en-US" dirty="0" smtClean="0"/>
              <a:t>Identifying the key players in a game.</a:t>
            </a:r>
          </a:p>
          <a:p>
            <a:r>
              <a:rPr lang="en-US" dirty="0" smtClean="0"/>
              <a:t>Assisting managers with strategizing against a particular team.</a:t>
            </a:r>
          </a:p>
        </p:txBody>
      </p:sp>
      <p:pic>
        <p:nvPicPr>
          <p:cNvPr id="7" name="Picture 6" descr="soccer_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3663668"/>
            <a:ext cx="5543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Closeness </a:t>
            </a:r>
            <a:r>
              <a:rPr lang="en-US" dirty="0" smtClean="0"/>
              <a:t>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inverse of the average </a:t>
            </a:r>
            <a:r>
              <a:rPr lang="en-US" dirty="0" smtClean="0"/>
              <a:t>distance </a:t>
            </a:r>
            <a:r>
              <a:rPr lang="en-US" dirty="0"/>
              <a:t>of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smtClean="0"/>
              <a:t>network.</a:t>
            </a:r>
          </a:p>
          <a:p>
            <a:r>
              <a:rPr lang="en-US" b="1" dirty="0" err="1" smtClean="0"/>
              <a:t>Betweenness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Betweenness</a:t>
            </a:r>
            <a:r>
              <a:rPr lang="en-US" dirty="0" smtClean="0"/>
              <a:t> of a player is defined </a:t>
            </a:r>
            <a:r>
              <a:rPr lang="en-US" dirty="0"/>
              <a:t>as the percentage of shortest paths that go </a:t>
            </a:r>
            <a:r>
              <a:rPr lang="en-US" dirty="0" smtClean="0"/>
              <a:t>through the player.</a:t>
            </a:r>
          </a:p>
          <a:p>
            <a:r>
              <a:rPr lang="en-US" b="1" dirty="0" err="1" smtClean="0"/>
              <a:t>Pagerank</a:t>
            </a:r>
            <a:r>
              <a:rPr lang="en-US" b="1" dirty="0" smtClean="0"/>
              <a:t> </a:t>
            </a:r>
            <a:r>
              <a:rPr lang="en-US" dirty="0" smtClean="0"/>
              <a:t>– Popularity of a player relative to other players.</a:t>
            </a:r>
          </a:p>
          <a:p>
            <a:r>
              <a:rPr lang="en-US" b="1" dirty="0" smtClean="0"/>
              <a:t>Clustering Coefficient</a:t>
            </a:r>
            <a:r>
              <a:rPr lang="en-US" dirty="0" smtClean="0"/>
              <a:t> – A measure </a:t>
            </a:r>
            <a:r>
              <a:rPr lang="en-US" dirty="0"/>
              <a:t>of the degree to which nodes in a </a:t>
            </a:r>
            <a:r>
              <a:rPr lang="en-US" dirty="0" smtClean="0"/>
              <a:t>network </a:t>
            </a:r>
            <a:r>
              <a:rPr lang="en-US" dirty="0"/>
              <a:t>tend to cluster together. 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3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Player by player performance of Spain, Semi-finals, WC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01019"/>
              </p:ext>
            </p:extLst>
          </p:nvPr>
        </p:nvGraphicFramePr>
        <p:xfrm>
          <a:off x="457201" y="164776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77"/>
                <a:gridCol w="1349277"/>
                <a:gridCol w="1664606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Casillas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Gerard Pique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 </a:t>
                      </a:r>
                      <a:r>
                        <a:rPr lang="en-US" dirty="0" err="1" smtClean="0"/>
                        <a:t>Puyol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Andres </a:t>
                      </a:r>
                      <a:r>
                        <a:rPr lang="en-US" dirty="0" err="1" smtClean="0"/>
                        <a:t>Iniesta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 Villa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Xavi</a:t>
                      </a:r>
                      <a:r>
                        <a:rPr lang="en-US" dirty="0" smtClean="0"/>
                        <a:t> Hernandez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6.595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0.777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1.561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Joan </a:t>
                      </a:r>
                      <a:r>
                        <a:rPr lang="en-US" dirty="0" err="1" smtClean="0"/>
                        <a:t>Capdevila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Xabi</a:t>
                      </a:r>
                      <a:r>
                        <a:rPr lang="en-US" dirty="0" smtClean="0"/>
                        <a:t> Alonso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Ramos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</a:t>
                      </a:r>
                      <a:r>
                        <a:rPr lang="en-US" dirty="0" err="1" smtClean="0"/>
                        <a:t>Busquets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0.506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Pedro Rodriguez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Player by player performance of Spain, finals, WC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81332"/>
              </p:ext>
            </p:extLst>
          </p:nvPr>
        </p:nvGraphicFramePr>
        <p:xfrm>
          <a:off x="457201" y="164776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77"/>
                <a:gridCol w="1349277"/>
                <a:gridCol w="1664606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Betweenness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Coefficient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Casillas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Gerard Pique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 </a:t>
                      </a:r>
                      <a:r>
                        <a:rPr lang="en-US" dirty="0" err="1" smtClean="0"/>
                        <a:t>Puyol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Andres </a:t>
                      </a:r>
                      <a:r>
                        <a:rPr lang="en-US" dirty="0" err="1" smtClean="0"/>
                        <a:t>Iniesta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 Villa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Xavi</a:t>
                      </a:r>
                      <a:r>
                        <a:rPr lang="en-US" dirty="0" smtClean="0"/>
                        <a:t> Hernandez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Joan </a:t>
                      </a:r>
                      <a:r>
                        <a:rPr lang="en-US" dirty="0" err="1" smtClean="0"/>
                        <a:t>Capdevila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Xabi</a:t>
                      </a:r>
                      <a:r>
                        <a:rPr lang="en-US" dirty="0" smtClean="0"/>
                        <a:t> Alonso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Ramos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</a:t>
                      </a:r>
                      <a:r>
                        <a:rPr lang="en-US" dirty="0" err="1" smtClean="0"/>
                        <a:t>Busquets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Pedro Rodriguez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metrics, WC 2010 semi-final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3160"/>
              </p:ext>
            </p:extLst>
          </p:nvPr>
        </p:nvGraphicFramePr>
        <p:xfrm>
          <a:off x="457201" y="1427604"/>
          <a:ext cx="82072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615"/>
                <a:gridCol w="1894229"/>
                <a:gridCol w="2590134"/>
                <a:gridCol w="1640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Casillas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Manuel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Gerard Pique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Arne Friedrich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 </a:t>
                      </a:r>
                      <a:r>
                        <a:rPr lang="en-US" dirty="0" err="1" smtClean="0"/>
                        <a:t>Puyol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Sami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Khedira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Andres </a:t>
                      </a:r>
                      <a:r>
                        <a:rPr lang="en-US" dirty="0" err="1" smtClean="0"/>
                        <a:t>Iniesta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Bastian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Schweinsteiger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 Villa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Mesut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Ozil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Xavi</a:t>
                      </a:r>
                      <a:r>
                        <a:rPr lang="en-US" b="1" dirty="0" smtClean="0"/>
                        <a:t> Hernandez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Lukas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Podolski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Joan </a:t>
                      </a:r>
                      <a:r>
                        <a:rPr lang="en-US" dirty="0" err="1" smtClean="0"/>
                        <a:t>Capdevila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Miroslav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Klose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Xabi</a:t>
                      </a:r>
                      <a:r>
                        <a:rPr lang="en-US" dirty="0" smtClean="0"/>
                        <a:t> Alonso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Plotr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Trochowski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Ramos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Lahm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</a:t>
                      </a:r>
                      <a:r>
                        <a:rPr lang="en-US" dirty="0" err="1" smtClean="0"/>
                        <a:t>Busquets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Mertesacker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Pedro Rodriguez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Jerome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Boateng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5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metrics, WC 2010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85121"/>
              </p:ext>
            </p:extLst>
          </p:nvPr>
        </p:nvGraphicFramePr>
        <p:xfrm>
          <a:off x="457201" y="1427604"/>
          <a:ext cx="82072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615"/>
                <a:gridCol w="1894229"/>
                <a:gridCol w="2643047"/>
                <a:gridCol w="158738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Netherlands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Iker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Casillas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Marten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Stekelenburg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Gerard Pique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Gregory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Van Der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Carlos </a:t>
                      </a:r>
                      <a:r>
                        <a:rPr lang="en-US" dirty="0" err="1" smtClean="0"/>
                        <a:t>Puyol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John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Heitinga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Andres </a:t>
                      </a:r>
                      <a:r>
                        <a:rPr lang="en-US" dirty="0" err="1" smtClean="0"/>
                        <a:t>Iniesta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Joris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Mathijsen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David Villa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Giovanni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Van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Bronckorst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Xavi</a:t>
                      </a:r>
                      <a:r>
                        <a:rPr lang="en-US" b="1" dirty="0" smtClean="0"/>
                        <a:t> Hernandez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Van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Bommel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Joan </a:t>
                      </a:r>
                      <a:r>
                        <a:rPr lang="en-US" dirty="0" err="1" smtClean="0"/>
                        <a:t>Capdevila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Dirk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Kuyt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Xabi</a:t>
                      </a:r>
                      <a:r>
                        <a:rPr lang="en-US" dirty="0" smtClean="0"/>
                        <a:t> Alonso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Nigel De Jong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Ramos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Robin Van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Sergio </a:t>
                      </a:r>
                      <a:r>
                        <a:rPr lang="en-US" dirty="0" err="1" smtClean="0"/>
                        <a:t>Busquets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Wesley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Sneijder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Pedro Rodriguez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Arjen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Robben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3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metrics, WC 2014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60768"/>
              </p:ext>
            </p:extLst>
          </p:nvPr>
        </p:nvGraphicFramePr>
        <p:xfrm>
          <a:off x="457201" y="1427604"/>
          <a:ext cx="82072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82"/>
                <a:gridCol w="1468331"/>
                <a:gridCol w="2381078"/>
                <a:gridCol w="158738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Player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Score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Manuel </a:t>
                      </a:r>
                      <a:r>
                        <a:rPr lang="en-US" dirty="0" err="1" smtClean="0"/>
                        <a:t>Neuer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Sergio Romero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Benedikt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Howedes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Ezequiel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Mats </a:t>
                      </a:r>
                      <a:r>
                        <a:rPr lang="en-US" dirty="0" err="1" smtClean="0"/>
                        <a:t>Hummels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Pablo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Zabaleta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Bastian </a:t>
                      </a:r>
                      <a:r>
                        <a:rPr lang="en-US" dirty="0" err="1" smtClean="0"/>
                        <a:t>Schweinsteiger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Lucas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Biglia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Mesut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Enzo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Perez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Miroslav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Klose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Gonzalo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Higuain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Thomas Mueller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Lionel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Philipp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Javier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Mascherano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Toni </a:t>
                      </a:r>
                      <a:r>
                        <a:rPr lang="en-US" dirty="0" err="1" smtClean="0"/>
                        <a:t>Kroos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Martin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Demichelis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Jerome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Boateng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Marcos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Rojo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Chirstoph</a:t>
                      </a:r>
                      <a:r>
                        <a:rPr lang="en-US" baseline="0" dirty="0" smtClean="0"/>
                        <a:t> Kramer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Ezequiel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Palacio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Average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theory analysis of football strategies </a:t>
            </a:r>
            <a:r>
              <a:rPr lang="en-US" dirty="0" smtClean="0"/>
              <a:t>- </a:t>
            </a:r>
            <a:r>
              <a:rPr lang="en-US" dirty="0"/>
              <a:t>Javier </a:t>
            </a:r>
            <a:r>
              <a:rPr lang="en-US" dirty="0" err="1" smtClean="0"/>
              <a:t>López</a:t>
            </a:r>
            <a:r>
              <a:rPr lang="en-US" dirty="0" smtClean="0"/>
              <a:t> Pena and </a:t>
            </a:r>
            <a:r>
              <a:rPr lang="en-US" dirty="0"/>
              <a:t>Hugo </a:t>
            </a:r>
            <a:r>
              <a:rPr lang="en-US" dirty="0" err="1" smtClean="0"/>
              <a:t>Touchette</a:t>
            </a:r>
            <a:endParaRPr lang="en-US" dirty="0" smtClean="0"/>
          </a:p>
          <a:p>
            <a:r>
              <a:rPr lang="en-US" dirty="0"/>
              <a:t>FIFA World Cup 2010: A Network Analysis of the Champion Team Play </a:t>
            </a:r>
            <a:r>
              <a:rPr lang="en-US" dirty="0" smtClean="0"/>
              <a:t>- </a:t>
            </a:r>
            <a:r>
              <a:rPr lang="en-US" dirty="0"/>
              <a:t>C. </a:t>
            </a:r>
            <a:r>
              <a:rPr lang="en-US" dirty="0" smtClean="0"/>
              <a:t>Cotta, </a:t>
            </a:r>
            <a:r>
              <a:rPr lang="en-US" dirty="0"/>
              <a:t>A.M. </a:t>
            </a:r>
            <a:r>
              <a:rPr lang="en-US" dirty="0" smtClean="0"/>
              <a:t>Mora, </a:t>
            </a:r>
            <a:r>
              <a:rPr lang="en-US" dirty="0"/>
              <a:t>Cecilia </a:t>
            </a:r>
            <a:r>
              <a:rPr lang="en-US" dirty="0" err="1"/>
              <a:t>Merelo</a:t>
            </a:r>
            <a:r>
              <a:rPr lang="en-US" dirty="0"/>
              <a:t>-Molina and J.J. </a:t>
            </a:r>
            <a:r>
              <a:rPr lang="en-US" dirty="0" err="1" smtClean="0"/>
              <a:t>Merelo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Data was obtained from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www.fifa.com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://www.researchgate.net/publication/261610484_Netherlands-Spain_passing_data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6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215</TotalTime>
  <Words>636</Words>
  <Application>Microsoft Macintosh PowerPoint</Application>
  <PresentationFormat>On-screen Show (4:3)</PresentationFormat>
  <Paragraphs>307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Football (Soccer) analytics</vt:lpstr>
      <vt:lpstr>Introduction</vt:lpstr>
      <vt:lpstr>Metrics</vt:lpstr>
      <vt:lpstr>Player by player performance of Spain, Semi-finals, WC 2010</vt:lpstr>
      <vt:lpstr>Player by player performance of Spain, finals, WC 2010</vt:lpstr>
      <vt:lpstr>Comparison of metrics, WC 2010 semi-final</vt:lpstr>
      <vt:lpstr>Comparison of metrics, WC 2010 final</vt:lpstr>
      <vt:lpstr>Comparison of metrics, WC 2014 final</vt:lpstr>
      <vt:lpstr>References</vt:lpstr>
      <vt:lpstr>Links</vt:lpstr>
    </vt:vector>
  </TitlesOfParts>
  <Company>COTA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(Soccer) analytics</dc:title>
  <dc:creator>Kumar Bharath Prabhu</dc:creator>
  <cp:lastModifiedBy>Kumar Bharath Prabhu</cp:lastModifiedBy>
  <cp:revision>82</cp:revision>
  <dcterms:created xsi:type="dcterms:W3CDTF">2015-05-03T17:46:46Z</dcterms:created>
  <dcterms:modified xsi:type="dcterms:W3CDTF">2015-05-03T21:22:15Z</dcterms:modified>
</cp:coreProperties>
</file>