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Canva Sans Italics" charset="1" panose="020B0503030501040103"/>
      <p:regular r:id="rId28"/>
    </p:embeddedFont>
    <p:embeddedFont>
      <p:font typeface="Canva Sans Bold Italics" charset="1" panose="020B0803030501040103"/>
      <p:regular r:id="rId29"/>
    </p:embeddedFont>
    <p:embeddedFont>
      <p:font typeface="Canva Sans Medium" charset="1" panose="020B0603030501040103"/>
      <p:regular r:id="rId30"/>
    </p:embeddedFont>
    <p:embeddedFont>
      <p:font typeface="Canva Sans Medium Italics" charset="1" panose="020B06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11" y="5148262"/>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939834" y="1314450"/>
            <a:ext cx="16408332" cy="3540124"/>
          </a:xfrm>
          <a:prstGeom prst="rect">
            <a:avLst/>
          </a:prstGeom>
        </p:spPr>
        <p:txBody>
          <a:bodyPr anchor="t" rtlCol="false" tIns="0" lIns="0" bIns="0" rIns="0">
            <a:spAutoFit/>
          </a:bodyPr>
          <a:lstStyle/>
          <a:p>
            <a:pPr algn="l">
              <a:lnSpc>
                <a:spcPts val="9099"/>
              </a:lnSpc>
            </a:pPr>
            <a:r>
              <a:rPr lang="en-US" sz="9999" spc="49">
                <a:solidFill>
                  <a:srgbClr val="2B2C30"/>
                </a:solidFill>
                <a:latin typeface="Playfair Display"/>
              </a:rPr>
              <a:t>Weather Forecasting with Ensemble Machine Learning</a:t>
            </a:r>
          </a:p>
          <a:p>
            <a:pPr algn="l">
              <a:lnSpc>
                <a:spcPts val="9099"/>
              </a:lnSpc>
            </a:pPr>
            <a:r>
              <a:rPr lang="en-US" sz="9999" spc="49">
                <a:solidFill>
                  <a:srgbClr val="2B2C30"/>
                </a:solidFill>
                <a:latin typeface="Playfair Display"/>
              </a:rPr>
              <a:t>using Big Data</a:t>
            </a:r>
          </a:p>
        </p:txBody>
      </p:sp>
      <p:sp>
        <p:nvSpPr>
          <p:cNvPr name="TextBox 4" id="4"/>
          <p:cNvSpPr txBox="true"/>
          <p:nvPr/>
        </p:nvSpPr>
        <p:spPr>
          <a:xfrm rot="0">
            <a:off x="1016407" y="7602855"/>
            <a:ext cx="7862435" cy="174117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rPr>
              <a:t>Group 14:</a:t>
            </a:r>
          </a:p>
          <a:p>
            <a:pPr algn="l">
              <a:lnSpc>
                <a:spcPts val="3450"/>
              </a:lnSpc>
            </a:pPr>
            <a:r>
              <a:rPr lang="en-US" sz="2300">
                <a:solidFill>
                  <a:srgbClr val="2B2C30"/>
                </a:solidFill>
                <a:latin typeface="Public Sans"/>
              </a:rPr>
              <a:t>Kavisha Madani (202318007)</a:t>
            </a:r>
          </a:p>
          <a:p>
            <a:pPr algn="l">
              <a:lnSpc>
                <a:spcPts val="3450"/>
              </a:lnSpc>
            </a:pPr>
            <a:r>
              <a:rPr lang="en-US" sz="2300">
                <a:solidFill>
                  <a:srgbClr val="2B2C30"/>
                </a:solidFill>
                <a:latin typeface="Public Sans"/>
              </a:rPr>
              <a:t>Vishaka Nair (202318041)</a:t>
            </a:r>
          </a:p>
          <a:p>
            <a:pPr algn="l">
              <a:lnSpc>
                <a:spcPts val="3450"/>
              </a:lnSpc>
            </a:pPr>
            <a:r>
              <a:rPr lang="en-US" sz="2300">
                <a:solidFill>
                  <a:srgbClr val="2B2C30"/>
                </a:solidFill>
                <a:latin typeface="Public Sans"/>
              </a:rPr>
              <a:t>Srushti Bhagchandani (202318047)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8044899" y="477022"/>
            <a:ext cx="10243101" cy="9332955"/>
          </a:xfrm>
          <a:custGeom>
            <a:avLst/>
            <a:gdLst/>
            <a:ahLst/>
            <a:cxnLst/>
            <a:rect r="r" b="b" t="t" l="l"/>
            <a:pathLst>
              <a:path h="9332955" w="10243101">
                <a:moveTo>
                  <a:pt x="0" y="0"/>
                </a:moveTo>
                <a:lnTo>
                  <a:pt x="10243101" y="0"/>
                </a:lnTo>
                <a:lnTo>
                  <a:pt x="10243101" y="9332956"/>
                </a:lnTo>
                <a:lnTo>
                  <a:pt x="0" y="9332956"/>
                </a:lnTo>
                <a:lnTo>
                  <a:pt x="0" y="0"/>
                </a:lnTo>
                <a:close/>
              </a:path>
            </a:pathLst>
          </a:custGeom>
          <a:blipFill>
            <a:blip r:embed="rId2"/>
            <a:stretch>
              <a:fillRect l="-940" t="0" r="-940" b="0"/>
            </a:stretch>
          </a:blipFill>
        </p:spPr>
      </p:sp>
      <p:sp>
        <p:nvSpPr>
          <p:cNvPr name="TextBox 3" id="3"/>
          <p:cNvSpPr txBox="true"/>
          <p:nvPr/>
        </p:nvSpPr>
        <p:spPr>
          <a:xfrm rot="0">
            <a:off x="316530" y="4649795"/>
            <a:ext cx="7410783" cy="3931484"/>
          </a:xfrm>
          <a:prstGeom prst="rect">
            <a:avLst/>
          </a:prstGeom>
        </p:spPr>
        <p:txBody>
          <a:bodyPr anchor="t" rtlCol="false" tIns="0" lIns="0" bIns="0" rIns="0">
            <a:spAutoFit/>
          </a:bodyPr>
          <a:lstStyle/>
          <a:p>
            <a:pPr algn="ctr">
              <a:lnSpc>
                <a:spcPts val="5182"/>
              </a:lnSpc>
              <a:spcBef>
                <a:spcPct val="0"/>
              </a:spcBef>
            </a:pPr>
            <a:r>
              <a:rPr lang="en-US" sz="3454">
                <a:solidFill>
                  <a:srgbClr val="000000"/>
                </a:solidFill>
                <a:latin typeface="Public Sans"/>
              </a:rPr>
              <a:t>The correlation matrix does not show significant relation between any two features apart from air temperature and relative humidity which is moderately negatively correlated.</a:t>
            </a:r>
          </a:p>
        </p:txBody>
      </p:sp>
      <p:sp>
        <p:nvSpPr>
          <p:cNvPr name="TextBox 4" id="4"/>
          <p:cNvSpPr txBox="true"/>
          <p:nvPr/>
        </p:nvSpPr>
        <p:spPr>
          <a:xfrm rot="0">
            <a:off x="1028700" y="933450"/>
            <a:ext cx="155102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EDA:</a:t>
            </a:r>
          </a:p>
        </p:txBody>
      </p:sp>
      <p:sp>
        <p:nvSpPr>
          <p:cNvPr name="AutoShape 5" id="5"/>
          <p:cNvSpPr/>
          <p:nvPr/>
        </p:nvSpPr>
        <p:spPr>
          <a:xfrm>
            <a:off x="0" y="2190250"/>
            <a:ext cx="6492240"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MACHINE LEARNING PIPELINE: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970015"/>
            <a:ext cx="7877184" cy="5895976"/>
          </a:xfrm>
          <a:prstGeom prst="rect">
            <a:avLst/>
          </a:prstGeom>
        </p:spPr>
        <p:txBody>
          <a:bodyPr anchor="t" rtlCol="false" tIns="0" lIns="0" bIns="0" rIns="0">
            <a:spAutoFit/>
          </a:bodyPr>
          <a:lstStyle/>
          <a:p>
            <a:pPr algn="l">
              <a:lnSpc>
                <a:spcPts val="5249"/>
              </a:lnSpc>
            </a:pPr>
            <a:r>
              <a:rPr lang="en-US" sz="3499">
                <a:solidFill>
                  <a:srgbClr val="2B2C30"/>
                </a:solidFill>
                <a:latin typeface="Public Sans"/>
              </a:rPr>
              <a:t>1. Train and test split</a:t>
            </a:r>
          </a:p>
          <a:p>
            <a:pPr algn="l">
              <a:lnSpc>
                <a:spcPts val="5249"/>
              </a:lnSpc>
            </a:pPr>
            <a:r>
              <a:rPr lang="en-US" sz="3499">
                <a:solidFill>
                  <a:srgbClr val="2B2C30"/>
                </a:solidFill>
                <a:latin typeface="Public Sans"/>
              </a:rPr>
              <a:t>• 70% data for train set.</a:t>
            </a:r>
          </a:p>
          <a:p>
            <a:pPr algn="l">
              <a:lnSpc>
                <a:spcPts val="5249"/>
              </a:lnSpc>
            </a:pPr>
            <a:r>
              <a:rPr lang="en-US" sz="3499">
                <a:solidFill>
                  <a:srgbClr val="2B2C30"/>
                </a:solidFill>
                <a:latin typeface="Public Sans"/>
              </a:rPr>
              <a:t>•30% data for test set.</a:t>
            </a:r>
          </a:p>
          <a:p>
            <a:pPr algn="l">
              <a:lnSpc>
                <a:spcPts val="5249"/>
              </a:lnSpc>
            </a:pPr>
          </a:p>
          <a:p>
            <a:pPr algn="l">
              <a:lnSpc>
                <a:spcPts val="5249"/>
              </a:lnSpc>
            </a:pPr>
          </a:p>
          <a:p>
            <a:pPr algn="l">
              <a:lnSpc>
                <a:spcPts val="5249"/>
              </a:lnSpc>
            </a:pPr>
            <a:r>
              <a:rPr lang="en-US" sz="3499">
                <a:solidFill>
                  <a:srgbClr val="2B2C30"/>
                </a:solidFill>
                <a:latin typeface="Public Sans"/>
              </a:rPr>
              <a:t>2.Data Encoding Pipeline</a:t>
            </a:r>
          </a:p>
          <a:p>
            <a:pPr algn="l">
              <a:lnSpc>
                <a:spcPts val="5249"/>
              </a:lnSpc>
            </a:pPr>
            <a:r>
              <a:rPr lang="en-US" sz="3499">
                <a:solidFill>
                  <a:srgbClr val="2B2C30"/>
                </a:solidFill>
                <a:latin typeface="Public Sans"/>
              </a:rPr>
              <a:t>•VectorAssembler</a:t>
            </a:r>
          </a:p>
          <a:p>
            <a:pPr algn="l">
              <a:lnSpc>
                <a:spcPts val="5249"/>
              </a:lnSpc>
            </a:pPr>
          </a:p>
          <a:p>
            <a:pPr algn="l">
              <a:lnSpc>
                <a:spcPts val="5249"/>
              </a:lnSpc>
            </a:pPr>
          </a:p>
        </p:txBody>
      </p:sp>
      <p:sp>
        <p:nvSpPr>
          <p:cNvPr name="TextBox 5" id="5"/>
          <p:cNvSpPr txBox="true"/>
          <p:nvPr/>
        </p:nvSpPr>
        <p:spPr>
          <a:xfrm rot="0">
            <a:off x="9360287" y="2970015"/>
            <a:ext cx="7877184" cy="6553201"/>
          </a:xfrm>
          <a:prstGeom prst="rect">
            <a:avLst/>
          </a:prstGeom>
        </p:spPr>
        <p:txBody>
          <a:bodyPr anchor="t" rtlCol="false" tIns="0" lIns="0" bIns="0" rIns="0">
            <a:spAutoFit/>
          </a:bodyPr>
          <a:lstStyle/>
          <a:p>
            <a:pPr algn="l">
              <a:lnSpc>
                <a:spcPts val="5249"/>
              </a:lnSpc>
            </a:pPr>
            <a:r>
              <a:rPr lang="en-US" sz="3499">
                <a:solidFill>
                  <a:srgbClr val="2B2C30"/>
                </a:solidFill>
                <a:latin typeface="Public Sans"/>
              </a:rPr>
              <a:t>3. Machine Learning Model</a:t>
            </a:r>
          </a:p>
          <a:p>
            <a:pPr algn="l" marL="755646" indent="-377823" lvl="1">
              <a:lnSpc>
                <a:spcPts val="5249"/>
              </a:lnSpc>
              <a:buFont typeface="Arial"/>
              <a:buChar char="•"/>
            </a:pPr>
            <a:r>
              <a:rPr lang="en-US" sz="3499">
                <a:solidFill>
                  <a:srgbClr val="2B2C30"/>
                </a:solidFill>
                <a:latin typeface="Public Sans"/>
              </a:rPr>
              <a:t>Decision Tree</a:t>
            </a:r>
          </a:p>
          <a:p>
            <a:pPr algn="l" marL="755646" indent="-377823" lvl="1">
              <a:lnSpc>
                <a:spcPts val="5249"/>
              </a:lnSpc>
              <a:buFont typeface="Arial"/>
              <a:buChar char="•"/>
            </a:pPr>
            <a:r>
              <a:rPr lang="en-US" sz="3499">
                <a:solidFill>
                  <a:srgbClr val="2B2C30"/>
                </a:solidFill>
                <a:latin typeface="Public Sans"/>
              </a:rPr>
              <a:t>Random Forest</a:t>
            </a:r>
          </a:p>
          <a:p>
            <a:pPr algn="l" marL="755646" indent="-377823" lvl="1">
              <a:lnSpc>
                <a:spcPts val="5249"/>
              </a:lnSpc>
              <a:buFont typeface="Arial"/>
              <a:buChar char="•"/>
            </a:pPr>
            <a:r>
              <a:rPr lang="en-US" sz="3499">
                <a:solidFill>
                  <a:srgbClr val="2B2C30"/>
                </a:solidFill>
                <a:latin typeface="Public Sans"/>
              </a:rPr>
              <a:t>Naïve Bayes</a:t>
            </a:r>
          </a:p>
          <a:p>
            <a:pPr algn="l" marL="755646" indent="-377823" lvl="1">
              <a:lnSpc>
                <a:spcPts val="5249"/>
              </a:lnSpc>
              <a:buFont typeface="Arial"/>
              <a:buChar char="•"/>
            </a:pPr>
            <a:r>
              <a:rPr lang="en-US" sz="3499">
                <a:solidFill>
                  <a:srgbClr val="2B2C30"/>
                </a:solidFill>
                <a:latin typeface="Public Sans"/>
              </a:rPr>
              <a:t>K Means Clustering</a:t>
            </a:r>
          </a:p>
          <a:p>
            <a:pPr algn="l" marL="755646" indent="-377823" lvl="1">
              <a:lnSpc>
                <a:spcPts val="5249"/>
              </a:lnSpc>
              <a:buFont typeface="Arial"/>
              <a:buChar char="•"/>
            </a:pPr>
            <a:r>
              <a:rPr lang="en-US" sz="3499">
                <a:solidFill>
                  <a:srgbClr val="2B2C30"/>
                </a:solidFill>
                <a:latin typeface="Public Sans"/>
              </a:rPr>
              <a:t>KNN</a:t>
            </a:r>
          </a:p>
          <a:p>
            <a:pPr algn="l">
              <a:lnSpc>
                <a:spcPts val="5249"/>
              </a:lnSpc>
            </a:pPr>
          </a:p>
          <a:p>
            <a:pPr algn="l">
              <a:lnSpc>
                <a:spcPts val="5249"/>
              </a:lnSpc>
            </a:pPr>
            <a:r>
              <a:rPr lang="en-US" sz="3499">
                <a:solidFill>
                  <a:srgbClr val="2B2C30"/>
                </a:solidFill>
                <a:latin typeface="Public Sans"/>
              </a:rPr>
              <a:t>4. Evaluation </a:t>
            </a:r>
          </a:p>
          <a:p>
            <a:pPr algn="l">
              <a:lnSpc>
                <a:spcPts val="5249"/>
              </a:lnSpc>
            </a:pPr>
            <a:r>
              <a:rPr lang="en-US" sz="3499">
                <a:solidFill>
                  <a:srgbClr val="2B2C30"/>
                </a:solidFill>
                <a:latin typeface="Public Sans"/>
              </a:rPr>
              <a:t>•RMSE</a:t>
            </a:r>
          </a:p>
          <a:p>
            <a:pPr algn="l">
              <a:lnSpc>
                <a:spcPts val="524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8942354" y="4877713"/>
            <a:ext cx="9525" cy="887095"/>
          </a:xfrm>
          <a:prstGeom prst="rect">
            <a:avLst/>
          </a:prstGeom>
        </p:spPr>
        <p:txBody>
          <a:bodyPr anchor="t" rtlCol="false" tIns="0" lIns="0" bIns="0" rIns="0">
            <a:spAutoFit/>
          </a:bodyPr>
          <a:lstStyle/>
          <a:p>
            <a:pPr algn="ctr">
              <a:lnSpc>
                <a:spcPts val="7279"/>
              </a:lnSpc>
            </a:pPr>
          </a:p>
        </p:txBody>
      </p:sp>
      <p:sp>
        <p:nvSpPr>
          <p:cNvPr name="TextBox 3" id="3"/>
          <p:cNvSpPr txBox="true"/>
          <p:nvPr/>
        </p:nvSpPr>
        <p:spPr>
          <a:xfrm rot="0">
            <a:off x="0" y="2793543"/>
            <a:ext cx="17413789" cy="2575342"/>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Canva Sans Bold"/>
              </a:rPr>
              <a:t>Decision Tree</a:t>
            </a:r>
            <a:r>
              <a:rPr lang="en-US" sz="3399">
                <a:solidFill>
                  <a:srgbClr val="000000"/>
                </a:solidFill>
                <a:latin typeface="Canva Sans"/>
              </a:rPr>
              <a:t>: A simple model that makes decisions based on asking a series of questions based on feature values. It's used to predict specific weather conditions like temperature and precipitation from historical data.</a:t>
            </a:r>
          </a:p>
          <a:p>
            <a:pPr algn="ctr">
              <a:lnSpc>
                <a:spcPts val="6394"/>
              </a:lnSpc>
            </a:pPr>
          </a:p>
        </p:txBody>
      </p:sp>
      <p:sp>
        <p:nvSpPr>
          <p:cNvPr name="TextBox 4" id="4"/>
          <p:cNvSpPr txBox="true"/>
          <p:nvPr/>
        </p:nvSpPr>
        <p:spPr>
          <a:xfrm rot="0">
            <a:off x="235459" y="5698133"/>
            <a:ext cx="17798031" cy="2380615"/>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Bold"/>
              </a:rPr>
              <a:t>2. Random Forest</a:t>
            </a:r>
            <a:r>
              <a:rPr lang="en-US" sz="3399">
                <a:solidFill>
                  <a:srgbClr val="000000"/>
                </a:solidFill>
                <a:latin typeface="Canva Sans"/>
              </a:rPr>
              <a:t>: An ensemble of decision trees that improves prediction accuracy by averaging multiple trees' results. This model is particularly effective in handling the complex patterns in weather data, providing more reliable forecasts.</a:t>
            </a:r>
          </a:p>
        </p:txBody>
      </p:sp>
      <p:sp>
        <p:nvSpPr>
          <p:cNvPr name="TextBox 5" id="5"/>
          <p:cNvSpPr txBox="true"/>
          <p:nvPr/>
        </p:nvSpPr>
        <p:spPr>
          <a:xfrm rot="0">
            <a:off x="536798" y="537527"/>
            <a:ext cx="648426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Model Descriptions: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0" y="1620614"/>
            <a:ext cx="18288000"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3. </a:t>
            </a:r>
            <a:r>
              <a:rPr lang="en-US" sz="3399">
                <a:solidFill>
                  <a:srgbClr val="000000"/>
                </a:solidFill>
                <a:latin typeface="Canva Sans Bold"/>
              </a:rPr>
              <a:t>Naive Bayes</a:t>
            </a:r>
            <a:r>
              <a:rPr lang="en-US" sz="3399">
                <a:solidFill>
                  <a:srgbClr val="000000"/>
                </a:solidFill>
                <a:latin typeface="Canva Sans"/>
              </a:rPr>
              <a:t>: A fast and effective probabilistic model that predicts based on the likelihood of an event, using prior knowledge of conditions. It's ideal for classifying weather patterns, such as determining whether a day will be sunny or rainy based on atmospheric conditions.</a:t>
            </a:r>
          </a:p>
        </p:txBody>
      </p:sp>
      <p:sp>
        <p:nvSpPr>
          <p:cNvPr name="TextBox 3" id="3"/>
          <p:cNvSpPr txBox="true"/>
          <p:nvPr/>
        </p:nvSpPr>
        <p:spPr>
          <a:xfrm rot="0">
            <a:off x="0" y="5878776"/>
            <a:ext cx="18288000" cy="298069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a:rPr>
              <a:t>4. </a:t>
            </a:r>
            <a:r>
              <a:rPr lang="en-US" sz="3399">
                <a:solidFill>
                  <a:srgbClr val="000000"/>
                </a:solidFill>
                <a:latin typeface="Canva Sans Bold"/>
              </a:rPr>
              <a:t>K Means Clustering</a:t>
            </a:r>
            <a:r>
              <a:rPr lang="en-US" sz="3399">
                <a:solidFill>
                  <a:srgbClr val="000000"/>
                </a:solidFill>
                <a:latin typeface="Canva Sans"/>
              </a:rPr>
              <a:t>: A method that groups data into clusters with similar features, often used to discover patterns or groupings in the data. In weather forecasting, it helps identify common weather patterns, aiding in the segmentation of climate zones or typical weather scenarios.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EVALUATION:</a:t>
            </a:r>
          </a:p>
        </p:txBody>
      </p:sp>
      <p:sp>
        <p:nvSpPr>
          <p:cNvPr name="TextBox 3" id="3"/>
          <p:cNvSpPr txBox="true"/>
          <p:nvPr/>
        </p:nvSpPr>
        <p:spPr>
          <a:xfrm rot="0">
            <a:off x="1006871" y="3117517"/>
            <a:ext cx="7921526" cy="2085214"/>
          </a:xfrm>
          <a:prstGeom prst="rect">
            <a:avLst/>
          </a:prstGeom>
        </p:spPr>
        <p:txBody>
          <a:bodyPr anchor="t" rtlCol="false" tIns="0" lIns="0" bIns="0" rIns="0">
            <a:spAutoFit/>
          </a:bodyPr>
          <a:lstStyle/>
          <a:p>
            <a:pPr algn="l">
              <a:lnSpc>
                <a:spcPts val="3276"/>
              </a:lnSpc>
            </a:pPr>
            <a:r>
              <a:rPr lang="en-US" sz="3600" spc="18">
                <a:solidFill>
                  <a:srgbClr val="2B2C30"/>
                </a:solidFill>
                <a:latin typeface="Public Sans Italics"/>
              </a:rPr>
              <a:t>Best Max Depth: 5</a:t>
            </a:r>
          </a:p>
          <a:p>
            <a:pPr algn="l">
              <a:lnSpc>
                <a:spcPts val="3276"/>
              </a:lnSpc>
            </a:pPr>
            <a:r>
              <a:rPr lang="en-US" sz="3600" spc="18">
                <a:solidFill>
                  <a:srgbClr val="2B2C30"/>
                </a:solidFill>
                <a:latin typeface="Public Sans Italics"/>
              </a:rPr>
              <a:t>Best Max Bins: 20</a:t>
            </a:r>
          </a:p>
          <a:p>
            <a:pPr algn="l">
              <a:lnSpc>
                <a:spcPts val="3276"/>
              </a:lnSpc>
            </a:pPr>
          </a:p>
          <a:p>
            <a:pPr algn="l">
              <a:lnSpc>
                <a:spcPts val="3276"/>
              </a:lnSpc>
            </a:pPr>
            <a:r>
              <a:rPr lang="en-US" sz="3600" spc="18">
                <a:solidFill>
                  <a:srgbClr val="2B2C30"/>
                </a:solidFill>
                <a:latin typeface="Public Sans Italics"/>
              </a:rPr>
              <a:t>Test Error: 0.421588</a:t>
            </a:r>
          </a:p>
          <a:p>
            <a:pPr algn="l">
              <a:lnSpc>
                <a:spcPts val="3276"/>
              </a:lnSpc>
            </a:pPr>
          </a:p>
        </p:txBody>
      </p:sp>
      <p:sp>
        <p:nvSpPr>
          <p:cNvPr name="TextBox 4" id="4"/>
          <p:cNvSpPr txBox="true"/>
          <p:nvPr/>
        </p:nvSpPr>
        <p:spPr>
          <a:xfrm rot="0">
            <a:off x="1006871" y="6704441"/>
            <a:ext cx="5947646" cy="856489"/>
          </a:xfrm>
          <a:prstGeom prst="rect">
            <a:avLst/>
          </a:prstGeom>
        </p:spPr>
        <p:txBody>
          <a:bodyPr anchor="t" rtlCol="false" tIns="0" lIns="0" bIns="0" rIns="0">
            <a:spAutoFit/>
          </a:bodyPr>
          <a:lstStyle/>
          <a:p>
            <a:pPr algn="l">
              <a:lnSpc>
                <a:spcPts val="3276"/>
              </a:lnSpc>
            </a:pPr>
            <a:r>
              <a:rPr lang="en-US" sz="3600" spc="18">
                <a:solidFill>
                  <a:srgbClr val="2B2C30"/>
                </a:solidFill>
                <a:latin typeface="Public Sans Italics"/>
              </a:rPr>
              <a:t>Test Error =  0.09376134785441982</a:t>
            </a:r>
          </a:p>
        </p:txBody>
      </p:sp>
      <p:sp>
        <p:nvSpPr>
          <p:cNvPr name="TextBox 5" id="5"/>
          <p:cNvSpPr txBox="true"/>
          <p:nvPr/>
        </p:nvSpPr>
        <p:spPr>
          <a:xfrm rot="0">
            <a:off x="9122171" y="3117517"/>
            <a:ext cx="6719171" cy="446914"/>
          </a:xfrm>
          <a:prstGeom prst="rect">
            <a:avLst/>
          </a:prstGeom>
        </p:spPr>
        <p:txBody>
          <a:bodyPr anchor="t" rtlCol="false" tIns="0" lIns="0" bIns="0" rIns="0">
            <a:spAutoFit/>
          </a:bodyPr>
          <a:lstStyle/>
          <a:p>
            <a:pPr algn="l">
              <a:lnSpc>
                <a:spcPts val="3276"/>
              </a:lnSpc>
            </a:pPr>
            <a:r>
              <a:rPr lang="en-US" sz="3600" spc="18">
                <a:solidFill>
                  <a:srgbClr val="2B2C30"/>
                </a:solidFill>
                <a:latin typeface="Public Sans Italics"/>
              </a:rPr>
              <a:t>Test Accuracy: 0.999988221</a:t>
            </a:r>
          </a:p>
        </p:txBody>
      </p:sp>
      <p:sp>
        <p:nvSpPr>
          <p:cNvPr name="TextBox 6" id="6"/>
          <p:cNvSpPr txBox="true"/>
          <p:nvPr/>
        </p:nvSpPr>
        <p:spPr>
          <a:xfrm rot="0">
            <a:off x="1016407" y="2249028"/>
            <a:ext cx="3773952" cy="705485"/>
          </a:xfrm>
          <a:prstGeom prst="rect">
            <a:avLst/>
          </a:prstGeom>
        </p:spPr>
        <p:txBody>
          <a:bodyPr anchor="t" rtlCol="false" tIns="0" lIns="0" bIns="0" rIns="0">
            <a:spAutoFit/>
          </a:bodyPr>
          <a:lstStyle/>
          <a:p>
            <a:pPr algn="l">
              <a:lnSpc>
                <a:spcPts val="5740"/>
              </a:lnSpc>
            </a:pPr>
            <a:r>
              <a:rPr lang="en-US" sz="4100">
                <a:solidFill>
                  <a:srgbClr val="2B2C30"/>
                </a:solidFill>
                <a:latin typeface="Public Sans Bold"/>
              </a:rPr>
              <a:t>Decision Tree </a:t>
            </a:r>
          </a:p>
        </p:txBody>
      </p:sp>
      <p:sp>
        <p:nvSpPr>
          <p:cNvPr name="TextBox 7" id="7"/>
          <p:cNvSpPr txBox="true"/>
          <p:nvPr/>
        </p:nvSpPr>
        <p:spPr>
          <a:xfrm rot="0">
            <a:off x="9122171" y="5774929"/>
            <a:ext cx="6719171" cy="705485"/>
          </a:xfrm>
          <a:prstGeom prst="rect">
            <a:avLst/>
          </a:prstGeom>
        </p:spPr>
        <p:txBody>
          <a:bodyPr anchor="t" rtlCol="false" tIns="0" lIns="0" bIns="0" rIns="0">
            <a:spAutoFit/>
          </a:bodyPr>
          <a:lstStyle/>
          <a:p>
            <a:pPr algn="l">
              <a:lnSpc>
                <a:spcPts val="5740"/>
              </a:lnSpc>
            </a:pPr>
            <a:r>
              <a:rPr lang="en-US" sz="4100">
                <a:solidFill>
                  <a:srgbClr val="2B2C30"/>
                </a:solidFill>
                <a:latin typeface="Public Sans Bold"/>
              </a:rPr>
              <a:t>K-means Clustering:</a:t>
            </a:r>
          </a:p>
        </p:txBody>
      </p:sp>
      <p:sp>
        <p:nvSpPr>
          <p:cNvPr name="TextBox 8" id="8"/>
          <p:cNvSpPr txBox="true"/>
          <p:nvPr/>
        </p:nvSpPr>
        <p:spPr>
          <a:xfrm rot="0">
            <a:off x="1028700" y="5774929"/>
            <a:ext cx="8917451" cy="705485"/>
          </a:xfrm>
          <a:prstGeom prst="rect">
            <a:avLst/>
          </a:prstGeom>
        </p:spPr>
        <p:txBody>
          <a:bodyPr anchor="t" rtlCol="false" tIns="0" lIns="0" bIns="0" rIns="0">
            <a:spAutoFit/>
          </a:bodyPr>
          <a:lstStyle/>
          <a:p>
            <a:pPr algn="l">
              <a:lnSpc>
                <a:spcPts val="5740"/>
              </a:lnSpc>
            </a:pPr>
            <a:r>
              <a:rPr lang="en-US" sz="4100">
                <a:solidFill>
                  <a:srgbClr val="2B2C30"/>
                </a:solidFill>
                <a:latin typeface="Public Sans Bold"/>
              </a:rPr>
              <a:t>Random Forest</a:t>
            </a:r>
          </a:p>
        </p:txBody>
      </p:sp>
      <p:sp>
        <p:nvSpPr>
          <p:cNvPr name="TextBox 9" id="9"/>
          <p:cNvSpPr txBox="true"/>
          <p:nvPr/>
        </p:nvSpPr>
        <p:spPr>
          <a:xfrm rot="0">
            <a:off x="9144000" y="2249028"/>
            <a:ext cx="3773952" cy="705485"/>
          </a:xfrm>
          <a:prstGeom prst="rect">
            <a:avLst/>
          </a:prstGeom>
        </p:spPr>
        <p:txBody>
          <a:bodyPr anchor="t" rtlCol="false" tIns="0" lIns="0" bIns="0" rIns="0">
            <a:spAutoFit/>
          </a:bodyPr>
          <a:lstStyle/>
          <a:p>
            <a:pPr algn="l">
              <a:lnSpc>
                <a:spcPts val="5740"/>
              </a:lnSpc>
            </a:pPr>
            <a:r>
              <a:rPr lang="en-US" sz="4100">
                <a:solidFill>
                  <a:srgbClr val="2B2C30"/>
                </a:solidFill>
                <a:latin typeface="Public Sans Bold"/>
              </a:rPr>
              <a:t>Naive-Bayes:</a:t>
            </a:r>
          </a:p>
        </p:txBody>
      </p:sp>
      <p:sp>
        <p:nvSpPr>
          <p:cNvPr name="TextBox 10" id="10"/>
          <p:cNvSpPr txBox="true"/>
          <p:nvPr/>
        </p:nvSpPr>
        <p:spPr>
          <a:xfrm rot="0">
            <a:off x="9144000" y="6713966"/>
            <a:ext cx="8519396" cy="979678"/>
          </a:xfrm>
          <a:prstGeom prst="rect">
            <a:avLst/>
          </a:prstGeom>
        </p:spPr>
        <p:txBody>
          <a:bodyPr anchor="t" rtlCol="false" tIns="0" lIns="0" bIns="0" rIns="0">
            <a:spAutoFit/>
          </a:bodyPr>
          <a:lstStyle/>
          <a:p>
            <a:pPr algn="l">
              <a:lnSpc>
                <a:spcPts val="3731"/>
              </a:lnSpc>
            </a:pPr>
            <a:r>
              <a:rPr lang="en-US" sz="4100" spc="20">
                <a:solidFill>
                  <a:srgbClr val="2B2C30"/>
                </a:solidFill>
                <a:latin typeface="Public Sans Italics"/>
              </a:rPr>
              <a:t>Silhouette with squared Euclidean Distance: 0.218394</a:t>
            </a:r>
          </a:p>
        </p:txBody>
      </p:sp>
      <p:sp>
        <p:nvSpPr>
          <p:cNvPr name="AutoShape 11" id="11"/>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ENSEMBLE METHOD:</a:t>
            </a:r>
          </a:p>
        </p:txBody>
      </p:sp>
      <p:grpSp>
        <p:nvGrpSpPr>
          <p:cNvPr name="Group 4" id="4"/>
          <p:cNvGrpSpPr/>
          <p:nvPr/>
        </p:nvGrpSpPr>
        <p:grpSpPr>
          <a:xfrm rot="0">
            <a:off x="985042" y="1965957"/>
            <a:ext cx="16252429" cy="7529034"/>
            <a:chOff x="0" y="0"/>
            <a:chExt cx="21669905" cy="10038712"/>
          </a:xfrm>
        </p:grpSpPr>
        <p:sp>
          <p:nvSpPr>
            <p:cNvPr name="TextBox 5" id="5"/>
            <p:cNvSpPr txBox="true"/>
            <p:nvPr/>
          </p:nvSpPr>
          <p:spPr>
            <a:xfrm rot="0">
              <a:off x="0" y="-66675"/>
              <a:ext cx="21669905" cy="632249"/>
            </a:xfrm>
            <a:prstGeom prst="rect">
              <a:avLst/>
            </a:prstGeom>
          </p:spPr>
          <p:txBody>
            <a:bodyPr anchor="t" rtlCol="false" tIns="0" lIns="0" bIns="0" rIns="0">
              <a:spAutoFit/>
            </a:bodyPr>
            <a:lstStyle/>
            <a:p>
              <a:pPr algn="l">
                <a:lnSpc>
                  <a:spcPts val="3919"/>
                </a:lnSpc>
              </a:pPr>
            </a:p>
          </p:txBody>
        </p:sp>
        <p:sp>
          <p:nvSpPr>
            <p:cNvPr name="TextBox 6" id="6"/>
            <p:cNvSpPr txBox="true"/>
            <p:nvPr/>
          </p:nvSpPr>
          <p:spPr>
            <a:xfrm rot="0">
              <a:off x="0" y="714799"/>
              <a:ext cx="21669905" cy="8200603"/>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2B2C30"/>
                  </a:solidFill>
                  <a:latin typeface="Public Sans"/>
                </a:rPr>
                <a:t>Two of many results:</a:t>
              </a:r>
            </a:p>
            <a:p>
              <a:pPr algn="l">
                <a:lnSpc>
                  <a:spcPts val="4479"/>
                </a:lnSpc>
              </a:pPr>
            </a:p>
            <a:p>
              <a:pPr algn="l" marL="690872" indent="-345436" lvl="1">
                <a:lnSpc>
                  <a:spcPts val="4479"/>
                </a:lnSpc>
                <a:buFont typeface="Arial"/>
                <a:buChar char="•"/>
              </a:pPr>
              <a:r>
                <a:rPr lang="en-US" sz="3199">
                  <a:solidFill>
                    <a:srgbClr val="2B2C30"/>
                  </a:solidFill>
                  <a:latin typeface="Public Sans"/>
                </a:rPr>
                <a:t>Root Mean Squared Error (RMSE) for air_temperature_1 with features ['hour_2', 'hour_1', 'month_2', 'air_temperature_1', 'air_temperature_2', 'precipitation_1', 'relative_humidity_1', 'day_of_week_1', 'code_1', 'air_pressure_2'] = 0.00804373128970814</a:t>
              </a:r>
            </a:p>
            <a:p>
              <a:pPr algn="l" marL="690872" indent="-345436" lvl="1">
                <a:lnSpc>
                  <a:spcPts val="4479"/>
                </a:lnSpc>
                <a:buFont typeface="Arial"/>
                <a:buChar char="•"/>
              </a:pPr>
              <a:r>
                <a:rPr lang="en-US" sz="3199">
                  <a:solidFill>
                    <a:srgbClr val="2B2C30"/>
                  </a:solidFill>
                  <a:latin typeface="Public Sans"/>
                </a:rPr>
                <a:t>Root Mean Squared Error (RMSE) for air_temperature_1 with features ['code_1', 'hour_2', 'hour_1', 'wind_speed_1', 'precipitation_1', 'wind_direction_1', 'air_pressure_2', 'month_1', 'precipitation_2', 'relative_humidity_2'] = 0.05718314529111583</a:t>
              </a:r>
            </a:p>
            <a:p>
              <a:pPr algn="l" marL="690872" indent="-345436" lvl="1">
                <a:lnSpc>
                  <a:spcPts val="4479"/>
                </a:lnSpc>
                <a:buFont typeface="Arial"/>
                <a:buChar char="•"/>
              </a:pPr>
              <a:r>
                <a:rPr lang="en-US" sz="3199">
                  <a:solidFill>
                    <a:srgbClr val="2B2C30"/>
                  </a:solidFill>
                  <a:latin typeface="Public Sans"/>
                </a:rPr>
                <a:t>The averageRMSE of ensemble model is: 0.023262440921341533</a:t>
              </a:r>
            </a:p>
          </p:txBody>
        </p:sp>
        <p:sp>
          <p:nvSpPr>
            <p:cNvPr name="TextBox 7" id="7"/>
            <p:cNvSpPr txBox="true"/>
            <p:nvPr/>
          </p:nvSpPr>
          <p:spPr>
            <a:xfrm rot="0">
              <a:off x="0" y="9406463"/>
              <a:ext cx="21669905" cy="632249"/>
            </a:xfrm>
            <a:prstGeom prst="rect">
              <a:avLst/>
            </a:prstGeom>
          </p:spPr>
          <p:txBody>
            <a:bodyPr anchor="t" rtlCol="false" tIns="0" lIns="0" bIns="0" rIns="0">
              <a:spAutoFit/>
            </a:bodyPr>
            <a:lstStyle/>
            <a:p>
              <a:pPr algn="l">
                <a:lnSpc>
                  <a:spcPts val="3919"/>
                </a:lnSpc>
              </a:pP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DATASET LINK:</a:t>
            </a:r>
          </a:p>
        </p:txBody>
      </p:sp>
      <p:sp>
        <p:nvSpPr>
          <p:cNvPr name="TextBox 4" id="4"/>
          <p:cNvSpPr txBox="true"/>
          <p:nvPr/>
        </p:nvSpPr>
        <p:spPr>
          <a:xfrm rot="0">
            <a:off x="1006866" y="6798710"/>
            <a:ext cx="15940914" cy="869950"/>
          </a:xfrm>
          <a:prstGeom prst="rect">
            <a:avLst/>
          </a:prstGeom>
        </p:spPr>
        <p:txBody>
          <a:bodyPr anchor="t" rtlCol="false" tIns="0" lIns="0" bIns="0" rIns="0">
            <a:spAutoFit/>
          </a:bodyPr>
          <a:lstStyle/>
          <a:p>
            <a:pPr algn="l">
              <a:lnSpc>
                <a:spcPts val="3499"/>
              </a:lnSpc>
            </a:pPr>
            <a:r>
              <a:rPr lang="en-US" sz="2499">
                <a:solidFill>
                  <a:srgbClr val="2B2C30"/>
                </a:solidFill>
                <a:latin typeface="Public Sans"/>
              </a:rPr>
              <a:t>https://www.academia.edu/81972605/Weather_Forecasting_Prediction_Using_Ensemble_Machine_Learning_for_Big_Data_Applications </a:t>
            </a:r>
          </a:p>
        </p:txBody>
      </p:sp>
      <p:sp>
        <p:nvSpPr>
          <p:cNvPr name="TextBox 5" id="5"/>
          <p:cNvSpPr txBox="true"/>
          <p:nvPr/>
        </p:nvSpPr>
        <p:spPr>
          <a:xfrm rot="0">
            <a:off x="1028711" y="5384168"/>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RESEARCH PAPER LINK</a:t>
            </a:r>
          </a:p>
        </p:txBody>
      </p:sp>
      <p:sp>
        <p:nvSpPr>
          <p:cNvPr name="AutoShape 6" id="6"/>
          <p:cNvSpPr/>
          <p:nvPr/>
        </p:nvSpPr>
        <p:spPr>
          <a:xfrm flipV="true">
            <a:off x="1028711" y="6268601"/>
            <a:ext cx="16230594" cy="38509"/>
          </a:xfrm>
          <a:prstGeom prst="line">
            <a:avLst/>
          </a:prstGeom>
          <a:ln cap="flat" w="9525">
            <a:solidFill>
              <a:srgbClr val="2B2C30"/>
            </a:solidFill>
            <a:prstDash val="solid"/>
            <a:headEnd type="none" len="sm" w="sm"/>
            <a:tailEnd type="none" len="sm" w="sm"/>
          </a:ln>
        </p:spPr>
      </p:sp>
      <p:sp>
        <p:nvSpPr>
          <p:cNvPr name="TextBox 7" id="7"/>
          <p:cNvSpPr txBox="true"/>
          <p:nvPr/>
        </p:nvSpPr>
        <p:spPr>
          <a:xfrm rot="0">
            <a:off x="812144" y="2171229"/>
            <a:ext cx="15757851" cy="1714107"/>
          </a:xfrm>
          <a:prstGeom prst="rect">
            <a:avLst/>
          </a:prstGeom>
        </p:spPr>
        <p:txBody>
          <a:bodyPr anchor="t" rtlCol="false" tIns="0" lIns="0" bIns="0" rIns="0">
            <a:spAutoFit/>
          </a:bodyPr>
          <a:lstStyle/>
          <a:p>
            <a:pPr algn="ctr">
              <a:lnSpc>
                <a:spcPts val="6918"/>
              </a:lnSpc>
            </a:pPr>
            <a:r>
              <a:rPr lang="en-US" sz="4941">
                <a:solidFill>
                  <a:srgbClr val="2B2C30"/>
                </a:solidFill>
                <a:latin typeface="Canva Sans"/>
              </a:rPr>
              <a:t>https://huggingface.co/datasets/syntaxnoob/weather-prediction-prototype-aws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rPr>
              <a:t>Thank you!</a:t>
            </a:r>
          </a:p>
        </p:txBody>
      </p:sp>
      <p:sp>
        <p:nvSpPr>
          <p:cNvPr name="TextBox 4" id="4"/>
          <p:cNvSpPr txBox="true"/>
          <p:nvPr/>
        </p:nvSpPr>
        <p:spPr>
          <a:xfrm rot="0">
            <a:off x="1028706" y="7349004"/>
            <a:ext cx="4185345" cy="1524000"/>
          </a:xfrm>
          <a:prstGeom prst="rect">
            <a:avLst/>
          </a:prstGeom>
        </p:spPr>
        <p:txBody>
          <a:bodyPr anchor="t" rtlCol="false" tIns="0" lIns="0" bIns="0" rIns="0">
            <a:spAutoFit/>
          </a:bodyPr>
          <a:lstStyle/>
          <a:p>
            <a:pPr algn="l">
              <a:lnSpc>
                <a:spcPts val="3000"/>
              </a:lnSpc>
              <a:spcBef>
                <a:spcPct val="0"/>
              </a:spcBef>
            </a:pPr>
            <a:r>
              <a:rPr lang="en-US" sz="2000">
                <a:solidFill>
                  <a:srgbClr val="2B2C30"/>
                </a:solidFill>
                <a:latin typeface="Public Sans"/>
              </a:rPr>
              <a:t>Group 14:</a:t>
            </a:r>
          </a:p>
          <a:p>
            <a:pPr algn="l">
              <a:lnSpc>
                <a:spcPts val="3000"/>
              </a:lnSpc>
              <a:spcBef>
                <a:spcPct val="0"/>
              </a:spcBef>
            </a:pPr>
            <a:r>
              <a:rPr lang="en-US" sz="2000">
                <a:solidFill>
                  <a:srgbClr val="2B2C30"/>
                </a:solidFill>
                <a:latin typeface="Public Sans"/>
              </a:rPr>
              <a:t>Kavisha Madani (202318007)</a:t>
            </a:r>
          </a:p>
          <a:p>
            <a:pPr algn="l">
              <a:lnSpc>
                <a:spcPts val="3000"/>
              </a:lnSpc>
              <a:spcBef>
                <a:spcPct val="0"/>
              </a:spcBef>
            </a:pPr>
            <a:r>
              <a:rPr lang="en-US" sz="2000">
                <a:solidFill>
                  <a:srgbClr val="2B2C30"/>
                </a:solidFill>
                <a:latin typeface="Public Sans"/>
              </a:rPr>
              <a:t>Vishaka Nair (202318041)</a:t>
            </a:r>
          </a:p>
          <a:p>
            <a:pPr algn="l">
              <a:lnSpc>
                <a:spcPts val="3000"/>
              </a:lnSpc>
              <a:spcBef>
                <a:spcPct val="0"/>
              </a:spcBef>
            </a:pPr>
            <a:r>
              <a:rPr lang="en-US" sz="2000">
                <a:solidFill>
                  <a:srgbClr val="2B2C30"/>
                </a:solidFill>
                <a:latin typeface="Public Sans"/>
              </a:rPr>
              <a:t>Srushti Bhagchandani (202318047)</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PROJECT OBJECTIVE: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2346958"/>
            <a:ext cx="16144875" cy="6911342"/>
          </a:xfrm>
          <a:prstGeom prst="rect">
            <a:avLst/>
          </a:prstGeom>
        </p:spPr>
        <p:txBody>
          <a:bodyPr anchor="t" rtlCol="false" tIns="0" lIns="0" bIns="0" rIns="0">
            <a:spAutoFit/>
          </a:bodyPr>
          <a:lstStyle/>
          <a:p>
            <a:pPr algn="l" marL="885181" indent="-442590" lvl="1">
              <a:lnSpc>
                <a:spcPts val="6149"/>
              </a:lnSpc>
              <a:buFont typeface="Arial"/>
              <a:buChar char="•"/>
            </a:pPr>
            <a:r>
              <a:rPr lang="en-US" sz="4099">
                <a:solidFill>
                  <a:srgbClr val="2B2C30"/>
                </a:solidFill>
                <a:latin typeface="Public Sans"/>
              </a:rPr>
              <a:t>The objective of our project is to develop an enhanced and reliable weather forecasting technique that utilizes weather data analysis and machine learning techniques.</a:t>
            </a:r>
          </a:p>
          <a:p>
            <a:pPr algn="l" marL="885181" indent="-442590" lvl="1">
              <a:lnSpc>
                <a:spcPts val="6149"/>
              </a:lnSpc>
              <a:buFont typeface="Arial"/>
              <a:buChar char="•"/>
            </a:pPr>
            <a:r>
              <a:rPr lang="en-US" sz="4099">
                <a:solidFill>
                  <a:srgbClr val="2B2C30"/>
                </a:solidFill>
                <a:latin typeface="Public Sans"/>
              </a:rPr>
              <a:t> Specifically, we aim to use Decision Tree, Random Forest, Naive Bayes Bernoulli, K-means clustering, and KNN Algorithm to anticipate weather conditions.</a:t>
            </a:r>
          </a:p>
          <a:p>
            <a:pPr algn="l" marL="885181" indent="-442590" lvl="1">
              <a:lnSpc>
                <a:spcPts val="6149"/>
              </a:lnSpc>
              <a:buFont typeface="Arial"/>
              <a:buChar char="•"/>
            </a:pPr>
            <a:r>
              <a:rPr lang="en-US" sz="4099">
                <a:solidFill>
                  <a:srgbClr val="2B2C30"/>
                </a:solidFill>
                <a:latin typeface="Public Sans"/>
              </a:rPr>
              <a:t> The goal is to improve the accuracy of weather forecasting, especially in remote areas, and provide timely predictions to help plan agricultural activities and mitigate disasters.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PROJECT SCOPE: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63139"/>
            <a:ext cx="16937434" cy="5080636"/>
          </a:xfrm>
          <a:prstGeom prst="rect">
            <a:avLst/>
          </a:prstGeom>
        </p:spPr>
        <p:txBody>
          <a:bodyPr anchor="t" rtlCol="false" tIns="0" lIns="0" bIns="0" rIns="0">
            <a:spAutoFit/>
          </a:bodyPr>
          <a:lstStyle/>
          <a:p>
            <a:pPr algn="l" marL="734055" indent="-367027" lvl="1">
              <a:lnSpc>
                <a:spcPts val="5099"/>
              </a:lnSpc>
              <a:buFont typeface="Arial"/>
              <a:buChar char="•"/>
            </a:pPr>
            <a:r>
              <a:rPr lang="en-US" sz="3399">
                <a:solidFill>
                  <a:srgbClr val="2B2C30"/>
                </a:solidFill>
                <a:latin typeface="Public Sans"/>
              </a:rPr>
              <a:t>Develop a weather forecasting system that uses ensemble methods to improve prediction accuracy.</a:t>
            </a:r>
          </a:p>
          <a:p>
            <a:pPr algn="l" marL="734055" indent="-367027" lvl="1">
              <a:lnSpc>
                <a:spcPts val="5099"/>
              </a:lnSpc>
              <a:buFont typeface="Arial"/>
              <a:buChar char="•"/>
            </a:pPr>
            <a:r>
              <a:rPr lang="en-US" sz="3399">
                <a:solidFill>
                  <a:srgbClr val="2B2C30"/>
                </a:solidFill>
                <a:latin typeface="Public Sans"/>
              </a:rPr>
              <a:t>Utilize weather data analysis and machine learning techniques to predict weather conditions using precipitation, wind speed, humidity, wind direction, air pressure, and temperature.</a:t>
            </a:r>
          </a:p>
          <a:p>
            <a:pPr algn="l" marL="734055" indent="-367027" lvl="1">
              <a:lnSpc>
                <a:spcPts val="5099"/>
              </a:lnSpc>
              <a:buFont typeface="Arial"/>
              <a:buChar char="•"/>
            </a:pPr>
            <a:r>
              <a:rPr lang="en-US" sz="3399">
                <a:solidFill>
                  <a:srgbClr val="2B2C30"/>
                </a:solidFill>
                <a:latin typeface="Public Sans"/>
              </a:rPr>
              <a:t>Implement Decision Tree, Random Forest, Naive Bayes Bernoulli, and KNN Algorithm to analyze and predict weather conditions.</a:t>
            </a:r>
          </a:p>
          <a:p>
            <a:pPr algn="l">
              <a:lnSpc>
                <a:spcPts val="50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PROJECT DATASET:</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339608" y="1675445"/>
            <a:ext cx="17948392" cy="6576061"/>
          </a:xfrm>
          <a:prstGeom prst="rect">
            <a:avLst/>
          </a:prstGeom>
        </p:spPr>
        <p:txBody>
          <a:bodyPr anchor="t" rtlCol="false" tIns="0" lIns="0" bIns="0" rIns="0">
            <a:spAutoFit/>
          </a:bodyPr>
          <a:lstStyle/>
          <a:p>
            <a:pPr algn="l">
              <a:lnSpc>
                <a:spcPts val="5849"/>
              </a:lnSpc>
            </a:pPr>
          </a:p>
          <a:p>
            <a:pPr algn="l">
              <a:lnSpc>
                <a:spcPts val="5849"/>
              </a:lnSpc>
            </a:pPr>
          </a:p>
          <a:p>
            <a:pPr algn="l">
              <a:lnSpc>
                <a:spcPts val="5849"/>
              </a:lnSpc>
            </a:pPr>
            <a:r>
              <a:rPr lang="en-US" sz="3899">
                <a:solidFill>
                  <a:srgbClr val="2B2C30"/>
                </a:solidFill>
                <a:latin typeface="Public Sans"/>
              </a:rPr>
              <a:t>https://huggingface.co/datasets/syntaxnoob/weather-prediction-prototype-aws</a:t>
            </a:r>
          </a:p>
          <a:p>
            <a:pPr algn="l">
              <a:lnSpc>
                <a:spcPts val="5849"/>
              </a:lnSpc>
            </a:pPr>
          </a:p>
          <a:p>
            <a:pPr algn="l" marL="842002" indent="-421001" lvl="1">
              <a:lnSpc>
                <a:spcPts val="5849"/>
              </a:lnSpc>
              <a:buFont typeface="Arial"/>
              <a:buChar char="•"/>
            </a:pPr>
            <a:r>
              <a:rPr lang="en-US" sz="3899">
                <a:solidFill>
                  <a:srgbClr val="2B2C30"/>
                </a:solidFill>
                <a:latin typeface="Public Sans"/>
              </a:rPr>
              <a:t>Train dataset size : 284024 rows</a:t>
            </a:r>
          </a:p>
          <a:p>
            <a:pPr algn="l" marL="842002" indent="-421001" lvl="1">
              <a:lnSpc>
                <a:spcPts val="5849"/>
              </a:lnSpc>
              <a:buFont typeface="Arial"/>
              <a:buChar char="•"/>
            </a:pPr>
            <a:r>
              <a:rPr lang="en-US" sz="3899">
                <a:solidFill>
                  <a:srgbClr val="2B2C30"/>
                </a:solidFill>
                <a:latin typeface="Public Sans"/>
              </a:rPr>
              <a:t>Test  dataset size: 31586 rows</a:t>
            </a:r>
          </a:p>
          <a:p>
            <a:pPr algn="l" marL="842002" indent="-421001" lvl="1">
              <a:lnSpc>
                <a:spcPts val="5849"/>
              </a:lnSpc>
              <a:buFont typeface="Arial"/>
              <a:buChar char="•"/>
            </a:pPr>
            <a:r>
              <a:rPr lang="en-US" sz="3899">
                <a:solidFill>
                  <a:srgbClr val="2B2C30"/>
                </a:solidFill>
                <a:latin typeface="Public Sans"/>
              </a:rPr>
              <a:t>Features include : timestamp, air_pressure, relative_humidity, precipitation, wind_speed, wind_direction,air_temperature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609850"/>
            <a:ext cx="16242893" cy="6125840"/>
          </a:xfrm>
          <a:prstGeom prst="rect">
            <a:avLst/>
          </a:prstGeom>
        </p:spPr>
        <p:txBody>
          <a:bodyPr anchor="t" rtlCol="false" tIns="0" lIns="0" bIns="0" rIns="0">
            <a:spAutoFit/>
          </a:bodyPr>
          <a:lstStyle/>
          <a:p>
            <a:pPr algn="l">
              <a:lnSpc>
                <a:spcPts val="6175"/>
              </a:lnSpc>
            </a:pPr>
            <a:r>
              <a:rPr lang="en-US" sz="4750" spc="23">
                <a:solidFill>
                  <a:srgbClr val="2B2C30"/>
                </a:solidFill>
                <a:latin typeface="Public Sans"/>
              </a:rPr>
              <a:t>•timestamp_1: timestamp </a:t>
            </a:r>
            <a:r>
              <a:rPr lang="en-US" sz="4750" spc="23">
                <a:solidFill>
                  <a:srgbClr val="2B2C30"/>
                </a:solidFill>
                <a:latin typeface="Public Sans"/>
              </a:rPr>
              <a:t> </a:t>
            </a:r>
          </a:p>
          <a:p>
            <a:pPr algn="l">
              <a:lnSpc>
                <a:spcPts val="6175"/>
              </a:lnSpc>
            </a:pPr>
            <a:r>
              <a:rPr lang="en-US" sz="4750" spc="23">
                <a:solidFill>
                  <a:srgbClr val="2B2C30"/>
                </a:solidFill>
                <a:latin typeface="Public Sans"/>
              </a:rPr>
              <a:t>•air_pressure_1: double </a:t>
            </a:r>
          </a:p>
          <a:p>
            <a:pPr algn="l">
              <a:lnSpc>
                <a:spcPts val="6175"/>
              </a:lnSpc>
            </a:pPr>
            <a:r>
              <a:rPr lang="en-US" sz="4750" spc="23">
                <a:solidFill>
                  <a:srgbClr val="2B2C30"/>
                </a:solidFill>
                <a:latin typeface="Public Sans"/>
              </a:rPr>
              <a:t>•air_temperature_1: double </a:t>
            </a:r>
          </a:p>
          <a:p>
            <a:pPr algn="l">
              <a:lnSpc>
                <a:spcPts val="6175"/>
              </a:lnSpc>
            </a:pPr>
            <a:r>
              <a:rPr lang="en-US" sz="4750" spc="23">
                <a:solidFill>
                  <a:srgbClr val="2B2C30"/>
                </a:solidFill>
                <a:latin typeface="Public Sans"/>
              </a:rPr>
              <a:t>•relative_humidity_1: double </a:t>
            </a:r>
          </a:p>
          <a:p>
            <a:pPr algn="l">
              <a:lnSpc>
                <a:spcPts val="6175"/>
              </a:lnSpc>
            </a:pPr>
            <a:r>
              <a:rPr lang="en-US" sz="4750" spc="23">
                <a:solidFill>
                  <a:srgbClr val="2B2C30"/>
                </a:solidFill>
                <a:latin typeface="Public Sans"/>
              </a:rPr>
              <a:t>•precipitation_1: double </a:t>
            </a:r>
          </a:p>
          <a:p>
            <a:pPr algn="l">
              <a:lnSpc>
                <a:spcPts val="6175"/>
              </a:lnSpc>
            </a:pPr>
            <a:r>
              <a:rPr lang="en-US" sz="4750" spc="23">
                <a:solidFill>
                  <a:srgbClr val="2B2C30"/>
                </a:solidFill>
                <a:latin typeface="Public Sans"/>
              </a:rPr>
              <a:t>•wind_speed_1: double </a:t>
            </a:r>
          </a:p>
          <a:p>
            <a:pPr algn="l">
              <a:lnSpc>
                <a:spcPts val="6175"/>
              </a:lnSpc>
            </a:pPr>
            <a:r>
              <a:rPr lang="en-US" sz="4750" spc="23">
                <a:solidFill>
                  <a:srgbClr val="2B2C30"/>
                </a:solidFill>
                <a:latin typeface="Public Sans"/>
              </a:rPr>
              <a:t>•wind_direction_1: double</a:t>
            </a:r>
          </a:p>
          <a:p>
            <a:pPr algn="l">
              <a:lnSpc>
                <a:spcPts val="5265"/>
              </a:lnSpc>
            </a:pP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DATASET SCHEMA AND DATATYPE:</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APPROACH:</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9122171" y="4149648"/>
            <a:ext cx="3086100" cy="2621914"/>
          </a:xfrm>
          <a:prstGeom prst="rect">
            <a:avLst/>
          </a:prstGeom>
        </p:spPr>
        <p:txBody>
          <a:bodyPr anchor="t" rtlCol="false" tIns="0" lIns="0" bIns="0" rIns="0">
            <a:spAutoFit/>
          </a:bodyPr>
          <a:lstStyle/>
          <a:p>
            <a:pPr algn="l">
              <a:lnSpc>
                <a:spcPts val="3520"/>
              </a:lnSpc>
            </a:pPr>
            <a:r>
              <a:rPr lang="en-US" sz="2200">
                <a:solidFill>
                  <a:srgbClr val="2B2C30"/>
                </a:solidFill>
                <a:latin typeface="Public Sans"/>
              </a:rPr>
              <a:t>Data encoding</a:t>
            </a:r>
          </a:p>
          <a:p>
            <a:pPr algn="l">
              <a:lnSpc>
                <a:spcPts val="3520"/>
              </a:lnSpc>
            </a:pPr>
            <a:r>
              <a:rPr lang="en-US" sz="2200">
                <a:solidFill>
                  <a:srgbClr val="2B2C30"/>
                </a:solidFill>
                <a:latin typeface="Public Sans"/>
              </a:rPr>
              <a:t>Training machine learning models using PySpark MLlib.</a:t>
            </a:r>
          </a:p>
          <a:p>
            <a:pPr algn="l">
              <a:lnSpc>
                <a:spcPts val="3520"/>
              </a:lnSpc>
            </a:pPr>
            <a:r>
              <a:rPr lang="en-US" sz="2200">
                <a:solidFill>
                  <a:srgbClr val="2B2C30"/>
                </a:solidFill>
                <a:latin typeface="Public Sans"/>
              </a:rPr>
              <a:t>Evaluation and best model selection</a:t>
            </a:r>
          </a:p>
        </p:txBody>
      </p:sp>
      <p:sp>
        <p:nvSpPr>
          <p:cNvPr name="TextBox 5" id="5"/>
          <p:cNvSpPr txBox="true"/>
          <p:nvPr/>
        </p:nvSpPr>
        <p:spPr>
          <a:xfrm rot="0">
            <a:off x="9144000" y="2549448"/>
            <a:ext cx="2785647" cy="1543050"/>
          </a:xfrm>
          <a:prstGeom prst="rect">
            <a:avLst/>
          </a:prstGeom>
        </p:spPr>
        <p:txBody>
          <a:bodyPr anchor="t" rtlCol="false" tIns="0" lIns="0" bIns="0" rIns="0">
            <a:spAutoFit/>
          </a:bodyPr>
          <a:lstStyle/>
          <a:p>
            <a:pPr algn="l">
              <a:lnSpc>
                <a:spcPts val="4079"/>
              </a:lnSpc>
            </a:pPr>
            <a:r>
              <a:rPr lang="en-US" sz="3399">
                <a:solidFill>
                  <a:srgbClr val="2B2C30"/>
                </a:solidFill>
                <a:latin typeface="Playfair Display Bold Italics"/>
              </a:rPr>
              <a:t>Machine Learning Pipeline</a:t>
            </a:r>
          </a:p>
        </p:txBody>
      </p:sp>
      <p:sp>
        <p:nvSpPr>
          <p:cNvPr name="TextBox 6" id="6"/>
          <p:cNvSpPr txBox="true"/>
          <p:nvPr/>
        </p:nvSpPr>
        <p:spPr>
          <a:xfrm rot="0">
            <a:off x="1211396" y="3987723"/>
            <a:ext cx="3087984" cy="2185033"/>
          </a:xfrm>
          <a:prstGeom prst="rect">
            <a:avLst/>
          </a:prstGeom>
        </p:spPr>
        <p:txBody>
          <a:bodyPr anchor="t" rtlCol="false" tIns="0" lIns="0" bIns="0" rIns="0">
            <a:spAutoFit/>
          </a:bodyPr>
          <a:lstStyle/>
          <a:p>
            <a:pPr algn="l">
              <a:lnSpc>
                <a:spcPts val="3522"/>
              </a:lnSpc>
            </a:pPr>
            <a:r>
              <a:rPr lang="en-US" sz="2201">
                <a:solidFill>
                  <a:srgbClr val="2B2C30"/>
                </a:solidFill>
                <a:latin typeface="Public Sans"/>
              </a:rPr>
              <a:t>Data analysis and exploration.</a:t>
            </a:r>
          </a:p>
          <a:p>
            <a:pPr algn="l">
              <a:lnSpc>
                <a:spcPts val="3522"/>
              </a:lnSpc>
            </a:pPr>
          </a:p>
          <a:p>
            <a:pPr algn="l">
              <a:lnSpc>
                <a:spcPts val="3522"/>
              </a:lnSpc>
            </a:pPr>
          </a:p>
          <a:p>
            <a:pPr algn="l">
              <a:lnSpc>
                <a:spcPts val="3522"/>
              </a:lnSpc>
            </a:pPr>
          </a:p>
        </p:txBody>
      </p:sp>
      <p:sp>
        <p:nvSpPr>
          <p:cNvPr name="TextBox 7" id="7"/>
          <p:cNvSpPr txBox="true"/>
          <p:nvPr/>
        </p:nvSpPr>
        <p:spPr>
          <a:xfrm rot="0">
            <a:off x="1362565" y="2549448"/>
            <a:ext cx="2785647" cy="1028700"/>
          </a:xfrm>
          <a:prstGeom prst="rect">
            <a:avLst/>
          </a:prstGeom>
        </p:spPr>
        <p:txBody>
          <a:bodyPr anchor="t" rtlCol="false" tIns="0" lIns="0" bIns="0" rIns="0">
            <a:spAutoFit/>
          </a:bodyPr>
          <a:lstStyle/>
          <a:p>
            <a:pPr algn="l">
              <a:lnSpc>
                <a:spcPts val="4079"/>
              </a:lnSpc>
            </a:pPr>
            <a:r>
              <a:rPr lang="en-US" sz="3399">
                <a:solidFill>
                  <a:srgbClr val="2B2C30"/>
                </a:solidFill>
                <a:latin typeface="Playfair Display Bold Italics"/>
              </a:rPr>
              <a:t>Data Preprocessing</a:t>
            </a:r>
          </a:p>
        </p:txBody>
      </p:sp>
      <p:sp>
        <p:nvSpPr>
          <p:cNvPr name="TextBox 8" id="8"/>
          <p:cNvSpPr txBox="true"/>
          <p:nvPr/>
        </p:nvSpPr>
        <p:spPr>
          <a:xfrm rot="0">
            <a:off x="4745829" y="3672129"/>
            <a:ext cx="3086100" cy="3936364"/>
          </a:xfrm>
          <a:prstGeom prst="rect">
            <a:avLst/>
          </a:prstGeom>
        </p:spPr>
        <p:txBody>
          <a:bodyPr anchor="t" rtlCol="false" tIns="0" lIns="0" bIns="0" rIns="0">
            <a:spAutoFit/>
          </a:bodyPr>
          <a:lstStyle/>
          <a:p>
            <a:pPr algn="l">
              <a:lnSpc>
                <a:spcPts val="3520"/>
              </a:lnSpc>
            </a:pPr>
            <a:r>
              <a:rPr lang="en-US" sz="2200">
                <a:solidFill>
                  <a:srgbClr val="2B2C30"/>
                </a:solidFill>
                <a:latin typeface="Public Sans"/>
              </a:rPr>
              <a:t>A  series of visualizations including heatmaps for correlation analysis, scatter plots for trend identification, and bar charts for comparative assessments.</a:t>
            </a:r>
          </a:p>
          <a:p>
            <a:pPr algn="l">
              <a:lnSpc>
                <a:spcPts val="3520"/>
              </a:lnSpc>
            </a:pPr>
          </a:p>
        </p:txBody>
      </p:sp>
      <p:sp>
        <p:nvSpPr>
          <p:cNvPr name="TextBox 9" id="9"/>
          <p:cNvSpPr txBox="true"/>
          <p:nvPr/>
        </p:nvSpPr>
        <p:spPr>
          <a:xfrm rot="0">
            <a:off x="4969271" y="2638165"/>
            <a:ext cx="2785647" cy="514350"/>
          </a:xfrm>
          <a:prstGeom prst="rect">
            <a:avLst/>
          </a:prstGeom>
        </p:spPr>
        <p:txBody>
          <a:bodyPr anchor="t" rtlCol="false" tIns="0" lIns="0" bIns="0" rIns="0">
            <a:spAutoFit/>
          </a:bodyPr>
          <a:lstStyle/>
          <a:p>
            <a:pPr algn="l">
              <a:lnSpc>
                <a:spcPts val="4079"/>
              </a:lnSpc>
            </a:pPr>
            <a:r>
              <a:rPr lang="en-US" sz="3399">
                <a:solidFill>
                  <a:srgbClr val="2B2C30"/>
                </a:solidFill>
                <a:latin typeface="Playfair Display Bold Italics"/>
              </a:rPr>
              <a:t>Visualization</a:t>
            </a:r>
          </a:p>
        </p:txBody>
      </p:sp>
      <p:sp>
        <p:nvSpPr>
          <p:cNvPr name="TextBox 10" id="10"/>
          <p:cNvSpPr txBox="true"/>
          <p:nvPr/>
        </p:nvSpPr>
        <p:spPr>
          <a:xfrm rot="0">
            <a:off x="12991829" y="3289860"/>
            <a:ext cx="3086100" cy="869314"/>
          </a:xfrm>
          <a:prstGeom prst="rect">
            <a:avLst/>
          </a:prstGeom>
        </p:spPr>
        <p:txBody>
          <a:bodyPr anchor="t" rtlCol="false" tIns="0" lIns="0" bIns="0" rIns="0">
            <a:spAutoFit/>
          </a:bodyPr>
          <a:lstStyle/>
          <a:p>
            <a:pPr algn="l">
              <a:lnSpc>
                <a:spcPts val="3520"/>
              </a:lnSpc>
            </a:pPr>
            <a:r>
              <a:rPr lang="en-US" sz="2200">
                <a:solidFill>
                  <a:srgbClr val="2B2C30"/>
                </a:solidFill>
                <a:latin typeface="Public Sans"/>
              </a:rPr>
              <a:t>Comparison with best model resuts.</a:t>
            </a:r>
          </a:p>
        </p:txBody>
      </p:sp>
      <p:sp>
        <p:nvSpPr>
          <p:cNvPr name="TextBox 11" id="11"/>
          <p:cNvSpPr txBox="true"/>
          <p:nvPr/>
        </p:nvSpPr>
        <p:spPr>
          <a:xfrm rot="0">
            <a:off x="12991829" y="2511348"/>
            <a:ext cx="2785647" cy="514350"/>
          </a:xfrm>
          <a:prstGeom prst="rect">
            <a:avLst/>
          </a:prstGeom>
        </p:spPr>
        <p:txBody>
          <a:bodyPr anchor="t" rtlCol="false" tIns="0" lIns="0" bIns="0" rIns="0">
            <a:spAutoFit/>
          </a:bodyPr>
          <a:lstStyle/>
          <a:p>
            <a:pPr algn="l">
              <a:lnSpc>
                <a:spcPts val="4079"/>
              </a:lnSpc>
            </a:pPr>
            <a:r>
              <a:rPr lang="en-US" sz="3399">
                <a:solidFill>
                  <a:srgbClr val="2B2C30"/>
                </a:solidFill>
                <a:latin typeface="Playfair Display Bold Italics"/>
              </a:rPr>
              <a:t>Comparison</a:t>
            </a:r>
          </a:p>
        </p:txBody>
      </p:sp>
      <p:grpSp>
        <p:nvGrpSpPr>
          <p:cNvPr name="Group 12" id="12"/>
          <p:cNvGrpSpPr/>
          <p:nvPr/>
        </p:nvGrpSpPr>
        <p:grpSpPr>
          <a:xfrm rot="0">
            <a:off x="4676491" y="2837862"/>
            <a:ext cx="138677" cy="1386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5" id="15"/>
          <p:cNvGrpSpPr/>
          <p:nvPr/>
        </p:nvGrpSpPr>
        <p:grpSpPr>
          <a:xfrm rot="0">
            <a:off x="1028700" y="2756663"/>
            <a:ext cx="138677" cy="1386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17" id="17"/>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8" id="18"/>
          <p:cNvGrpSpPr/>
          <p:nvPr/>
        </p:nvGrpSpPr>
        <p:grpSpPr>
          <a:xfrm rot="0">
            <a:off x="8667615" y="2837862"/>
            <a:ext cx="138677" cy="1386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0" id="20"/>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1" id="21"/>
          <p:cNvGrpSpPr/>
          <p:nvPr/>
        </p:nvGrpSpPr>
        <p:grpSpPr>
          <a:xfrm rot="0">
            <a:off x="12572165" y="2699185"/>
            <a:ext cx="138677" cy="13867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23" id="23"/>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IMPLEMENTATION</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543604" y="2719875"/>
            <a:ext cx="17161100" cy="7021616"/>
          </a:xfrm>
          <a:prstGeom prst="rect">
            <a:avLst/>
          </a:prstGeom>
        </p:spPr>
        <p:txBody>
          <a:bodyPr anchor="t" rtlCol="false" tIns="0" lIns="0" bIns="0" rIns="0">
            <a:spAutoFit/>
          </a:bodyPr>
          <a:lstStyle/>
          <a:p>
            <a:pPr algn="l" marL="800041" indent="-400020" lvl="1">
              <a:lnSpc>
                <a:spcPts val="5558"/>
              </a:lnSpc>
              <a:buFont typeface="Arial"/>
              <a:buChar char="•"/>
            </a:pPr>
            <a:r>
              <a:rPr lang="en-US" sz="3705">
                <a:solidFill>
                  <a:srgbClr val="2B2C30"/>
                </a:solidFill>
                <a:latin typeface="Public Sans"/>
              </a:rPr>
              <a:t>The proposed framework has been implemented with all components including pre-processing, EDA, visualization using plots, correlation analysis, feature selection, and ensemble-based evolutionary model building. </a:t>
            </a:r>
          </a:p>
          <a:p>
            <a:pPr algn="l" marL="800041" indent="-400020" lvl="1">
              <a:lnSpc>
                <a:spcPts val="5558"/>
              </a:lnSpc>
              <a:buFont typeface="Arial"/>
              <a:buChar char="•"/>
            </a:pPr>
            <a:r>
              <a:rPr lang="en-US" sz="3705">
                <a:solidFill>
                  <a:srgbClr val="2B2C30"/>
                </a:solidFill>
                <a:latin typeface="Public Sans"/>
              </a:rPr>
              <a:t>The algorithms are implemented using MLlib and PySpark. </a:t>
            </a:r>
          </a:p>
          <a:p>
            <a:pPr algn="l" marL="800041" indent="-400020" lvl="1">
              <a:lnSpc>
                <a:spcPts val="5558"/>
              </a:lnSpc>
              <a:buFont typeface="Arial"/>
              <a:buChar char="•"/>
            </a:pPr>
            <a:r>
              <a:rPr lang="en-US" sz="3705">
                <a:solidFill>
                  <a:srgbClr val="2B2C30"/>
                </a:solidFill>
                <a:latin typeface="Public Sans"/>
              </a:rPr>
              <a:t>The reference of the research paper named: “Weather Forecasting Prediction Using Ensemble Machine Learning for Big Data Applications” is also taken into consideration. This will lead to better prediction of weather forecasting compared to single machine-learning algorithms.</a:t>
            </a:r>
          </a:p>
          <a:p>
            <a:pPr algn="l">
              <a:lnSpc>
                <a:spcPts val="555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9719723" y="2308028"/>
            <a:ext cx="7914465" cy="6149449"/>
          </a:xfrm>
          <a:custGeom>
            <a:avLst/>
            <a:gdLst/>
            <a:ahLst/>
            <a:cxnLst/>
            <a:rect r="r" b="b" t="t" l="l"/>
            <a:pathLst>
              <a:path h="6149449" w="7914465">
                <a:moveTo>
                  <a:pt x="0" y="0"/>
                </a:moveTo>
                <a:lnTo>
                  <a:pt x="7914465" y="0"/>
                </a:lnTo>
                <a:lnTo>
                  <a:pt x="7914465" y="6149449"/>
                </a:lnTo>
                <a:lnTo>
                  <a:pt x="0" y="6149449"/>
                </a:lnTo>
                <a:lnTo>
                  <a:pt x="0" y="0"/>
                </a:lnTo>
                <a:close/>
              </a:path>
            </a:pathLst>
          </a:custGeom>
          <a:blipFill>
            <a:blip r:embed="rId2"/>
            <a:stretch>
              <a:fillRect l="0" t="0" r="0" b="0"/>
            </a:stretch>
          </a:blipFill>
        </p:spPr>
      </p:sp>
      <p:sp>
        <p:nvSpPr>
          <p:cNvPr name="TextBox 3" id="3"/>
          <p:cNvSpPr txBox="true"/>
          <p:nvPr/>
        </p:nvSpPr>
        <p:spPr>
          <a:xfrm rot="0">
            <a:off x="1028700" y="923925"/>
            <a:ext cx="16230600" cy="896620"/>
          </a:xfrm>
          <a:prstGeom prst="rect">
            <a:avLst/>
          </a:prstGeom>
        </p:spPr>
        <p:txBody>
          <a:bodyPr anchor="t" rtlCol="false" tIns="0" lIns="0" bIns="0" rIns="0">
            <a:spAutoFit/>
          </a:bodyPr>
          <a:lstStyle/>
          <a:p>
            <a:pPr algn="l">
              <a:lnSpc>
                <a:spcPts val="7279"/>
              </a:lnSpc>
              <a:spcBef>
                <a:spcPct val="0"/>
              </a:spcBef>
            </a:pPr>
            <a:r>
              <a:rPr lang="en-US" sz="5199" spc="1180">
                <a:solidFill>
                  <a:srgbClr val="2B2C30"/>
                </a:solidFill>
                <a:latin typeface="Public Sans Bold"/>
              </a:rPr>
              <a:t>EDA:</a:t>
            </a:r>
          </a:p>
        </p:txBody>
      </p:sp>
      <p:grpSp>
        <p:nvGrpSpPr>
          <p:cNvPr name="Group 4" id="4"/>
          <p:cNvGrpSpPr/>
          <p:nvPr/>
        </p:nvGrpSpPr>
        <p:grpSpPr>
          <a:xfrm rot="0">
            <a:off x="1028700" y="3404727"/>
            <a:ext cx="7926948" cy="3965575"/>
            <a:chOff x="0" y="0"/>
            <a:chExt cx="10569263" cy="5287434"/>
          </a:xfrm>
        </p:grpSpPr>
        <p:sp>
          <p:nvSpPr>
            <p:cNvPr name="TextBox 5" id="5"/>
            <p:cNvSpPr txBox="true"/>
            <p:nvPr/>
          </p:nvSpPr>
          <p:spPr>
            <a:xfrm rot="0">
              <a:off x="0" y="-85725"/>
              <a:ext cx="10502912" cy="413448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rPr>
                <a:t>The graph highlights the predominance of moderate wind speeds with occasional higher gusts within the dataset.the dataset reveals a unimodal and right-skewed distribution of wind speeds. </a:t>
              </a:r>
            </a:p>
            <a:p>
              <a:pPr algn="l">
                <a:lnSpc>
                  <a:spcPts val="4199"/>
                </a:lnSpc>
              </a:pPr>
            </a:p>
          </p:txBody>
        </p:sp>
        <p:sp>
          <p:nvSpPr>
            <p:cNvPr name="TextBox 6" id="6"/>
            <p:cNvSpPr txBox="true"/>
            <p:nvPr/>
          </p:nvSpPr>
          <p:spPr>
            <a:xfrm rot="0">
              <a:off x="0" y="4655185"/>
              <a:ext cx="10569263" cy="632249"/>
            </a:xfrm>
            <a:prstGeom prst="rect">
              <a:avLst/>
            </a:prstGeom>
          </p:spPr>
          <p:txBody>
            <a:bodyPr anchor="t" rtlCol="false" tIns="0" lIns="0" bIns="0" rIns="0">
              <a:spAutoFit/>
            </a:bodyPr>
            <a:lstStyle/>
            <a:p>
              <a:pPr algn="l">
                <a:lnSpc>
                  <a:spcPts val="3919"/>
                </a:lnSpc>
              </a:pPr>
            </a:p>
          </p:txBody>
        </p:sp>
      </p:grpSp>
      <p:sp>
        <p:nvSpPr>
          <p:cNvPr name="AutoShape 7" id="7"/>
          <p:cNvSpPr/>
          <p:nvPr/>
        </p:nvSpPr>
        <p:spPr>
          <a:xfrm>
            <a:off x="360537" y="2327078"/>
            <a:ext cx="6492240"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9661691" y="2312790"/>
            <a:ext cx="7885880" cy="6328175"/>
          </a:xfrm>
          <a:custGeom>
            <a:avLst/>
            <a:gdLst/>
            <a:ahLst/>
            <a:cxnLst/>
            <a:rect r="r" b="b" t="t" l="l"/>
            <a:pathLst>
              <a:path h="6328175" w="7885880">
                <a:moveTo>
                  <a:pt x="0" y="0"/>
                </a:moveTo>
                <a:lnTo>
                  <a:pt x="7885879" y="0"/>
                </a:lnTo>
                <a:lnTo>
                  <a:pt x="7885879" y="6328175"/>
                </a:lnTo>
                <a:lnTo>
                  <a:pt x="0" y="6328175"/>
                </a:lnTo>
                <a:lnTo>
                  <a:pt x="0" y="0"/>
                </a:lnTo>
                <a:close/>
              </a:path>
            </a:pathLst>
          </a:custGeom>
          <a:blipFill>
            <a:blip r:embed="rId2"/>
            <a:stretch>
              <a:fillRect l="0" t="0" r="0" b="0"/>
            </a:stretch>
          </a:blipFill>
        </p:spPr>
      </p:sp>
      <p:sp>
        <p:nvSpPr>
          <p:cNvPr name="TextBox 3" id="3"/>
          <p:cNvSpPr txBox="true"/>
          <p:nvPr/>
        </p:nvSpPr>
        <p:spPr>
          <a:xfrm rot="0">
            <a:off x="1028700" y="3610930"/>
            <a:ext cx="7877184" cy="364617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rPr>
              <a:t>This visualization underscores that while the central tendencies of air temperature are similar across categories, there are minor differences in their overall distributions, which could be significant for detailed statistical analysis or operational applications. .</a:t>
            </a:r>
          </a:p>
          <a:p>
            <a:pPr algn="l">
              <a:lnSpc>
                <a:spcPts val="4199"/>
              </a:lnSpc>
            </a:pPr>
          </a:p>
        </p:txBody>
      </p:sp>
      <p:sp>
        <p:nvSpPr>
          <p:cNvPr name="TextBox 4" id="4"/>
          <p:cNvSpPr txBox="true"/>
          <p:nvPr/>
        </p:nvSpPr>
        <p:spPr>
          <a:xfrm rot="0">
            <a:off x="-2242434" y="537527"/>
            <a:ext cx="8105061" cy="887095"/>
          </a:xfrm>
          <a:prstGeom prst="rect">
            <a:avLst/>
          </a:prstGeom>
        </p:spPr>
        <p:txBody>
          <a:bodyPr anchor="t" rtlCol="false" tIns="0" lIns="0" bIns="0" rIns="0">
            <a:spAutoFit/>
          </a:bodyPr>
          <a:lstStyle/>
          <a:p>
            <a:pPr algn="ctr">
              <a:lnSpc>
                <a:spcPts val="7279"/>
              </a:lnSpc>
            </a:pPr>
            <a:r>
              <a:rPr lang="en-US" sz="5199">
                <a:solidFill>
                  <a:srgbClr val="2B2C30"/>
                </a:solidFill>
                <a:latin typeface="Canva Sans Bold"/>
              </a:rPr>
              <a:t>EDA:</a:t>
            </a:r>
          </a:p>
        </p:txBody>
      </p:sp>
      <p:sp>
        <p:nvSpPr>
          <p:cNvPr name="AutoShape 5" id="5"/>
          <p:cNvSpPr/>
          <p:nvPr/>
        </p:nvSpPr>
        <p:spPr>
          <a:xfrm>
            <a:off x="0" y="1747263"/>
            <a:ext cx="6492240" cy="0"/>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DAGBKVHJFpM</dc:identifier>
  <dcterms:modified xsi:type="dcterms:W3CDTF">2011-08-01T06:04:30Z</dcterms:modified>
  <cp:revision>1</cp:revision>
  <dc:title>Pitch Deck</dc:title>
</cp:coreProperties>
</file>