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542a151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542a151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542a1517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542a1517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542a1517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542a1517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5475778a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5475778a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opencv.org/3.4/d3/dc0/group__imgproc__shape.html#ga17ed9f5d79ae97bd4c7cf18403e1689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opencv.org/3.4/d6/d6e/group__imgproc__draw.html#ga746c0625f1781f1ffc9056259103edb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72875"/>
            <a:ext cx="8520600" cy="262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500">
                <a:solidFill>
                  <a:srgbClr val="FF0000"/>
                </a:solidFill>
              </a:rPr>
              <a:t>MINI-PROJECT</a:t>
            </a:r>
            <a:endParaRPr b="1" sz="2500">
              <a:solidFill>
                <a:srgbClr val="FF0000"/>
              </a:solidFill>
            </a:endParaRPr>
          </a:p>
          <a:p>
            <a:pPr indent="0" lvl="0" marL="0" rtl="0" algn="ctr">
              <a:spcBef>
                <a:spcPts val="0"/>
              </a:spcBef>
              <a:spcAft>
                <a:spcPts val="0"/>
              </a:spcAft>
              <a:buNone/>
            </a:pPr>
            <a:r>
              <a:t/>
            </a:r>
            <a:endParaRPr b="1" sz="2500">
              <a:solidFill>
                <a:srgbClr val="000000"/>
              </a:solidFill>
            </a:endParaRPr>
          </a:p>
          <a:p>
            <a:pPr indent="0" lvl="0" marL="0" rtl="0" algn="ctr">
              <a:spcBef>
                <a:spcPts val="0"/>
              </a:spcBef>
              <a:spcAft>
                <a:spcPts val="0"/>
              </a:spcAft>
              <a:buNone/>
            </a:pPr>
            <a:r>
              <a:t/>
            </a:r>
            <a:endParaRPr sz="2200">
              <a:solidFill>
                <a:srgbClr val="000000"/>
              </a:solidFill>
            </a:endParaRPr>
          </a:p>
          <a:p>
            <a:pPr indent="0" lvl="0" marL="0" rtl="0" algn="just">
              <a:spcBef>
                <a:spcPts val="0"/>
              </a:spcBef>
              <a:spcAft>
                <a:spcPts val="0"/>
              </a:spcAft>
              <a:buNone/>
            </a:pPr>
            <a:r>
              <a:rPr lang="en" sz="1600">
                <a:solidFill>
                  <a:srgbClr val="000000"/>
                </a:solidFill>
              </a:rPr>
              <a:t>Problem statement :</a:t>
            </a:r>
            <a:r>
              <a:rPr lang="en" sz="1600">
                <a:solidFill>
                  <a:srgbClr val="000000"/>
                </a:solidFill>
              </a:rPr>
              <a:t> </a:t>
            </a:r>
            <a:r>
              <a:rPr lang="en" sz="1600">
                <a:solidFill>
                  <a:srgbClr val="000000"/>
                </a:solidFill>
              </a:rPr>
              <a:t>Given a sample images master as well as images acquired while undergoing chemical processing to remove material. Find surface area for which the material has been removed (total as well as area under individual hexagon).</a:t>
            </a:r>
            <a:endParaRPr sz="1600">
              <a:solidFill>
                <a:srgbClr val="000000"/>
              </a:solidFill>
            </a:endParaRPr>
          </a:p>
        </p:txBody>
      </p:sp>
      <p:sp>
        <p:nvSpPr>
          <p:cNvPr id="55" name="Google Shape;55;p13"/>
          <p:cNvSpPr txBox="1"/>
          <p:nvPr>
            <p:ph idx="1" type="subTitle"/>
          </p:nvPr>
        </p:nvSpPr>
        <p:spPr>
          <a:xfrm>
            <a:off x="4331300" y="3318350"/>
            <a:ext cx="4391100" cy="15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Group members:</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Hrishikesh Bhagat		2017BTECS00107</a:t>
            </a:r>
            <a:endParaRPr sz="1600">
              <a:solidFill>
                <a:srgbClr val="000000"/>
              </a:solidFill>
            </a:endParaRPr>
          </a:p>
          <a:p>
            <a:pPr indent="0" lvl="0" marL="0" rtl="0" algn="l">
              <a:spcBef>
                <a:spcPts val="0"/>
              </a:spcBef>
              <a:spcAft>
                <a:spcPts val="0"/>
              </a:spcAft>
              <a:buNone/>
            </a:pPr>
            <a:r>
              <a:rPr lang="en" sz="1600">
                <a:solidFill>
                  <a:srgbClr val="000000"/>
                </a:solidFill>
              </a:rPr>
              <a:t>Vishakha Karimungi		2018BTECS00203</a:t>
            </a:r>
            <a:endParaRPr sz="1600">
              <a:solidFill>
                <a:srgbClr val="000000"/>
              </a:solidFill>
            </a:endParaRPr>
          </a:p>
          <a:p>
            <a:pPr indent="0" lvl="0" marL="0" rtl="0" algn="l">
              <a:spcBef>
                <a:spcPts val="0"/>
              </a:spcBef>
              <a:spcAft>
                <a:spcPts val="0"/>
              </a:spcAft>
              <a:buNone/>
            </a:pPr>
            <a:r>
              <a:rPr lang="en" sz="1600">
                <a:solidFill>
                  <a:srgbClr val="000000"/>
                </a:solidFill>
              </a:rPr>
              <a:t>Sonam Chaudhari		2018BTECS00205</a:t>
            </a:r>
            <a:endParaRPr sz="1600">
              <a:solidFill>
                <a:srgbClr val="000000"/>
              </a:solidFill>
            </a:endParaRPr>
          </a:p>
          <a:p>
            <a:pPr indent="0" lvl="0" marL="0" rtl="0" algn="l">
              <a:spcBef>
                <a:spcPts val="0"/>
              </a:spcBef>
              <a:spcAft>
                <a:spcPts val="0"/>
              </a:spcAft>
              <a:buNone/>
            </a:pPr>
            <a:r>
              <a:t/>
            </a:r>
            <a:endParaRPr sz="1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Steps </a:t>
            </a:r>
            <a:endParaRPr sz="2500"/>
          </a:p>
        </p:txBody>
      </p:sp>
      <p:sp>
        <p:nvSpPr>
          <p:cNvPr id="61" name="Google Shape;61;p14"/>
          <p:cNvSpPr txBox="1"/>
          <p:nvPr>
            <p:ph idx="1" type="body"/>
          </p:nvPr>
        </p:nvSpPr>
        <p:spPr>
          <a:xfrm>
            <a:off x="311700" y="1152475"/>
            <a:ext cx="8520600" cy="37071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AutoNum type="arabicPeriod"/>
            </a:pPr>
            <a:r>
              <a:rPr lang="en" sz="1600">
                <a:solidFill>
                  <a:srgbClr val="000000"/>
                </a:solidFill>
              </a:rPr>
              <a:t>Input original image</a:t>
            </a:r>
            <a:endParaRPr sz="1600">
              <a:solidFill>
                <a:srgbClr val="000000"/>
              </a:solidFill>
            </a:endParaRPr>
          </a:p>
          <a:p>
            <a:pPr indent="-330200" lvl="0" marL="457200" rtl="0" algn="just">
              <a:spcBef>
                <a:spcPts val="0"/>
              </a:spcBef>
              <a:spcAft>
                <a:spcPts val="0"/>
              </a:spcAft>
              <a:buClr>
                <a:srgbClr val="000000"/>
              </a:buClr>
              <a:buSzPts val="1600"/>
              <a:buAutoNum type="arabicPeriod"/>
            </a:pPr>
            <a:r>
              <a:rPr lang="en" sz="1600">
                <a:solidFill>
                  <a:srgbClr val="000000"/>
                </a:solidFill>
              </a:rPr>
              <a:t>Binarization on  original image </a:t>
            </a:r>
            <a:endParaRPr sz="1600">
              <a:solidFill>
                <a:srgbClr val="000000"/>
              </a:solidFill>
            </a:endParaRPr>
          </a:p>
          <a:p>
            <a:pPr indent="-330200" lvl="0" marL="457200" rtl="0" algn="just">
              <a:spcBef>
                <a:spcPts val="0"/>
              </a:spcBef>
              <a:spcAft>
                <a:spcPts val="0"/>
              </a:spcAft>
              <a:buClr>
                <a:srgbClr val="000000"/>
              </a:buClr>
              <a:buSzPts val="1600"/>
              <a:buAutoNum type="arabicPeriod"/>
            </a:pPr>
            <a:r>
              <a:rPr lang="en" sz="1600">
                <a:solidFill>
                  <a:srgbClr val="000000"/>
                </a:solidFill>
              </a:rPr>
              <a:t>Detecting contours in original image</a:t>
            </a:r>
            <a:endParaRPr sz="1600">
              <a:solidFill>
                <a:srgbClr val="000000"/>
              </a:solidFill>
            </a:endParaRPr>
          </a:p>
          <a:p>
            <a:pPr indent="-330200" lvl="0" marL="457200" rtl="0" algn="just">
              <a:spcBef>
                <a:spcPts val="0"/>
              </a:spcBef>
              <a:spcAft>
                <a:spcPts val="0"/>
              </a:spcAft>
              <a:buClr>
                <a:srgbClr val="000000"/>
              </a:buClr>
              <a:buSzPts val="1600"/>
              <a:buAutoNum type="arabicPeriod"/>
            </a:pPr>
            <a:r>
              <a:rPr lang="en" sz="1600">
                <a:solidFill>
                  <a:srgbClr val="000000"/>
                </a:solidFill>
              </a:rPr>
              <a:t>Form rectangular region around hexagonal materials</a:t>
            </a:r>
            <a:endParaRPr sz="1600">
              <a:solidFill>
                <a:srgbClr val="000000"/>
              </a:solidFill>
            </a:endParaRPr>
          </a:p>
          <a:p>
            <a:pPr indent="-330200" lvl="0" marL="457200" rtl="0" algn="just">
              <a:spcBef>
                <a:spcPts val="0"/>
              </a:spcBef>
              <a:spcAft>
                <a:spcPts val="0"/>
              </a:spcAft>
              <a:buClr>
                <a:srgbClr val="000000"/>
              </a:buClr>
              <a:buSzPts val="1600"/>
              <a:buAutoNum type="arabicPeriod"/>
            </a:pPr>
            <a:r>
              <a:rPr lang="en" sz="1600">
                <a:solidFill>
                  <a:srgbClr val="000000"/>
                </a:solidFill>
              </a:rPr>
              <a:t>Removing the background</a:t>
            </a:r>
            <a:endParaRPr sz="1600">
              <a:solidFill>
                <a:srgbClr val="000000"/>
              </a:solidFill>
            </a:endParaRPr>
          </a:p>
          <a:p>
            <a:pPr indent="-330200" lvl="0" marL="457200" rtl="0" algn="just">
              <a:spcBef>
                <a:spcPts val="0"/>
              </a:spcBef>
              <a:spcAft>
                <a:spcPts val="0"/>
              </a:spcAft>
              <a:buClr>
                <a:srgbClr val="000000"/>
              </a:buClr>
              <a:buSzPts val="1600"/>
              <a:buAutoNum type="arabicPeriod"/>
            </a:pPr>
            <a:r>
              <a:rPr lang="en" sz="1600">
                <a:solidFill>
                  <a:srgbClr val="000000"/>
                </a:solidFill>
              </a:rPr>
              <a:t>Removing Non-reacted material (white-gray coloured material) by colour based thresholding</a:t>
            </a:r>
            <a:endParaRPr sz="1600">
              <a:solidFill>
                <a:srgbClr val="000000"/>
              </a:solidFill>
            </a:endParaRPr>
          </a:p>
          <a:p>
            <a:pPr indent="-330200" lvl="0" marL="457200" rtl="0" algn="just">
              <a:spcBef>
                <a:spcPts val="0"/>
              </a:spcBef>
              <a:spcAft>
                <a:spcPts val="0"/>
              </a:spcAft>
              <a:buClr>
                <a:srgbClr val="000000"/>
              </a:buClr>
              <a:buSzPts val="1600"/>
              <a:buAutoNum type="arabicPeriod"/>
            </a:pPr>
            <a:r>
              <a:rPr lang="en" sz="1600">
                <a:solidFill>
                  <a:srgbClr val="000000"/>
                </a:solidFill>
              </a:rPr>
              <a:t>Calculating percentage area of material reacted</a:t>
            </a:r>
            <a:endParaRPr sz="1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538700"/>
            <a:ext cx="8520600" cy="40302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1C4587"/>
              </a:buClr>
              <a:buSzPts val="1600"/>
              <a:buAutoNum type="arabicPeriod"/>
            </a:pPr>
            <a:r>
              <a:rPr b="1" lang="en" sz="1600">
                <a:solidFill>
                  <a:srgbClr val="1C4587"/>
                </a:solidFill>
              </a:rPr>
              <a:t>Binarization on  original image :</a:t>
            </a:r>
            <a:endParaRPr b="1" sz="1600">
              <a:solidFill>
                <a:srgbClr val="1C4587"/>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Method used for image</a:t>
            </a:r>
            <a:r>
              <a:rPr lang="en" sz="1600">
                <a:solidFill>
                  <a:srgbClr val="000000"/>
                </a:solidFill>
              </a:rPr>
              <a:t> </a:t>
            </a:r>
            <a:r>
              <a:rPr lang="en" sz="1600">
                <a:solidFill>
                  <a:srgbClr val="000000"/>
                </a:solidFill>
              </a:rPr>
              <a:t>segmentation.</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Use thresholding.</a:t>
            </a:r>
            <a:endParaRPr sz="1600">
              <a:solidFill>
                <a:srgbClr val="000000"/>
              </a:solidFill>
            </a:endParaRPr>
          </a:p>
          <a:p>
            <a:pPr indent="0" lvl="0" marL="0" rtl="0" algn="l">
              <a:lnSpc>
                <a:spcPct val="150000"/>
              </a:lnSpc>
              <a:spcBef>
                <a:spcPts val="1600"/>
              </a:spcBef>
              <a:spcAft>
                <a:spcPts val="0"/>
              </a:spcAft>
              <a:buNone/>
            </a:pPr>
            <a:r>
              <a:t/>
            </a:r>
            <a:endParaRPr sz="1600">
              <a:solidFill>
                <a:srgbClr val="000000"/>
              </a:solidFill>
            </a:endParaRPr>
          </a:p>
          <a:p>
            <a:pPr indent="-330200" lvl="0" marL="457200" rtl="0" algn="just">
              <a:spcBef>
                <a:spcPts val="1600"/>
              </a:spcBef>
              <a:spcAft>
                <a:spcPts val="0"/>
              </a:spcAft>
              <a:buClr>
                <a:srgbClr val="1C4587"/>
              </a:buClr>
              <a:buSzPts val="1600"/>
              <a:buAutoNum type="arabicPeriod"/>
            </a:pPr>
            <a:r>
              <a:rPr b="1" lang="en" sz="1600">
                <a:solidFill>
                  <a:srgbClr val="1C4587"/>
                </a:solidFill>
              </a:rPr>
              <a:t>Detecting contours :</a:t>
            </a:r>
            <a:endParaRPr b="1" sz="1600">
              <a:solidFill>
                <a:srgbClr val="1C4587"/>
              </a:solidFill>
            </a:endParaRPr>
          </a:p>
          <a:p>
            <a:pPr indent="-330200" lvl="0" marL="457200" rtl="0" algn="just">
              <a:spcBef>
                <a:spcPts val="0"/>
              </a:spcBef>
              <a:spcAft>
                <a:spcPts val="0"/>
              </a:spcAft>
              <a:buClr>
                <a:schemeClr val="dk1"/>
              </a:buClr>
              <a:buSzPts val="1600"/>
              <a:buChar char="●"/>
            </a:pPr>
            <a:r>
              <a:rPr lang="en" sz="1600">
                <a:solidFill>
                  <a:schemeClr val="dk1"/>
                </a:solidFill>
              </a:rPr>
              <a:t>Contours : curve joining all the continuous points (along the boundary), having same color or intensity. </a:t>
            </a:r>
            <a:endParaRPr sz="1600">
              <a:solidFill>
                <a:schemeClr val="dk1"/>
              </a:solidFill>
            </a:endParaRPr>
          </a:p>
          <a:p>
            <a:pPr indent="-330200" lvl="0" marL="457200" rtl="0" algn="just">
              <a:spcBef>
                <a:spcPts val="0"/>
              </a:spcBef>
              <a:spcAft>
                <a:spcPts val="0"/>
              </a:spcAft>
              <a:buClr>
                <a:schemeClr val="dk1"/>
              </a:buClr>
              <a:buSzPts val="1600"/>
              <a:buChar char="●"/>
            </a:pPr>
            <a:r>
              <a:rPr lang="en" sz="1600">
                <a:solidFill>
                  <a:schemeClr val="dk1"/>
                </a:solidFill>
                <a:uFill>
                  <a:noFill/>
                </a:uFill>
                <a:hlinkClick r:id="rId3"/>
              </a:rPr>
              <a:t>findContours()</a:t>
            </a:r>
            <a:r>
              <a:rPr lang="en" sz="1600">
                <a:solidFill>
                  <a:schemeClr val="dk1"/>
                </a:solidFill>
              </a:rPr>
              <a:t> method in OpenCV for finding contours.</a:t>
            </a:r>
            <a:endParaRPr sz="1600">
              <a:solidFill>
                <a:schemeClr val="dk1"/>
              </a:solidFill>
            </a:endParaRPr>
          </a:p>
          <a:p>
            <a:pPr indent="0" lvl="0" marL="0" rtl="0" algn="just">
              <a:spcBef>
                <a:spcPts val="1600"/>
              </a:spcBef>
              <a:spcAft>
                <a:spcPts val="1600"/>
              </a:spcAft>
              <a:buNone/>
            </a:pPr>
            <a:r>
              <a:t/>
            </a:r>
            <a:endParaRPr b="1" sz="1600">
              <a:solidFill>
                <a:srgbClr val="1C458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311700" y="461550"/>
            <a:ext cx="8520600" cy="410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73763"/>
                </a:solidFill>
              </a:rPr>
              <a:t>3</a:t>
            </a:r>
            <a:r>
              <a:rPr lang="en" sz="1600"/>
              <a:t>.	</a:t>
            </a:r>
            <a:r>
              <a:rPr b="1" lang="en" sz="1600">
                <a:solidFill>
                  <a:srgbClr val="073763"/>
                </a:solidFill>
              </a:rPr>
              <a:t>Form rectangular region around hexagonal materials :</a:t>
            </a:r>
            <a:endParaRPr b="1" sz="1600">
              <a:solidFill>
                <a:srgbClr val="073763"/>
              </a:solidFill>
            </a:endParaRPr>
          </a:p>
          <a:p>
            <a:pPr indent="-330200" lvl="0" marL="457200" rtl="0" algn="l">
              <a:spcBef>
                <a:spcPts val="1600"/>
              </a:spcBef>
              <a:spcAft>
                <a:spcPts val="0"/>
              </a:spcAft>
              <a:buClr>
                <a:srgbClr val="000000"/>
              </a:buClr>
              <a:buSzPts val="1600"/>
              <a:buChar char="●"/>
            </a:pPr>
            <a:r>
              <a:rPr lang="en" sz="1600">
                <a:solidFill>
                  <a:srgbClr val="000000"/>
                </a:solidFill>
              </a:rPr>
              <a:t>Draw rectangle around the hexagon.</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uFill>
                  <a:noFill/>
                </a:uFill>
                <a:hlinkClick r:id="rId3"/>
              </a:rPr>
              <a:t>cv.drawContours</a:t>
            </a:r>
            <a:r>
              <a:rPr lang="en" sz="1600">
                <a:solidFill>
                  <a:srgbClr val="000000"/>
                </a:solidFill>
              </a:rPr>
              <a:t>() </a:t>
            </a:r>
            <a:r>
              <a:rPr lang="en" sz="1600">
                <a:solidFill>
                  <a:schemeClr val="dk1"/>
                </a:solidFill>
              </a:rPr>
              <a:t>is used.</a:t>
            </a:r>
            <a:endParaRPr sz="1600">
              <a:solidFill>
                <a:schemeClr val="dk1"/>
              </a:solidFill>
            </a:endParaRPr>
          </a:p>
          <a:p>
            <a:pPr indent="0" lvl="0" marL="0" rtl="0" algn="l">
              <a:spcBef>
                <a:spcPts val="1600"/>
              </a:spcBef>
              <a:spcAft>
                <a:spcPts val="0"/>
              </a:spcAft>
              <a:buNone/>
            </a:pPr>
            <a:r>
              <a:t/>
            </a:r>
            <a:endParaRPr sz="1600">
              <a:solidFill>
                <a:schemeClr val="dk1"/>
              </a:solidFill>
            </a:endParaRPr>
          </a:p>
          <a:p>
            <a:pPr indent="0" lvl="0" marL="0" rtl="0" algn="l">
              <a:spcBef>
                <a:spcPts val="1600"/>
              </a:spcBef>
              <a:spcAft>
                <a:spcPts val="0"/>
              </a:spcAft>
              <a:buNone/>
            </a:pPr>
            <a:r>
              <a:rPr b="1" lang="en" sz="1600">
                <a:solidFill>
                  <a:srgbClr val="073763"/>
                </a:solidFill>
              </a:rPr>
              <a:t>4</a:t>
            </a:r>
            <a:r>
              <a:rPr lang="en" sz="1600"/>
              <a:t>.	</a:t>
            </a:r>
            <a:r>
              <a:rPr b="1" lang="en" sz="1600">
                <a:solidFill>
                  <a:srgbClr val="073763"/>
                </a:solidFill>
              </a:rPr>
              <a:t>Removing the background :</a:t>
            </a:r>
            <a:endParaRPr b="1" sz="1600">
              <a:solidFill>
                <a:srgbClr val="073763"/>
              </a:solidFill>
            </a:endParaRPr>
          </a:p>
          <a:p>
            <a:pPr indent="-330200" lvl="0" marL="457200" rtl="0" algn="l">
              <a:spcBef>
                <a:spcPts val="1600"/>
              </a:spcBef>
              <a:spcAft>
                <a:spcPts val="0"/>
              </a:spcAft>
              <a:buClr>
                <a:srgbClr val="000000"/>
              </a:buClr>
              <a:buSzPts val="1600"/>
              <a:buChar char="●"/>
            </a:pPr>
            <a:r>
              <a:rPr lang="en" sz="1600">
                <a:solidFill>
                  <a:srgbClr val="000000"/>
                </a:solidFill>
              </a:rPr>
              <a:t>Performing Binary AND with binarized image</a:t>
            </a:r>
            <a:endParaRPr sz="1600">
              <a:solidFill>
                <a:srgbClr val="000000"/>
              </a:solidFill>
            </a:endParaRPr>
          </a:p>
          <a:p>
            <a:pPr indent="0" lvl="0" marL="0" rtl="0" algn="l">
              <a:spcBef>
                <a:spcPts val="1600"/>
              </a:spcBef>
              <a:spcAft>
                <a:spcPts val="0"/>
              </a:spcAft>
              <a:buNone/>
            </a:pPr>
            <a:r>
              <a:t/>
            </a:r>
            <a:endParaRPr b="1" sz="1600">
              <a:solidFill>
                <a:srgbClr val="073763"/>
              </a:solidFill>
            </a:endParaRPr>
          </a:p>
          <a:p>
            <a:pPr indent="0" lvl="0" marL="0" rtl="0" algn="l">
              <a:spcBef>
                <a:spcPts val="1600"/>
              </a:spcBef>
              <a:spcAft>
                <a:spcPts val="0"/>
              </a:spcAft>
              <a:buClr>
                <a:schemeClr val="dk1"/>
              </a:buClr>
              <a:buSzPts val="1100"/>
              <a:buFont typeface="Arial"/>
              <a:buNone/>
            </a:pPr>
            <a:r>
              <a:t/>
            </a:r>
            <a:endParaRPr sz="1600"/>
          </a:p>
          <a:p>
            <a:pPr indent="0" lvl="0" marL="0" rtl="0" algn="l">
              <a:spcBef>
                <a:spcPts val="1600"/>
              </a:spcBef>
              <a:spcAft>
                <a:spcPts val="1600"/>
              </a:spcAft>
              <a:buNone/>
            </a:pPr>
            <a:r>
              <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7"/>
          <p:cNvSpPr txBox="1"/>
          <p:nvPr>
            <p:ph idx="1" type="body"/>
          </p:nvPr>
        </p:nvSpPr>
        <p:spPr>
          <a:xfrm>
            <a:off x="311700" y="461550"/>
            <a:ext cx="8520600" cy="410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73763"/>
                </a:solidFill>
              </a:rPr>
              <a:t>5</a:t>
            </a:r>
            <a:r>
              <a:rPr lang="en" sz="1600"/>
              <a:t>.	</a:t>
            </a:r>
            <a:r>
              <a:rPr b="1" lang="en" sz="1600">
                <a:solidFill>
                  <a:srgbClr val="073763"/>
                </a:solidFill>
              </a:rPr>
              <a:t>Removing Non-Reacted Material:</a:t>
            </a:r>
            <a:endParaRPr b="1" sz="1600">
              <a:solidFill>
                <a:srgbClr val="073763"/>
              </a:solidFill>
            </a:endParaRPr>
          </a:p>
          <a:p>
            <a:pPr indent="-330200" lvl="0" marL="457200" rtl="0" algn="l">
              <a:spcBef>
                <a:spcPts val="1600"/>
              </a:spcBef>
              <a:spcAft>
                <a:spcPts val="0"/>
              </a:spcAft>
              <a:buClr>
                <a:srgbClr val="000000"/>
              </a:buClr>
              <a:buSzPts val="1600"/>
              <a:buChar char="●"/>
            </a:pPr>
            <a:r>
              <a:rPr lang="en" sz="1600">
                <a:solidFill>
                  <a:srgbClr val="000000"/>
                </a:solidFill>
              </a:rPr>
              <a:t>Color based thresholding</a:t>
            </a:r>
            <a:endParaRPr sz="1600">
              <a:solidFill>
                <a:srgbClr val="000000"/>
              </a:solidFill>
            </a:endParaRPr>
          </a:p>
          <a:p>
            <a:pPr indent="0" lvl="0" marL="0" rtl="0" algn="l">
              <a:spcBef>
                <a:spcPts val="1600"/>
              </a:spcBef>
              <a:spcAft>
                <a:spcPts val="0"/>
              </a:spcAft>
              <a:buNone/>
            </a:pPr>
            <a:r>
              <a:t/>
            </a:r>
            <a:endParaRPr sz="1600">
              <a:solidFill>
                <a:srgbClr val="000000"/>
              </a:solidFill>
            </a:endParaRPr>
          </a:p>
          <a:p>
            <a:pPr indent="0" lvl="0" marL="0" rtl="0" algn="l">
              <a:spcBef>
                <a:spcPts val="1600"/>
              </a:spcBef>
              <a:spcAft>
                <a:spcPts val="0"/>
              </a:spcAft>
              <a:buNone/>
            </a:pPr>
            <a:r>
              <a:rPr b="1" lang="en" sz="1600">
                <a:solidFill>
                  <a:srgbClr val="073763"/>
                </a:solidFill>
              </a:rPr>
              <a:t>6</a:t>
            </a:r>
            <a:r>
              <a:rPr lang="en" sz="1600"/>
              <a:t>.	</a:t>
            </a:r>
            <a:r>
              <a:rPr b="1" lang="en" sz="1600">
                <a:solidFill>
                  <a:srgbClr val="073763"/>
                </a:solidFill>
              </a:rPr>
              <a:t>Calculate percentage surface area :</a:t>
            </a:r>
            <a:endParaRPr b="1" sz="1600">
              <a:solidFill>
                <a:srgbClr val="073763"/>
              </a:solidFill>
            </a:endParaRPr>
          </a:p>
          <a:p>
            <a:pPr indent="0" lvl="0" marL="0" rtl="0" algn="l">
              <a:spcBef>
                <a:spcPts val="1600"/>
              </a:spcBef>
              <a:spcAft>
                <a:spcPts val="0"/>
              </a:spcAft>
              <a:buNone/>
            </a:pPr>
            <a:r>
              <a:rPr b="1" lang="en" sz="1600">
                <a:solidFill>
                  <a:srgbClr val="073763"/>
                </a:solidFill>
              </a:rPr>
              <a:t>  </a:t>
            </a:r>
            <a:r>
              <a:rPr lang="en" sz="1600">
                <a:solidFill>
                  <a:srgbClr val="000000"/>
                </a:solidFill>
              </a:rPr>
              <a:t>perc = int((s_reacted*100)/s_total) </a:t>
            </a:r>
            <a:endParaRPr sz="1600">
              <a:solidFill>
                <a:srgbClr val="000000"/>
              </a:solidFill>
            </a:endParaRPr>
          </a:p>
          <a:p>
            <a:pPr indent="0" lvl="0" marL="0" rtl="0" algn="l">
              <a:spcBef>
                <a:spcPts val="1600"/>
              </a:spcBef>
              <a:spcAft>
                <a:spcPts val="0"/>
              </a:spcAft>
              <a:buNone/>
            </a:pPr>
            <a:r>
              <a:t/>
            </a:r>
            <a:endParaRPr b="1" sz="1600">
              <a:solidFill>
                <a:srgbClr val="073763"/>
              </a:solidFill>
            </a:endParaRPr>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