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/>
    <p:restoredTop sz="97030"/>
  </p:normalViewPr>
  <p:slideViewPr>
    <p:cSldViewPr snapToGrid="0" snapToObjects="1">
      <p:cViewPr varScale="1">
        <p:scale>
          <a:sx n="151" d="100"/>
          <a:sy n="15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D7ED-3F0B-EE4B-A371-3298860A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0D4B-5398-7C43-832F-A3BE7E9D2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29BB-83DA-D24C-872F-03CBD4B8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770B-BA59-3E47-B99E-1312B110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DCFB-BF24-0842-A8DB-E5FC6BB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01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3DC-5CE6-2F43-A531-10064D2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B698-4D2D-CE4C-B190-BF3EBE88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70C2-4BB9-1543-BD03-027124F5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897A-0B00-D540-86A1-F2821E31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3A5C-68CC-294B-B868-522F5EE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839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D7D3F-B122-294A-B687-7750237B7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2F962-B0DA-194B-9974-569540EE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79B9-6349-5640-BC4F-7D399EF9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E9AC-6323-5B46-B43D-4C7FE294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9B8D-B8F5-8249-AD30-0F5A255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06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8E4A-F994-294B-86F1-324BF6C3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FD48-CB11-E54D-B6BD-B7C81701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EFBE-594B-3647-996F-E3ECD10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6C78-E784-B54D-92B9-885949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3C0D-B144-4B46-9D43-0D564D5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12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FEDB-150F-6541-954D-E01F8C7E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F60E5-B7EA-164D-9E3C-66DBF1C9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6913-4DCF-A140-B4D6-665F3644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A01E-363A-8E41-BE37-93CD78A3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53EB-48A4-8E4D-80C6-895DF3BE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96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CFC8-AF4C-924D-880E-8AD8A30F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5D60-69A1-A54F-B472-4670DA7E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4750-81EC-0D43-A735-872A6E22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9478-F992-324A-A167-0B24F37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1458-4C8A-F142-841F-1AD8F01A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9B29-C970-EB4A-AB01-ED53B8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40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1E84-D6B5-D347-B6CC-2C61437E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51D5-7488-BE4C-A0EA-9810C119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6D82-E94F-FF46-8F51-1D635454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FF375-7580-0540-9E34-EDDD176A1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DFB6-7B48-044F-950D-C62378452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B8FF-7718-EF4E-AA4E-1BE08CCB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6E110-38AB-FB4A-ADF3-64705D9F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1230-E244-4342-8879-E568258C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D27B-B7C3-EF44-BE9B-80C0A80E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4A414-1466-7848-B07C-D4EF5FDE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A9C00-B4B0-1444-803D-DF3631AD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D8333-B16B-5346-BE67-A9B501D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F626-A68C-0C42-8C9E-69723AF3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829AC-8B32-EA48-83C8-C5758D6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4ED66-6263-4F4D-A464-9E88185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93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0065-8A1D-B94D-81CF-7C181E84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EDD1-3588-3C4F-BA47-5842C281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906E-CAAF-3347-8C68-C82788878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F20B-D042-F940-81E9-7D950B0B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4ACB-B611-9745-9008-8AD5326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0F7B4-80BB-BC40-84BE-CE968195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9905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9A33-567B-8241-8773-2A07449D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08CC7-0430-3045-A0D5-213B5BE8F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33BA-818D-D14C-8529-B6C00711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BEC4D-7273-1940-99B3-5D5C4ECB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535C-29F8-2B4D-9192-8425E2E0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6BFA-2FCA-5346-B707-E12F1ABC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30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A0A9F-427C-A74D-8A9F-B6F06C1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2B-C670-B74A-B704-EBE2FE4D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9E01-A936-874B-AC24-897BA504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7BDA-2896-4B4D-AAB2-78509906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2EA-9ABF-B647-BF90-DDE4A787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56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C9A-9BB9-CD4B-8ECA-DDE9D0B6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630" y="290557"/>
            <a:ext cx="9041450" cy="2016807"/>
          </a:xfrm>
        </p:spPr>
        <p:txBody>
          <a:bodyPr/>
          <a:lstStyle/>
          <a:p>
            <a:r>
              <a:rPr lang="en-IT" dirty="0"/>
              <a:t>Cloud Based File Storage System via Nextcloud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6F17-73EA-1341-B25F-5A951B3ED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080" y="4802736"/>
            <a:ext cx="9144000" cy="2055264"/>
          </a:xfrm>
        </p:spPr>
        <p:txBody>
          <a:bodyPr>
            <a:normAutofit fontScale="77500" lnSpcReduction="20000"/>
          </a:bodyPr>
          <a:lstStyle/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6500" dirty="0">
                <a:latin typeface="+mj-lt"/>
                <a:ea typeface="+mj-ea"/>
                <a:cs typeface="+mj-cs"/>
              </a:rPr>
              <a:t>Nigam Vishal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2600" dirty="0">
                <a:latin typeface="+mj-lt"/>
                <a:ea typeface="+mj-ea"/>
                <a:cs typeface="+mj-cs"/>
              </a:rPr>
              <a:t>University of Trieste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2600" dirty="0">
                <a:latin typeface="+mj-lt"/>
                <a:ea typeface="+mj-ea"/>
                <a:cs typeface="+mj-cs"/>
              </a:rPr>
              <a:t>July 2024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IT" sz="65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E8A58-6241-B840-A68D-3FB89DF1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72" y="2656436"/>
            <a:ext cx="3175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5409-1576-114A-BDC0-2A814AFD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821"/>
            <a:ext cx="10515600" cy="5725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4400" u="sng" dirty="0"/>
              <a:t>5.Scalability</a:t>
            </a:r>
          </a:p>
          <a:p>
            <a:pPr marL="0" indent="0">
              <a:buNone/>
            </a:pPr>
            <a:endParaRPr lang="en-IT" u="sng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Horizontal Scaling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Vertical Scaling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Load Balancing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Caching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Auto Scaling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290720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2D89-8829-E748-B80A-6A78B427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effectLst/>
                <a:latin typeface="Calibri" panose="020F0502020204030204" pitchFamily="34" charset="0"/>
              </a:rPr>
              <a:t>6.Future improvement</a:t>
            </a:r>
            <a:r>
              <a:rPr lang="en-GB" dirty="0">
                <a:effectLst/>
                <a:latin typeface="Calibri" panose="020F0502020204030204" pitchFamily="34" charset="0"/>
              </a:rPr>
              <a:t>s</a:t>
            </a:r>
            <a:endParaRPr lang="en-IT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1087-E7A7-6A4F-B67B-17BE8EB6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05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Use tags for testing different kind of files instead of editing the locust file each time.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Explore options for seamless integration with other cloud services and platforms for different business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Consider integrating with dedicated monitoring platforms like Prometheus, Grafana, or ELK Stack for more advanced monitoring and visualization capabilities. 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411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85EA-6593-FA4A-959C-5A166480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C7F5-99F1-F548-99FD-F4F62F9B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744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Design Choice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Tools and Methodologies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Discussion on Results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Challenges Faced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Scalability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Some thoughts for Improvement!!</a:t>
            </a:r>
          </a:p>
        </p:txBody>
      </p:sp>
    </p:spTree>
    <p:extLst>
      <p:ext uri="{BB962C8B-B14F-4D97-AF65-F5344CB8AC3E}">
        <p14:creationId xmlns:p14="http://schemas.microsoft.com/office/powerpoint/2010/main" val="25584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3CE-DE81-2042-AE5E-C3ADCDF6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Autofit/>
          </a:bodyPr>
          <a:lstStyle/>
          <a:p>
            <a:pPr algn="ctr"/>
            <a:r>
              <a:rPr lang="en-IT" b="1" u="sng" dirty="0"/>
              <a:t>1. Design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C3D89-4B3A-614E-BF0C-4A0EAD5FBFAC}"/>
              </a:ext>
            </a:extLst>
          </p:cNvPr>
          <p:cNvSpPr txBox="1"/>
          <p:nvPr/>
        </p:nvSpPr>
        <p:spPr>
          <a:xfrm>
            <a:off x="1207098" y="1570616"/>
            <a:ext cx="10295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/>
              <a:t>cost-effective</a:t>
            </a:r>
            <a:r>
              <a:rPr lang="en-GB" sz="2800" dirty="0"/>
              <a:t>, secure, and flexible solution </a:t>
            </a:r>
          </a:p>
          <a:p>
            <a:pPr marL="342900" indent="-342900">
              <a:buAutoNum type="arabicPeriod"/>
            </a:pPr>
            <a:r>
              <a:rPr lang="en-GB" sz="2800" b="1" dirty="0"/>
              <a:t>full control over data and customization options</a:t>
            </a:r>
          </a:p>
          <a:p>
            <a:pPr marL="342900" indent="-342900">
              <a:buAutoNum type="arabicPeriod"/>
            </a:pPr>
            <a:r>
              <a:rPr lang="en-GB" sz="2800" dirty="0"/>
              <a:t>use of Docker for deployment ensures consistency, scalability, and efficient resource utilization</a:t>
            </a:r>
          </a:p>
          <a:p>
            <a:pPr marL="342900" indent="-342900">
              <a:buAutoNum type="arabicPeriod"/>
            </a:pPr>
            <a:r>
              <a:rPr lang="en-GB" sz="2800" dirty="0" err="1"/>
              <a:t>Nextcloud</a:t>
            </a:r>
            <a:r>
              <a:rPr lang="en-GB" sz="2800" dirty="0"/>
              <a:t> and Docker, you gain a powerful combination of open-source innovation and modern containerization technology, </a:t>
            </a:r>
          </a:p>
          <a:p>
            <a:pPr marL="342900" indent="-342900">
              <a:buAutoNum type="arabicPeriod"/>
            </a:pPr>
            <a:r>
              <a:rPr lang="en-GB" sz="2800" b="1" dirty="0"/>
              <a:t>Scalability on Your Terms</a:t>
            </a:r>
            <a:r>
              <a:rPr lang="en-GB" sz="2800" dirty="0"/>
              <a:t>:</a:t>
            </a:r>
          </a:p>
          <a:p>
            <a:pPr marL="342900" indent="-342900">
              <a:buAutoNum type="arabicPeriod"/>
            </a:pPr>
            <a:r>
              <a:rPr lang="en-GB" sz="2800" dirty="0"/>
              <a:t>Data Sovereignty and Privacy</a:t>
            </a:r>
          </a:p>
          <a:p>
            <a:pPr marL="342900" indent="-342900">
              <a:buAutoNum type="arabicPeriod"/>
            </a:pPr>
            <a:r>
              <a:rPr lang="en-GB" sz="2800" b="1" dirty="0"/>
              <a:t>Open source and Community Support</a:t>
            </a:r>
            <a:endParaRPr lang="en-IT" sz="2800" b="1" dirty="0"/>
          </a:p>
        </p:txBody>
      </p:sp>
    </p:spTree>
    <p:extLst>
      <p:ext uri="{BB962C8B-B14F-4D97-AF65-F5344CB8AC3E}">
        <p14:creationId xmlns:p14="http://schemas.microsoft.com/office/powerpoint/2010/main" val="18769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8F1-782F-2140-B04E-5A41BA8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548"/>
          </a:xfrm>
        </p:spPr>
        <p:txBody>
          <a:bodyPr>
            <a:noAutofit/>
          </a:bodyPr>
          <a:lstStyle/>
          <a:p>
            <a:pPr algn="ctr"/>
            <a:r>
              <a:rPr lang="en-IT" b="1" u="sng" dirty="0"/>
              <a:t>2.Tools &amp;Methods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8647-5788-CE4C-A279-2B3E6696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674"/>
            <a:ext cx="10515600" cy="5650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b="1" u="sng" dirty="0"/>
              <a:t>Docker-compose.yml</a:t>
            </a:r>
          </a:p>
          <a:p>
            <a:pPr marL="0" indent="0">
              <a:buNone/>
            </a:pP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0D6ED1-54E5-4542-B6FF-4E28C091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68" y="1376978"/>
            <a:ext cx="5063692" cy="5115896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96FD71A-07CC-D942-80ED-5CF070FB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60" y="1376978"/>
            <a:ext cx="5811407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CAC2-21AF-FE46-B102-CC03B26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BAE6-C6F4-BD47-92E1-5F437761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Enable server-side data encryption</a:t>
            </a:r>
          </a:p>
          <a:p>
            <a:r>
              <a:rPr lang="en-GB" dirty="0"/>
              <a:t>Stronger password requirements </a:t>
            </a:r>
          </a:p>
          <a:p>
            <a:r>
              <a:rPr lang="en-GB" dirty="0"/>
              <a:t>Possibility to enable two factor authentication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docker exec --user www-data cloudbasicproject-nextcloud-1 /var/www/html/</a:t>
            </a:r>
            <a:r>
              <a:rPr lang="en-GB" dirty="0" err="1">
                <a:highlight>
                  <a:srgbClr val="FFFF00"/>
                </a:highlight>
              </a:rPr>
              <a:t>occ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app:enable</a:t>
            </a:r>
            <a:r>
              <a:rPr lang="en-GB" dirty="0">
                <a:highlight>
                  <a:srgbClr val="FFFF00"/>
                </a:highlight>
              </a:rPr>
              <a:t> encryption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docker exec --user www-data cloudbasicproject-nextcloud-1 /var/www/html/</a:t>
            </a:r>
            <a:r>
              <a:rPr lang="en-GB" dirty="0" err="1">
                <a:highlight>
                  <a:srgbClr val="FFFF00"/>
                </a:highlight>
              </a:rPr>
              <a:t>occ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encryption:enable</a:t>
            </a: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echo "yes" | docker exec -</a:t>
            </a:r>
            <a:r>
              <a:rPr lang="en-GB" dirty="0" err="1">
                <a:highlight>
                  <a:srgbClr val="FFFF00"/>
                </a:highlight>
              </a:rPr>
              <a:t>i</a:t>
            </a:r>
            <a:r>
              <a:rPr lang="en-GB" dirty="0">
                <a:highlight>
                  <a:srgbClr val="FFFF00"/>
                </a:highlight>
              </a:rPr>
              <a:t> --user www-data cloudbasicproject-nextcloud-1 /var/www/html/</a:t>
            </a:r>
            <a:r>
              <a:rPr lang="en-GB" dirty="0" err="1">
                <a:highlight>
                  <a:srgbClr val="FFFF00"/>
                </a:highlight>
              </a:rPr>
              <a:t>occ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encryption:encrypt-all</a:t>
            </a:r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61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F8D-A7B6-E543-A92B-FC2E02C9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653"/>
          </a:xfrm>
        </p:spPr>
        <p:txBody>
          <a:bodyPr/>
          <a:lstStyle/>
          <a:p>
            <a:pPr algn="ctr"/>
            <a:r>
              <a:rPr lang="en-IT" b="1" u="sng" dirty="0"/>
              <a:t>3.Locust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0030-D167-7044-A3B7-22C295CC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602"/>
            <a:ext cx="10515600" cy="4758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1Mb file Get/Put/Delete (30 users)</a:t>
            </a:r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84F7922F-DC74-C049-BD6E-37BBD872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862970"/>
            <a:ext cx="11026588" cy="47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774-F403-5547-A3E6-E0CF00EF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02"/>
          </a:xfrm>
        </p:spPr>
        <p:txBody>
          <a:bodyPr/>
          <a:lstStyle/>
          <a:p>
            <a:r>
              <a:rPr lang="en-IT" dirty="0"/>
              <a:t>                           </a:t>
            </a:r>
            <a:endParaRPr lang="en-IT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E0057-263B-0E41-9643-F4CB8570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867"/>
            <a:ext cx="10515600" cy="5889096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1 mb file comparison between 3 runs(users-30/20/10)</a:t>
            </a:r>
          </a:p>
          <a:p>
            <a:endParaRPr lang="en-IT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4B509825-4397-E047-B707-EEFD60F8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" y="681037"/>
            <a:ext cx="11589572" cy="60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E34026-6EE9-654A-9D5B-E5FCC963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487"/>
            <a:ext cx="10515600" cy="5843476"/>
          </a:xfrm>
        </p:spPr>
        <p:txBody>
          <a:bodyPr/>
          <a:lstStyle/>
          <a:p>
            <a:r>
              <a:rPr lang="en-IT" dirty="0"/>
              <a:t>5Mb file across 3 runs(10/20/30 users)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86AF397-F3D3-3543-846E-D53131EB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1" y="681037"/>
            <a:ext cx="11675633" cy="60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2244-A4F3-944E-84E4-62BE311B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7075"/>
          </a:xfrm>
        </p:spPr>
        <p:txBody>
          <a:bodyPr>
            <a:normAutofit/>
          </a:bodyPr>
          <a:lstStyle/>
          <a:p>
            <a:pPr algn="ctr"/>
            <a:r>
              <a:rPr lang="en-IT" dirty="0"/>
              <a:t> </a:t>
            </a:r>
            <a:endParaRPr lang="en-IT" sz="49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01DB-125B-0F42-BD04-59C04DE8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68" y="365125"/>
            <a:ext cx="10515600" cy="5529827"/>
          </a:xfrm>
        </p:spPr>
        <p:txBody>
          <a:bodyPr>
            <a:normAutofit/>
          </a:bodyPr>
          <a:lstStyle/>
          <a:p>
            <a:endParaRPr lang="en-IT" dirty="0"/>
          </a:p>
          <a:p>
            <a:pPr marL="0" indent="0" algn="ctr">
              <a:buNone/>
            </a:pPr>
            <a:r>
              <a:rPr lang="en-IT" sz="4400" u="sng" dirty="0"/>
              <a:t>4. Challenges</a:t>
            </a:r>
          </a:p>
          <a:p>
            <a:pPr marL="0" indent="0" algn="ctr">
              <a:buNone/>
            </a:pPr>
            <a:endParaRPr lang="en-IT" sz="4400" dirty="0"/>
          </a:p>
          <a:p>
            <a:r>
              <a:rPr lang="en-IT" dirty="0"/>
              <a:t>Container Identification issues</a:t>
            </a:r>
          </a:p>
          <a:p>
            <a:r>
              <a:rPr lang="en-GB" dirty="0"/>
              <a:t>Nginx configuration issues </a:t>
            </a:r>
          </a:p>
          <a:p>
            <a:r>
              <a:rPr lang="en-GB" dirty="0"/>
              <a:t>Locust Testing Challenges-</a:t>
            </a:r>
            <a:r>
              <a:rPr lang="en-GB" sz="2400" b="0" i="0" dirty="0" err="1">
                <a:effectLst/>
                <a:latin typeface="Roboto" panose="02000000000000000000" pitchFamily="2" charset="0"/>
              </a:rPr>
              <a:t>HTTPError</a:t>
            </a:r>
            <a:r>
              <a:rPr lang="en-GB" sz="2400" b="0" i="0" dirty="0">
                <a:effectLst/>
                <a:latin typeface="Roboto" panose="02000000000000000000" pitchFamily="2" charset="0"/>
              </a:rPr>
              <a:t>('404 Client Error’), </a:t>
            </a:r>
            <a:r>
              <a:rPr lang="en-GB" sz="2400" b="0" i="0" dirty="0" err="1">
                <a:effectLst/>
                <a:latin typeface="Roboto" panose="02000000000000000000" pitchFamily="2" charset="0"/>
              </a:rPr>
              <a:t>HTTPError</a:t>
            </a:r>
            <a:r>
              <a:rPr lang="en-GB" sz="2400" b="0" i="0" dirty="0">
                <a:effectLst/>
                <a:latin typeface="Roboto" panose="02000000000000000000" pitchFamily="2" charset="0"/>
              </a:rPr>
              <a:t>(‘423 Client Error’)</a:t>
            </a:r>
          </a:p>
          <a:p>
            <a:r>
              <a:rPr lang="en-GB" sz="2400" dirty="0">
                <a:latin typeface="Roboto" panose="02000000000000000000" pitchFamily="2" charset="0"/>
              </a:rPr>
              <a:t>Storage issues on container side</a:t>
            </a:r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44375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311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Office Theme</vt:lpstr>
      <vt:lpstr>Cloud Based File Storage System via Nextcloud</vt:lpstr>
      <vt:lpstr>Objective</vt:lpstr>
      <vt:lpstr>1. Design Choice</vt:lpstr>
      <vt:lpstr>2.Tools &amp;Methods</vt:lpstr>
      <vt:lpstr>Security measures</vt:lpstr>
      <vt:lpstr>3.Locust Tests</vt:lpstr>
      <vt:lpstr>                           </vt:lpstr>
      <vt:lpstr>PowerPoint Presentation</vt:lpstr>
      <vt:lpstr> </vt:lpstr>
      <vt:lpstr>PowerPoint Presentation</vt:lpstr>
      <vt:lpstr>6.Future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Assessment of MPI Collective Operations</dc:title>
  <dc:creator>NIGAM VISHAL [SM3800014]</dc:creator>
  <cp:lastModifiedBy>NIGAM VISHAL [SM3800014]</cp:lastModifiedBy>
  <cp:revision>40</cp:revision>
  <dcterms:created xsi:type="dcterms:W3CDTF">2024-07-06T10:59:32Z</dcterms:created>
  <dcterms:modified xsi:type="dcterms:W3CDTF">2024-07-11T19:10:08Z</dcterms:modified>
</cp:coreProperties>
</file>