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0"/>
    <p:restoredTop sz="97030"/>
  </p:normalViewPr>
  <p:slideViewPr>
    <p:cSldViewPr snapToGrid="0" snapToObjects="1">
      <p:cViewPr varScale="1">
        <p:scale>
          <a:sx n="149" d="100"/>
          <a:sy n="149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D7ED-3F0B-EE4B-A371-3298860A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0D4B-5398-7C43-832F-A3BE7E9D2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29BB-83DA-D24C-872F-03CBD4B8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A770B-BA59-3E47-B99E-1312B110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DCFB-BF24-0842-A8DB-E5FC6BB3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013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23DC-5CE6-2F43-A531-10064D2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9B698-4D2D-CE4C-B190-BF3EBE88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70C2-4BB9-1543-BD03-027124F5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897A-0B00-D540-86A1-F2821E31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3A5C-68CC-294B-B868-522F5EE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6839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D7D3F-B122-294A-B687-7750237B7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2F962-B0DA-194B-9974-569540EE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B79B9-6349-5640-BC4F-7D399EF9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E9AC-6323-5B46-B43D-4C7FE294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A9B8D-B8F5-8249-AD30-0F5A255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6067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8E4A-F994-294B-86F1-324BF6C3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FD48-CB11-E54D-B6BD-B7C817018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EEFBE-594B-3647-996F-E3ECD102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46C78-E784-B54D-92B9-885949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3C0D-B144-4B46-9D43-0D564D53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2126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FEDB-150F-6541-954D-E01F8C7E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F60E5-B7EA-164D-9E3C-66DBF1C9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56913-4DCF-A140-B4D6-665F3644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A01E-363A-8E41-BE37-93CD78A3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53EB-48A4-8E4D-80C6-895DF3BE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963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CFC8-AF4C-924D-880E-8AD8A30F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5D60-69A1-A54F-B472-4670DA7E3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B4750-81EC-0D43-A735-872A6E228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9478-F992-324A-A167-0B24F370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F1458-4C8A-F142-841F-1AD8F01A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29B29-C970-EB4A-AB01-ED53B856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402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1E84-D6B5-D347-B6CC-2C61437E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51D5-7488-BE4C-A0EA-9810C119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6D82-E94F-FF46-8F51-1D6354541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FF375-7580-0540-9E34-EDDD176A1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DFB6-7B48-044F-950D-C62378452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B8FF-7718-EF4E-AA4E-1BE08CCB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6E110-38AB-FB4A-ADF3-64705D9F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1230-E244-4342-8879-E568258C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D27B-B7C3-EF44-BE9B-80C0A80E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4A414-1466-7848-B07C-D4EF5FDE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A9C00-B4B0-1444-803D-DF3631AD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D8333-B16B-5346-BE67-A9B501D0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198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4F626-A68C-0C42-8C9E-69723AF3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829AC-8B32-EA48-83C8-C5758D6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4ED66-6263-4F4D-A464-9E881856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93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0065-8A1D-B94D-81CF-7C181E84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EDD1-3588-3C4F-BA47-5842C281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D906E-CAAF-3347-8C68-C82788878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EF20B-D042-F940-81E9-7D950B0B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84ACB-B611-9745-9008-8AD53260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0F7B4-80BB-BC40-84BE-CE968195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9905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9A33-567B-8241-8773-2A07449D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08CC7-0430-3045-A0D5-213B5BE8F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33BA-818D-D14C-8529-B6C00711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BEC4D-7273-1940-99B3-5D5C4ECB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5535C-29F8-2B4D-9192-8425E2E0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6BFA-2FCA-5346-B707-E12F1ABC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4307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A0A9F-427C-A74D-8A9F-B6F06C14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2B-C670-B74A-B704-EBE2FE4D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E9E01-A936-874B-AC24-897BA504A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EF3E-AB49-1F49-AFBC-25574F23CA9B}" type="datetimeFigureOut">
              <a:rPr lang="en-IT" smtClean="0"/>
              <a:t>06/07/24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7BDA-2896-4B4D-AAB2-78509906C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42EA-9ABF-B647-BF90-DDE4A7873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02090-2828-7B42-AFF4-1BD331AF774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560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d.com/en/products/cpu/amd-epyc-7h1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AC9A-9BB9-CD4B-8ECA-DDE9D0B6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630" y="290557"/>
            <a:ext cx="9041450" cy="2016807"/>
          </a:xfrm>
        </p:spPr>
        <p:txBody>
          <a:bodyPr/>
          <a:lstStyle/>
          <a:p>
            <a:r>
              <a:rPr lang="en-IT" dirty="0"/>
              <a:t>Performance Assessment of MPI Collective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66F17-73EA-1341-B25F-5A951B3ED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080" y="4802736"/>
            <a:ext cx="9144000" cy="2055264"/>
          </a:xfrm>
        </p:spPr>
        <p:txBody>
          <a:bodyPr>
            <a:normAutofit fontScale="77500" lnSpcReduction="20000"/>
          </a:bodyPr>
          <a:lstStyle/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6500" dirty="0">
                <a:latin typeface="+mj-lt"/>
                <a:ea typeface="+mj-ea"/>
                <a:cs typeface="+mj-cs"/>
              </a:rPr>
              <a:t>Nigam Vishal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2600" dirty="0">
                <a:latin typeface="+mj-lt"/>
                <a:ea typeface="+mj-ea"/>
                <a:cs typeface="+mj-cs"/>
              </a:rPr>
              <a:t>University of Trieste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IT" sz="2600" dirty="0">
                <a:latin typeface="+mj-lt"/>
                <a:ea typeface="+mj-ea"/>
                <a:cs typeface="+mj-cs"/>
              </a:rPr>
              <a:t>July 2024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IT" sz="65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BC3AD2E0-FC9E-D040-B50E-415609C2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618692"/>
            <a:ext cx="8763000" cy="201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6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showing a number of processing data&#10;&#10;Description automatically generated">
            <a:extLst>
              <a:ext uri="{FF2B5EF4-FFF2-40B4-BE49-F238E27FC236}">
                <a16:creationId xmlns:a16="http://schemas.microsoft.com/office/drawing/2014/main" id="{FF6616DA-BA09-2D4F-B259-9EDB09BC6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7538"/>
            <a:ext cx="10515600" cy="5257800"/>
          </a:xfrm>
        </p:spPr>
      </p:pic>
    </p:spTree>
    <p:extLst>
      <p:ext uri="{BB962C8B-B14F-4D97-AF65-F5344CB8AC3E}">
        <p14:creationId xmlns:p14="http://schemas.microsoft.com/office/powerpoint/2010/main" val="290720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08AD5F78-ADC7-6E47-B8E5-4DCEA68BB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6894"/>
            <a:ext cx="10515600" cy="5257800"/>
          </a:xfrm>
        </p:spPr>
      </p:pic>
    </p:spTree>
    <p:extLst>
      <p:ext uri="{BB962C8B-B14F-4D97-AF65-F5344CB8AC3E}">
        <p14:creationId xmlns:p14="http://schemas.microsoft.com/office/powerpoint/2010/main" val="191770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2D89-8829-E748-B80A-6A78B427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1087-E7A7-6A4F-B67B-17BE8EB6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Naive Models</a:t>
            </a:r>
            <a:r>
              <a:rPr lang="en-GB" dirty="0"/>
              <a:t>: Provide a simplified estimation of latency trends but lack the precision needed for detailed performance predictions.</a:t>
            </a:r>
          </a:p>
          <a:p>
            <a:endParaRPr lang="en-IT" dirty="0"/>
          </a:p>
          <a:p>
            <a:r>
              <a:rPr lang="en-GB" b="1" dirty="0"/>
              <a:t>Actual Data</a:t>
            </a:r>
            <a:r>
              <a:rPr lang="en-GB" dirty="0"/>
              <a:t>: Shows that real-world performance varies significantly due to additional overheads and optimizations not captured by naive models.</a:t>
            </a:r>
          </a:p>
          <a:p>
            <a:endParaRPr lang="en-GB" dirty="0"/>
          </a:p>
          <a:p>
            <a:r>
              <a:rPr lang="en-GB" b="1" dirty="0"/>
              <a:t>Estimation</a:t>
            </a:r>
            <a:r>
              <a:rPr lang="en-GB" dirty="0"/>
              <a:t>: The naive models tend to overestimate the latency for both broadcast and scatter operations, especially as the number of processes increases.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411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85EA-6593-FA4A-959C-5A166480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C7F5-99F1-F548-99FD-F4F62F9B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IT" dirty="0"/>
          </a:p>
          <a:p>
            <a:pPr marL="0" indent="0" algn="ctr">
              <a:buNone/>
            </a:pPr>
            <a:r>
              <a:rPr lang="en-IT" dirty="0"/>
              <a:t>Performance Comparison of MPI algorithms for below operations:</a:t>
            </a:r>
          </a:p>
          <a:p>
            <a:pPr marL="0" indent="0" algn="ctr">
              <a:buNone/>
            </a:pPr>
            <a:endParaRPr lang="en-IT" dirty="0"/>
          </a:p>
          <a:p>
            <a:r>
              <a:rPr lang="en-IT" dirty="0"/>
              <a:t>Broadcast-&gt;MPI_Bcast (default,chain,pipeline and binary tree)</a:t>
            </a:r>
          </a:p>
          <a:p>
            <a:endParaRPr lang="en-IT" dirty="0"/>
          </a:p>
          <a:p>
            <a:r>
              <a:rPr lang="en-IT" dirty="0"/>
              <a:t>Scatter-&gt;MPI_Scatter (default,linear,binomial,non-blocking linear)</a:t>
            </a:r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*Usage of osu benchmark tool to collect latencies of these operations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IT" dirty="0"/>
              <a:t>nd analysis of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2558491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D3CE-DE81-2042-AE5E-C3ADCDF6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367"/>
            <a:ext cx="10515600" cy="957128"/>
          </a:xfrm>
        </p:spPr>
        <p:txBody>
          <a:bodyPr/>
          <a:lstStyle/>
          <a:p>
            <a:pPr algn="ctr"/>
            <a:r>
              <a:rPr lang="en-IT" b="1" u="sng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29BC-3B45-8B4F-B446-45739B13F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491"/>
            <a:ext cx="10515600" cy="5399296"/>
          </a:xfrm>
        </p:spPr>
        <p:txBody>
          <a:bodyPr/>
          <a:lstStyle/>
          <a:p>
            <a:endParaRPr lang="en-IT" dirty="0"/>
          </a:p>
          <a:p>
            <a:endParaRPr lang="en-IT" dirty="0"/>
          </a:p>
        </p:txBody>
      </p:sp>
      <p:pic>
        <p:nvPicPr>
          <p:cNvPr id="5" name="Picture 4" descr="A diagram of a scatter diagram&#10;&#10;Description automatically generated">
            <a:extLst>
              <a:ext uri="{FF2B5EF4-FFF2-40B4-BE49-F238E27FC236}">
                <a16:creationId xmlns:a16="http://schemas.microsoft.com/office/drawing/2014/main" id="{0F6E1C54-7D9E-5040-AA17-BA83CF71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5" y="984249"/>
            <a:ext cx="8098972" cy="53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9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C8F1-782F-2140-B04E-5A41BA86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Experimental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8647-5788-CE4C-A279-2B3E6696C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666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IT" b="1" u="sng" dirty="0"/>
              <a:t>ORFEO CLUSTER</a:t>
            </a:r>
          </a:p>
          <a:p>
            <a:pPr marL="0" indent="0" algn="ctr">
              <a:buNone/>
            </a:pPr>
            <a:endParaRPr lang="en-IT" b="1" u="sng" dirty="0"/>
          </a:p>
          <a:p>
            <a:r>
              <a:rPr lang="en-GB" b="0" i="0" dirty="0">
                <a:effectLst/>
                <a:latin typeface="Roboto" panose="02000000000000000000" pitchFamily="2" charset="0"/>
              </a:rPr>
              <a:t>CPU -&gt;2 x </a:t>
            </a:r>
            <a:r>
              <a:rPr lang="en-GB" b="0" i="0" u="none" strike="noStrike" dirty="0">
                <a:effectLst/>
                <a:latin typeface="Roboto" panose="02000000000000000000" pitchFamily="2" charset="0"/>
                <a:hlinkClick r:id="rId2"/>
              </a:rPr>
              <a:t>AMD EPYC 7H12</a:t>
            </a:r>
            <a:endParaRPr lang="en-IT" dirty="0"/>
          </a:p>
          <a:p>
            <a:r>
              <a:rPr lang="en-IT" dirty="0"/>
              <a:t>EPYC partition</a:t>
            </a:r>
          </a:p>
          <a:p>
            <a:r>
              <a:rPr lang="en-IT" dirty="0"/>
              <a:t>2 nodes -&gt; 256 cores</a:t>
            </a:r>
          </a:p>
          <a:p>
            <a:r>
              <a:rPr lang="en-GB" dirty="0"/>
              <a:t>C</a:t>
            </a:r>
            <a:r>
              <a:rPr lang="en-IT" dirty="0"/>
              <a:t>hoice of map by core vs others</a:t>
            </a:r>
          </a:p>
          <a:p>
            <a:r>
              <a:rPr lang="en-GB" dirty="0"/>
              <a:t>B</a:t>
            </a:r>
            <a:r>
              <a:rPr lang="en-IT" dirty="0"/>
              <a:t>ash script for benchmark data collection for fixed and varying data sizes</a:t>
            </a:r>
          </a:p>
          <a:p>
            <a:r>
              <a:rPr lang="en-IT" dirty="0"/>
              <a:t>Python script for plots and images</a:t>
            </a:r>
          </a:p>
          <a:p>
            <a:r>
              <a:rPr lang="en-IT" dirty="0"/>
              <a:t>Slurm jobs for above 2</a:t>
            </a:r>
          </a:p>
          <a:p>
            <a:r>
              <a:rPr lang="en-IT" dirty="0"/>
              <a:t>Assessment of performance model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9782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CAC2-21AF-FE46-B102-CC03B269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b="1" u="sng" dirty="0"/>
              <a:t>OMB Mapping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BAE6-C6F4-BD47-92E1-5F437761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+mj-lt"/>
                <a:ea typeface="+mj-ea"/>
                <a:cs typeface="+mj-cs"/>
              </a:rPr>
              <a:t>Choice of the algorithm significantly influenced the optimal map-by strategy</a:t>
            </a:r>
            <a:endParaRPr lang="en-GB" dirty="0">
              <a:effectLst/>
              <a:latin typeface="Helvetica" pitchFamily="2" charset="0"/>
            </a:endParaRPr>
          </a:p>
          <a:p>
            <a:r>
              <a:rPr lang="en-GB" sz="2000" dirty="0" err="1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mpirun</a:t>
            </a:r>
            <a:r>
              <a:rPr lang="en-GB" sz="200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--</a:t>
            </a:r>
            <a:r>
              <a:rPr lang="en-GB" sz="2000" dirty="0" err="1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mca</a:t>
            </a:r>
            <a:r>
              <a:rPr lang="en-GB" sz="200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sz="2000" dirty="0" err="1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coll_tuned_use_dynamic_rules</a:t>
            </a:r>
            <a:r>
              <a:rPr lang="en-GB" sz="200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true --</a:t>
            </a:r>
            <a:r>
              <a:rPr lang="en-GB" sz="2000" dirty="0" err="1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mca</a:t>
            </a:r>
            <a:r>
              <a:rPr lang="en-GB" sz="200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</a:t>
            </a:r>
            <a:r>
              <a:rPr lang="en-GB" sz="2000" dirty="0" err="1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coll_tuned</a:t>
            </a:r>
            <a:r>
              <a:rPr lang="en-GB" sz="200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_${operation}_algorithm $</a:t>
            </a:r>
            <a:r>
              <a:rPr lang="en-GB" sz="2000" dirty="0" err="1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alg_num</a:t>
            </a:r>
            <a:r>
              <a:rPr lang="en-GB" sz="200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--map-by core  -np $np $MPI_DIR/$EXECUTABLE -m ${sizes[0]} -x $WARMUP_ITERATIONS -</a:t>
            </a:r>
            <a:r>
              <a:rPr lang="en-GB" sz="2000" dirty="0" err="1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i</a:t>
            </a:r>
            <a:r>
              <a:rPr lang="en-GB" sz="2000" dirty="0"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 $TOTAL_ITERATIONS</a:t>
            </a:r>
          </a:p>
          <a:p>
            <a:endParaRPr lang="en-IT" dirty="0"/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22E24AAF-6DCA-2E40-9C5C-16A1DE4E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64" y="4143375"/>
            <a:ext cx="7620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1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DF8D-A7B6-E543-A92B-FC2E02C9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653"/>
          </a:xfrm>
        </p:spPr>
        <p:txBody>
          <a:bodyPr/>
          <a:lstStyle/>
          <a:p>
            <a:pPr algn="ctr"/>
            <a:r>
              <a:rPr lang="en-IT" b="1" u="sng" dirty="0"/>
              <a:t>Task-1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80030-D167-7044-A3B7-22C295CC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602"/>
            <a:ext cx="10515600" cy="4758361"/>
          </a:xfrm>
        </p:spPr>
        <p:txBody>
          <a:bodyPr>
            <a:normAutofit lnSpcReduction="10000"/>
          </a:bodyPr>
          <a:lstStyle/>
          <a:p>
            <a:r>
              <a:rPr lang="en-IT" dirty="0"/>
              <a:t>Ran algorithms for both broadcast and scatter operations and collected benchmark latencies data for full and fixed benchmark types.</a:t>
            </a:r>
          </a:p>
          <a:p>
            <a:endParaRPr lang="en-IT" dirty="0"/>
          </a:p>
          <a:p>
            <a:r>
              <a:rPr lang="en-IT" dirty="0"/>
              <a:t>Parameters used:</a:t>
            </a:r>
          </a:p>
          <a:p>
            <a:pPr marL="514350" indent="-514350">
              <a:buAutoNum type="alphaLcParenR"/>
            </a:pPr>
            <a:r>
              <a:rPr lang="en-GB" dirty="0"/>
              <a:t>Message sizes: from 1 to 2</a:t>
            </a:r>
            <a:r>
              <a:rPr lang="en-GB" baseline="30000" dirty="0">
                <a:latin typeface="+mj-lt"/>
              </a:rPr>
              <a:t>19</a:t>
            </a:r>
            <a:r>
              <a:rPr lang="en-GB" dirty="0"/>
              <a:t> bytes</a:t>
            </a:r>
          </a:p>
          <a:p>
            <a:pPr marL="514350" indent="-514350">
              <a:buAutoNum type="alphaLcParenR"/>
            </a:pPr>
            <a:r>
              <a:rPr lang="en-GB" dirty="0"/>
              <a:t>Mapping policy: by core</a:t>
            </a:r>
          </a:p>
          <a:p>
            <a:pPr marL="514350" indent="-514350">
              <a:buAutoNum type="alphaLcParenR"/>
            </a:pPr>
            <a:r>
              <a:rPr lang="en-GB" dirty="0"/>
              <a:t>Number of processes: 2 to 256 step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Visualizations ahead….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418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9774-F403-5547-A3E6-E0CF00EF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2202"/>
          </a:xfrm>
        </p:spPr>
        <p:txBody>
          <a:bodyPr/>
          <a:lstStyle/>
          <a:p>
            <a:r>
              <a:rPr lang="en-IT" dirty="0"/>
              <a:t>                           </a:t>
            </a:r>
            <a:endParaRPr lang="en-IT" b="1" dirty="0"/>
          </a:p>
        </p:txBody>
      </p:sp>
      <p:pic>
        <p:nvPicPr>
          <p:cNvPr id="11" name="Content Placeholder 10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D3438D1B-84F9-7B4C-8313-4DB75575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108857"/>
            <a:ext cx="10961914" cy="6749143"/>
          </a:xfrm>
        </p:spPr>
      </p:pic>
    </p:spTree>
    <p:extLst>
      <p:ext uri="{BB962C8B-B14F-4D97-AF65-F5344CB8AC3E}">
        <p14:creationId xmlns:p14="http://schemas.microsoft.com/office/powerpoint/2010/main" val="247673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59C54-F64D-2742-A3CA-AA5780889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934" y="336777"/>
            <a:ext cx="10855779" cy="6249080"/>
          </a:xfrm>
        </p:spPr>
      </p:pic>
    </p:spTree>
    <p:extLst>
      <p:ext uri="{BB962C8B-B14F-4D97-AF65-F5344CB8AC3E}">
        <p14:creationId xmlns:p14="http://schemas.microsoft.com/office/powerpoint/2010/main" val="104560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2244-A4F3-944E-84E4-62BE311B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T" dirty="0"/>
              <a:t> </a:t>
            </a:r>
            <a:r>
              <a:rPr lang="en-IT" b="1" u="sng" dirty="0"/>
              <a:t>Performance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601DB-125B-0F42-BD04-59C04DE83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468" y="1543614"/>
                <a:ext cx="10515600" cy="4351338"/>
              </a:xfrm>
            </p:spPr>
            <p:txBody>
              <a:bodyPr/>
              <a:lstStyle/>
              <a:p>
                <a:endParaRPr lang="en-IT" dirty="0"/>
              </a:p>
              <a:p>
                <a:endParaRPr lang="en-IT" dirty="0"/>
              </a:p>
              <a:p>
                <a:r>
                  <a:rPr lang="en-IT" dirty="0"/>
                  <a:t>Linear Regression Model  as na</a:t>
                </a:r>
                <a:r>
                  <a:rPr lang="en-GB" dirty="0" err="1"/>
                  <a:t>ï</a:t>
                </a:r>
                <a:r>
                  <a:rPr lang="en-IT" dirty="0"/>
                  <a:t>ve model for latency across broadcast and scatter algorithms</a:t>
                </a:r>
              </a:p>
              <a:p>
                <a:pPr marL="0" indent="0">
                  <a:buNone/>
                </a:pPr>
                <a:endParaRPr lang="en-IT" dirty="0"/>
              </a:p>
              <a:p>
                <a:pPr marL="0" indent="0">
                  <a:buNone/>
                </a:pPr>
                <a:endParaRPr lang="en-GB" sz="2400" i="1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400" i="1" dirty="0" smtClean="0"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sz="2400" i="1" dirty="0" smtClean="0"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i="1" dirty="0" err="1" smtClean="0">
                          <a:effectLst/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𝑃𝑟𝑜𝑐𝑒𝑠𝑠𝑒𝑠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400" i="1" dirty="0" smtClean="0"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l-GR" sz="2400" i="1" dirty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2400" i="1" dirty="0" err="1" smtClean="0">
                          <a:effectLst/>
                          <a:latin typeface="Cambria Math" panose="02040503050406030204" pitchFamily="18" charset="0"/>
                        </a:rPr>
                        <m:t>𝑀𝑒𝑠𝑠𝑎𝑔𝑒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 dirty="0" smtClean="0">
                          <a:effectLst/>
                          <a:latin typeface="Cambria Math" panose="02040503050406030204" pitchFamily="18" charset="0"/>
                        </a:rPr>
                        <m:t>𝑆𝑖𝑧</m:t>
                      </m:r>
                      <m:r>
                        <a:rPr lang="en-US" sz="2400" b="0" i="0" dirty="0" smtClean="0">
                          <a:effectLst/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sz="2400" dirty="0">
                  <a:effectLst/>
                  <a:latin typeface="Helvetica" pitchFamily="2" charset="0"/>
                </a:endParaRPr>
              </a:p>
              <a:p>
                <a:endParaRPr lang="en-I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1601DB-125B-0F42-BD04-59C04DE83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468" y="1543614"/>
                <a:ext cx="10515600" cy="4351338"/>
              </a:xfrm>
              <a:blipFill>
                <a:blip r:embed="rId2"/>
                <a:stretch>
                  <a:fillRect l="-1086" r="-60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75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350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Menlo</vt:lpstr>
      <vt:lpstr>Roboto</vt:lpstr>
      <vt:lpstr>Office Theme</vt:lpstr>
      <vt:lpstr>Performance Assessment of MPI Collective Operations</vt:lpstr>
      <vt:lpstr>Objective</vt:lpstr>
      <vt:lpstr>Algorithms</vt:lpstr>
      <vt:lpstr>Experimental Plan</vt:lpstr>
      <vt:lpstr>OMB Mapping Policy</vt:lpstr>
      <vt:lpstr>Task-1</vt:lpstr>
      <vt:lpstr>                           </vt:lpstr>
      <vt:lpstr>PowerPoint Presentation</vt:lpstr>
      <vt:lpstr> Performance Model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Assessment of MPI Collective Operations</dc:title>
  <dc:creator>NIGAM VISHAL [SM3800014]</dc:creator>
  <cp:lastModifiedBy>NIGAM VISHAL [SM3800014]</cp:lastModifiedBy>
  <cp:revision>19</cp:revision>
  <dcterms:created xsi:type="dcterms:W3CDTF">2024-07-06T10:59:32Z</dcterms:created>
  <dcterms:modified xsi:type="dcterms:W3CDTF">2024-07-07T13:34:05Z</dcterms:modified>
</cp:coreProperties>
</file>