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269" r:id="rId3"/>
    <p:sldId id="265" r:id="rId4"/>
    <p:sldId id="270" r:id="rId5"/>
    <p:sldId id="271" r:id="rId6"/>
    <p:sldId id="276" r:id="rId7"/>
    <p:sldId id="272" r:id="rId8"/>
    <p:sldId id="273" r:id="rId9"/>
    <p:sldId id="278" r:id="rId10"/>
    <p:sldId id="277" r:id="rId11"/>
    <p:sldId id="279" r:id="rId12"/>
    <p:sldId id="274" r:id="rId13"/>
    <p:sldId id="275" r:id="rId1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CC00"/>
    <a:srgbClr val="00CC66"/>
    <a:srgbClr val="FF0066"/>
    <a:srgbClr val="0066CC"/>
    <a:srgbClr val="FFCC00"/>
    <a:srgbClr val="000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fld id="{1BE50EDB-AC75-4AEA-8EAA-CCD811F8A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Cliquer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7334DB1E-72AC-4459-BE7D-F5156C6DB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4DB1E-72AC-4459-BE7D-F5156C6DB1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96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016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263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77641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428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961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82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31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882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55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96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203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634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267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912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5EC5-7369-4EB9-83B9-C88FAC5238CE}" type="datetime1">
              <a:rPr lang="fr-FR" smtClean="0"/>
              <a:t>22/11/2020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371600"/>
            <a:ext cx="6728792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The battle of Neighborhoods 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Vishnu Mohandas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2862-7E23-44BA-B04A-C7BA9F2390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(4/4)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5" y="2301630"/>
            <a:ext cx="6978207" cy="3359618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93325" y="1628801"/>
            <a:ext cx="6978207" cy="66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Banikoara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1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344816" cy="432048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Quality </a:t>
            </a:r>
            <a:r>
              <a:rPr lang="en-US" sz="1800" dirty="0"/>
              <a:t>of our dataset used for the geocoding of department, borough and neighborhood. </a:t>
            </a:r>
            <a:r>
              <a:rPr lang="en-US" sz="1800" dirty="0" smtClean="0"/>
              <a:t> </a:t>
            </a:r>
            <a:r>
              <a:rPr lang="en-US" sz="1800" dirty="0"/>
              <a:t>sample dataset meaning we were limited in our search. </a:t>
            </a:r>
            <a:r>
              <a:rPr lang="en-US" sz="1800" dirty="0" smtClean="0"/>
              <a:t>With full list </a:t>
            </a:r>
            <a:r>
              <a:rPr lang="en-US" sz="1800" dirty="0"/>
              <a:t>gear this study toward a comparison between the city of Cotonou and </a:t>
            </a:r>
            <a:r>
              <a:rPr lang="en-US" sz="1800" dirty="0" smtClean="0"/>
              <a:t>Parakou</a:t>
            </a:r>
            <a:endParaRPr lang="en-US" sz="1800" dirty="0"/>
          </a:p>
          <a:p>
            <a:r>
              <a:rPr lang="en-US" sz="1800" dirty="0" smtClean="0"/>
              <a:t>Foursquare </a:t>
            </a:r>
            <a:r>
              <a:rPr lang="en-US" sz="1800" dirty="0"/>
              <a:t>API to obtain the </a:t>
            </a:r>
            <a:r>
              <a:rPr lang="en-US" sz="1800" dirty="0" smtClean="0"/>
              <a:t>venues </a:t>
            </a:r>
            <a:r>
              <a:rPr lang="en-US" sz="1800" dirty="0"/>
              <a:t>of each region. </a:t>
            </a:r>
            <a:r>
              <a:rPr lang="en-US" sz="1800" dirty="0" smtClean="0"/>
              <a:t>Too big radius. </a:t>
            </a:r>
            <a:r>
              <a:rPr lang="en-US" sz="1800" dirty="0"/>
              <a:t>Q</a:t>
            </a:r>
            <a:r>
              <a:rPr lang="en-US" sz="1800" dirty="0" smtClean="0"/>
              <a:t>uery </a:t>
            </a:r>
            <a:r>
              <a:rPr lang="en-US" sz="1800" dirty="0"/>
              <a:t>within a radius of 500 for concise and accurate result. Nevertheless </a:t>
            </a:r>
            <a:r>
              <a:rPr lang="en-US" sz="1800" dirty="0" smtClean="0"/>
              <a:t>necessary </a:t>
            </a:r>
            <a:r>
              <a:rPr lang="en-US" sz="1800" dirty="0"/>
              <a:t>to geocode venues and places in the whole territory of Benin. </a:t>
            </a:r>
          </a:p>
          <a:p>
            <a:r>
              <a:rPr lang="en-US" sz="1800" dirty="0" smtClean="0"/>
              <a:t>Clustered </a:t>
            </a:r>
            <a:r>
              <a:rPr lang="en-US" sz="1800" dirty="0"/>
              <a:t>the neighborhood based on the frequency of occurrences of venues using K-means. </a:t>
            </a:r>
            <a:r>
              <a:rPr lang="en-US" sz="1800" dirty="0" smtClean="0"/>
              <a:t>Best </a:t>
            </a:r>
            <a:r>
              <a:rPr lang="en-US" sz="1800" dirty="0"/>
              <a:t>if the choice of k was done using the elbow method. Plus due to the number of parameter to consider in characterizing small or big business we found in our clusters </a:t>
            </a:r>
            <a:r>
              <a:rPr lang="en-US" sz="1800" dirty="0" smtClean="0"/>
              <a:t>certain </a:t>
            </a:r>
            <a:r>
              <a:rPr lang="en-US" sz="1800" dirty="0"/>
              <a:t>of our affirmation needs to be carefully scrutinize with more data at hand.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344816" cy="4392488"/>
          </a:xfrm>
        </p:spPr>
        <p:txBody>
          <a:bodyPr/>
          <a:lstStyle/>
          <a:p>
            <a:r>
              <a:rPr lang="en-US" sz="1800" dirty="0" smtClean="0"/>
              <a:t>Banikoara </a:t>
            </a:r>
            <a:r>
              <a:rPr lang="en-US" sz="1800" dirty="0"/>
              <a:t>northern part of Benin is the center of </a:t>
            </a:r>
            <a:r>
              <a:rPr lang="en-US" sz="1800" dirty="0" smtClean="0"/>
              <a:t>small business </a:t>
            </a:r>
            <a:r>
              <a:rPr lang="en-US" sz="1800" dirty="0"/>
              <a:t>activities that revolves mainly around Food &amp; Drinks Shop, Plaza and Markets. </a:t>
            </a:r>
            <a:endParaRPr lang="en-US" sz="1800" dirty="0" smtClean="0"/>
          </a:p>
          <a:p>
            <a:r>
              <a:rPr lang="en-US" sz="1800" dirty="0" smtClean="0"/>
              <a:t>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southern </a:t>
            </a:r>
            <a:r>
              <a:rPr lang="en-US" sz="1800" dirty="0"/>
              <a:t>part we </a:t>
            </a:r>
            <a:r>
              <a:rPr lang="en-US" sz="1800" dirty="0" smtClean="0"/>
              <a:t>abounds of </a:t>
            </a:r>
            <a:r>
              <a:rPr lang="en-US" sz="1800" dirty="0"/>
              <a:t>venues </a:t>
            </a:r>
            <a:r>
              <a:rPr lang="en-US" sz="1800" dirty="0" smtClean="0"/>
              <a:t>of Big Business such as </a:t>
            </a:r>
            <a:r>
              <a:rPr lang="en-US" sz="1800" dirty="0"/>
              <a:t>: Shopping mall, Resort and Hotels </a:t>
            </a:r>
            <a:endParaRPr lang="en-US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a result, investors and </a:t>
            </a:r>
            <a:r>
              <a:rPr lang="en-US" sz="1800" dirty="0" smtClean="0"/>
              <a:t>Beninese </a:t>
            </a:r>
            <a:r>
              <a:rPr lang="en-US" sz="1800" dirty="0"/>
              <a:t>are invited to explore for </a:t>
            </a:r>
            <a:r>
              <a:rPr lang="en-US" sz="1800" dirty="0" smtClean="0"/>
              <a:t>business opportunities in the north </a:t>
            </a:r>
            <a:r>
              <a:rPr lang="en-US" sz="1800" dirty="0"/>
              <a:t>B</a:t>
            </a:r>
            <a:r>
              <a:rPr lang="en-US" sz="1800" dirty="0" smtClean="0"/>
              <a:t>enin </a:t>
            </a:r>
            <a:r>
              <a:rPr lang="en-US" sz="1800" dirty="0"/>
              <a:t>this with respect of feasibility study and good marketing </a:t>
            </a:r>
            <a:r>
              <a:rPr lang="en-US" sz="1800" dirty="0" smtClean="0"/>
              <a:t>strategies </a:t>
            </a:r>
            <a:r>
              <a:rPr lang="en-US" sz="1800" dirty="0"/>
              <a:t>for both winning party your business profits and the development of Benin.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Goals 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Benin occupation of lands</a:t>
            </a:r>
            <a:endParaRPr lang="en-US" dirty="0"/>
          </a:p>
          <a:p>
            <a:pPr lvl="1"/>
            <a:r>
              <a:rPr lang="en-US" dirty="0" smtClean="0"/>
              <a:t>Growth of many activities in big cities</a:t>
            </a:r>
            <a:endParaRPr lang="en-US" dirty="0"/>
          </a:p>
          <a:p>
            <a:pPr lvl="1"/>
            <a:r>
              <a:rPr lang="en-US" dirty="0" smtClean="0"/>
              <a:t>Geographic positions of those cities</a:t>
            </a:r>
          </a:p>
          <a:p>
            <a:pPr lvl="1"/>
            <a:r>
              <a:rPr lang="en-US" dirty="0" smtClean="0"/>
              <a:t>Investors and Beninese preferred place of investments</a:t>
            </a:r>
          </a:p>
          <a:p>
            <a:pPr lvl="1"/>
            <a:r>
              <a:rPr lang="en-US" dirty="0" smtClean="0"/>
              <a:t>Contrast between the north and south in term of the growth of infrastructures and services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24000"/>
            <a:ext cx="7344816" cy="442528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The goals is to </a:t>
            </a:r>
            <a:endParaRPr lang="en-US" sz="1800" dirty="0"/>
          </a:p>
          <a:p>
            <a:pPr lvl="1"/>
            <a:r>
              <a:rPr lang="en-US" sz="1800" dirty="0" smtClean="0"/>
              <a:t>Identify the venues in the neighborhood of two chosen regions one Banikoara (north) and another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(south)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Quantify the abounds of venues within these two selected regions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Highlight the potentiality and needs to develops big business in the north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285750" lvl="1"/>
            <a:r>
              <a:rPr lang="en-US" sz="1800" dirty="0" smtClean="0"/>
              <a:t>The goal is of interest for Beninese, investors and entrepreneurs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64" y="548680"/>
            <a:ext cx="6216985" cy="766771"/>
          </a:xfrm>
        </p:spPr>
        <p:txBody>
          <a:bodyPr/>
          <a:lstStyle/>
          <a:p>
            <a:r>
              <a:rPr lang="en-US" sz="2400" dirty="0" smtClean="0"/>
              <a:t>Goals</a:t>
            </a:r>
            <a:endParaRPr lang="fr-FR" sz="24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60" y="1391198"/>
            <a:ext cx="2000529" cy="352474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71600" y="1556793"/>
            <a:ext cx="4608512" cy="2088232"/>
          </a:xfrm>
        </p:spPr>
        <p:txBody>
          <a:bodyPr/>
          <a:lstStyle/>
          <a:p>
            <a:r>
              <a:rPr lang="en-US" sz="1800" dirty="0" smtClean="0"/>
              <a:t>On the map we could see the geographic position of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each with their respective neighborhood. We obtained the information about the neighborhoods on  the website of geopostcodes.com .</a:t>
            </a:r>
            <a:endParaRPr lang="fr-FR" sz="1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1D4-D6DE-4DF2-ACD4-00CA083080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5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344816" cy="4536504"/>
          </a:xfrm>
        </p:spPr>
        <p:txBody>
          <a:bodyPr/>
          <a:lstStyle/>
          <a:p>
            <a:r>
              <a:rPr lang="en-US" sz="1800" dirty="0" smtClean="0"/>
              <a:t>We scrape the information available on Wikipedia about the department borough and region of Benin and create a data frame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download a sample of dataset about the department and their neighborhood available at the website geopostcodes.com and merged it with the data frame obtained from Wikipedia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After creating respective data frame for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, we </a:t>
            </a:r>
            <a:r>
              <a:rPr lang="en-US" sz="1800" dirty="0"/>
              <a:t>collected (via Foursquare API ) the venues within </a:t>
            </a:r>
            <a:r>
              <a:rPr lang="en-US" sz="1800" dirty="0" smtClean="0"/>
              <a:t>those regions in a radius of 50000 and clustered the neighborhood based on the frequency of occurrence of venues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(1/4)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1913269"/>
            <a:ext cx="6439799" cy="2359693"/>
          </a:xfr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4442239"/>
            <a:ext cx="6439799" cy="53347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23145" y="499525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Abomey-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Calavi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more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of big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shopping mall, resort and hotels venue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(2/4)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096544" cy="3672408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75656" y="1574920"/>
            <a:ext cx="70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Abomey-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Calavi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1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(3/4)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18" y="1989316"/>
            <a:ext cx="6295511" cy="1587724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52290" y="514499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Banikoara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more of small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Food &amp; Drinks shop, Plaza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Markets. 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2" y="3620953"/>
            <a:ext cx="6468378" cy="155279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 dirty="0" smtClean="0"/>
              <a:t>The Battle of Neighborhoods </a:t>
            </a:r>
            <a:r>
              <a:rPr lang="en-US" dirty="0" smtClean="0"/>
              <a:t>----  Vishnu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20043F4-0B1A-4C7F-8BBD-224BA1C12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667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The battle of Neighborhoods </vt:lpstr>
      <vt:lpstr>Outline</vt:lpstr>
      <vt:lpstr>Introduction</vt:lpstr>
      <vt:lpstr>Goals</vt:lpstr>
      <vt:lpstr>Goals</vt:lpstr>
      <vt:lpstr>Methodology</vt:lpstr>
      <vt:lpstr>Results (1/4)</vt:lpstr>
      <vt:lpstr>Results (2/4)</vt:lpstr>
      <vt:lpstr>Results (3/4)</vt:lpstr>
      <vt:lpstr>Results (4/4)</vt:lpstr>
      <vt:lpstr>Discussion </vt:lpstr>
      <vt:lpstr>Conclusion</vt:lpstr>
    </vt:vector>
  </TitlesOfParts>
  <Manager/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in Benin</dc:title>
  <dc:subject/>
  <dc:creator>Microsoft</dc:creator>
  <cp:keywords/>
  <dc:description/>
  <cp:lastModifiedBy>Vishnu Mohandas</cp:lastModifiedBy>
  <cp:revision>14</cp:revision>
  <dcterms:created xsi:type="dcterms:W3CDTF">2019-03-28T19:09:04Z</dcterms:created>
  <dcterms:modified xsi:type="dcterms:W3CDTF">2020-11-21T19:29:49Z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TC010184371036</vt:lpwstr>
  </property>
</Properties>
</file>