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660"/>
  </p:normalViewPr>
  <p:slideViewPr>
    <p:cSldViewPr snapToGrid="0">
      <p:cViewPr varScale="1">
        <p:scale>
          <a:sx n="65" d="100"/>
          <a:sy n="65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B0BF-E2B4-49E4-9382-1EC8F01887B0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F0603-88E9-48A9-97FF-58C07AF87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161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Good Morning Everyone ,My name is vishal </a:t>
            </a:r>
            <a:r>
              <a:rPr lang="en-IN" dirty="0" err="1"/>
              <a:t>Vishwakarma.I</a:t>
            </a:r>
            <a:r>
              <a:rPr lang="en-IN" dirty="0"/>
              <a:t> am a MSc physics student Here In IIT </a:t>
            </a:r>
            <a:r>
              <a:rPr lang="en-IN" dirty="0" err="1"/>
              <a:t>G.My</a:t>
            </a:r>
            <a:r>
              <a:rPr lang="en-IN" dirty="0"/>
              <a:t> MSc project is under </a:t>
            </a:r>
            <a:r>
              <a:rPr lang="en-IN" dirty="0" err="1"/>
              <a:t>Bosanta</a:t>
            </a:r>
            <a:r>
              <a:rPr lang="en-IN" dirty="0"/>
              <a:t> Ranjan Boruah. I am here present the exploring structured light </a:t>
            </a:r>
            <a:r>
              <a:rPr lang="en-IN" dirty="0" err="1"/>
              <a:t>waves:Concepts</a:t>
            </a:r>
            <a:r>
              <a:rPr lang="en-IN" dirty="0"/>
              <a:t> ,types and their Generation.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F0603-88E9-48A9-97FF-58C07AF871A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399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of integrated circuits allows for the customization of optical properties, enabling the generation of a wide variety of structured light modes tailored to specific applications.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F0603-88E9-48A9-97FF-58C07AF871A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762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F0603-88E9-48A9-97FF-58C07AF871A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667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Here is  the </a:t>
            </a:r>
            <a:r>
              <a:rPr lang="en-IN" dirty="0" err="1"/>
              <a:t>content,I</a:t>
            </a:r>
            <a:r>
              <a:rPr lang="en-IN" dirty="0"/>
              <a:t> will be going through each section separately.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F0603-88E9-48A9-97FF-58C07AF871A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876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Here is structured light waves which is essentially intentionally manipulated degree of freedom of light such as phase ,</a:t>
            </a:r>
            <a:r>
              <a:rPr lang="en-IN" dirty="0" err="1"/>
              <a:t>amplitude,and</a:t>
            </a:r>
            <a:r>
              <a:rPr lang="en-IN" dirty="0"/>
              <a:t> </a:t>
            </a:r>
            <a:r>
              <a:rPr lang="en-IN" dirty="0" err="1"/>
              <a:t>polarisation.Example</a:t>
            </a:r>
            <a:r>
              <a:rPr lang="en-IN" dirty="0"/>
              <a:t> Gaussian Beam which has maximum intensity at </a:t>
            </a:r>
            <a:r>
              <a:rPr lang="en-IN" dirty="0" err="1"/>
              <a:t>centre,gradually</a:t>
            </a:r>
            <a:r>
              <a:rPr lang="en-IN" dirty="0"/>
              <a:t> decreasing towards the edges.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F0603-88E9-48A9-97FF-58C07AF871A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541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Here we have two categories of structured light beam one is Spatial Structured light beam and next one is Spatiotemporal </a:t>
            </a:r>
            <a:r>
              <a:rPr lang="en-IN" dirty="0" err="1"/>
              <a:t>beam.Lets</a:t>
            </a:r>
            <a:r>
              <a:rPr lang="en-IN" dirty="0"/>
              <a:t> go for spatial structured light beam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F0603-88E9-48A9-97FF-58C07AF871A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922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Spatially structured light waves means </a:t>
            </a:r>
            <a:r>
              <a:rPr lang="en-IN" dirty="0" err="1"/>
              <a:t>Uniqly</a:t>
            </a:r>
            <a:r>
              <a:rPr lang="en-IN" dirty="0"/>
              <a:t> Structured degree of freedom of light only in </a:t>
            </a:r>
            <a:r>
              <a:rPr lang="en-IN" dirty="0" err="1"/>
              <a:t>space.They</a:t>
            </a:r>
            <a:r>
              <a:rPr lang="en-IN" dirty="0"/>
              <a:t> can be generated using </a:t>
            </a:r>
            <a:r>
              <a:rPr lang="en-IN" dirty="0" err="1"/>
              <a:t>SlM</a:t>
            </a:r>
            <a:r>
              <a:rPr lang="en-IN" dirty="0"/>
              <a:t> technique.(spatial light modulator).Spatially structured light waves can be categories in </a:t>
            </a:r>
            <a:r>
              <a:rPr lang="en-IN" dirty="0" err="1"/>
              <a:t>trannsverse</a:t>
            </a:r>
            <a:r>
              <a:rPr lang="en-IN" dirty="0"/>
              <a:t> and longitudinal beams.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F0603-88E9-48A9-97FF-58C07AF871A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044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Airy beam are unique type of Structured light they have self healing property meaning maintain their shape over long distances.</a:t>
            </a:r>
          </a:p>
          <a:p>
            <a:r>
              <a:rPr lang="en-IN" dirty="0"/>
              <a:t>Can be created using SLM and Computer generated </a:t>
            </a:r>
            <a:r>
              <a:rPr lang="en-IN" dirty="0" err="1"/>
              <a:t>Hollography</a:t>
            </a:r>
            <a:r>
              <a:rPr lang="en-IN" dirty="0"/>
              <a:t> ,</a:t>
            </a:r>
          </a:p>
          <a:p>
            <a:r>
              <a:rPr lang="en-IN" dirty="0"/>
              <a:t>When illuminated by a laser the hologram pattern is designed based on the phase and amplitude profile of the airy function.</a:t>
            </a:r>
          </a:p>
          <a:p>
            <a:r>
              <a:rPr lang="en-IN" dirty="0"/>
              <a:t>While in </a:t>
            </a:r>
            <a:r>
              <a:rPr lang="en-IN" dirty="0" err="1"/>
              <a:t>Slm</a:t>
            </a:r>
            <a:r>
              <a:rPr lang="en-IN" dirty="0"/>
              <a:t> ,imprint a phase pattern on a laser </a:t>
            </a:r>
            <a:r>
              <a:rPr lang="en-IN" dirty="0" err="1"/>
              <a:t>beam,converting</a:t>
            </a:r>
            <a:r>
              <a:rPr lang="en-IN" dirty="0"/>
              <a:t> it into Airy beam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F0603-88E9-48A9-97FF-58C07AF871A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618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LG beam are type of optical beam with specific intensity profile ,characterised by </a:t>
            </a:r>
            <a:r>
              <a:rPr lang="en-IN" dirty="0" err="1"/>
              <a:t>dought</a:t>
            </a:r>
            <a:r>
              <a:rPr lang="en-IN" dirty="0"/>
              <a:t> nut like shaped and a helical phase front.</a:t>
            </a:r>
          </a:p>
          <a:p>
            <a:r>
              <a:rPr lang="en-IN" dirty="0"/>
              <a:t>GHLG beam is a typical optical beam combine the characteristics of HG beams and LG beams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F0603-88E9-48A9-97FF-58C07AF871A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884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SLM modulates the two dimensional transverse phase of a input gaussian beam .They work using an array of </a:t>
            </a:r>
            <a:r>
              <a:rPr lang="en-IN" dirty="0" err="1"/>
              <a:t>pixel,each</a:t>
            </a:r>
            <a:r>
              <a:rPr lang="en-IN" dirty="0"/>
              <a:t> capable of independently altering the light Passing through them…Optical vortex beam can be only produced phase only SLM.</a:t>
            </a:r>
          </a:p>
          <a:p>
            <a:r>
              <a:rPr lang="en-IN" dirty="0" err="1"/>
              <a:t>DMD:Digital</a:t>
            </a:r>
            <a:r>
              <a:rPr lang="en-IN" dirty="0"/>
              <a:t> mirror </a:t>
            </a:r>
            <a:r>
              <a:rPr lang="en-IN" dirty="0" err="1"/>
              <a:t>device:is</a:t>
            </a:r>
            <a:r>
              <a:rPr lang="en-IN" dirty="0"/>
              <a:t> a type of </a:t>
            </a:r>
            <a:r>
              <a:rPr lang="en-IN" dirty="0" err="1"/>
              <a:t>MicroElectrochemical</a:t>
            </a:r>
            <a:r>
              <a:rPr lang="en-IN" dirty="0"/>
              <a:t> System that is widely used in precise light </a:t>
            </a:r>
            <a:r>
              <a:rPr lang="en-IN" dirty="0" err="1"/>
              <a:t>Modulation.DMD</a:t>
            </a:r>
            <a:r>
              <a:rPr lang="en-IN" dirty="0"/>
              <a:t> shape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F0603-88E9-48A9-97FF-58C07AF871A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618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Fibers generate structured light by supporting multiple modes and using specialized designs like few-mode, hollow-core, and spiral fibers to create complex light patterns such as vortex beams.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F0603-88E9-48A9-97FF-58C07AF871A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43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D9FA-4A76-4F0A-97F2-9F7272A04972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203CBE1-169B-45E5-8F12-FFFBEE3C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18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D9FA-4A76-4F0A-97F2-9F7272A04972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CBE1-169B-45E5-8F12-FFFBEE3C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60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D9FA-4A76-4F0A-97F2-9F7272A04972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CBE1-169B-45E5-8F12-FFFBEE3C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61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D9FA-4A76-4F0A-97F2-9F7272A04972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CBE1-169B-45E5-8F12-FFFBEE3C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22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D9FA-4A76-4F0A-97F2-9F7272A04972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CBE1-169B-45E5-8F12-FFFBEE3C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66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D9FA-4A76-4F0A-97F2-9F7272A04972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CBE1-169B-45E5-8F12-FFFBEE3C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06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D9FA-4A76-4F0A-97F2-9F7272A04972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CBE1-169B-45E5-8F12-FFFBEE3C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52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D9FA-4A76-4F0A-97F2-9F7272A04972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CBE1-169B-45E5-8F12-FFFBEE3C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33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D9FA-4A76-4F0A-97F2-9F7272A04972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CBE1-169B-45E5-8F12-FFFBEE3CB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95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BD9FA-4A76-4F0A-97F2-9F7272A04972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CBE1-169B-45E5-8F12-FFFBEE3C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33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23BD9FA-4A76-4F0A-97F2-9F7272A04972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CBE1-169B-45E5-8F12-FFFBEE3C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6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BD9FA-4A76-4F0A-97F2-9F7272A04972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203CBE1-169B-45E5-8F12-FFFBEE3CBBA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42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996F-B849-CB48-E4A5-A7CCE8039E8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21045" y="808755"/>
            <a:ext cx="8637587" cy="2541587"/>
          </a:xfrm>
        </p:spPr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ts val="1600"/>
              </a:spcBef>
              <a:spcAft>
                <a:spcPts val="200"/>
              </a:spcAft>
            </a:pPr>
            <a:r>
              <a:rPr lang="en-IN" sz="2400" b="1" kern="0" cap="all" spc="2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"Exploring Structured Light Waves: Concepts, Types</a:t>
            </a:r>
            <a:r>
              <a:rPr lang="en-IN" sz="2400" b="1" kern="0" spc="20" dirty="0"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kern="0" cap="all" spc="2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their Generation"</a:t>
            </a:r>
            <a:br>
              <a:rPr lang="en-IN" sz="2400" b="1" kern="0" cap="all" spc="2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9B361C-4637-B6D9-7F76-B5720584B215}"/>
              </a:ext>
            </a:extLst>
          </p:cNvPr>
          <p:cNvSpPr txBox="1"/>
          <p:nvPr/>
        </p:nvSpPr>
        <p:spPr>
          <a:xfrm>
            <a:off x="7799438" y="3406877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Vishal Vishwakarma</a:t>
            </a:r>
            <a:br>
              <a:rPr lang="en-IN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IIT GUWAHATI</a:t>
            </a:r>
          </a:p>
          <a:p>
            <a:r>
              <a:rPr lang="en-IN" b="1" dirty="0">
                <a:latin typeface="Corbel" panose="020B0503020204020204" pitchFamily="34" charset="0"/>
                <a:cs typeface="Times New Roman" panose="02020603050405020304" pitchFamily="18" charset="0"/>
              </a:rPr>
              <a:t>16-08-2024</a:t>
            </a:r>
          </a:p>
          <a:p>
            <a:r>
              <a:rPr lang="en-IN" b="1" dirty="0">
                <a:latin typeface="Corbel" panose="020B0503020204020204" pitchFamily="34" charset="0"/>
                <a:cs typeface="Times New Roman" panose="02020603050405020304" pitchFamily="18" charset="0"/>
              </a:rPr>
              <a:t>Supervisor: </a:t>
            </a:r>
            <a:r>
              <a:rPr lang="en-IN" b="1" dirty="0" err="1">
                <a:latin typeface="Corbel" panose="020B0503020204020204" pitchFamily="34" charset="0"/>
                <a:cs typeface="Times New Roman" panose="02020603050405020304" pitchFamily="18" charset="0"/>
              </a:rPr>
              <a:t>Bosanta</a:t>
            </a:r>
            <a:r>
              <a:rPr lang="en-IN" b="1" dirty="0">
                <a:latin typeface="Corbel" panose="020B0503020204020204" pitchFamily="34" charset="0"/>
                <a:cs typeface="Times New Roman" panose="02020603050405020304" pitchFamily="18" charset="0"/>
              </a:rPr>
              <a:t> Ranjan Boruah</a:t>
            </a:r>
            <a:endParaRPr lang="en-IN" b="1" dirty="0"/>
          </a:p>
        </p:txBody>
      </p:sp>
      <p:pic>
        <p:nvPicPr>
          <p:cNvPr id="1026" name="Picture 2" descr="IITG Logo">
            <a:extLst>
              <a:ext uri="{FF2B5EF4-FFF2-40B4-BE49-F238E27FC236}">
                <a16:creationId xmlns:a16="http://schemas.microsoft.com/office/drawing/2014/main" id="{542701F1-8283-EB39-E89B-24D95E48B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391" y="328331"/>
            <a:ext cx="1532279" cy="153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35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1545-FA5A-7E6A-16D9-FC25F340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Discrete Devices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4FF5-8288-C063-29F6-BC088E16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039" y="2015732"/>
            <a:ext cx="10363200" cy="3814797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05000"/>
              </a:lnSpc>
              <a:spcAft>
                <a:spcPts val="800"/>
              </a:spcAft>
              <a:buNone/>
            </a:pPr>
            <a:r>
              <a:rPr lang="en-IN" sz="21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optical components used to manipulate and structure light.</a:t>
            </a:r>
          </a:p>
          <a:p>
            <a:pPr marL="0" indent="0" algn="just">
              <a:lnSpc>
                <a:spcPct val="105000"/>
              </a:lnSpc>
              <a:spcAft>
                <a:spcPts val="800"/>
              </a:spcAft>
              <a:buNone/>
            </a:pPr>
            <a:r>
              <a:rPr lang="en-IN" sz="21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marL="0" indent="0">
              <a:lnSpc>
                <a:spcPct val="105000"/>
              </a:lnSpc>
              <a:spcAft>
                <a:spcPts val="800"/>
              </a:spcAft>
              <a:buNone/>
            </a:pPr>
            <a:r>
              <a:rPr lang="en-IN" sz="21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Spatial Light Modulators (SLMs): Modulate light's phase, amplitude, or polarization.</a:t>
            </a:r>
          </a:p>
          <a:p>
            <a:pPr marL="0" indent="0">
              <a:lnSpc>
                <a:spcPct val="105000"/>
              </a:lnSpc>
              <a:spcAft>
                <a:spcPts val="800"/>
              </a:spcAft>
              <a:buNone/>
            </a:pPr>
            <a:r>
              <a:rPr lang="en-IN" sz="21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Diffractive Optical Elements (DOEs): Use surface structures to diffract light.</a:t>
            </a:r>
          </a:p>
          <a:p>
            <a:pPr marL="0" indent="0">
              <a:lnSpc>
                <a:spcPct val="105000"/>
              </a:lnSpc>
              <a:spcAft>
                <a:spcPts val="800"/>
              </a:spcAft>
              <a:buNone/>
            </a:pPr>
            <a:r>
              <a:rPr lang="en-IN" sz="21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- Digital-Mirror-Device: shape the two dimensional beam, </a:t>
            </a:r>
            <a:r>
              <a:rPr lang="en-IN" sz="2100" dirty="0"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Controlling Optical path using  Micro Mirror.</a:t>
            </a:r>
            <a:endParaRPr lang="en-IN" sz="2100" dirty="0">
              <a:effectLst/>
              <a:latin typeface="Rockwell" panose="020606030202050204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5000"/>
              </a:lnSpc>
              <a:spcAft>
                <a:spcPts val="800"/>
              </a:spcAft>
              <a:buNone/>
            </a:pPr>
            <a:r>
              <a:rPr lang="en-IN" sz="2100" dirty="0"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-Phase plate </a:t>
            </a:r>
          </a:p>
          <a:p>
            <a:pPr marL="0" indent="0">
              <a:lnSpc>
                <a:spcPct val="105000"/>
              </a:lnSpc>
              <a:spcAft>
                <a:spcPts val="800"/>
              </a:spcAft>
              <a:buNone/>
            </a:pPr>
            <a:r>
              <a:rPr lang="en-IN" sz="21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-Cylindrical lenses pair</a:t>
            </a:r>
          </a:p>
          <a:p>
            <a:pPr marL="0" indent="0">
              <a:lnSpc>
                <a:spcPct val="105000"/>
              </a:lnSpc>
              <a:spcAft>
                <a:spcPts val="800"/>
              </a:spcAft>
              <a:buNone/>
            </a:pPr>
            <a:r>
              <a:rPr lang="en-IN" sz="21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Applications: Beam shaping, holography, optical trapping.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65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2CA0-5D42-90D2-6209-9F3A9C4F76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3691" y="215081"/>
            <a:ext cx="8886620" cy="915629"/>
          </a:xfrm>
        </p:spPr>
        <p:txBody>
          <a:bodyPr/>
          <a:lstStyle/>
          <a:p>
            <a:r>
              <a:rPr lang="en-IN" dirty="0">
                <a:latin typeface="Rockwell" panose="02060603020205020403" pitchFamily="18" charset="0"/>
              </a:rPr>
              <a:t>Fiber-Based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AEBD8-1E32-1B1F-9B44-579BEEF059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3690" y="1032899"/>
            <a:ext cx="9260245" cy="5043436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Use of optical </a:t>
            </a:r>
            <a:r>
              <a:rPr lang="en-IN" dirty="0" err="1"/>
              <a:t>fibers</a:t>
            </a:r>
            <a:r>
              <a:rPr lang="en-IN" dirty="0"/>
              <a:t> to generate and transmit structured light.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- Types:</a:t>
            </a:r>
          </a:p>
          <a:p>
            <a:r>
              <a:rPr lang="en-IN" dirty="0"/>
              <a:t>  - Mode Division Multiplexing (MDM): Generating multiple light modes within a single </a:t>
            </a:r>
            <a:r>
              <a:rPr lang="en-IN" dirty="0" err="1"/>
              <a:t>fiber</a:t>
            </a:r>
            <a:r>
              <a:rPr lang="en-IN" dirty="0"/>
              <a:t>.</a:t>
            </a:r>
          </a:p>
          <a:p>
            <a:r>
              <a:rPr lang="en-IN" dirty="0"/>
              <a:t>  - Few-Mode Fibers (FMF): Propagation of structured modes like Laguerre-Gaussian beams.</a:t>
            </a:r>
          </a:p>
          <a:p>
            <a:r>
              <a:rPr lang="en-IN" dirty="0"/>
              <a:t>- Advantages: High efficiency, long-distance transmission, compatibility with existing </a:t>
            </a:r>
            <a:r>
              <a:rPr lang="en-IN" dirty="0" err="1"/>
              <a:t>fiber</a:t>
            </a:r>
            <a:r>
              <a:rPr lang="en-IN" dirty="0"/>
              <a:t> networks.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AFFFB-4D99-5E92-21EB-92982513A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011" y="1465493"/>
            <a:ext cx="5589847" cy="219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9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613D0A-86EA-A547-142F-2FE5402F383C}"/>
              </a:ext>
            </a:extLst>
          </p:cNvPr>
          <p:cNvSpPr txBox="1"/>
          <p:nvPr/>
        </p:nvSpPr>
        <p:spPr>
          <a:xfrm>
            <a:off x="619432" y="481779"/>
            <a:ext cx="65949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Integrated Circuits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DF3151-10C3-3D38-873C-C438AC68A108}"/>
              </a:ext>
            </a:extLst>
          </p:cNvPr>
          <p:cNvSpPr txBox="1"/>
          <p:nvPr/>
        </p:nvSpPr>
        <p:spPr>
          <a:xfrm>
            <a:off x="619432" y="1305418"/>
            <a:ext cx="6100916" cy="4439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Optical-chip devices that manipulate light at the nanoscale using photonic integrated circuits (PICs).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Types: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IN" b="1" dirty="0"/>
              <a:t>Integrated Spatial Light Modulators:</a:t>
            </a:r>
            <a:r>
              <a:rPr lang="en-US" dirty="0"/>
              <a:t>SLMs integrated into circuits that modulate the phase of light to create various structured light patterns.</a:t>
            </a:r>
            <a:endParaRPr lang="en-IN" b="1" dirty="0"/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endParaRPr lang="en-IN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5000"/>
              </a:lnSpc>
              <a:spcAft>
                <a:spcPts val="800"/>
              </a:spcAft>
              <a:buFontTx/>
              <a:buChar char="-"/>
            </a:pPr>
            <a:r>
              <a:rPr lang="en-IN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Metasurface</a:t>
            </a:r>
            <a:r>
              <a:rPr lang="en-IN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-Based Circuits</a:t>
            </a:r>
            <a:r>
              <a:rPr lang="en-IN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/>
              <a:t>Nano-structured surfaces integrated onto a chip that can control light at subwavelength scales to generate highly structured beams.</a:t>
            </a:r>
          </a:p>
          <a:p>
            <a:pPr marL="285750" indent="-285750" algn="just">
              <a:lnSpc>
                <a:spcPct val="105000"/>
              </a:lnSpc>
              <a:spcAft>
                <a:spcPts val="800"/>
              </a:spcAft>
              <a:buFontTx/>
              <a:buChar char="-"/>
            </a:pPr>
            <a:r>
              <a:rPr lang="en-US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: Ca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n create </a:t>
            </a:r>
            <a:r>
              <a:rPr lang="en-US" dirty="0"/>
              <a:t>Hermite-Gaussian or Laguerre-Gaussian modes, directly from the chip.</a:t>
            </a:r>
            <a:endParaRPr lang="en-IN" dirty="0">
              <a:effectLst/>
              <a:latin typeface="Rockwell" panose="020606030202050204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endParaRPr lang="en-IN" sz="1600" dirty="0">
              <a:effectLst/>
              <a:latin typeface="Rockwell" panose="020606030202050204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C48150-A132-392F-B1B2-B663EB998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496" y="1305418"/>
            <a:ext cx="5019368" cy="328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28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ABCC77-F567-F877-8C98-450382357986}"/>
              </a:ext>
            </a:extLst>
          </p:cNvPr>
          <p:cNvSpPr txBox="1"/>
          <p:nvPr/>
        </p:nvSpPr>
        <p:spPr>
          <a:xfrm>
            <a:off x="494071" y="479012"/>
            <a:ext cx="6100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of Techniques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EDA37-9403-6009-E9B3-BC78B6A8AA26}"/>
              </a:ext>
            </a:extLst>
          </p:cNvPr>
          <p:cNvSpPr txBox="1"/>
          <p:nvPr/>
        </p:nvSpPr>
        <p:spPr>
          <a:xfrm>
            <a:off x="621891" y="1401833"/>
            <a:ext cx="6100916" cy="3263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sz="2400" i="1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Discrete Devices vs. Fiber-Based vs. Integrated Circuits</a:t>
            </a:r>
            <a:r>
              <a:rPr lang="en-IN" sz="18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endParaRPr lang="en-IN" sz="1600" dirty="0">
              <a:effectLst/>
              <a:latin typeface="Rockwell" panose="020606030202050204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Flexibility and Complexity: Discrete devices offer high flexibility, integrated circuits offer scalability.</a:t>
            </a:r>
            <a:endParaRPr lang="en-IN" sz="1600" dirty="0">
              <a:effectLst/>
              <a:latin typeface="Rockwell" panose="020606030202050204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Transmission and Efficiency: Fiber-based methods excel in long-distance applications.</a:t>
            </a:r>
            <a:endParaRPr lang="en-IN" sz="1600" dirty="0">
              <a:effectLst/>
              <a:latin typeface="Rockwell" panose="020606030202050204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Cost and Integration: Integrated circuits are cost-effective for mass production.</a:t>
            </a:r>
            <a:endParaRPr lang="en-IN" sz="1600" dirty="0">
              <a:effectLst/>
              <a:latin typeface="Rockwell" panose="020606030202050204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708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5FA9-E687-6071-08EA-6F99C065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Applications of structured light waves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C8941-9B32-CCFC-DDD4-29EB7673852A}"/>
              </a:ext>
            </a:extLst>
          </p:cNvPr>
          <p:cNvSpPr txBox="1"/>
          <p:nvPr/>
        </p:nvSpPr>
        <p:spPr>
          <a:xfrm>
            <a:off x="1451579" y="2217984"/>
            <a:ext cx="6100916" cy="2023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Optical Communication: Enhancing bandwidth and data transmission rates.</a:t>
            </a:r>
            <a:endParaRPr lang="en-IN" sz="1600" dirty="0">
              <a:effectLst/>
              <a:latin typeface="Rockwell" panose="020606030202050204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Quantum Information Processing: Generating entangled photon states on-chip.</a:t>
            </a:r>
            <a:endParaRPr lang="en-IN" sz="1600" dirty="0">
              <a:effectLst/>
              <a:latin typeface="Rockwell" panose="020606030202050204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Medical Imaging: Improving resolution and contrast in non-invasive imaging techniques.</a:t>
            </a:r>
            <a:endParaRPr lang="en-IN" sz="1600" dirty="0">
              <a:effectLst/>
              <a:latin typeface="Rockwell" panose="020606030202050204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4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30E3-608A-5275-8534-4A2B5E67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 and Future Directions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41AC0-DEA8-19C4-8D46-9817E155C4B8}"/>
              </a:ext>
            </a:extLst>
          </p:cNvPr>
          <p:cNvSpPr txBox="1"/>
          <p:nvPr/>
        </p:nvSpPr>
        <p:spPr>
          <a:xfrm>
            <a:off x="1451579" y="1988357"/>
            <a:ext cx="6100916" cy="3015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Challenges:</a:t>
            </a:r>
            <a:endParaRPr lang="en-IN" sz="1600" dirty="0">
              <a:effectLst/>
              <a:latin typeface="Rockwell" panose="020606030202050204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Precision in fabrication.</a:t>
            </a:r>
            <a:endParaRPr lang="en-IN" sz="1600" dirty="0">
              <a:effectLst/>
              <a:latin typeface="Rockwell" panose="020606030202050204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Integration with existing technologies.</a:t>
            </a:r>
            <a:endParaRPr lang="en-IN" sz="1600" dirty="0">
              <a:effectLst/>
              <a:latin typeface="Rockwell" panose="020606030202050204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Loss minimization in </a:t>
            </a:r>
            <a:r>
              <a:rPr lang="en-IN" sz="1800" dirty="0" err="1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en-IN" sz="18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-based methods.</a:t>
            </a:r>
            <a:endParaRPr lang="en-IN" sz="1600" dirty="0">
              <a:effectLst/>
              <a:latin typeface="Rockwell" panose="020606030202050204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Future Directions:</a:t>
            </a:r>
            <a:endParaRPr lang="en-IN" sz="1600" dirty="0">
              <a:effectLst/>
              <a:latin typeface="Rockwell" panose="020606030202050204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Development of hybrid systems combining different methods.</a:t>
            </a:r>
            <a:endParaRPr lang="en-IN" sz="1600" dirty="0">
              <a:effectLst/>
              <a:latin typeface="Rockwell" panose="020606030202050204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 Innovations in materials and fabrication techniques.</a:t>
            </a:r>
            <a:endParaRPr lang="en-IN" sz="1600" dirty="0">
              <a:effectLst/>
              <a:latin typeface="Rockwell" panose="020606030202050204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308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E0FF-35D1-67C7-BD83-1681878F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3C4BC-F4C6-D6EA-1F1B-DF2A94754A39}"/>
              </a:ext>
            </a:extLst>
          </p:cNvPr>
          <p:cNvSpPr txBox="1"/>
          <p:nvPr/>
        </p:nvSpPr>
        <p:spPr>
          <a:xfrm>
            <a:off x="1483533" y="2194570"/>
            <a:ext cx="742449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Concepts: </a:t>
            </a:r>
          </a:p>
          <a:p>
            <a:endParaRPr lang="en-IN" dirty="0"/>
          </a:p>
          <a:p>
            <a:r>
              <a:rPr lang="en-IN" dirty="0"/>
              <a:t>We explored structured light waves, And their Geometrical Representation.</a:t>
            </a:r>
          </a:p>
          <a:p>
            <a:endParaRPr lang="en-IN" dirty="0"/>
          </a:p>
          <a:p>
            <a:r>
              <a:rPr lang="en-IN" sz="2000" dirty="0"/>
              <a:t>Types: </a:t>
            </a:r>
            <a:r>
              <a:rPr lang="en-IN" dirty="0"/>
              <a:t>We covered 2D, 3D, and 4D structured light, including Gaussian modes, Airy beams, Laguerre-Gaussian modes, and spatiotemporal pulses.</a:t>
            </a:r>
          </a:p>
          <a:p>
            <a:endParaRPr lang="en-IN" dirty="0"/>
          </a:p>
          <a:p>
            <a:r>
              <a:rPr lang="en-IN" sz="2000" dirty="0"/>
              <a:t>Generation: </a:t>
            </a:r>
            <a:r>
              <a:rPr lang="en-IN" dirty="0"/>
              <a:t>We examined methods using discrete devices, </a:t>
            </a:r>
            <a:r>
              <a:rPr lang="en-IN" dirty="0" err="1"/>
              <a:t>fiber</a:t>
            </a:r>
            <a:r>
              <a:rPr lang="en-IN" dirty="0"/>
              <a:t>-based techniques, and integrated circuits for creating structured light waves.</a:t>
            </a:r>
          </a:p>
        </p:txBody>
      </p:sp>
    </p:spTree>
    <p:extLst>
      <p:ext uri="{BB962C8B-B14F-4D97-AF65-F5344CB8AC3E}">
        <p14:creationId xmlns:p14="http://schemas.microsoft.com/office/powerpoint/2010/main" val="816449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17630E-38B6-6A31-A2EC-DE533D5489E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76684" y="1480113"/>
            <a:ext cx="8637587" cy="2541587"/>
          </a:xfrm>
        </p:spPr>
        <p:txBody>
          <a:bodyPr>
            <a:normAutofit/>
          </a:bodyPr>
          <a:lstStyle/>
          <a:p>
            <a:r>
              <a:rPr lang="en-IN" sz="2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2890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035D-0984-4216-61E8-5F59DA07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Rockwell" panose="02060603020205020403" pitchFamily="18" charset="0"/>
              </a:rPr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AB2F8-CD36-D00A-647D-DFC426B4E9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1. Introduction to Structured Light Waves</a:t>
            </a:r>
          </a:p>
          <a:p>
            <a:pPr marL="0" indent="0">
              <a:buNone/>
            </a:pPr>
            <a:r>
              <a:rPr lang="en-US" sz="2200" dirty="0"/>
              <a:t>2. Types of Structured Light Waves</a:t>
            </a:r>
          </a:p>
          <a:p>
            <a:pPr marL="0" indent="0">
              <a:buNone/>
            </a:pPr>
            <a:r>
              <a:rPr lang="en-US" sz="2200" dirty="0"/>
              <a:t>3. 2D Structured Light Waves</a:t>
            </a:r>
          </a:p>
          <a:p>
            <a:pPr marL="0" indent="0">
              <a:buNone/>
            </a:pPr>
            <a:r>
              <a:rPr lang="en-US" sz="2200" dirty="0"/>
              <a:t>4. 3D Structured Light Waves</a:t>
            </a:r>
          </a:p>
          <a:p>
            <a:pPr marL="0" indent="0">
              <a:buNone/>
            </a:pPr>
            <a:r>
              <a:rPr lang="en-US" sz="2200" dirty="0"/>
              <a:t>5. Spatial Structured light Waves</a:t>
            </a:r>
          </a:p>
          <a:p>
            <a:pPr marL="0" indent="0">
              <a:buNone/>
            </a:pPr>
            <a:r>
              <a:rPr lang="en-US" sz="2200" dirty="0"/>
              <a:t>6. Spatiotemporal  light waves</a:t>
            </a:r>
          </a:p>
          <a:p>
            <a:pPr marL="0" indent="0">
              <a:buNone/>
            </a:pPr>
            <a:r>
              <a:rPr lang="en-IN" sz="2200" dirty="0"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.Generation of Structured Light Waves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A4280-010A-8C54-4869-E546F9B3B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2034" y="2440128"/>
            <a:ext cx="4645152" cy="34415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8.Discrete Devices</a:t>
            </a:r>
          </a:p>
          <a:p>
            <a:pPr marL="0" indent="0">
              <a:buNone/>
            </a:pPr>
            <a:r>
              <a:rPr lang="en-IN" sz="2100" dirty="0">
                <a:ea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Fiber-Based Methods</a:t>
            </a:r>
            <a:endParaRPr lang="en-IN" sz="2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10. Integrated Circuits</a:t>
            </a:r>
          </a:p>
          <a:p>
            <a:pPr marL="0" indent="0">
              <a:buNone/>
            </a:pPr>
            <a:r>
              <a:rPr lang="en-IN" sz="2200" dirty="0">
                <a:ea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lang="en-IN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Comparison of Techniques</a:t>
            </a:r>
          </a:p>
          <a:p>
            <a:pPr marL="0" indent="0">
              <a:buNone/>
            </a:pPr>
            <a:r>
              <a:rPr lang="en-IN" sz="2200" dirty="0">
                <a:ea typeface="Times New Roman" panose="02020603050405020304" pitchFamily="18" charset="0"/>
                <a:cs typeface="Times New Roman" panose="02020603050405020304" pitchFamily="18" charset="0"/>
              </a:rPr>
              <a:t>12.Applications</a:t>
            </a:r>
          </a:p>
          <a:p>
            <a:pPr marL="0" indent="0">
              <a:buNone/>
            </a:pPr>
            <a:r>
              <a:rPr lang="en-IN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13.</a:t>
            </a:r>
            <a:r>
              <a:rPr lang="en-IN" sz="25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Challenges and Future Directions</a:t>
            </a:r>
          </a:p>
          <a:p>
            <a:pPr marL="0" indent="0">
              <a:buNone/>
            </a:pPr>
            <a:r>
              <a:rPr lang="en-IN" sz="2200" dirty="0">
                <a:ea typeface="Times New Roman" panose="02020603050405020304" pitchFamily="18" charset="0"/>
                <a:cs typeface="Times New Roman" panose="02020603050405020304" pitchFamily="18" charset="0"/>
              </a:rPr>
              <a:t>14.Conclusion</a:t>
            </a:r>
            <a:endParaRPr lang="en-IN" sz="2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60644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7C66-A772-9ACC-C5E8-16EAAC81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Structured Light Waves</a:t>
            </a:r>
            <a:br>
              <a:rPr lang="en-IN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Rockwell" panose="02060603020205020403" pitchFamily="18" charset="0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F8219E4-D5F1-F839-BFB8-B4F213B046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tretch/>
        </p:blipFill>
        <p:spPr>
          <a:xfrm>
            <a:off x="8692791" y="2124437"/>
            <a:ext cx="1590675" cy="16713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21263-2636-3E50-3875-9EEA975B9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0328" y="3145992"/>
            <a:ext cx="5717387" cy="2003742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Definition: Light</a:t>
            </a:r>
            <a:r>
              <a:rPr lang="en-IN" sz="21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waves with intentionally controlled degree of freedom of light such as phase, amplitude, and polarization.</a:t>
            </a:r>
          </a:p>
          <a:p>
            <a:pPr marL="342900" indent="-342900" algn="just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Example :Gaussian</a:t>
            </a:r>
            <a:r>
              <a:rPr lang="en-IN" sz="2100" dirty="0">
                <a:ea typeface="Times New Roman" panose="02020603050405020304" pitchFamily="18" charset="0"/>
                <a:cs typeface="Times New Roman" panose="02020603050405020304" pitchFamily="18" charset="0"/>
              </a:rPr>
              <a:t> Beam.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19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3EE8-C247-1DF8-5E57-F2F37797F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677" y="804519"/>
            <a:ext cx="9629177" cy="1049235"/>
          </a:xfrm>
        </p:spPr>
        <p:txBody>
          <a:bodyPr>
            <a:normAutofit fontScale="90000"/>
          </a:bodyPr>
          <a:lstStyle/>
          <a:p>
            <a:br>
              <a:rPr lang="en-IN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Structured Light Waves</a:t>
            </a:r>
            <a:br>
              <a:rPr lang="en-IN" sz="36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7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25248-A0E1-2287-9D7A-DD3F184E312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53432" y="3019323"/>
            <a:ext cx="8608091" cy="1984924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Spatial Structured light Waves.</a:t>
            </a:r>
          </a:p>
          <a:p>
            <a:pPr marL="285750" indent="-285750" algn="just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Spatiotemporal Structured  light Waves.</a:t>
            </a:r>
          </a:p>
        </p:txBody>
      </p:sp>
    </p:spTree>
    <p:extLst>
      <p:ext uri="{BB962C8B-B14F-4D97-AF65-F5344CB8AC3E}">
        <p14:creationId xmlns:p14="http://schemas.microsoft.com/office/powerpoint/2010/main" val="21477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823E68A-9084-AA2F-8E4E-49917E1051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0000" y="542311"/>
            <a:ext cx="7254466" cy="598743"/>
          </a:xfrm>
        </p:spPr>
        <p:txBody>
          <a:bodyPr>
            <a:normAutofit fontScale="90000"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IN" sz="36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Spatial Structured Light Waves</a:t>
            </a:r>
            <a:br>
              <a:rPr lang="en-IN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307486-3CAC-2AE5-F3C0-2F1D7426555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9999" y="1141054"/>
            <a:ext cx="6389227" cy="144483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Definition: Structured in the spatial domain (x, y, z).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Examples: Vortex beams, Hermite-Gaussian modes.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Generation: Using SLMs and DOEs.</a:t>
            </a:r>
          </a:p>
          <a:p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BF219DC-0F30-77B2-C08E-227808227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58" y="2585885"/>
            <a:ext cx="10111609" cy="351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5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D268-FD3E-3AA1-2D43-6A66AEA7C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799" y="-1665599"/>
            <a:ext cx="8637073" cy="2541431"/>
          </a:xfrm>
        </p:spPr>
        <p:txBody>
          <a:bodyPr>
            <a:normAutofit/>
          </a:bodyPr>
          <a:lstStyle/>
          <a:p>
            <a:r>
              <a:rPr lang="en-IN" sz="28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Spatiotemporal Structured Light Waves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4547B-2469-C609-86F0-23A51CABE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946" y="1594249"/>
            <a:ext cx="8637073" cy="1473416"/>
          </a:xfrm>
        </p:spPr>
        <p:txBody>
          <a:bodyPr>
            <a:noAutofit/>
          </a:bodyPr>
          <a:lstStyle/>
          <a:p>
            <a:pPr marL="285750" indent="-28575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Definition: Structured in both space and time.</a:t>
            </a:r>
          </a:p>
          <a:p>
            <a:pPr marL="285750" indent="-28575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Examples: Flying focus, spatiotemporal vortex pulses.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Generation: Pulse shaping techniques and ultrafast optical devices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012AD-647F-63E5-F16B-7372A1662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441" y="3559989"/>
            <a:ext cx="9252154" cy="269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7DDFC889-D551-2CE9-B423-429CDDA5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440" y="655207"/>
            <a:ext cx="5532328" cy="1830584"/>
          </a:xfrm>
        </p:spPr>
        <p:txBody>
          <a:bodyPr/>
          <a:lstStyle/>
          <a:p>
            <a:r>
              <a:rPr lang="en-IN" dirty="0"/>
              <a:t>2D Structured Light Waves Examples:</a:t>
            </a: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45B72C2E-C134-FA05-3999-CFE3193221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1685" r="21685"/>
          <a:stretch/>
        </p:blipFill>
        <p:spPr/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8386FE-A567-F5FB-C9C5-5BB178C26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19704" y="3132928"/>
            <a:ext cx="5524500" cy="2003425"/>
          </a:xfrm>
        </p:spPr>
        <p:txBody>
          <a:bodyPr>
            <a:no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Airy Beams: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Definition: Non-diffracting beams with a curved trajectory.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Generation: Generated via cubic phase modulation and special optical elements</a:t>
            </a:r>
            <a:r>
              <a:rPr lang="en-IN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Hollowgraphic</a:t>
            </a:r>
            <a:r>
              <a:rPr lang="en-IN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diffraction).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76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BD9A-887D-5B54-6A47-7537E49B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/>
          <a:lstStyle/>
          <a:p>
            <a:r>
              <a:rPr lang="en-IN" dirty="0"/>
              <a:t>3D Structured Light Waves Examples: </a:t>
            </a:r>
            <a:br>
              <a:rPr lang="en-IN" dirty="0"/>
            </a:br>
            <a:endParaRPr lang="en-IN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57A1C32-AF4A-A598-BF46-DB3ADC83D4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tretch/>
        </p:blipFill>
        <p:spPr>
          <a:xfrm>
            <a:off x="8500744" y="1232115"/>
            <a:ext cx="1896020" cy="3828620"/>
          </a:xfrm>
          <a:effectLst>
            <a:glow rad="977900">
              <a:schemeClr val="accent1">
                <a:alpha val="65000"/>
              </a:schemeClr>
            </a:glow>
            <a:softEdge rad="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8226E-1DF9-42C5-18AB-644F36EBC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Laguerre-Gaussian (LG) Modes:</a:t>
            </a:r>
          </a:p>
          <a:p>
            <a:r>
              <a:rPr lang="en-IN" dirty="0"/>
              <a:t>    Definition: Doughnut-shaped intensity with helical phase front, carrying orbital angular momentum.</a:t>
            </a:r>
          </a:p>
          <a:p>
            <a:r>
              <a:rPr lang="en-IN" dirty="0"/>
              <a:t>High-Order Laguerre-Gaussian (GHLG) Modes:</a:t>
            </a:r>
          </a:p>
          <a:p>
            <a:r>
              <a:rPr lang="en-IN" dirty="0"/>
              <a:t>    Definition: Complex versions of LG modes with multiple concentric rings.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61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803F-D766-A0A0-ECB3-563377D9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Rockwell" panose="020606030202050204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generating structured light waves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BC4D8-455E-279C-5C47-A88DCFE64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Rockwell" panose="02060603020205020403" pitchFamily="18" charset="0"/>
              </a:rPr>
              <a:t>Structured Light Waves can be generated by these methods:</a:t>
            </a:r>
          </a:p>
          <a:p>
            <a:pPr marL="0" indent="0">
              <a:buNone/>
            </a:pPr>
            <a:r>
              <a:rPr lang="en-US" sz="1800" dirty="0">
                <a:latin typeface="Rockwell" panose="02060603020205020403" pitchFamily="18" charset="0"/>
              </a:rPr>
              <a:t>1. Discrete Devices</a:t>
            </a:r>
            <a:br>
              <a:rPr lang="en-US" sz="1800" dirty="0">
                <a:latin typeface="Rockwell" panose="02060603020205020403" pitchFamily="18" charset="0"/>
              </a:rPr>
            </a:br>
            <a:r>
              <a:rPr lang="en-US" sz="1800" dirty="0">
                <a:latin typeface="Rockwell" panose="02060603020205020403" pitchFamily="18" charset="0"/>
              </a:rPr>
              <a:t>2. Fiber-Based Methods</a:t>
            </a:r>
            <a:br>
              <a:rPr lang="en-US" sz="1800" dirty="0">
                <a:latin typeface="Rockwell" panose="02060603020205020403" pitchFamily="18" charset="0"/>
              </a:rPr>
            </a:br>
            <a:r>
              <a:rPr lang="en-US" sz="1800" dirty="0">
                <a:latin typeface="Rockwell" panose="02060603020205020403" pitchFamily="18" charset="0"/>
              </a:rPr>
              <a:t>3. Integrated Circuits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8682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904</TotalTime>
  <Words>1192</Words>
  <Application>Microsoft Office PowerPoint</Application>
  <PresentationFormat>Widescreen</PresentationFormat>
  <Paragraphs>130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Corbel</vt:lpstr>
      <vt:lpstr>Gill Sans MT</vt:lpstr>
      <vt:lpstr>Rockwell</vt:lpstr>
      <vt:lpstr>Times New Roman</vt:lpstr>
      <vt:lpstr>Gallery</vt:lpstr>
      <vt:lpstr>"Exploring Structured Light Waves: Concepts, Types and their Generation"  </vt:lpstr>
      <vt:lpstr>Contents:</vt:lpstr>
      <vt:lpstr>Introduction to Structured Light Waves </vt:lpstr>
      <vt:lpstr>  Types of Structured Light Waves      </vt:lpstr>
      <vt:lpstr>Spatial Structured Light Waves  </vt:lpstr>
      <vt:lpstr>Spatiotemporal Structured Light Waves</vt:lpstr>
      <vt:lpstr>2D Structured Light Waves Examples:</vt:lpstr>
      <vt:lpstr>3D Structured Light Waves Examples:  </vt:lpstr>
      <vt:lpstr>generating structured light waves</vt:lpstr>
      <vt:lpstr>Discrete Devices</vt:lpstr>
      <vt:lpstr>Fiber-Based Methods</vt:lpstr>
      <vt:lpstr>PowerPoint Presentation</vt:lpstr>
      <vt:lpstr>PowerPoint Presentation</vt:lpstr>
      <vt:lpstr>Applications of structured light waves</vt:lpstr>
      <vt:lpstr>Challenges and Future Directions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Vishwakarma</dc:creator>
  <cp:lastModifiedBy>Vishal Vishwakarma</cp:lastModifiedBy>
  <cp:revision>3</cp:revision>
  <dcterms:created xsi:type="dcterms:W3CDTF">2024-08-15T10:54:45Z</dcterms:created>
  <dcterms:modified xsi:type="dcterms:W3CDTF">2024-08-16T04:02:34Z</dcterms:modified>
</cp:coreProperties>
</file>