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A0BDA3A5-E696-473E-BDB5-A5BF26B37E11}"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3127592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3594269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22447371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185642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1413479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BDA3A5-E696-473E-BDB5-A5BF26B37E11}"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495232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0BDA3A5-E696-473E-BDB5-A5BF26B37E11}"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15675872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DA3A5-E696-473E-BDB5-A5BF26B37E11}"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460087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DA3A5-E696-473E-BDB5-A5BF26B37E11}"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24591896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BDA3A5-E696-473E-BDB5-A5BF26B37E11}"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274522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0BDA3A5-E696-473E-BDB5-A5BF26B37E11}" type="datetimeFigureOut">
              <a:rPr lang="en-IN" smtClean="0"/>
              <a:t>09-06-2022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1875576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207714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0000" y="2505075"/>
            <a:ext cx="50252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6319840" y="2505075"/>
            <a:ext cx="503554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BDA3A5-E696-473E-BDB5-A5BF26B37E11}" type="datetimeFigureOut">
              <a:rPr lang="en-IN" smtClean="0"/>
              <a:t>09-06-2022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11439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BDA3A5-E696-473E-BDB5-A5BF26B37E11}" type="datetimeFigureOut">
              <a:rPr lang="en-IN" smtClean="0"/>
              <a:t>09-06-2022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5975796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BDA3A5-E696-473E-BDB5-A5BF26B37E11}" type="datetimeFigureOut">
              <a:rPr lang="en-IN" smtClean="0"/>
              <a:t>09-06-2022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3905482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157233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0BDA3A5-E696-473E-BDB5-A5BF26B37E11}" type="datetimeFigureOut">
              <a:rPr lang="en-IN" smtClean="0"/>
              <a:t>09-06-2022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04E084C-F75C-439C-A40E-1C9A1B5A3A19}" type="slidenum">
              <a:rPr lang="en-IN" smtClean="0"/>
              <a:t>‹#›</a:t>
            </a:fld>
            <a:endParaRPr lang="en-IN"/>
          </a:p>
        </p:txBody>
      </p:sp>
    </p:spTree>
    <p:extLst>
      <p:ext uri="{BB962C8B-B14F-4D97-AF65-F5344CB8AC3E}">
        <p14:creationId xmlns:p14="http://schemas.microsoft.com/office/powerpoint/2010/main" val="2495205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A0BDA3A5-E696-473E-BDB5-A5BF26B37E11}" type="datetimeFigureOut">
              <a:rPr lang="en-IN" smtClean="0"/>
              <a:t>09-06-2022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004E084C-F75C-439C-A40E-1C9A1B5A3A19}" type="slidenum">
              <a:rPr lang="en-IN" smtClean="0"/>
              <a:t>‹#›</a:t>
            </a:fld>
            <a:endParaRPr lang="en-IN"/>
          </a:p>
        </p:txBody>
      </p:sp>
    </p:spTree>
    <p:extLst>
      <p:ext uri="{BB962C8B-B14F-4D97-AF65-F5344CB8AC3E}">
        <p14:creationId xmlns:p14="http://schemas.microsoft.com/office/powerpoint/2010/main" val="3403562806"/>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techtarget.com/whatis/definition/algorithm" TargetMode="External"/><Relationship Id="rId2" Type="http://schemas.openxmlformats.org/officeDocument/2006/relationships/hyperlink" Target="https://www.techtarget.com/searchenterpriseai/definition/AI-Artificial-Intelligenc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34000" r="-34000"/>
          </a:stretch>
        </a:blip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8D77CEC-F590-F192-FFD0-EAAFE5ABF049}"/>
              </a:ext>
            </a:extLst>
          </p:cNvPr>
          <p:cNvSpPr>
            <a:spLocks noGrp="1"/>
          </p:cNvSpPr>
          <p:nvPr>
            <p:ph type="subTitle" idx="1"/>
          </p:nvPr>
        </p:nvSpPr>
        <p:spPr>
          <a:xfrm>
            <a:off x="2870980" y="5826839"/>
            <a:ext cx="9144000" cy="754025"/>
          </a:xfrm>
        </p:spPr>
        <p:txBody>
          <a:bodyPr>
            <a:normAutofit/>
          </a:bodyPr>
          <a:lstStyle/>
          <a:p>
            <a:r>
              <a:rPr lang="en-IN" sz="4800" b="1" dirty="0">
                <a:solidFill>
                  <a:srgbClr val="FFFF00"/>
                </a:solidFill>
                <a:effectLst/>
                <a:latin typeface="Bahnschrift Light SemiCondensed" panose="020B0502040204020203" pitchFamily="34" charset="0"/>
                <a:ea typeface="Calibri" panose="020F0502020204030204" pitchFamily="34" charset="0"/>
              </a:rPr>
              <a:t>Restaurant Review Analysis</a:t>
            </a:r>
            <a:endParaRPr lang="en-IN" sz="4800" b="1" dirty="0">
              <a:solidFill>
                <a:srgbClr val="FFFF00"/>
              </a:solidFill>
              <a:latin typeface="Bahnschrift Light SemiCondensed" panose="020B0502040204020203" pitchFamily="34" charset="0"/>
            </a:endParaRPr>
          </a:p>
        </p:txBody>
      </p:sp>
      <p:pic>
        <p:nvPicPr>
          <p:cNvPr id="5" name="Picture 4">
            <a:extLst>
              <a:ext uri="{FF2B5EF4-FFF2-40B4-BE49-F238E27FC236}">
                <a16:creationId xmlns:a16="http://schemas.microsoft.com/office/drawing/2014/main" id="{B76E467A-1A31-45FA-E0FD-E20E947EEE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15" y="1702191"/>
            <a:ext cx="5162842" cy="2686930"/>
          </a:xfrm>
          <a:prstGeom prst="rect">
            <a:avLst/>
          </a:prstGeom>
        </p:spPr>
      </p:pic>
    </p:spTree>
    <p:extLst>
      <p:ext uri="{BB962C8B-B14F-4D97-AF65-F5344CB8AC3E}">
        <p14:creationId xmlns:p14="http://schemas.microsoft.com/office/powerpoint/2010/main" val="16358883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C7D541-57AE-3EF7-2E0D-E8C28BB0B0A4}"/>
              </a:ext>
            </a:extLst>
          </p:cNvPr>
          <p:cNvSpPr>
            <a:spLocks noGrp="1"/>
          </p:cNvSpPr>
          <p:nvPr>
            <p:ph idx="1"/>
          </p:nvPr>
        </p:nvSpPr>
        <p:spPr>
          <a:xfrm>
            <a:off x="979100" y="1389527"/>
            <a:ext cx="10233800" cy="4351338"/>
          </a:xfrm>
        </p:spPr>
        <p:txBody>
          <a:bodyPr/>
          <a:lstStyle/>
          <a:p>
            <a:r>
              <a:rPr lang="en-IN" dirty="0">
                <a:solidFill>
                  <a:srgbClr val="FFFF00"/>
                </a:solidFill>
                <a:effectLst/>
                <a:latin typeface="Bahnschrift Light Condensed" panose="020B0502040204020203" pitchFamily="34" charset="0"/>
                <a:ea typeface="Calibri" panose="020F0502020204030204" pitchFamily="34" charset="0"/>
              </a:rPr>
              <a:t> Natural Language Processing (NLP) is the sub field of computer science especially Artificial Intelligence (AI) that is concerned about enabling computers to understand and process human language</a:t>
            </a:r>
            <a:endParaRPr lang="en-IN"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endParaRPr lang="en-IN" dirty="0">
              <a:solidFill>
                <a:srgbClr val="FFFF00"/>
              </a:solidFill>
              <a:latin typeface="Bahnschrift Light Condensed" panose="020B0502040204020203" pitchFamily="34" charset="0"/>
              <a:ea typeface="Calibri" panose="020F0502020204030204" pitchFamily="34" charset="0"/>
              <a:cs typeface="Times New Roman" panose="02020603050405020304" pitchFamily="18" charset="0"/>
            </a:endParaRPr>
          </a:p>
          <a:p>
            <a:r>
              <a:rPr lang="en-IN"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NLTK consists of the most common algorithms such as tokenizing, part-of-speech tagging, stemming, sentiment analysis, topic segmentation, and named entity recognition. NLTK helps the computer to analysis, pre-processes, and understand the written text.</a:t>
            </a:r>
          </a:p>
          <a:p>
            <a:endParaRPr lang="en-IN"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452F342E-8B5C-47AE-BBA1-38F06ED1925B}"/>
              </a:ext>
            </a:extLst>
          </p:cNvPr>
          <p:cNvSpPr txBox="1"/>
          <p:nvPr/>
        </p:nvSpPr>
        <p:spPr>
          <a:xfrm>
            <a:off x="534317" y="246483"/>
            <a:ext cx="5092760" cy="646331"/>
          </a:xfrm>
          <a:prstGeom prst="rect">
            <a:avLst/>
          </a:prstGeom>
          <a:noFill/>
          <a:ln w="38100">
            <a:solidFill>
              <a:schemeClr val="tx1"/>
            </a:solidFill>
          </a:ln>
        </p:spPr>
        <p:txBody>
          <a:bodyPr wrap="square">
            <a:spAutoFit/>
          </a:bodyPr>
          <a:lstStyle/>
          <a:p>
            <a:r>
              <a:rPr lang="en-IN"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rPr>
              <a:t>Text Processing by using NLTK</a:t>
            </a:r>
            <a:r>
              <a:rPr lang="en-US"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rPr>
              <a:t> </a:t>
            </a:r>
            <a:endParaRPr lang="en-US" sz="3600" b="1" dirty="0">
              <a:solidFill>
                <a:schemeClr val="accent6">
                  <a:lumMod val="20000"/>
                  <a:lumOff val="80000"/>
                </a:schemeClr>
              </a:solidFill>
              <a:latin typeface="Bahnschrift Light Condensed" panose="020B0502040204020203" pitchFamily="34" charset="0"/>
            </a:endParaRPr>
          </a:p>
        </p:txBody>
      </p:sp>
    </p:spTree>
    <p:extLst>
      <p:ext uri="{BB962C8B-B14F-4D97-AF65-F5344CB8AC3E}">
        <p14:creationId xmlns:p14="http://schemas.microsoft.com/office/powerpoint/2010/main" val="2042100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2AAE5-51F3-5E0E-6E06-17204502076E}"/>
              </a:ext>
            </a:extLst>
          </p:cNvPr>
          <p:cNvSpPr>
            <a:spLocks noGrp="1"/>
          </p:cNvSpPr>
          <p:nvPr>
            <p:ph idx="1"/>
          </p:nvPr>
        </p:nvSpPr>
        <p:spPr>
          <a:xfrm>
            <a:off x="1120000" y="1336431"/>
            <a:ext cx="10233800" cy="5120640"/>
          </a:xfrm>
        </p:spPr>
        <p:txBody>
          <a:bodyPr>
            <a:normAutofit fontScale="92500"/>
          </a:bodyPr>
          <a:lstStyle/>
          <a:p>
            <a:r>
              <a:rPr lang="en-IN" b="1" dirty="0">
                <a:solidFill>
                  <a:srgbClr val="FFFF00"/>
                </a:solidFill>
                <a:effectLst/>
                <a:latin typeface="Bahnschrift Light Condensed" panose="020B0502040204020203" pitchFamily="34" charset="0"/>
                <a:ea typeface="Calibri" panose="020F0502020204030204" pitchFamily="34" charset="0"/>
              </a:rPr>
              <a:t>Tokenization is done by natural language toolkit predefined function </a:t>
            </a:r>
            <a:r>
              <a:rPr lang="en-IN" b="1" dirty="0" err="1">
                <a:solidFill>
                  <a:srgbClr val="FFFF00"/>
                </a:solidFill>
                <a:effectLst/>
                <a:latin typeface="Bahnschrift Light Condensed" panose="020B0502040204020203" pitchFamily="34" charset="0"/>
                <a:ea typeface="Calibri" panose="020F0502020204030204" pitchFamily="34" charset="0"/>
              </a:rPr>
              <a:t>nltk</a:t>
            </a:r>
            <a:r>
              <a:rPr lang="en-IN" b="1" dirty="0">
                <a:solidFill>
                  <a:srgbClr val="FFFF00"/>
                </a:solidFill>
                <a:effectLst/>
                <a:latin typeface="Bahnschrift Light Condensed" panose="020B0502040204020203" pitchFamily="34" charset="0"/>
                <a:ea typeface="Calibri" panose="020F0502020204030204" pitchFamily="34" charset="0"/>
              </a:rPr>
              <a:t> word_tokenize.</a:t>
            </a:r>
          </a:p>
          <a:p>
            <a:r>
              <a:rPr lang="en-IN" sz="3000" b="1" dirty="0">
                <a:solidFill>
                  <a:srgbClr val="FFFF00"/>
                </a:solidFill>
                <a:effectLst/>
                <a:latin typeface="Bahnschrift Light Condensed" panose="020B0502040204020203" pitchFamily="34" charset="0"/>
                <a:ea typeface="Times New Roman" panose="02020603050405020304" pitchFamily="18" charset="0"/>
              </a:rPr>
              <a:t>It may be defined as the process of breaking up a piece of text into smaller parts, such as sentences and words. These smaller parts are called tokens</a:t>
            </a:r>
          </a:p>
          <a:p>
            <a:r>
              <a:rPr lang="en-IN" b="1" dirty="0">
                <a:solidFill>
                  <a:srgbClr val="FFFF00"/>
                </a:solidFill>
                <a:effectLst/>
                <a:latin typeface="Bahnschrift Light Condensed" panose="020B0502040204020203" pitchFamily="34" charset="0"/>
                <a:ea typeface="Calibri" panose="020F0502020204030204" pitchFamily="34" charset="0"/>
              </a:rPr>
              <a:t> NLTK is a platform for python language, it offers over 50 corpuses and lexical resources for example sentiwordnet3.0, Wordnet etc. </a:t>
            </a:r>
          </a:p>
          <a:p>
            <a:pPr marL="0" indent="0">
              <a:buNone/>
            </a:pPr>
            <a:endParaRPr lang="en-IN" sz="2400" b="1" dirty="0">
              <a:solidFill>
                <a:srgbClr val="FFFF00"/>
              </a:solidFill>
              <a:effectLst/>
              <a:latin typeface="Bahnschrift Light Condensed" panose="020B0502040204020203" pitchFamily="34" charset="0"/>
              <a:ea typeface="Calibri" panose="020F0502020204030204" pitchFamily="34" charset="0"/>
            </a:endParaRPr>
          </a:p>
          <a:p>
            <a:pPr marL="0" indent="0">
              <a:buNone/>
            </a:pPr>
            <a:endParaRPr lang="en-IN" sz="1800" dirty="0">
              <a:solidFill>
                <a:srgbClr val="000000"/>
              </a:solidFill>
              <a:effectLst/>
              <a:latin typeface="Times New Roman" panose="02020603050405020304" pitchFamily="18" charset="0"/>
              <a:ea typeface="Calibri" panose="020F0502020204030204" pitchFamily="34" charset="0"/>
            </a:endParaRPr>
          </a:p>
          <a:p>
            <a:pPr>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900" b="1" dirty="0">
                <a:solidFill>
                  <a:schemeClr val="accent6">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from nltk.tokenize import sent_tokenize, word_tokenize </a:t>
            </a:r>
            <a:endParaRPr lang="en-IN" sz="19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900" b="1" dirty="0">
                <a:solidFill>
                  <a:schemeClr val="accent6">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text = "Natural language processing is an exciting area."</a:t>
            </a:r>
            <a:endParaRPr lang="en-IN" sz="19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75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900" b="1" dirty="0">
                <a:solidFill>
                  <a:schemeClr val="accent6">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print(sent_tokenize(text))</a:t>
            </a:r>
          </a:p>
          <a:p>
            <a:pPr marL="0" indent="0">
              <a:lnSpc>
                <a:spcPct val="115000"/>
              </a:lnSpc>
              <a:spcAft>
                <a:spcPts val="75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900" b="1" dirty="0">
                <a:solidFill>
                  <a:schemeClr val="accent6">
                    <a:lumMod val="60000"/>
                    <a:lumOff val="40000"/>
                  </a:schemeClr>
                </a:solidFill>
                <a:effectLst/>
                <a:latin typeface="Consolas" panose="020B0609020204030204" pitchFamily="49" charset="0"/>
                <a:ea typeface="Times New Roman" panose="02020603050405020304" pitchFamily="18" charset="0"/>
                <a:cs typeface="Courier New" panose="02070309020205020404" pitchFamily="49" charset="0"/>
              </a:rPr>
              <a:t>     "Natural”    “language”   “processing”  “is”  “an”   “exciting area.”</a:t>
            </a:r>
            <a:endParaRPr lang="en-IN" sz="1900" b="1" dirty="0">
              <a:solidFill>
                <a:schemeClr val="accent6">
                  <a:lumMod val="60000"/>
                  <a:lumOff val="4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69DFA53-1701-3664-7BAE-612A89BFA372}"/>
              </a:ext>
            </a:extLst>
          </p:cNvPr>
          <p:cNvSpPr txBox="1"/>
          <p:nvPr/>
        </p:nvSpPr>
        <p:spPr>
          <a:xfrm>
            <a:off x="534317" y="246483"/>
            <a:ext cx="3306163" cy="834524"/>
          </a:xfrm>
          <a:prstGeom prst="rect">
            <a:avLst/>
          </a:prstGeom>
          <a:noFill/>
          <a:ln w="38100">
            <a:solidFill>
              <a:schemeClr val="tx1"/>
            </a:solidFill>
          </a:ln>
        </p:spPr>
        <p:txBody>
          <a:bodyPr wrap="square">
            <a:spAutoFit/>
          </a:bodyPr>
          <a:lstStyle/>
          <a:p>
            <a:pPr>
              <a:lnSpc>
                <a:spcPct val="150000"/>
              </a:lnSpc>
              <a:spcAft>
                <a:spcPts val="1000"/>
              </a:spcAft>
            </a:pPr>
            <a:r>
              <a:rPr lang="en-IN" sz="3600" b="1"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Tokenization</a:t>
            </a:r>
            <a:r>
              <a:rPr lang="en-IN" sz="3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3664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19AD6-C479-2665-80EA-A2D2E27185C8}"/>
              </a:ext>
            </a:extLst>
          </p:cNvPr>
          <p:cNvSpPr>
            <a:spLocks noGrp="1"/>
          </p:cNvSpPr>
          <p:nvPr>
            <p:ph idx="1"/>
          </p:nvPr>
        </p:nvSpPr>
        <p:spPr>
          <a:xfrm>
            <a:off x="309489" y="1825625"/>
            <a:ext cx="11324493" cy="4351338"/>
          </a:xfrm>
        </p:spPr>
        <p:txBody>
          <a:bodyPr/>
          <a:lstStyle/>
          <a:p>
            <a:pPr marL="0" indent="0">
              <a:lnSpc>
                <a:spcPct val="150000"/>
              </a:lnSpc>
              <a:spcAft>
                <a:spcPts val="1000"/>
              </a:spcAft>
              <a:buNone/>
            </a:pPr>
            <a:r>
              <a:rPr lang="en-US" sz="2400" b="1" i="0" dirty="0">
                <a:solidFill>
                  <a:srgbClr val="FFFF00"/>
                </a:solidFill>
                <a:effectLst/>
                <a:latin typeface="Bahnschrift Light Condensed" panose="020B0502040204020203" pitchFamily="34" charset="0"/>
              </a:rPr>
              <a:t>The words which are generally filtered out before processing a natural language are called stop words. These are actually the most common words in any language (like articles, prepositions, pronouns, conjunctions, </a:t>
            </a:r>
            <a:r>
              <a:rPr lang="en-US" sz="2400" b="1" i="0" dirty="0" err="1">
                <a:solidFill>
                  <a:srgbClr val="FFFF00"/>
                </a:solidFill>
                <a:effectLst/>
                <a:latin typeface="Bahnschrift Light Condensed" panose="020B0502040204020203" pitchFamily="34" charset="0"/>
              </a:rPr>
              <a:t>etc</a:t>
            </a:r>
            <a:r>
              <a:rPr lang="en-US" sz="2400" b="1" i="0" dirty="0">
                <a:solidFill>
                  <a:srgbClr val="FFFF00"/>
                </a:solidFill>
                <a:effectLst/>
                <a:latin typeface="Bahnschrift Light Condensed" panose="020B0502040204020203" pitchFamily="34" charset="0"/>
              </a:rPr>
              <a:t>) and does not add much information to the text.</a:t>
            </a:r>
            <a:endPar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indent="0">
              <a:lnSpc>
                <a:spcPct val="150000"/>
              </a:lnSpc>
              <a:spcAft>
                <a:spcPts val="1000"/>
              </a:spcAft>
              <a:buNone/>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According to standford.edu, some particularly common words, those word’s appearance have little value in favouring select documents matching, a user need are excluded from the vocabulary entirely.</a:t>
            </a:r>
          </a:p>
          <a:p>
            <a:endParaRPr lang="en-IN" dirty="0"/>
          </a:p>
        </p:txBody>
      </p:sp>
      <p:sp>
        <p:nvSpPr>
          <p:cNvPr id="4" name="Title 3">
            <a:extLst>
              <a:ext uri="{FF2B5EF4-FFF2-40B4-BE49-F238E27FC236}">
                <a16:creationId xmlns:a16="http://schemas.microsoft.com/office/drawing/2014/main" id="{BED053FB-3468-DA16-7A9F-5FE563AA4D85}"/>
              </a:ext>
            </a:extLst>
          </p:cNvPr>
          <p:cNvSpPr txBox="1">
            <a:spLocks noGrp="1"/>
          </p:cNvSpPr>
          <p:nvPr>
            <p:ph type="title"/>
          </p:nvPr>
        </p:nvSpPr>
        <p:spPr>
          <a:xfrm>
            <a:off x="702436" y="118276"/>
            <a:ext cx="5037182" cy="834524"/>
          </a:xfrm>
          <a:prstGeom prst="rect">
            <a:avLst/>
          </a:prstGeom>
          <a:noFill/>
          <a:ln w="38100">
            <a:solidFill>
              <a:schemeClr val="tx1"/>
            </a:solidFill>
          </a:ln>
        </p:spPr>
        <p:txBody>
          <a:bodyPr wrap="square">
            <a:spAutoFit/>
          </a:bodyPr>
          <a:lstStyle/>
          <a:p>
            <a:pPr>
              <a:lnSpc>
                <a:spcPct val="150000"/>
              </a:lnSpc>
              <a:spcAft>
                <a:spcPts val="1000"/>
              </a:spcAft>
            </a:pPr>
            <a:r>
              <a:rPr lang="en-IN" sz="3600" b="1" dirty="0">
                <a:solidFill>
                  <a:schemeClr val="accent6">
                    <a:lumMod val="20000"/>
                    <a:lumOff val="80000"/>
                  </a:schemeClr>
                </a:solidFill>
                <a:effectLst/>
                <a:latin typeface="Times New Roman" panose="02020603050405020304" pitchFamily="18" charset="0"/>
                <a:ea typeface="Calibri" panose="020F0502020204030204" pitchFamily="34" charset="0"/>
                <a:cs typeface="Times New Roman" panose="02020603050405020304" pitchFamily="18" charset="0"/>
              </a:rPr>
              <a:t>Removing Stop Words </a:t>
            </a:r>
            <a:endParaRPr lang="en-IN" sz="3600" dirty="0">
              <a:solidFill>
                <a:schemeClr val="accent6">
                  <a:lumMod val="20000"/>
                  <a:lumOff val="80000"/>
                </a:schemeClr>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9192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3E61FC-F415-D4B5-0C7A-C5B79D7F9DCE}"/>
              </a:ext>
            </a:extLst>
          </p:cNvPr>
          <p:cNvSpPr>
            <a:spLocks noGrp="1"/>
          </p:cNvSpPr>
          <p:nvPr>
            <p:ph idx="1"/>
          </p:nvPr>
        </p:nvSpPr>
        <p:spPr>
          <a:xfrm>
            <a:off x="464234" y="1223888"/>
            <a:ext cx="11727766" cy="5444197"/>
          </a:xfrm>
        </p:spPr>
        <p:txBody>
          <a:bodyPr>
            <a:noAutofit/>
          </a:bodyPr>
          <a:lstStyle/>
          <a:p>
            <a:pPr>
              <a:lnSpc>
                <a:spcPct val="150000"/>
              </a:lnSpc>
              <a:spcAft>
                <a:spcPts val="1000"/>
              </a:spcAft>
            </a:pPr>
            <a:r>
              <a:rPr lang="en-IN" sz="2400" b="1" dirty="0">
                <a:solidFill>
                  <a:srgbClr val="FFFF00"/>
                </a:solidFill>
                <a:effectLst/>
                <a:latin typeface="Bahnschrift Light Condensed" panose="020B0502040204020203" pitchFamily="34" charset="0"/>
                <a:ea typeface="Times New Roman" panose="02020603050405020304" pitchFamily="18" charset="0"/>
              </a:rPr>
              <a:t>Stemming is a technique used to extract the base form of the words by removing affixes from them</a:t>
            </a:r>
            <a:endParaRPr lang="en-IN" sz="2400" b="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endParaRPr>
          </a:p>
          <a:p>
            <a:pPr>
              <a:lnSpc>
                <a:spcPct val="150000"/>
              </a:lnSpc>
              <a:spcAft>
                <a:spcPts val="1000"/>
              </a:spcAft>
            </a:pPr>
            <a:r>
              <a:rPr lang="en-IN" sz="2400" b="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In our text we may find many words like playing, played, playfully, etc… which have a root word, play all of these convey the same meaning. So we can just extract the root word and remove the rest. Here the root word formed is called ‘stem’ and it is not necessarily that stem needs to exist and have a meaning. Just by committing the suffix and prefix, we generate the stems.</a:t>
            </a:r>
            <a:endPar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r>
              <a:rPr lang="en-IN" sz="2400" b="1" dirty="0">
                <a:solidFill>
                  <a:srgbClr val="FFFF00"/>
                </a:solidFill>
                <a:effectLst/>
                <a:latin typeface="Bahnschrift Light Condensed" panose="020B0502040204020203" pitchFamily="34" charset="0"/>
                <a:ea typeface="Times New Roman" panose="02020603050405020304" pitchFamily="18" charset="0"/>
              </a:rPr>
              <a:t>NLTK provides us with PorterStemmer LancasterStemmer and SnowballStemmer packages</a:t>
            </a:r>
          </a:p>
          <a:p>
            <a:endParaRPr lang="en-IN" sz="2000" b="1" dirty="0">
              <a:solidFill>
                <a:srgbClr val="FFFF00"/>
              </a:solidFill>
              <a:latin typeface="Bahnschrift Light Condensed" panose="020B0502040204020203" pitchFamily="34" charset="0"/>
            </a:endParaRPr>
          </a:p>
          <a:p>
            <a:r>
              <a:rPr lang="en-IN" sz="4000" b="1" i="1" dirty="0">
                <a:solidFill>
                  <a:schemeClr val="tx2">
                    <a:lumMod val="20000"/>
                    <a:lumOff val="80000"/>
                  </a:schemeClr>
                </a:solidFill>
                <a:latin typeface="Bahnschrift Light Condensed" panose="020B0502040204020203" pitchFamily="34" charset="0"/>
                <a:ea typeface="Times New Roman" panose="02020603050405020304" pitchFamily="18" charset="0"/>
              </a:rPr>
              <a:t>Lovingly   lovable   loved </a:t>
            </a:r>
            <a:endParaRPr lang="en-IN" sz="4000" b="1" dirty="0">
              <a:solidFill>
                <a:schemeClr val="tx2">
                  <a:lumMod val="20000"/>
                  <a:lumOff val="80000"/>
                </a:schemeClr>
              </a:solidFill>
              <a:latin typeface="Bahnschrift Light Condensed" panose="020B0502040204020203" pitchFamily="34" charset="0"/>
              <a:ea typeface="Times New Roman" panose="02020603050405020304" pitchFamily="18" charset="0"/>
            </a:endParaRPr>
          </a:p>
          <a:p>
            <a:r>
              <a:rPr lang="en-IN" sz="4000" b="1" dirty="0">
                <a:solidFill>
                  <a:schemeClr val="tx2">
                    <a:lumMod val="20000"/>
                    <a:lumOff val="80000"/>
                  </a:schemeClr>
                </a:solidFill>
                <a:latin typeface="Bahnschrift Light Condensed" panose="020B0502040204020203" pitchFamily="34" charset="0"/>
              </a:rPr>
              <a:t>  stem word &gt;&gt;  </a:t>
            </a:r>
            <a:r>
              <a:rPr lang="en-IN" sz="4000" b="1" i="1" dirty="0">
                <a:solidFill>
                  <a:schemeClr val="tx2">
                    <a:lumMod val="20000"/>
                    <a:lumOff val="80000"/>
                  </a:schemeClr>
                </a:solidFill>
                <a:latin typeface="Bahnschrift Light Condensed" panose="020B0502040204020203" pitchFamily="34" charset="0"/>
              </a:rPr>
              <a:t>love</a:t>
            </a:r>
          </a:p>
        </p:txBody>
      </p:sp>
      <p:sp>
        <p:nvSpPr>
          <p:cNvPr id="4" name="Title 3">
            <a:extLst>
              <a:ext uri="{FF2B5EF4-FFF2-40B4-BE49-F238E27FC236}">
                <a16:creationId xmlns:a16="http://schemas.microsoft.com/office/drawing/2014/main" id="{E941317C-6645-187B-C075-0C0CCC726F76}"/>
              </a:ext>
            </a:extLst>
          </p:cNvPr>
          <p:cNvSpPr txBox="1">
            <a:spLocks noGrp="1"/>
          </p:cNvSpPr>
          <p:nvPr>
            <p:ph type="title"/>
          </p:nvPr>
        </p:nvSpPr>
        <p:spPr>
          <a:xfrm>
            <a:off x="795996" y="348381"/>
            <a:ext cx="2284829" cy="665310"/>
          </a:xfrm>
          <a:prstGeom prst="rect">
            <a:avLst/>
          </a:prstGeom>
          <a:noFill/>
          <a:ln w="38100">
            <a:solidFill>
              <a:schemeClr val="tx1"/>
            </a:solidFill>
          </a:ln>
        </p:spPr>
        <p:txBody>
          <a:bodyPr wrap="square">
            <a:spAutoFit/>
          </a:bodyPr>
          <a:lstStyle/>
          <a:p>
            <a:pPr>
              <a:lnSpc>
                <a:spcPct val="115000"/>
              </a:lnSpc>
              <a:spcAft>
                <a:spcPts val="1000"/>
              </a:spcAft>
            </a:pPr>
            <a:r>
              <a:rPr lang="en-IN"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rPr>
              <a:t>Stemming</a:t>
            </a:r>
            <a:endParaRPr lang="en-IN" sz="36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685036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4D1A73E-0873-64CF-6C00-2B3D447EDC1F}"/>
              </a:ext>
            </a:extLst>
          </p:cNvPr>
          <p:cNvSpPr>
            <a:spLocks noGrp="1"/>
          </p:cNvSpPr>
          <p:nvPr>
            <p:ph idx="1"/>
          </p:nvPr>
        </p:nvSpPr>
        <p:spPr>
          <a:xfrm>
            <a:off x="1120000" y="1505243"/>
            <a:ext cx="10233800" cy="4671720"/>
          </a:xfrm>
        </p:spPr>
        <p:txBody>
          <a:bodyPr>
            <a:normAutofit/>
          </a:bodyPr>
          <a:lstStyle/>
          <a:p>
            <a:r>
              <a:rPr lang="en-IN" sz="3200" b="1" dirty="0">
                <a:solidFill>
                  <a:srgbClr val="FFFF00"/>
                </a:solidFill>
                <a:effectLst/>
                <a:latin typeface="Bahnschrift Light Condensed" panose="020B0502040204020203" pitchFamily="34" charset="0"/>
                <a:ea typeface="Times New Roman" panose="02020603050405020304" pitchFamily="18" charset="0"/>
              </a:rPr>
              <a:t>CountVectorizer means breaking down a sentence or any text into words by performing pre-processing tasks like converting all words to lowercase, thus removing special characters. In NLP models can't understand textual data they only accept numbers, so this textual data needs to be vectorized</a:t>
            </a:r>
          </a:p>
          <a:p>
            <a:pPr marL="0" indent="0">
              <a:buNone/>
            </a:pPr>
            <a:endParaRPr lang="en-IN" sz="3200" dirty="0">
              <a:solidFill>
                <a:srgbClr val="FFFF00"/>
              </a:solidFill>
              <a:effectLst/>
              <a:latin typeface="Bahnschrift Light Condensed" panose="020B0502040204020203" pitchFamily="34" charset="0"/>
              <a:ea typeface="Times New Roman" panose="02020603050405020304" pitchFamily="18" charset="0"/>
            </a:endParaRPr>
          </a:p>
          <a:p>
            <a:r>
              <a:rPr lang="en-IN" sz="3200" b="1" dirty="0">
                <a:solidFill>
                  <a:srgbClr val="FFFF00"/>
                </a:solidFill>
                <a:effectLst/>
                <a:latin typeface="Bahnschrift Light Condensed" panose="020B0502040204020203" pitchFamily="34" charset="0"/>
                <a:ea typeface="Calibri" panose="020F0502020204030204" pitchFamily="34" charset="0"/>
              </a:rPr>
              <a:t>It is used to transform a given text into a vector on the basis of the frequency (count) of each word that occurs in the entire text</a:t>
            </a:r>
            <a:endParaRPr lang="en-IN" sz="3200" dirty="0">
              <a:solidFill>
                <a:srgbClr val="FFFF00"/>
              </a:solidFill>
              <a:latin typeface="Bahnschrift Light Condensed" panose="020B0502040204020203" pitchFamily="34" charset="0"/>
            </a:endParaRPr>
          </a:p>
        </p:txBody>
      </p:sp>
      <p:sp>
        <p:nvSpPr>
          <p:cNvPr id="4" name="Title 3">
            <a:extLst>
              <a:ext uri="{FF2B5EF4-FFF2-40B4-BE49-F238E27FC236}">
                <a16:creationId xmlns:a16="http://schemas.microsoft.com/office/drawing/2014/main" id="{4E8DC435-44D6-78F2-85A5-BF8404EFD0E8}"/>
              </a:ext>
            </a:extLst>
          </p:cNvPr>
          <p:cNvSpPr txBox="1">
            <a:spLocks noGrp="1"/>
          </p:cNvSpPr>
          <p:nvPr>
            <p:ph type="title"/>
          </p:nvPr>
        </p:nvSpPr>
        <p:spPr>
          <a:xfrm>
            <a:off x="795996" y="343123"/>
            <a:ext cx="2833469" cy="675826"/>
          </a:xfrm>
          <a:prstGeom prst="rect">
            <a:avLst/>
          </a:prstGeom>
          <a:noFill/>
          <a:ln w="38100">
            <a:solidFill>
              <a:schemeClr val="tx1"/>
            </a:solidFill>
          </a:ln>
        </p:spPr>
        <p:txBody>
          <a:bodyPr wrap="square">
            <a:spAutoFit/>
          </a:bodyPr>
          <a:lstStyle/>
          <a:p>
            <a:pPr>
              <a:lnSpc>
                <a:spcPct val="115000"/>
              </a:lnSpc>
              <a:spcAft>
                <a:spcPts val="1000"/>
              </a:spcAft>
            </a:pPr>
            <a:r>
              <a:rPr lang="en-IN" sz="3600" b="1" dirty="0">
                <a:solidFill>
                  <a:schemeClr val="accent6">
                    <a:lumMod val="20000"/>
                    <a:lumOff val="80000"/>
                  </a:schemeClr>
                </a:solidFill>
                <a:effectLst/>
                <a:latin typeface="Bahnschrift Light Condensed" panose="020B0502040204020203" pitchFamily="34" charset="0"/>
                <a:ea typeface="Times New Roman" panose="02020603050405020304" pitchFamily="18" charset="0"/>
              </a:rPr>
              <a:t>CountVectorizer</a:t>
            </a:r>
            <a:endParaRPr lang="en-IN"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42055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96AAD7-40E9-2161-CD5E-5A26E28119EC}"/>
              </a:ext>
            </a:extLst>
          </p:cNvPr>
          <p:cNvSpPr>
            <a:spLocks noGrp="1"/>
          </p:cNvSpPr>
          <p:nvPr>
            <p:ph idx="1"/>
          </p:nvPr>
        </p:nvSpPr>
        <p:spPr>
          <a:xfrm>
            <a:off x="239151" y="1280160"/>
            <a:ext cx="11507372" cy="4896803"/>
          </a:xfrm>
        </p:spPr>
        <p:txBody>
          <a:bodyPr>
            <a:normAutofit fontScale="92500" lnSpcReduction="20000"/>
          </a:bodyPr>
          <a:lstStyle/>
          <a:p>
            <a:pPr marL="0" indent="0">
              <a:buNone/>
            </a:pPr>
            <a:r>
              <a:rPr lang="en-IN" sz="3900" b="1" dirty="0">
                <a:solidFill>
                  <a:srgbClr val="00B0F0"/>
                </a:solidFill>
                <a:effectLst/>
                <a:latin typeface="Bahnschrift Light Condensed" panose="020B0502040204020203" pitchFamily="34" charset="0"/>
                <a:ea typeface="Calibri" panose="020F0502020204030204" pitchFamily="34" charset="0"/>
                <a:cs typeface="Times New Roman" panose="02020603050405020304" pitchFamily="18" charset="0"/>
              </a:rPr>
              <a:t>Naive bays:</a:t>
            </a:r>
          </a:p>
          <a:p>
            <a:pPr>
              <a:lnSpc>
                <a:spcPts val="2100"/>
              </a:lnSpc>
              <a:spcBef>
                <a:spcPts val="3770"/>
              </a:spcBef>
            </a:pPr>
            <a:r>
              <a:rPr lang="en-IN" sz="2400" b="1" kern="0"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Principle of Naive Bayes Classifier:</a:t>
            </a:r>
          </a:p>
          <a:p>
            <a:pPr marL="0" indent="0">
              <a:lnSpc>
                <a:spcPct val="150000"/>
              </a:lnSpc>
              <a:spcBef>
                <a:spcPts val="1030"/>
              </a:spcBef>
              <a:buNone/>
            </a:pPr>
            <a:r>
              <a:rPr lang="en-IN" sz="2400" b="1" spc="-5" dirty="0">
                <a:solidFill>
                  <a:srgbClr val="FFFF00"/>
                </a:solidFill>
                <a:effectLst/>
                <a:latin typeface="Bahnschrift Light Condensed" panose="020B0502040204020203" pitchFamily="34" charset="0"/>
                <a:ea typeface="Times New Roman" panose="02020603050405020304" pitchFamily="18" charset="0"/>
              </a:rPr>
              <a:t>     </a:t>
            </a:r>
            <a:r>
              <a:rPr lang="en-IN" sz="2600" b="1" spc="-5" dirty="0">
                <a:solidFill>
                  <a:srgbClr val="00B0F0"/>
                </a:solidFill>
                <a:effectLst/>
                <a:latin typeface="Bahnschrift Light Condensed" panose="020B0502040204020203" pitchFamily="34" charset="0"/>
                <a:ea typeface="Times New Roman" panose="02020603050405020304" pitchFamily="18" charset="0"/>
              </a:rPr>
              <a:t>A Naive Bayes classifier is a probabilistic machine learning model that’s used for classification task. The  classifier is based on the Bayes theorem.</a:t>
            </a:r>
          </a:p>
          <a:p>
            <a:pPr>
              <a:lnSpc>
                <a:spcPct val="150000"/>
              </a:lnSpc>
              <a:spcBef>
                <a:spcPts val="1030"/>
              </a:spcBef>
            </a:pPr>
            <a:endParaRPr lang="en-IN" sz="2400" b="1" dirty="0">
              <a:solidFill>
                <a:srgbClr val="FFFF00"/>
              </a:solidFill>
              <a:effectLst/>
              <a:latin typeface="Bahnschrift Light Condensed" panose="020B0502040204020203" pitchFamily="34" charset="0"/>
              <a:ea typeface="Times New Roman" panose="02020603050405020304" pitchFamily="18" charset="0"/>
            </a:endParaRPr>
          </a:p>
          <a:p>
            <a:pPr marL="0" indent="0">
              <a:buNone/>
            </a:pPr>
            <a:r>
              <a:rPr lang="en-IN" sz="2600" b="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When the features are independent, we can extend Bayes’ rule to what is called Naive Bayes which assumes that the features are independent which means changing the value of one feature doesn’t influence the values of other variables and this is why we call this algorithm “</a:t>
            </a:r>
            <a:r>
              <a:rPr lang="en-IN" sz="2600" b="1" i="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NAIVE</a:t>
            </a:r>
            <a:r>
              <a:rPr lang="en-IN" sz="2600" b="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a:t>
            </a:r>
          </a:p>
          <a:p>
            <a:pPr marL="0" indent="0">
              <a:buNone/>
            </a:pPr>
            <a:endParaRPr lang="en-IN" sz="26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indent="0">
              <a:buNone/>
            </a:pPr>
            <a:r>
              <a:rPr lang="en-IN" sz="2600" b="1" dirty="0">
                <a:solidFill>
                  <a:srgbClr val="FFFF00"/>
                </a:solidFill>
                <a:effectLst/>
                <a:latin typeface="Bahnschrift Light Condensed" panose="020B0502040204020203" pitchFamily="34" charset="0"/>
                <a:ea typeface="Times New Roman" panose="02020603050405020304" pitchFamily="18" charset="0"/>
                <a:cs typeface="Times New Roman" panose="02020603050405020304" pitchFamily="18" charset="0"/>
              </a:rPr>
              <a:t>Naive Bayes can be used for various things like face recognition, weather prediction, Medical Diagnosis, News classification, Sentiment Analysis, and a lot more.</a:t>
            </a:r>
            <a:endParaRPr lang="en-IN" sz="26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4" name="Title 3">
            <a:extLst>
              <a:ext uri="{FF2B5EF4-FFF2-40B4-BE49-F238E27FC236}">
                <a16:creationId xmlns:a16="http://schemas.microsoft.com/office/drawing/2014/main" id="{66D2D1DB-87C0-A036-07D8-EFEEE5680816}"/>
              </a:ext>
            </a:extLst>
          </p:cNvPr>
          <p:cNvSpPr txBox="1">
            <a:spLocks noGrp="1"/>
          </p:cNvSpPr>
          <p:nvPr>
            <p:ph type="title"/>
          </p:nvPr>
        </p:nvSpPr>
        <p:spPr>
          <a:xfrm>
            <a:off x="239151" y="207704"/>
            <a:ext cx="2833469" cy="665310"/>
          </a:xfrm>
          <a:prstGeom prst="rect">
            <a:avLst/>
          </a:prstGeom>
          <a:noFill/>
          <a:ln w="38100">
            <a:solidFill>
              <a:schemeClr val="tx1"/>
            </a:solidFill>
          </a:ln>
        </p:spPr>
        <p:txBody>
          <a:bodyPr wrap="square">
            <a:spAutoFit/>
          </a:bodyPr>
          <a:lstStyle/>
          <a:p>
            <a:pPr>
              <a:lnSpc>
                <a:spcPct val="115000"/>
              </a:lnSpc>
              <a:spcAft>
                <a:spcPts val="1000"/>
              </a:spcAft>
            </a:pPr>
            <a:r>
              <a:rPr lang="en-IN"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rPr>
              <a:t>Model Training </a:t>
            </a:r>
            <a:endParaRPr lang="en-IN"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2835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33AAE2-9F0B-A7C1-DB71-6A01820F1083}"/>
              </a:ext>
            </a:extLst>
          </p:cNvPr>
          <p:cNvSpPr>
            <a:spLocks noGrp="1"/>
          </p:cNvSpPr>
          <p:nvPr>
            <p:ph idx="1"/>
          </p:nvPr>
        </p:nvSpPr>
        <p:spPr>
          <a:xfrm>
            <a:off x="1120000" y="365760"/>
            <a:ext cx="10233800" cy="5811203"/>
          </a:xfrm>
        </p:spPr>
        <p:txBody>
          <a:bodyPr>
            <a:normAutofit fontScale="92500" lnSpcReduction="10000"/>
          </a:bodyPr>
          <a:lstStyle/>
          <a:p>
            <a:r>
              <a:rPr lang="en-IN"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The formula for Bayes' theorem is given as:</a:t>
            </a:r>
            <a:endParaRPr lang="en-IN" dirty="0">
              <a:solidFill>
                <a:srgbClr val="FFFF0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gn="just">
              <a:lnSpc>
                <a:spcPct val="150000"/>
              </a:lnSpc>
              <a:spcAft>
                <a:spcPts val="1000"/>
              </a:spcAft>
            </a:pPr>
            <a:endParaRPr lang="en-IN" sz="1800" b="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algn="just">
              <a:lnSpc>
                <a:spcPct val="150000"/>
              </a:lnSpc>
              <a:spcAft>
                <a:spcPts val="1000"/>
              </a:spcAft>
            </a:pPr>
            <a:endParaRPr lang="en-IN" sz="1800" b="1" dirty="0">
              <a:solidFill>
                <a:srgbClr val="333333"/>
              </a:solidFill>
              <a:latin typeface="Times New Roman" panose="02020603050405020304" pitchFamily="18" charset="0"/>
              <a:ea typeface="Times New Roman" panose="02020603050405020304" pitchFamily="18" charset="0"/>
              <a:cs typeface="Times New Roman" panose="02020603050405020304" pitchFamily="18" charset="0"/>
            </a:endParaRPr>
          </a:p>
          <a:p>
            <a:pPr marL="0" indent="0" algn="just">
              <a:lnSpc>
                <a:spcPct val="150000"/>
              </a:lnSpc>
              <a:spcAft>
                <a:spcPts val="1000"/>
              </a:spcAft>
              <a:buNone/>
            </a:pPr>
            <a:r>
              <a:rPr lang="en-IN" sz="2000" b="1"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  Where,</a:t>
            </a:r>
            <a:endParaRPr lang="en-IN" sz="2000" dirty="0">
              <a:solidFill>
                <a:srgbClr val="FFFF0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b="1"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P(A|B) is Posterior probability</a:t>
            </a:r>
            <a:r>
              <a:rPr lang="en-IN" sz="2000"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 Probability of hypothesis A on the observed event B.</a:t>
            </a:r>
            <a:endParaRPr lang="en-IN" sz="2000" dirty="0">
              <a:solidFill>
                <a:srgbClr val="FFFF00"/>
              </a:solidFill>
              <a:effectLst/>
              <a:latin typeface="Bahnschrift SemiBold" panose="020B0502040204020203"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2000" b="1"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P(B|A) is Likelihood probability</a:t>
            </a:r>
            <a:r>
              <a:rPr lang="en-IN" sz="2000"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 Probability of the evidence given that the probability of a hypothesis is true.</a:t>
            </a:r>
            <a:endParaRPr lang="en-IN" sz="2000" dirty="0">
              <a:solidFill>
                <a:srgbClr val="FFFF00"/>
              </a:solidFill>
              <a:effectLst/>
              <a:latin typeface="Bahnschrift SemiBold" panose="020B0502040204020203" pitchFamily="34" charset="0"/>
              <a:ea typeface="Calibri" panose="020F0502020204030204" pitchFamily="34" charset="0"/>
              <a:cs typeface="Times New Roman" panose="02020603050405020304" pitchFamily="18" charset="0"/>
            </a:endParaRPr>
          </a:p>
          <a:p>
            <a:r>
              <a:rPr lang="en-IN" sz="2000" b="1" dirty="0">
                <a:solidFill>
                  <a:srgbClr val="FFFF00"/>
                </a:solidFill>
                <a:effectLst/>
                <a:latin typeface="Bahnschrift SemiBold" panose="020B0502040204020203" pitchFamily="34" charset="0"/>
                <a:ea typeface="Times New Roman" panose="02020603050405020304" pitchFamily="18" charset="0"/>
              </a:rPr>
              <a:t>P(A) Is Prior Probability</a:t>
            </a:r>
            <a:r>
              <a:rPr lang="en-IN" sz="2000" dirty="0">
                <a:solidFill>
                  <a:srgbClr val="FFFF00"/>
                </a:solidFill>
                <a:effectLst/>
                <a:latin typeface="Bahnschrift SemiBold" panose="020B0502040204020203" pitchFamily="34" charset="0"/>
                <a:ea typeface="Times New Roman" panose="02020603050405020304" pitchFamily="18" charset="0"/>
              </a:rPr>
              <a:t>: Probability of hypothesis before observing the evidence</a:t>
            </a:r>
          </a:p>
          <a:p>
            <a:endParaRPr lang="en-IN" sz="2000" dirty="0">
              <a:solidFill>
                <a:srgbClr val="FFFF00"/>
              </a:solidFill>
              <a:effectLst/>
              <a:latin typeface="Bahnschrift SemiBold" panose="020B0502040204020203" pitchFamily="34" charset="0"/>
              <a:ea typeface="Times New Roman" panose="02020603050405020304" pitchFamily="18" charset="0"/>
            </a:endParaRPr>
          </a:p>
          <a:p>
            <a:r>
              <a:rPr lang="en-IN" sz="2000" b="1"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P(B) is Marginal Probability</a:t>
            </a:r>
            <a:r>
              <a:rPr lang="en-IN" sz="2000" dirty="0">
                <a:solidFill>
                  <a:srgbClr val="FFFF00"/>
                </a:solidFill>
                <a:effectLst/>
                <a:latin typeface="Bahnschrift SemiBold" panose="020B0502040204020203" pitchFamily="34" charset="0"/>
                <a:ea typeface="Times New Roman" panose="02020603050405020304" pitchFamily="18" charset="0"/>
                <a:cs typeface="Times New Roman" panose="02020603050405020304" pitchFamily="18" charset="0"/>
              </a:rPr>
              <a:t>: Probability of Evidence.</a:t>
            </a:r>
            <a:endParaRPr lang="en-IN" sz="2000" dirty="0">
              <a:solidFill>
                <a:srgbClr val="FFFF00"/>
              </a:solidFill>
              <a:effectLst/>
              <a:latin typeface="Bahnschrift SemiBold" panose="020B0502040204020203" pitchFamily="34" charset="0"/>
              <a:ea typeface="Calibri" panose="020F0502020204030204" pitchFamily="34" charset="0"/>
              <a:cs typeface="Times New Roman" panose="02020603050405020304" pitchFamily="18" charset="0"/>
            </a:endParaRPr>
          </a:p>
          <a:p>
            <a:endParaRPr lang="en-IN" dirty="0"/>
          </a:p>
        </p:txBody>
      </p:sp>
      <p:pic>
        <p:nvPicPr>
          <p:cNvPr id="10" name="Picture 9" descr="Naïve Bayes Classifier Algorithm">
            <a:extLst>
              <a:ext uri="{FF2B5EF4-FFF2-40B4-BE49-F238E27FC236}">
                <a16:creationId xmlns:a16="http://schemas.microsoft.com/office/drawing/2014/main" id="{55102415-118E-B66D-2C31-81958CDC2FA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54548" y="1183957"/>
            <a:ext cx="2525589" cy="954332"/>
          </a:xfrm>
          <a:prstGeom prst="rect">
            <a:avLst/>
          </a:prstGeom>
          <a:noFill/>
          <a:ln>
            <a:noFill/>
          </a:ln>
        </p:spPr>
      </p:pic>
    </p:spTree>
    <p:extLst>
      <p:ext uri="{BB962C8B-B14F-4D97-AF65-F5344CB8AC3E}">
        <p14:creationId xmlns:p14="http://schemas.microsoft.com/office/powerpoint/2010/main" val="1916918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FE273CA-329D-9815-3DE7-71296F5E8333}"/>
              </a:ext>
            </a:extLst>
          </p:cNvPr>
          <p:cNvSpPr txBox="1">
            <a:spLocks noGrp="1"/>
          </p:cNvSpPr>
          <p:nvPr>
            <p:ph type="title"/>
          </p:nvPr>
        </p:nvSpPr>
        <p:spPr>
          <a:xfrm>
            <a:off x="570913" y="227996"/>
            <a:ext cx="7897838" cy="906082"/>
          </a:xfrm>
          <a:prstGeom prst="rect">
            <a:avLst/>
          </a:prstGeom>
          <a:noFill/>
          <a:ln w="38100">
            <a:solidFill>
              <a:schemeClr val="tx1"/>
            </a:solidFill>
          </a:ln>
        </p:spPr>
        <p:txBody>
          <a:bodyPr wrap="square">
            <a:spAutoFit/>
          </a:bodyPr>
          <a:lstStyle/>
          <a:p>
            <a:pPr>
              <a:lnSpc>
                <a:spcPct val="115000"/>
              </a:lnSpc>
              <a:spcAft>
                <a:spcPts val="1000"/>
              </a:spcAft>
            </a:pPr>
            <a:r>
              <a:rPr lang="en-US" sz="2400" b="1" dirty="0">
                <a:solidFill>
                  <a:schemeClr val="accent6">
                    <a:lumMod val="20000"/>
                    <a:lumOff val="80000"/>
                  </a:schemeClr>
                </a:solidFill>
                <a:effectLst/>
                <a:latin typeface="Times New Roman" panose="02020603050405020304" pitchFamily="18" charset="0"/>
                <a:ea typeface="Calibri" panose="020F0502020204030204" pitchFamily="34" charset="0"/>
              </a:rPr>
              <a:t>Accuracy score , Classification report and Confusion matrix</a:t>
            </a:r>
            <a:endParaRPr lang="en-IN" sz="24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255533FE-4F46-691C-7060-9C7698F7FD0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7544" y="1645920"/>
            <a:ext cx="8459323" cy="3997492"/>
          </a:xfrm>
          <a:prstGeom prst="rect">
            <a:avLst/>
          </a:prstGeom>
        </p:spPr>
      </p:pic>
    </p:spTree>
    <p:extLst>
      <p:ext uri="{BB962C8B-B14F-4D97-AF65-F5344CB8AC3E}">
        <p14:creationId xmlns:p14="http://schemas.microsoft.com/office/powerpoint/2010/main" val="116044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E14002-7D29-078F-A268-CBF29B002B4F}"/>
              </a:ext>
            </a:extLst>
          </p:cNvPr>
          <p:cNvSpPr>
            <a:spLocks noGrp="1"/>
          </p:cNvSpPr>
          <p:nvPr>
            <p:ph idx="1"/>
          </p:nvPr>
        </p:nvSpPr>
        <p:spPr>
          <a:xfrm>
            <a:off x="618978" y="1575582"/>
            <a:ext cx="11282290" cy="5162843"/>
          </a:xfrm>
        </p:spPr>
        <p:txBody>
          <a:bodyPr>
            <a:normAutofit/>
          </a:bodyPr>
          <a:lstStyle/>
          <a:p>
            <a:r>
              <a:rPr lang="en-US" b="1" dirty="0">
                <a:solidFill>
                  <a:srgbClr val="FFFF00"/>
                </a:solidFill>
                <a:latin typeface="Bahnschrift Light Condensed" panose="020B0502040204020203" pitchFamily="34" charset="0"/>
              </a:rPr>
              <a:t>In this study, an attempt has been made to classify sentiment analysis for restaurant reviews using machine learning techniques. Two algorithms namely Multinomial Naive Bayes and Bernoulli Naive Bayes are implemented.</a:t>
            </a:r>
          </a:p>
          <a:p>
            <a:r>
              <a:rPr lang="en-US" b="1" dirty="0">
                <a:solidFill>
                  <a:srgbClr val="FFFF00"/>
                </a:solidFill>
                <a:latin typeface="Bahnschrift Light Condensed" panose="020B0502040204020203" pitchFamily="34" charset="0"/>
              </a:rPr>
              <a:t>Evaluation metrics used here are accuracy, precision and recall. Using Multinomial Naive Bayes,</a:t>
            </a:r>
          </a:p>
          <a:p>
            <a:r>
              <a:rPr lang="en-US" b="1" dirty="0">
                <a:solidFill>
                  <a:srgbClr val="FFFF00"/>
                </a:solidFill>
                <a:latin typeface="Bahnschrift Light Condensed" panose="020B0502040204020203" pitchFamily="34" charset="0"/>
              </a:rPr>
              <a:t>Accuracy of prediction is 77.33%.</a:t>
            </a:r>
          </a:p>
          <a:p>
            <a:r>
              <a:rPr lang="en-US" b="1" dirty="0">
                <a:solidFill>
                  <a:srgbClr val="FFFF00"/>
                </a:solidFill>
                <a:latin typeface="Bahnschrift Light Condensed" panose="020B0502040204020203" pitchFamily="34" charset="0"/>
              </a:rPr>
              <a:t>From the above results, Multinomial Naive Bayes is slightly better method compared to Bernoulli Naive Bayes and Logistic Regression, with 77.33% accuracy which means the model built for the prediction of sentiment of the restaurant review gives 77.33% right prediction.</a:t>
            </a:r>
            <a:endParaRPr lang="en-IN" b="1" dirty="0">
              <a:solidFill>
                <a:srgbClr val="FFFF00"/>
              </a:solidFill>
              <a:latin typeface="Bahnschrift Light Condensed" panose="020B0502040204020203" pitchFamily="34" charset="0"/>
            </a:endParaRPr>
          </a:p>
        </p:txBody>
      </p:sp>
      <p:sp>
        <p:nvSpPr>
          <p:cNvPr id="4" name="Title 3">
            <a:extLst>
              <a:ext uri="{FF2B5EF4-FFF2-40B4-BE49-F238E27FC236}">
                <a16:creationId xmlns:a16="http://schemas.microsoft.com/office/drawing/2014/main" id="{7DBC2134-8DD9-A35C-2C7E-6688C2465E02}"/>
              </a:ext>
            </a:extLst>
          </p:cNvPr>
          <p:cNvSpPr txBox="1">
            <a:spLocks noGrp="1"/>
          </p:cNvSpPr>
          <p:nvPr>
            <p:ph type="title"/>
          </p:nvPr>
        </p:nvSpPr>
        <p:spPr>
          <a:xfrm>
            <a:off x="880403" y="348382"/>
            <a:ext cx="3874477" cy="665310"/>
          </a:xfrm>
          <a:prstGeom prst="rect">
            <a:avLst/>
          </a:prstGeom>
          <a:noFill/>
          <a:ln w="38100">
            <a:solidFill>
              <a:schemeClr val="tx1"/>
            </a:solidFill>
          </a:ln>
        </p:spPr>
        <p:txBody>
          <a:bodyPr wrap="square">
            <a:spAutoFit/>
          </a:bodyPr>
          <a:lstStyle/>
          <a:p>
            <a:pPr>
              <a:lnSpc>
                <a:spcPct val="115000"/>
              </a:lnSpc>
              <a:spcAft>
                <a:spcPts val="1000"/>
              </a:spcAft>
            </a:pPr>
            <a:r>
              <a:rPr lang="en-US" sz="3600" b="1" dirty="0">
                <a:solidFill>
                  <a:schemeClr val="accent6">
                    <a:lumMod val="20000"/>
                    <a:lumOff val="80000"/>
                  </a:schemeClr>
                </a:solidFill>
                <a:latin typeface="Bahnschrift Light Condensed" panose="020B0502040204020203" pitchFamily="34" charset="0"/>
                <a:ea typeface="Calibri" panose="020F0502020204030204" pitchFamily="34" charset="0"/>
                <a:cs typeface="Times New Roman" panose="02020603050405020304" pitchFamily="18" charset="0"/>
              </a:rPr>
              <a:t>R</a:t>
            </a:r>
            <a:r>
              <a:rPr lang="en-IN" sz="3600" b="1" dirty="0" err="1">
                <a:solidFill>
                  <a:schemeClr val="accent6">
                    <a:lumMod val="20000"/>
                    <a:lumOff val="80000"/>
                  </a:schemeClr>
                </a:solidFill>
                <a:latin typeface="Bahnschrift Light Condensed" panose="020B0502040204020203" pitchFamily="34" charset="0"/>
                <a:ea typeface="Calibri" panose="020F0502020204030204" pitchFamily="34" charset="0"/>
                <a:cs typeface="Times New Roman" panose="02020603050405020304" pitchFamily="18" charset="0"/>
              </a:rPr>
              <a:t>esult</a:t>
            </a:r>
            <a:r>
              <a:rPr lang="en-IN" sz="3600" b="1" dirty="0">
                <a:solidFill>
                  <a:schemeClr val="accent6">
                    <a:lumMod val="20000"/>
                    <a:lumOff val="80000"/>
                  </a:schemeClr>
                </a:solidFill>
                <a:latin typeface="Bahnschrift Light Condensed" panose="020B0502040204020203" pitchFamily="34" charset="0"/>
                <a:ea typeface="Calibri" panose="020F0502020204030204" pitchFamily="34" charset="0"/>
                <a:cs typeface="Times New Roman" panose="02020603050405020304" pitchFamily="18" charset="0"/>
              </a:rPr>
              <a:t> and Analysis</a:t>
            </a:r>
            <a:endParaRPr lang="en-IN" sz="36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081969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BC2134-8DD9-A35C-2C7E-6688C2465E02}"/>
              </a:ext>
            </a:extLst>
          </p:cNvPr>
          <p:cNvSpPr txBox="1">
            <a:spLocks noGrp="1"/>
          </p:cNvSpPr>
          <p:nvPr>
            <p:ph type="title"/>
          </p:nvPr>
        </p:nvSpPr>
        <p:spPr>
          <a:xfrm>
            <a:off x="880403" y="348382"/>
            <a:ext cx="2523979" cy="665310"/>
          </a:xfrm>
          <a:prstGeom prst="rect">
            <a:avLst/>
          </a:prstGeom>
          <a:noFill/>
          <a:ln w="38100">
            <a:solidFill>
              <a:schemeClr val="tx1"/>
            </a:solidFill>
          </a:ln>
        </p:spPr>
        <p:txBody>
          <a:bodyPr wrap="square">
            <a:spAutoFit/>
          </a:bodyPr>
          <a:lstStyle/>
          <a:p>
            <a:pPr>
              <a:lnSpc>
                <a:spcPct val="115000"/>
              </a:lnSpc>
              <a:spcAft>
                <a:spcPts val="1000"/>
              </a:spcAft>
            </a:pPr>
            <a:r>
              <a:rPr lang="en-US"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rPr>
              <a:t>Deployment</a:t>
            </a:r>
            <a:endParaRPr lang="en-IN" sz="36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ADE4D28A-86A5-9DAB-732E-6190A1EBE464}"/>
              </a:ext>
            </a:extLst>
          </p:cNvPr>
          <p:cNvSpPr>
            <a:spLocks noGrp="1"/>
          </p:cNvSpPr>
          <p:nvPr>
            <p:ph idx="1"/>
          </p:nvPr>
        </p:nvSpPr>
        <p:spPr>
          <a:xfrm>
            <a:off x="689317" y="1448973"/>
            <a:ext cx="11282290" cy="5162843"/>
          </a:xfrm>
        </p:spPr>
        <p:txBody>
          <a:bodyPr>
            <a:normAutofit/>
          </a:bodyPr>
          <a:lstStyle/>
          <a:p>
            <a:r>
              <a:rPr lang="en-US" b="1" dirty="0">
                <a:solidFill>
                  <a:schemeClr val="tx2">
                    <a:lumMod val="20000"/>
                    <a:lumOff val="80000"/>
                  </a:schemeClr>
                </a:solidFill>
                <a:latin typeface="Bahnschrift Light Condensed" panose="020B0502040204020203" pitchFamily="34" charset="0"/>
              </a:rPr>
              <a:t>Customer Section:</a:t>
            </a:r>
          </a:p>
          <a:p>
            <a:r>
              <a:rPr lang="en-US" b="1" dirty="0">
                <a:solidFill>
                  <a:srgbClr val="FFFF00"/>
                </a:solidFill>
                <a:latin typeface="Bahnschrift Light Condensed" panose="020B0502040204020203" pitchFamily="34" charset="0"/>
              </a:rPr>
              <a:t>Where customer will give text review by selecting food and prediction for review whether it is good or bad is done by using Machine learning and stored the data in </a:t>
            </a:r>
            <a:r>
              <a:rPr lang="en-US" b="1" dirty="0" err="1">
                <a:solidFill>
                  <a:srgbClr val="FFFF00"/>
                </a:solidFill>
                <a:latin typeface="Bahnschrift Light Condensed" panose="020B0502040204020203" pitchFamily="34" charset="0"/>
              </a:rPr>
              <a:t>Mysql</a:t>
            </a:r>
            <a:r>
              <a:rPr lang="en-US" b="1" dirty="0">
                <a:solidFill>
                  <a:srgbClr val="FFFF00"/>
                </a:solidFill>
                <a:latin typeface="Bahnschrift Light Condensed" panose="020B0502040204020203" pitchFamily="34" charset="0"/>
              </a:rPr>
              <a:t> with food items</a:t>
            </a:r>
          </a:p>
          <a:p>
            <a:r>
              <a:rPr lang="en-US" b="1" dirty="0">
                <a:solidFill>
                  <a:schemeClr val="tx2">
                    <a:lumMod val="20000"/>
                    <a:lumOff val="80000"/>
                  </a:schemeClr>
                </a:solidFill>
                <a:latin typeface="Bahnschrift Light Condensed" panose="020B0502040204020203" pitchFamily="34" charset="0"/>
              </a:rPr>
              <a:t>Owner Login:</a:t>
            </a:r>
          </a:p>
          <a:p>
            <a:r>
              <a:rPr lang="en-US" b="1" dirty="0">
                <a:solidFill>
                  <a:srgbClr val="FFFF00"/>
                </a:solidFill>
                <a:latin typeface="Bahnschrift Light Condensed" panose="020B0502040204020203" pitchFamily="34" charset="0"/>
              </a:rPr>
              <a:t>Owner can see Stastical analysis of reviews that are stored in database with food and number of customers </a:t>
            </a:r>
          </a:p>
          <a:p>
            <a:r>
              <a:rPr lang="en-US" b="1" dirty="0">
                <a:solidFill>
                  <a:srgbClr val="FFFF00"/>
                </a:solidFill>
                <a:latin typeface="Bahnschrift Light Condensed" panose="020B0502040204020203" pitchFamily="34" charset="0"/>
              </a:rPr>
              <a:t>We will get Count and percentage plot also the food that has greater than 20 percent negative review and also greater than 40 percent negative</a:t>
            </a:r>
          </a:p>
          <a:p>
            <a:endParaRPr lang="en-IN" b="1" dirty="0">
              <a:solidFill>
                <a:srgbClr val="FFFF00"/>
              </a:solidFill>
              <a:latin typeface="Bahnschrift Light Condensed" panose="020B0502040204020203" pitchFamily="34" charset="0"/>
            </a:endParaRPr>
          </a:p>
        </p:txBody>
      </p:sp>
    </p:spTree>
    <p:extLst>
      <p:ext uri="{BB962C8B-B14F-4D97-AF65-F5344CB8AC3E}">
        <p14:creationId xmlns:p14="http://schemas.microsoft.com/office/powerpoint/2010/main" val="498110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CB423D-3978-B3CF-C2CA-9BEA6DEE8DC3}"/>
              </a:ext>
            </a:extLst>
          </p:cNvPr>
          <p:cNvSpPr>
            <a:spLocks noGrp="1"/>
          </p:cNvSpPr>
          <p:nvPr>
            <p:ph idx="1"/>
          </p:nvPr>
        </p:nvSpPr>
        <p:spPr>
          <a:xfrm>
            <a:off x="647114" y="1252026"/>
            <a:ext cx="11310424" cy="5345722"/>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
            </a:pPr>
            <a:r>
              <a:rPr lang="en-US" b="0" i="0" u="none" strike="noStrike" baseline="0" dirty="0">
                <a:solidFill>
                  <a:srgbClr val="000000"/>
                </a:solidFill>
                <a:latin typeface="Bahnschrift Light Condensed" panose="020B0502040204020203" pitchFamily="34" charset="0"/>
              </a:rPr>
              <a:t> </a:t>
            </a:r>
            <a:r>
              <a:rPr lang="en-US" b="1" i="0" u="none" strike="noStrike" baseline="0" dirty="0">
                <a:solidFill>
                  <a:srgbClr val="FFFF00"/>
                </a:solidFill>
                <a:latin typeface="Bahnschrift Light Condensed" panose="020B0502040204020203" pitchFamily="34" charset="0"/>
              </a:rPr>
              <a:t>Nowadays, people often judge which restaurant is good or bad by looking at the rating of the restaurant. That’s why ratings are a critical factor in the restaurant business. Ratings are usually given by people judging by what kind of service restaurants are providing. </a:t>
            </a:r>
          </a:p>
          <a:p>
            <a:pPr>
              <a:buFont typeface="Wingdings" panose="05000000000000000000" pitchFamily="2" charset="2"/>
              <a:buChar char="§"/>
            </a:pPr>
            <a:endParaRPr lang="en-US" b="1" i="0" u="none" strike="noStrike" baseline="0" dirty="0">
              <a:solidFill>
                <a:srgbClr val="FFFF00"/>
              </a:solidFill>
              <a:latin typeface="Bahnschrift Light Condensed" panose="020B0502040204020203" pitchFamily="34" charset="0"/>
            </a:endParaRPr>
          </a:p>
          <a:p>
            <a:pPr algn="l">
              <a:buFont typeface="Wingdings" panose="05000000000000000000" pitchFamily="2" charset="2"/>
              <a:buChar char="§"/>
            </a:pPr>
            <a:r>
              <a:rPr lang="en-US" b="1" i="0" u="none" strike="noStrike" baseline="0" dirty="0">
                <a:solidFill>
                  <a:srgbClr val="FFFF00"/>
                </a:solidFill>
                <a:latin typeface="Bahnschrift Light Condensed" panose="020B0502040204020203" pitchFamily="34" charset="0"/>
              </a:rPr>
              <a:t>Sentiment analysis is a huge volume increasing at a humongous rate everyday which has made it almost impossible to evaluate the data manually. In Social media, twitter, restaurant site people share their opinion as in a huge number of their prevalence. In order to make the process of analyzing the text automatic there are various machine learning techniques that could be applied.</a:t>
            </a:r>
          </a:p>
        </p:txBody>
      </p:sp>
      <p:sp>
        <p:nvSpPr>
          <p:cNvPr id="5" name="TextBox 4">
            <a:extLst>
              <a:ext uri="{FF2B5EF4-FFF2-40B4-BE49-F238E27FC236}">
                <a16:creationId xmlns:a16="http://schemas.microsoft.com/office/drawing/2014/main" id="{A5A736EF-DF45-BFA2-0C15-8635C4335F42}"/>
              </a:ext>
            </a:extLst>
          </p:cNvPr>
          <p:cNvSpPr txBox="1"/>
          <p:nvPr/>
        </p:nvSpPr>
        <p:spPr>
          <a:xfrm>
            <a:off x="647114" y="387160"/>
            <a:ext cx="2884132" cy="707886"/>
          </a:xfrm>
          <a:prstGeom prst="rect">
            <a:avLst/>
          </a:prstGeom>
          <a:noFill/>
          <a:ln w="38100">
            <a:solidFill>
              <a:schemeClr val="tx1"/>
            </a:solidFill>
          </a:ln>
        </p:spPr>
        <p:txBody>
          <a:bodyPr wrap="square">
            <a:spAutoFit/>
          </a:bodyPr>
          <a:lstStyle/>
          <a:p>
            <a:r>
              <a:rPr lang="en-US" sz="4000" b="1" dirty="0">
                <a:solidFill>
                  <a:schemeClr val="accent6">
                    <a:lumMod val="20000"/>
                    <a:lumOff val="80000"/>
                  </a:schemeClr>
                </a:solidFill>
                <a:latin typeface="Bahnschrift SemiBold Condensed" panose="020B0502040204020203" pitchFamily="34" charset="0"/>
              </a:rPr>
              <a:t>Introduction</a:t>
            </a:r>
            <a:endParaRPr lang="en-US" sz="4000" dirty="0">
              <a:solidFill>
                <a:schemeClr val="accent6">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34477432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3C4A358-9D40-A45D-7105-4974624930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3826" y="627746"/>
            <a:ext cx="11355991" cy="5602507"/>
          </a:xfrm>
          <a:prstGeom prst="rect">
            <a:avLst/>
          </a:prstGeom>
        </p:spPr>
      </p:pic>
    </p:spTree>
    <p:extLst>
      <p:ext uri="{BB962C8B-B14F-4D97-AF65-F5344CB8AC3E}">
        <p14:creationId xmlns:p14="http://schemas.microsoft.com/office/powerpoint/2010/main" val="1658396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E645B79-FC8C-E5F9-598A-3DB25F4C1A1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276" y="622495"/>
            <a:ext cx="11165299" cy="5833764"/>
          </a:xfrm>
          <a:prstGeom prst="rect">
            <a:avLst/>
          </a:prstGeom>
        </p:spPr>
      </p:pic>
    </p:spTree>
    <p:extLst>
      <p:ext uri="{BB962C8B-B14F-4D97-AF65-F5344CB8AC3E}">
        <p14:creationId xmlns:p14="http://schemas.microsoft.com/office/powerpoint/2010/main" val="391103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95939D-5386-5B7B-7284-85EDD6C81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888" y="860780"/>
            <a:ext cx="9405773" cy="5357140"/>
          </a:xfrm>
          <a:prstGeom prst="rect">
            <a:avLst/>
          </a:prstGeom>
        </p:spPr>
      </p:pic>
    </p:spTree>
    <p:extLst>
      <p:ext uri="{BB962C8B-B14F-4D97-AF65-F5344CB8AC3E}">
        <p14:creationId xmlns:p14="http://schemas.microsoft.com/office/powerpoint/2010/main" val="10201135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951ECE3-D96A-A4D1-08C2-FAF278250925}"/>
              </a:ext>
            </a:extLst>
          </p:cNvPr>
          <p:cNvSpPr>
            <a:spLocks noGrp="1"/>
          </p:cNvSpPr>
          <p:nvPr>
            <p:ph idx="1"/>
          </p:nvPr>
        </p:nvSpPr>
        <p:spPr>
          <a:xfrm>
            <a:off x="1120000" y="1266092"/>
            <a:ext cx="10233800" cy="4910871"/>
          </a:xfrm>
        </p:spPr>
        <p:txBody>
          <a:bodyPr>
            <a:normAutofit/>
          </a:bodyPr>
          <a:lstStyle/>
          <a:p>
            <a:pPr>
              <a:lnSpc>
                <a:spcPct val="150000"/>
              </a:lnSpc>
              <a:spcAft>
                <a:spcPts val="1000"/>
              </a:spcAft>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While calculating the sentiment, the sentiment is taken from sentiwordnet3.0, it is for the English language only, we will use different techniques and different libraries like </a:t>
            </a:r>
            <a:r>
              <a:rPr lang="en-IN" sz="2400" b="1" dirty="0" err="1">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TextBlob</a:t>
            </a: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 to get the sentiment. </a:t>
            </a:r>
          </a:p>
          <a:p>
            <a:pPr>
              <a:lnSpc>
                <a:spcPct val="150000"/>
              </a:lnSpc>
            </a:pPr>
            <a:r>
              <a:rPr lang="en-IN" sz="2400" b="1" dirty="0">
                <a:solidFill>
                  <a:srgbClr val="FFFF00"/>
                </a:solidFill>
                <a:effectLst/>
                <a:latin typeface="Bahnschrift Light Condensed" panose="020B0502040204020203" pitchFamily="34" charset="0"/>
                <a:ea typeface="Calibri" panose="020F0502020204030204" pitchFamily="34" charset="0"/>
              </a:rPr>
              <a:t>This work is done only in the English language, the work can be extended to Indian languages, we have to study more research paper on sentiment analysis on Indian language, and aspect category detection for Indian language , as far as concerned about my knowledge, there are not any sentiwordnet3.0 and Wordnet for Indian language, so we need to implement the work from the scratch. It would be a great</a:t>
            </a:r>
            <a:endParaRPr lang="en-IN" sz="2400" b="1" dirty="0">
              <a:solidFill>
                <a:srgbClr val="FFFF00"/>
              </a:solidFill>
              <a:latin typeface="Bahnschrift Light Condensed" panose="020B0502040204020203" pitchFamily="34" charset="0"/>
            </a:endParaRPr>
          </a:p>
        </p:txBody>
      </p:sp>
      <p:sp>
        <p:nvSpPr>
          <p:cNvPr id="4" name="Title 3">
            <a:extLst>
              <a:ext uri="{FF2B5EF4-FFF2-40B4-BE49-F238E27FC236}">
                <a16:creationId xmlns:a16="http://schemas.microsoft.com/office/drawing/2014/main" id="{A854E863-0971-0BF1-7394-F7E6FA78FAB6}"/>
              </a:ext>
            </a:extLst>
          </p:cNvPr>
          <p:cNvSpPr txBox="1">
            <a:spLocks noGrp="1"/>
          </p:cNvSpPr>
          <p:nvPr>
            <p:ph type="title"/>
          </p:nvPr>
        </p:nvSpPr>
        <p:spPr>
          <a:xfrm>
            <a:off x="880403" y="348382"/>
            <a:ext cx="2523979" cy="665310"/>
          </a:xfrm>
          <a:prstGeom prst="rect">
            <a:avLst/>
          </a:prstGeom>
          <a:noFill/>
          <a:ln w="38100">
            <a:solidFill>
              <a:schemeClr val="tx1"/>
            </a:solidFill>
          </a:ln>
        </p:spPr>
        <p:txBody>
          <a:bodyPr wrap="square">
            <a:spAutoFit/>
          </a:bodyPr>
          <a:lstStyle/>
          <a:p>
            <a:pPr>
              <a:lnSpc>
                <a:spcPct val="115000"/>
              </a:lnSpc>
              <a:spcAft>
                <a:spcPts val="1000"/>
              </a:spcAft>
            </a:pPr>
            <a:r>
              <a:rPr lang="en-US" sz="3600" b="1" dirty="0">
                <a:solidFill>
                  <a:schemeClr val="accent6">
                    <a:lumMod val="20000"/>
                    <a:lumOff val="80000"/>
                  </a:schemeClr>
                </a:solidFill>
                <a:latin typeface="Bahnschrift Light Condensed" panose="020B0502040204020203" pitchFamily="34" charset="0"/>
                <a:ea typeface="Calibri" panose="020F0502020204030204" pitchFamily="34" charset="0"/>
                <a:cs typeface="Times New Roman" panose="02020603050405020304" pitchFamily="18" charset="0"/>
              </a:rPr>
              <a:t>Future Scope</a:t>
            </a:r>
            <a:endParaRPr lang="en-IN" sz="36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632594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4A89719-D4BB-2E1D-D6BB-188271AEF3CC}"/>
              </a:ext>
            </a:extLst>
          </p:cNvPr>
          <p:cNvSpPr txBox="1">
            <a:spLocks noGrp="1"/>
          </p:cNvSpPr>
          <p:nvPr>
            <p:ph type="title"/>
          </p:nvPr>
        </p:nvSpPr>
        <p:spPr>
          <a:xfrm>
            <a:off x="880403" y="348382"/>
            <a:ext cx="2523979" cy="665310"/>
          </a:xfrm>
          <a:prstGeom prst="rect">
            <a:avLst/>
          </a:prstGeom>
          <a:noFill/>
          <a:ln w="38100">
            <a:solidFill>
              <a:schemeClr val="tx1"/>
            </a:solidFill>
          </a:ln>
        </p:spPr>
        <p:txBody>
          <a:bodyPr wrap="square">
            <a:spAutoFit/>
          </a:bodyPr>
          <a:lstStyle/>
          <a:p>
            <a:pPr>
              <a:lnSpc>
                <a:spcPct val="115000"/>
              </a:lnSpc>
              <a:spcAft>
                <a:spcPts val="1000"/>
              </a:spcAft>
            </a:pPr>
            <a:r>
              <a:rPr lang="en-US" sz="3600" b="1"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rPr>
              <a:t>References</a:t>
            </a:r>
            <a:endParaRPr lang="en-IN" sz="3600" dirty="0">
              <a:solidFill>
                <a:schemeClr val="accent6">
                  <a:lumMod val="20000"/>
                  <a:lumOff val="80000"/>
                </a:schemeClr>
              </a:solidFill>
              <a:effectLst/>
              <a:latin typeface="Bahnschrift Light Condensed" panose="020B0502040204020203" pitchFamily="34" charset="0"/>
              <a:ea typeface="Calibri" panose="020F0502020204030204" pitchFamily="34" charset="0"/>
              <a:cs typeface="Times New Roman" panose="02020603050405020304" pitchFamily="18" charset="0"/>
            </a:endParaRPr>
          </a:p>
        </p:txBody>
      </p:sp>
      <p:sp>
        <p:nvSpPr>
          <p:cNvPr id="6" name="Content Placeholder 2">
            <a:extLst>
              <a:ext uri="{FF2B5EF4-FFF2-40B4-BE49-F238E27FC236}">
                <a16:creationId xmlns:a16="http://schemas.microsoft.com/office/drawing/2014/main" id="{F4FCCFA1-D825-0C02-522F-7C04A1E0BD8A}"/>
              </a:ext>
            </a:extLst>
          </p:cNvPr>
          <p:cNvSpPr>
            <a:spLocks noGrp="1"/>
          </p:cNvSpPr>
          <p:nvPr>
            <p:ph idx="1"/>
          </p:nvPr>
        </p:nvSpPr>
        <p:spPr>
          <a:xfrm>
            <a:off x="1120000" y="1266092"/>
            <a:ext cx="10233800" cy="4910871"/>
          </a:xfrm>
        </p:spPr>
        <p:txBody>
          <a:bodyPr>
            <a:normAutofit fontScale="70000" lnSpcReduction="20000"/>
          </a:bodyPr>
          <a:lstStyle/>
          <a:p>
            <a:pPr>
              <a:lnSpc>
                <a:spcPct val="150000"/>
              </a:lnSpc>
              <a:spcAft>
                <a:spcPts val="1000"/>
              </a:spcAft>
              <a:buFont typeface="Wingdings" panose="05000000000000000000" pitchFamily="2" charset="2"/>
              <a:buChar char="§"/>
            </a:pPr>
            <a:r>
              <a:rPr lang="en-US" sz="1600" dirty="0"/>
              <a:t>‘</a:t>
            </a:r>
            <a:r>
              <a:rPr lang="en-US" sz="2100" b="1" dirty="0">
                <a:solidFill>
                  <a:schemeClr val="tx1"/>
                </a:solidFill>
                <a:latin typeface="Times New Roman" panose="02020603050405020304" pitchFamily="18" charset="0"/>
                <a:cs typeface="Times New Roman" panose="02020603050405020304" pitchFamily="18" charset="0"/>
              </a:rPr>
              <a:t>Sentiment Analysis of Restaurant Customer Reviews on TripAdvisor using Naive Bayes’, 12th International Conference on Information &amp; Communication Technology and System (</a:t>
            </a:r>
            <a:r>
              <a:rPr lang="en-US" sz="2100" b="1" dirty="0" err="1">
                <a:solidFill>
                  <a:schemeClr val="tx1"/>
                </a:solidFill>
                <a:latin typeface="Times New Roman" panose="02020603050405020304" pitchFamily="18" charset="0"/>
                <a:cs typeface="Times New Roman" panose="02020603050405020304" pitchFamily="18" charset="0"/>
              </a:rPr>
              <a:t>lCTS</a:t>
            </a:r>
            <a:r>
              <a:rPr lang="en-US" sz="2100" b="1" dirty="0">
                <a:solidFill>
                  <a:schemeClr val="tx1"/>
                </a:solidFill>
                <a:latin typeface="Times New Roman" panose="02020603050405020304" pitchFamily="18" charset="0"/>
                <a:cs typeface="Times New Roman" panose="02020603050405020304" pitchFamily="18" charset="0"/>
              </a:rPr>
              <a:t>) 2019 by </a:t>
            </a:r>
            <a:r>
              <a:rPr lang="en-IN" sz="2100" b="1" dirty="0">
                <a:solidFill>
                  <a:schemeClr val="tx1"/>
                </a:solidFill>
                <a:latin typeface="Times New Roman" panose="02020603050405020304" pitchFamily="18" charset="0"/>
                <a:cs typeface="Times New Roman" panose="02020603050405020304" pitchFamily="18" charset="0"/>
              </a:rPr>
              <a:t>Kelly Rossa </a:t>
            </a:r>
            <a:r>
              <a:rPr lang="en-IN" sz="2100" b="1" dirty="0" err="1">
                <a:solidFill>
                  <a:schemeClr val="tx1"/>
                </a:solidFill>
                <a:latin typeface="Times New Roman" panose="02020603050405020304" pitchFamily="18" charset="0"/>
                <a:cs typeface="Times New Roman" panose="02020603050405020304" pitchFamily="18" charset="0"/>
              </a:rPr>
              <a:t>Sungkono,Riyanarto</a:t>
            </a:r>
            <a:r>
              <a:rPr lang="en-IN" sz="2100" b="1" dirty="0">
                <a:solidFill>
                  <a:schemeClr val="tx1"/>
                </a:solidFill>
                <a:latin typeface="Times New Roman" panose="02020603050405020304" pitchFamily="18" charset="0"/>
                <a:cs typeface="Times New Roman" panose="02020603050405020304" pitchFamily="18" charset="0"/>
              </a:rPr>
              <a:t> </a:t>
            </a:r>
            <a:r>
              <a:rPr lang="en-IN" sz="2100" b="1" dirty="0" err="1">
                <a:solidFill>
                  <a:schemeClr val="tx1"/>
                </a:solidFill>
                <a:latin typeface="Times New Roman" panose="02020603050405020304" pitchFamily="18" charset="0"/>
                <a:cs typeface="Times New Roman" panose="02020603050405020304" pitchFamily="18" charset="0"/>
              </a:rPr>
              <a:t>Sarno</a:t>
            </a:r>
            <a:endParaRPr lang="en-IN" sz="2100" b="1" dirty="0">
              <a:solidFill>
                <a:schemeClr val="tx1"/>
              </a:solidFill>
              <a:latin typeface="Times New Roman" panose="02020603050405020304" pitchFamily="18" charset="0"/>
              <a:cs typeface="Times New Roman" panose="02020603050405020304" pitchFamily="18" charset="0"/>
            </a:endParaRPr>
          </a:p>
          <a:p>
            <a:pPr>
              <a:lnSpc>
                <a:spcPct val="150000"/>
              </a:lnSpc>
              <a:spcAft>
                <a:spcPts val="1000"/>
              </a:spcAft>
              <a:buFont typeface="Wingdings" panose="05000000000000000000" pitchFamily="2" charset="2"/>
              <a:buChar char="§"/>
            </a:pPr>
            <a:r>
              <a:rPr lang="en-US" sz="2100" b="1" dirty="0">
                <a:solidFill>
                  <a:schemeClr val="tx1"/>
                </a:solidFill>
                <a:latin typeface="Times New Roman" panose="02020603050405020304" pitchFamily="18" charset="0"/>
                <a:cs typeface="Times New Roman" panose="02020603050405020304" pitchFamily="18" charset="0"/>
              </a:rPr>
              <a:t>‘Sentiment Analysis of Restaurant Reviews’, International Research Journal of Engineering and Technology (IRJET)  Pooja Tyagi Student, Dept. of Computer Science Engineering, </a:t>
            </a:r>
            <a:r>
              <a:rPr lang="en-US" sz="2100" b="1" dirty="0" err="1">
                <a:solidFill>
                  <a:schemeClr val="tx1"/>
                </a:solidFill>
                <a:latin typeface="Times New Roman" panose="02020603050405020304" pitchFamily="18" charset="0"/>
                <a:cs typeface="Times New Roman" panose="02020603050405020304" pitchFamily="18" charset="0"/>
              </a:rPr>
              <a:t>Galgotias</a:t>
            </a:r>
            <a:r>
              <a:rPr lang="en-US" sz="2100" b="1" dirty="0">
                <a:solidFill>
                  <a:schemeClr val="tx1"/>
                </a:solidFill>
                <a:latin typeface="Times New Roman" panose="02020603050405020304" pitchFamily="18" charset="0"/>
                <a:cs typeface="Times New Roman" panose="02020603050405020304" pitchFamily="18" charset="0"/>
              </a:rPr>
              <a:t> University, UP, India</a:t>
            </a:r>
          </a:p>
          <a:p>
            <a:pPr>
              <a:lnSpc>
                <a:spcPct val="150000"/>
              </a:lnSpc>
              <a:spcAft>
                <a:spcPts val="1000"/>
              </a:spcAft>
              <a:buFont typeface="Wingdings" panose="05000000000000000000" pitchFamily="2" charset="2"/>
              <a:buChar char="§"/>
            </a:pPr>
            <a:r>
              <a:rPr lang="en-US" sz="2100" b="1" dirty="0" err="1">
                <a:solidFill>
                  <a:schemeClr val="tx1"/>
                </a:solidFill>
                <a:latin typeface="Times New Roman" panose="02020603050405020304" pitchFamily="18" charset="0"/>
                <a:cs typeface="Times New Roman" panose="02020603050405020304" pitchFamily="18" charset="0"/>
              </a:rPr>
              <a:t>Ariyasriwatana</a:t>
            </a:r>
            <a:r>
              <a:rPr lang="en-US" sz="2100" b="1" dirty="0">
                <a:solidFill>
                  <a:schemeClr val="tx1"/>
                </a:solidFill>
                <a:latin typeface="Times New Roman" panose="02020603050405020304" pitchFamily="18" charset="0"/>
                <a:cs typeface="Times New Roman" panose="02020603050405020304" pitchFamily="18" charset="0"/>
              </a:rPr>
              <a:t>, W., </a:t>
            </a:r>
            <a:r>
              <a:rPr lang="en-US" sz="2100" b="1" dirty="0" err="1">
                <a:solidFill>
                  <a:schemeClr val="tx1"/>
                </a:solidFill>
                <a:latin typeface="Times New Roman" panose="02020603050405020304" pitchFamily="18" charset="0"/>
                <a:cs typeface="Times New Roman" panose="02020603050405020304" pitchFamily="18" charset="0"/>
              </a:rPr>
              <a:t>Buente</a:t>
            </a:r>
            <a:r>
              <a:rPr lang="en-US" sz="2100" b="1" dirty="0">
                <a:solidFill>
                  <a:schemeClr val="tx1"/>
                </a:solidFill>
                <a:latin typeface="Times New Roman" panose="02020603050405020304" pitchFamily="18" charset="0"/>
                <a:cs typeface="Times New Roman" panose="02020603050405020304" pitchFamily="18" charset="0"/>
              </a:rPr>
              <a:t>, W., Oshiro, M., &amp; </a:t>
            </a:r>
            <a:r>
              <a:rPr lang="en-US" sz="2100" b="1" dirty="0" err="1">
                <a:solidFill>
                  <a:schemeClr val="tx1"/>
                </a:solidFill>
                <a:latin typeface="Times New Roman" panose="02020603050405020304" pitchFamily="18" charset="0"/>
                <a:cs typeface="Times New Roman" panose="02020603050405020304" pitchFamily="18" charset="0"/>
              </a:rPr>
              <a:t>Streveler</a:t>
            </a:r>
            <a:r>
              <a:rPr lang="en-US" sz="2100" b="1" dirty="0">
                <a:solidFill>
                  <a:schemeClr val="tx1"/>
                </a:solidFill>
                <a:latin typeface="Times New Roman" panose="02020603050405020304" pitchFamily="18" charset="0"/>
                <a:cs typeface="Times New Roman" panose="02020603050405020304" pitchFamily="18" charset="0"/>
              </a:rPr>
              <a:t>, D. (2014). Categorizing health-related cues to action: using Yelp reviews of restaurants in Hawaii. New Review of Hypermedia and Multimedia, 20(4), 317-340.</a:t>
            </a:r>
          </a:p>
          <a:p>
            <a:pPr>
              <a:lnSpc>
                <a:spcPct val="150000"/>
              </a:lnSpc>
              <a:spcAft>
                <a:spcPts val="1000"/>
              </a:spcAft>
              <a:buFont typeface="Wingdings" panose="05000000000000000000" pitchFamily="2" charset="2"/>
              <a:buChar char="§"/>
            </a:pPr>
            <a:r>
              <a:rPr lang="en-IN" sz="2100" b="1" dirty="0">
                <a:solidFill>
                  <a:schemeClr val="tx1"/>
                </a:solidFill>
                <a:latin typeface="Times New Roman" panose="02020603050405020304" pitchFamily="18" charset="0"/>
                <a:cs typeface="Times New Roman" panose="02020603050405020304" pitchFamily="18" charset="0"/>
              </a:rPr>
              <a:t>Identifying Restaurant Features via Sentiment Analysis on Yelp Reviews Boya Yu, </a:t>
            </a:r>
            <a:r>
              <a:rPr lang="en-IN" sz="2100" b="1" dirty="0" err="1">
                <a:solidFill>
                  <a:schemeClr val="tx1"/>
                </a:solidFill>
                <a:latin typeface="Times New Roman" panose="02020603050405020304" pitchFamily="18" charset="0"/>
                <a:cs typeface="Times New Roman" panose="02020603050405020304" pitchFamily="18" charset="0"/>
              </a:rPr>
              <a:t>Jiaxu</a:t>
            </a:r>
            <a:r>
              <a:rPr lang="en-IN" sz="2100" b="1" dirty="0">
                <a:solidFill>
                  <a:schemeClr val="tx1"/>
                </a:solidFill>
                <a:latin typeface="Times New Roman" panose="02020603050405020304" pitchFamily="18" charset="0"/>
                <a:cs typeface="Times New Roman" panose="02020603050405020304" pitchFamily="18" charset="0"/>
              </a:rPr>
              <a:t> Zhou, Yi Zhang, </a:t>
            </a:r>
            <a:r>
              <a:rPr lang="en-IN" sz="2100" b="1" dirty="0" err="1">
                <a:solidFill>
                  <a:schemeClr val="tx1"/>
                </a:solidFill>
                <a:latin typeface="Times New Roman" panose="02020603050405020304" pitchFamily="18" charset="0"/>
                <a:cs typeface="Times New Roman" panose="02020603050405020304" pitchFamily="18" charset="0"/>
              </a:rPr>
              <a:t>Yunong</a:t>
            </a:r>
            <a:r>
              <a:rPr lang="en-IN" sz="2100" b="1" dirty="0">
                <a:solidFill>
                  <a:schemeClr val="tx1"/>
                </a:solidFill>
                <a:latin typeface="Times New Roman" panose="02020603050405020304" pitchFamily="18" charset="0"/>
                <a:cs typeface="Times New Roman" panose="02020603050405020304" pitchFamily="18" charset="0"/>
              </a:rPr>
              <a:t> Cao </a:t>
            </a:r>
            <a:r>
              <a:rPr lang="en-IN" sz="2100" b="1" dirty="0" err="1">
                <a:solidFill>
                  <a:schemeClr val="tx1"/>
                </a:solidFill>
                <a:latin typeface="Times New Roman" panose="02020603050405020304" pitchFamily="18" charset="0"/>
                <a:cs typeface="Times New Roman" panose="02020603050405020304" pitchFamily="18" charset="0"/>
              </a:rPr>
              <a:t>Center</a:t>
            </a:r>
            <a:r>
              <a:rPr lang="en-IN" sz="2100" b="1" dirty="0">
                <a:solidFill>
                  <a:schemeClr val="tx1"/>
                </a:solidFill>
                <a:latin typeface="Times New Roman" panose="02020603050405020304" pitchFamily="18" charset="0"/>
                <a:cs typeface="Times New Roman" panose="02020603050405020304" pitchFamily="18" charset="0"/>
              </a:rPr>
              <a:t> for Urban Science &amp; Progress New York University New York, NY, the United States </a:t>
            </a:r>
          </a:p>
          <a:p>
            <a:pPr>
              <a:lnSpc>
                <a:spcPct val="150000"/>
              </a:lnSpc>
              <a:spcAft>
                <a:spcPts val="1000"/>
              </a:spcAft>
              <a:buFont typeface="Wingdings" panose="05000000000000000000" pitchFamily="2" charset="2"/>
              <a:buChar char="§"/>
            </a:pPr>
            <a:r>
              <a:rPr lang="en-IN" sz="2100" b="1" dirty="0">
                <a:solidFill>
                  <a:schemeClr val="tx1"/>
                </a:solidFill>
                <a:latin typeface="Times New Roman" panose="02020603050405020304" pitchFamily="18" charset="0"/>
                <a:cs typeface="Times New Roman" panose="02020603050405020304" pitchFamily="18" charset="0"/>
              </a:rPr>
              <a:t>https://github.com/abhi7585/Restaurant-Review-Sentiment-Analysis</a:t>
            </a:r>
          </a:p>
          <a:p>
            <a:pPr>
              <a:lnSpc>
                <a:spcPct val="150000"/>
              </a:lnSpc>
              <a:spcAft>
                <a:spcPts val="1000"/>
              </a:spcAft>
              <a:buFont typeface="Wingdings" panose="05000000000000000000" pitchFamily="2" charset="2"/>
              <a:buChar char="§"/>
            </a:pPr>
            <a:r>
              <a:rPr lang="en-IN" sz="2100" b="1" dirty="0">
                <a:solidFill>
                  <a:schemeClr val="tx1"/>
                </a:solidFill>
                <a:latin typeface="Times New Roman" panose="02020603050405020304" pitchFamily="18" charset="0"/>
                <a:cs typeface="Times New Roman" panose="02020603050405020304" pitchFamily="18" charset="0"/>
              </a:rPr>
              <a:t>https://www.kaggle.com/code/apekshakom/sentiment-analysis-of-restaurant-reviews</a:t>
            </a:r>
          </a:p>
          <a:p>
            <a:pPr>
              <a:lnSpc>
                <a:spcPct val="150000"/>
              </a:lnSpc>
              <a:spcAft>
                <a:spcPts val="1000"/>
              </a:spcAft>
              <a:buFont typeface="Wingdings" panose="05000000000000000000" pitchFamily="2" charset="2"/>
              <a:buChar char="§"/>
            </a:pPr>
            <a:r>
              <a:rPr lang="en-IN" sz="2100" b="1" dirty="0">
                <a:solidFill>
                  <a:schemeClr val="tx1"/>
                </a:solidFill>
                <a:latin typeface="Times New Roman" panose="02020603050405020304" pitchFamily="18" charset="0"/>
                <a:cs typeface="Times New Roman" panose="02020603050405020304" pitchFamily="18" charset="0"/>
              </a:rPr>
              <a:t>https://www.kaggle.com/code/apekshakom/sentiment-analysis-of-restaurant-reviews</a:t>
            </a:r>
          </a:p>
        </p:txBody>
      </p:sp>
    </p:spTree>
    <p:extLst>
      <p:ext uri="{BB962C8B-B14F-4D97-AF65-F5344CB8AC3E}">
        <p14:creationId xmlns:p14="http://schemas.microsoft.com/office/powerpoint/2010/main" val="2393877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F47D06-242F-2427-D9CD-3672D3BF830C}"/>
              </a:ext>
            </a:extLst>
          </p:cNvPr>
          <p:cNvSpPr>
            <a:spLocks noGrp="1"/>
          </p:cNvSpPr>
          <p:nvPr>
            <p:ph idx="1"/>
          </p:nvPr>
        </p:nvSpPr>
        <p:spPr>
          <a:xfrm>
            <a:off x="740173" y="615803"/>
            <a:ext cx="11104824" cy="5630252"/>
          </a:xfrm>
        </p:spPr>
        <p:txBody>
          <a:bodyPr>
            <a:normAutofit/>
          </a:bodyPr>
          <a:lstStyle/>
          <a:p>
            <a:pPr algn="l"/>
            <a:r>
              <a:rPr lang="en-IN" sz="2800" b="1" dirty="0">
                <a:solidFill>
                  <a:srgbClr val="FFFF00"/>
                </a:solidFill>
                <a:effectLst/>
                <a:latin typeface="Bahnschrift Light SemiCondensed" panose="020B0502040204020203" pitchFamily="34" charset="0"/>
                <a:ea typeface="Calibri" panose="020F0502020204030204" pitchFamily="34" charset="0"/>
              </a:rPr>
              <a:t>These ratings are also helpful for the restaurant owners to make changes based on their reviews for improving their business Restaurant reviews contains textual information. But most machine learning algorithms work with numerical data only. Machine learning can be considered one of the applications of artificial intelligence (AI).ML provides a way to learn the systems without being explicitly programmed and this learning can be used for solving problems</a:t>
            </a:r>
          </a:p>
          <a:p>
            <a:pPr marL="0" indent="0" algn="l">
              <a:buNone/>
            </a:pPr>
            <a:endParaRPr lang="en-IN" sz="2800" b="1" dirty="0">
              <a:solidFill>
                <a:srgbClr val="FFFF00"/>
              </a:solidFill>
              <a:effectLst/>
              <a:latin typeface="Bahnschrift Light SemiCondensed" panose="020B0502040204020203" pitchFamily="34" charset="0"/>
              <a:ea typeface="Calibri" panose="020F0502020204030204" pitchFamily="34" charset="0"/>
            </a:endParaRPr>
          </a:p>
          <a:p>
            <a:pPr algn="l"/>
            <a:r>
              <a:rPr lang="en-IN" sz="2800" b="1" dirty="0">
                <a:solidFill>
                  <a:srgbClr val="FFFF00"/>
                </a:solidFill>
                <a:effectLst/>
                <a:latin typeface="Bahnschrift Light SemiCondensed" panose="020B0502040204020203" pitchFamily="34" charset="0"/>
                <a:ea typeface="Calibri" panose="020F0502020204030204" pitchFamily="34" charset="0"/>
              </a:rPr>
              <a:t>For text, processing machine learning provides Natural processing (NLP) capabilities. We can easily analyse our textual datasets through NLP methodologies. NLP provides an opportunity for data analysts to apply machine learning and deep learning algorithms to our textual datasets</a:t>
            </a:r>
            <a:endParaRPr lang="en-IN" sz="2800" b="1" dirty="0">
              <a:solidFill>
                <a:srgbClr val="FFFF00"/>
              </a:solidFill>
              <a:latin typeface="Bahnschrift Light SemiCondensed" panose="020B0502040204020203" pitchFamily="34" charset="0"/>
            </a:endParaRPr>
          </a:p>
          <a:p>
            <a:endParaRPr lang="en-IN" dirty="0"/>
          </a:p>
        </p:txBody>
      </p:sp>
    </p:spTree>
    <p:extLst>
      <p:ext uri="{BB962C8B-B14F-4D97-AF65-F5344CB8AC3E}">
        <p14:creationId xmlns:p14="http://schemas.microsoft.com/office/powerpoint/2010/main" val="175036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F6D0C65-3713-CFC6-44F6-0E3079C1E107}"/>
              </a:ext>
            </a:extLst>
          </p:cNvPr>
          <p:cNvSpPr>
            <a:spLocks noGrp="1"/>
          </p:cNvSpPr>
          <p:nvPr>
            <p:ph idx="1"/>
          </p:nvPr>
        </p:nvSpPr>
        <p:spPr>
          <a:xfrm>
            <a:off x="236806" y="844062"/>
            <a:ext cx="11718387" cy="4327234"/>
          </a:xfrm>
        </p:spPr>
        <p:txBody>
          <a:bodyPr>
            <a:noAutofit/>
          </a:bodyPr>
          <a:lstStyle/>
          <a:p>
            <a:pPr marL="0" indent="0">
              <a:lnSpc>
                <a:spcPct val="115000"/>
              </a:lnSpc>
              <a:spcAft>
                <a:spcPts val="1000"/>
              </a:spcAft>
              <a:buNone/>
            </a:pPr>
            <a:endParaRPr lang="en-IN" b="1"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2400" b="1"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rPr>
              <a:t>Normally, a lot of businesses are remained as failures due to lack of profit, lack of proper improvement measures. Mostly, restaurant owners face a lot of difficulties to improve their productivity. This project really helps those who want to increase their productivity, which in turn increases their business profits. This is the main objective of this project.</a:t>
            </a:r>
          </a:p>
          <a:p>
            <a:pPr>
              <a:lnSpc>
                <a:spcPct val="115000"/>
              </a:lnSpc>
              <a:spcAft>
                <a:spcPts val="1000"/>
              </a:spcAft>
            </a:pPr>
            <a:r>
              <a:rPr lang="en-IN" sz="2400" b="1"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rPr>
              <a:t>What the project does is that the restaurant owner gets to know about drawbacks of his restaurant such as most disliked food items of his restaurant by customer’s text review which is processed with ML classification algorithm (Naive Bayes)</a:t>
            </a:r>
          </a:p>
          <a:p>
            <a:r>
              <a:rPr lang="en-IN" sz="2400" b="1" dirty="0">
                <a:solidFill>
                  <a:srgbClr val="FFFF00"/>
                </a:solidFill>
                <a:effectLst/>
                <a:latin typeface="Bahnschrift Light SemiCondensed" panose="020B0502040204020203" pitchFamily="34" charset="0"/>
                <a:ea typeface="Calibri" panose="020F0502020204030204" pitchFamily="34" charset="0"/>
              </a:rPr>
              <a:t>The purpose of this analysis is to build a prediction model to predict whether a review on the restaurant is positive or negative</a:t>
            </a:r>
            <a:endParaRPr lang="en-IN" sz="2400" b="1" dirty="0">
              <a:solidFill>
                <a:srgbClr val="FFFF00"/>
              </a:solidFill>
              <a:latin typeface="Bahnschrift Light SemiCondensed" panose="020B0502040204020203" pitchFamily="34" charset="0"/>
            </a:endParaRPr>
          </a:p>
        </p:txBody>
      </p:sp>
      <p:sp>
        <p:nvSpPr>
          <p:cNvPr id="4" name="TextBox 3">
            <a:extLst>
              <a:ext uri="{FF2B5EF4-FFF2-40B4-BE49-F238E27FC236}">
                <a16:creationId xmlns:a16="http://schemas.microsoft.com/office/drawing/2014/main" id="{985F1466-498A-7036-DB14-BA0AC6DE647C}"/>
              </a:ext>
            </a:extLst>
          </p:cNvPr>
          <p:cNvSpPr txBox="1"/>
          <p:nvPr/>
        </p:nvSpPr>
        <p:spPr>
          <a:xfrm>
            <a:off x="449910" y="197731"/>
            <a:ext cx="3109215" cy="646331"/>
          </a:xfrm>
          <a:prstGeom prst="rect">
            <a:avLst/>
          </a:prstGeom>
          <a:noFill/>
          <a:ln w="38100">
            <a:solidFill>
              <a:schemeClr val="tx1"/>
            </a:solidFill>
          </a:ln>
        </p:spPr>
        <p:txBody>
          <a:bodyPr wrap="square">
            <a:spAutoFit/>
          </a:bodyPr>
          <a:lstStyle/>
          <a:p>
            <a:r>
              <a:rPr lang="en-US" sz="3600" b="1" dirty="0">
                <a:solidFill>
                  <a:schemeClr val="accent6">
                    <a:lumMod val="20000"/>
                    <a:lumOff val="80000"/>
                  </a:schemeClr>
                </a:solidFill>
                <a:effectLst/>
                <a:latin typeface="Bahnschrift SemiBold Condensed" panose="020B0502040204020203" pitchFamily="34" charset="0"/>
                <a:ea typeface="Calibri" panose="020F0502020204030204" pitchFamily="34" charset="0"/>
              </a:rPr>
              <a:t>Aim of The Project </a:t>
            </a:r>
            <a:endParaRPr lang="en-US" sz="3600" dirty="0">
              <a:solidFill>
                <a:schemeClr val="accent6">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26018954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2537941-164C-9B57-299A-321F73F7993C}"/>
              </a:ext>
            </a:extLst>
          </p:cNvPr>
          <p:cNvSpPr>
            <a:spLocks noGrp="1"/>
          </p:cNvSpPr>
          <p:nvPr>
            <p:ph idx="1"/>
          </p:nvPr>
        </p:nvSpPr>
        <p:spPr>
          <a:xfrm>
            <a:off x="979100" y="1253331"/>
            <a:ext cx="10233800" cy="4351338"/>
          </a:xfrm>
        </p:spPr>
        <p:txBody>
          <a:bodyPr>
            <a:normAutofit fontScale="25000" lnSpcReduction="20000"/>
          </a:bodyPr>
          <a:lstStyle/>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NLTK</a:t>
            </a:r>
            <a:endParaRPr lang="en-IN" sz="12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Machine Learning</a:t>
            </a:r>
            <a:endParaRPr lang="en-IN" sz="12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Python</a:t>
            </a:r>
            <a:endParaRPr lang="en-IN" sz="12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Tkinter</a:t>
            </a:r>
            <a:endParaRPr lang="en-IN" sz="12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MySQL</a:t>
            </a:r>
            <a:endParaRPr lang="en-IN" sz="12800"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pPr>
              <a:lnSpc>
                <a:spcPct val="115000"/>
              </a:lnSpc>
              <a:spcAft>
                <a:spcPts val="1000"/>
              </a:spcAft>
            </a:pPr>
            <a:r>
              <a:rPr lang="en-IN" sz="128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rPr>
              <a:t>Pandas</a:t>
            </a:r>
          </a:p>
          <a:p>
            <a:pPr>
              <a:lnSpc>
                <a:spcPct val="115000"/>
              </a:lnSpc>
              <a:spcAft>
                <a:spcPts val="1000"/>
              </a:spcAft>
            </a:pPr>
            <a:r>
              <a:rPr lang="en-IN" sz="12800" dirty="0">
                <a:solidFill>
                  <a:srgbClr val="FFFF00"/>
                </a:solidFill>
                <a:latin typeface="Bahnschrift SemiBold Condensed" panose="020B0502040204020203" pitchFamily="34" charset="0"/>
                <a:ea typeface="Times New Roman" panose="02020603050405020304" pitchFamily="18" charset="0"/>
                <a:cs typeface="Times New Roman" panose="02020603050405020304" pitchFamily="18" charset="0"/>
              </a:rPr>
              <a:t>Matplotlib/seaborn</a:t>
            </a:r>
          </a:p>
          <a:p>
            <a:pPr marL="0" indent="0">
              <a:lnSpc>
                <a:spcPct val="115000"/>
              </a:lnSpc>
              <a:spcAft>
                <a:spcPts val="1000"/>
              </a:spcAft>
              <a:buNone/>
            </a:pPr>
            <a:endParaRPr lang="en-IN" sz="3300" dirty="0">
              <a:solidFill>
                <a:srgbClr val="FFFF00"/>
              </a:solidFill>
              <a:effectLst/>
              <a:latin typeface="Bahnschrift SemiBold Condensed" panose="020B0502040204020203" pitchFamily="34" charset="0"/>
              <a:ea typeface="Times New Roman" panose="02020603050405020304" pitchFamily="18" charset="0"/>
              <a:cs typeface="Times New Roman" panose="02020603050405020304" pitchFamily="18" charset="0"/>
            </a:endParaRPr>
          </a:p>
          <a:p>
            <a:pPr>
              <a:lnSpc>
                <a:spcPct val="115000"/>
              </a:lnSpc>
              <a:spcAft>
                <a:spcPts val="1000"/>
              </a:spcAft>
            </a:pPr>
            <a:endParaRPr lang="en-IN" dirty="0">
              <a:solidFill>
                <a:srgbClr val="FFFF00"/>
              </a:solidFill>
              <a:effectLst/>
              <a:latin typeface="Bahnschrift SemiBold Condensed" panose="020B0502040204020203" pitchFamily="34" charset="0"/>
              <a:ea typeface="Calibri" panose="020F0502020204030204" pitchFamily="34" charset="0"/>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D45C1586-1805-7437-55AA-CBA2FEF85296}"/>
              </a:ext>
            </a:extLst>
          </p:cNvPr>
          <p:cNvSpPr txBox="1"/>
          <p:nvPr/>
        </p:nvSpPr>
        <p:spPr>
          <a:xfrm>
            <a:off x="534317" y="246483"/>
            <a:ext cx="3629720" cy="646331"/>
          </a:xfrm>
          <a:prstGeom prst="rect">
            <a:avLst/>
          </a:prstGeom>
          <a:noFill/>
          <a:ln w="38100">
            <a:solidFill>
              <a:schemeClr val="tx1"/>
            </a:solidFill>
          </a:ln>
        </p:spPr>
        <p:txBody>
          <a:bodyPr wrap="square">
            <a:spAutoFit/>
          </a:bodyPr>
          <a:lstStyle/>
          <a:p>
            <a:r>
              <a:rPr lang="en-US" sz="3600" b="1" dirty="0">
                <a:solidFill>
                  <a:schemeClr val="accent6">
                    <a:lumMod val="20000"/>
                    <a:lumOff val="80000"/>
                  </a:schemeClr>
                </a:solidFill>
                <a:latin typeface="Bahnschrift SemiBold Condensed" panose="020B0502040204020203" pitchFamily="34" charset="0"/>
                <a:ea typeface="Calibri" panose="020F0502020204030204" pitchFamily="34" charset="0"/>
              </a:rPr>
              <a:t>Technologies used</a:t>
            </a:r>
            <a:r>
              <a:rPr lang="en-US" sz="3600" b="1" dirty="0">
                <a:solidFill>
                  <a:schemeClr val="accent6">
                    <a:lumMod val="20000"/>
                    <a:lumOff val="80000"/>
                  </a:schemeClr>
                </a:solidFill>
                <a:effectLst/>
                <a:latin typeface="Bahnschrift SemiBold Condensed" panose="020B0502040204020203" pitchFamily="34" charset="0"/>
                <a:ea typeface="Calibri" panose="020F0502020204030204" pitchFamily="34" charset="0"/>
              </a:rPr>
              <a:t> </a:t>
            </a:r>
            <a:endParaRPr lang="en-US" sz="3600" dirty="0">
              <a:solidFill>
                <a:schemeClr val="accent6">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1277149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9BBF53-BEBF-2AE0-06CA-9BE25C0079E4}"/>
              </a:ext>
            </a:extLst>
          </p:cNvPr>
          <p:cNvSpPr>
            <a:spLocks noGrp="1"/>
          </p:cNvSpPr>
          <p:nvPr>
            <p:ph idx="1"/>
          </p:nvPr>
        </p:nvSpPr>
        <p:spPr>
          <a:xfrm>
            <a:off x="295421" y="1195754"/>
            <a:ext cx="11732455" cy="5415763"/>
          </a:xfrm>
        </p:spPr>
        <p:txBody>
          <a:bodyPr>
            <a:noAutofit/>
          </a:bodyPr>
          <a:lstStyle/>
          <a:p>
            <a:r>
              <a:rPr lang="en-IN" sz="2400" b="1" dirty="0">
                <a:solidFill>
                  <a:srgbClr val="FFFF00"/>
                </a:solidFill>
                <a:effectLst/>
                <a:latin typeface="Bahnschrift Light SemiCondensed" panose="020B0502040204020203" pitchFamily="34" charset="0"/>
                <a:ea typeface="Calibri" panose="020F0502020204030204" pitchFamily="34" charset="0"/>
              </a:rPr>
              <a:t>Machine learning (ML) is a type of artificial intelligence (</a:t>
            </a:r>
            <a:r>
              <a:rPr lang="en-IN" sz="2400" b="1" u="sng"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AI</a:t>
            </a:r>
            <a:r>
              <a:rPr lang="en-IN" sz="2400" b="1" dirty="0">
                <a:solidFill>
                  <a:srgbClr val="FFFF00"/>
                </a:solidFill>
                <a:effectLst/>
                <a:latin typeface="Bahnschrift Light SemiCondensed" panose="020B0502040204020203" pitchFamily="34" charset="0"/>
                <a:ea typeface="Calibri" panose="020F0502020204030204" pitchFamily="34" charset="0"/>
              </a:rPr>
              <a:t>) that allows software applications to become more accurate at predicting outcomes without being explicitly programmed to do so. Machine learning </a:t>
            </a:r>
            <a:r>
              <a:rPr lang="en-IN" sz="2400" b="1" u="sng"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algorithms</a:t>
            </a:r>
            <a:r>
              <a:rPr lang="en-IN" sz="2400" b="1" dirty="0">
                <a:solidFill>
                  <a:srgbClr val="FFFF00"/>
                </a:solidFill>
                <a:effectLst/>
                <a:latin typeface="Bahnschrift Light SemiCondensed" panose="020B0502040204020203" pitchFamily="34" charset="0"/>
                <a:ea typeface="Calibri" panose="020F0502020204030204" pitchFamily="34" charset="0"/>
              </a:rPr>
              <a:t> use historical data as input to predict new output values</a:t>
            </a:r>
          </a:p>
          <a:p>
            <a:pPr marL="0" indent="0">
              <a:buNone/>
            </a:pPr>
            <a:endParaRPr lang="en-IN" sz="2400" b="1" dirty="0">
              <a:solidFill>
                <a:srgbClr val="FFFF00"/>
              </a:solidFill>
              <a:effectLst/>
              <a:latin typeface="Bahnschrift Light SemiCondensed" panose="020B0502040204020203" pitchFamily="34" charset="0"/>
              <a:ea typeface="Calibri" panose="020F0502020204030204" pitchFamily="34" charset="0"/>
            </a:endParaRPr>
          </a:p>
          <a:p>
            <a:r>
              <a:rPr lang="en-IN" sz="2400" b="1" dirty="0">
                <a:solidFill>
                  <a:srgbClr val="FFFF00"/>
                </a:solidFill>
                <a:effectLst/>
                <a:latin typeface="Bahnschrift Light SemiCondensed" panose="020B0502040204020203" pitchFamily="34" charset="0"/>
                <a:ea typeface="Calibri" panose="020F0502020204030204" pitchFamily="34" charset="0"/>
              </a:rPr>
              <a:t>Many of today's leading companies, such as Facebook, Google and Uber, make machine learning a central part of their operations. Machine learning has become a significant competitive differentiator for many companies</a:t>
            </a:r>
          </a:p>
          <a:p>
            <a:pPr marL="0" indent="0">
              <a:buNone/>
            </a:pPr>
            <a:endParaRPr lang="en-IN" sz="2400" b="1" dirty="0">
              <a:solidFill>
                <a:srgbClr val="FFFF00"/>
              </a:solidFill>
              <a:latin typeface="Bahnschrift Light SemiCondensed" panose="020B0502040204020203" pitchFamily="34" charset="0"/>
              <a:ea typeface="Calibri" panose="020F0502020204030204" pitchFamily="34" charset="0"/>
            </a:endParaRPr>
          </a:p>
          <a:p>
            <a:r>
              <a:rPr lang="en-IN" sz="2400" b="1" dirty="0">
                <a:solidFill>
                  <a:srgbClr val="FFFF00"/>
                </a:solidFill>
                <a:effectLst/>
                <a:latin typeface="Bahnschrift Light SemiCondensed" panose="020B0502040204020203" pitchFamily="34" charset="0"/>
                <a:ea typeface="Calibri" panose="020F0502020204030204" pitchFamily="34" charset="0"/>
                <a:cs typeface="Times New Roman" panose="02020603050405020304" pitchFamily="18" charset="0"/>
              </a:rPr>
              <a:t>The importance of machine learning can be easily understood by its uses cases, Currently, machine learning is used in </a:t>
            </a:r>
            <a:r>
              <a:rPr lang="en-IN" sz="2400" b="1" dirty="0">
                <a:solidFill>
                  <a:schemeClr val="tx1"/>
                </a:solidFill>
                <a:effectLst/>
                <a:latin typeface="Bahnschrift Light SemiCondensed" panose="020B0502040204020203" pitchFamily="34" charset="0"/>
                <a:ea typeface="Calibri" panose="020F0502020204030204" pitchFamily="34" charset="0"/>
                <a:cs typeface="Times New Roman" panose="02020603050405020304" pitchFamily="18" charset="0"/>
              </a:rPr>
              <a:t>Stock Market Prediction , Cancer detection system , recommendation system , targeted marketing self-driving cars, cyber fraud detection, face recognition, and friend suggestion by Facebook and many more .</a:t>
            </a:r>
            <a:endParaRPr lang="en-IN" sz="2400" b="1" dirty="0">
              <a:solidFill>
                <a:schemeClr val="tx1"/>
              </a:solidFill>
              <a:latin typeface="Bahnschrift Light SemiCondensed" panose="020B0502040204020203" pitchFamily="34" charset="0"/>
            </a:endParaRPr>
          </a:p>
        </p:txBody>
      </p:sp>
      <p:sp>
        <p:nvSpPr>
          <p:cNvPr id="5" name="TextBox 4">
            <a:extLst>
              <a:ext uri="{FF2B5EF4-FFF2-40B4-BE49-F238E27FC236}">
                <a16:creationId xmlns:a16="http://schemas.microsoft.com/office/drawing/2014/main" id="{5712F230-7AC0-98E0-A99B-BE677B43AA4D}"/>
              </a:ext>
            </a:extLst>
          </p:cNvPr>
          <p:cNvSpPr txBox="1"/>
          <p:nvPr/>
        </p:nvSpPr>
        <p:spPr>
          <a:xfrm>
            <a:off x="534317" y="246483"/>
            <a:ext cx="5683603" cy="646331"/>
          </a:xfrm>
          <a:prstGeom prst="rect">
            <a:avLst/>
          </a:prstGeom>
          <a:noFill/>
          <a:ln w="38100">
            <a:solidFill>
              <a:schemeClr val="tx1"/>
            </a:solidFill>
          </a:ln>
        </p:spPr>
        <p:txBody>
          <a:bodyPr wrap="square">
            <a:spAutoFit/>
          </a:bodyPr>
          <a:lstStyle/>
          <a:p>
            <a:r>
              <a:rPr lang="en-US" sz="3600" b="1" dirty="0">
                <a:solidFill>
                  <a:schemeClr val="accent6">
                    <a:lumMod val="20000"/>
                    <a:lumOff val="80000"/>
                  </a:schemeClr>
                </a:solidFill>
                <a:latin typeface="Bahnschrift SemiBold Condensed" panose="020B0502040204020203" pitchFamily="34" charset="0"/>
                <a:ea typeface="Calibri" panose="020F0502020204030204" pitchFamily="34" charset="0"/>
              </a:rPr>
              <a:t>What is Machine learning ?</a:t>
            </a:r>
            <a:r>
              <a:rPr lang="en-US" sz="3600" b="1" dirty="0">
                <a:solidFill>
                  <a:schemeClr val="accent6">
                    <a:lumMod val="20000"/>
                    <a:lumOff val="80000"/>
                  </a:schemeClr>
                </a:solidFill>
                <a:effectLst/>
                <a:latin typeface="Bahnschrift SemiBold Condensed" panose="020B0502040204020203" pitchFamily="34" charset="0"/>
                <a:ea typeface="Calibri" panose="020F0502020204030204" pitchFamily="34" charset="0"/>
              </a:rPr>
              <a:t> </a:t>
            </a:r>
            <a:endParaRPr lang="en-US" sz="3600" dirty="0">
              <a:solidFill>
                <a:schemeClr val="accent6">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169625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4546ED-6D55-9925-CC25-63DA96642A8B}"/>
              </a:ext>
            </a:extLst>
          </p:cNvPr>
          <p:cNvSpPr txBox="1"/>
          <p:nvPr/>
        </p:nvSpPr>
        <p:spPr>
          <a:xfrm>
            <a:off x="309235" y="302754"/>
            <a:ext cx="2433966" cy="2308324"/>
          </a:xfrm>
          <a:prstGeom prst="rect">
            <a:avLst/>
          </a:prstGeom>
          <a:noFill/>
          <a:ln w="38100">
            <a:solidFill>
              <a:schemeClr val="tx1"/>
            </a:solidFill>
          </a:ln>
        </p:spPr>
        <p:txBody>
          <a:bodyPr wrap="square">
            <a:spAutoFit/>
          </a:bodyPr>
          <a:lstStyle/>
          <a:p>
            <a:r>
              <a:rPr lang="en-IN" sz="3600" b="1" dirty="0">
                <a:solidFill>
                  <a:schemeClr val="accent6">
                    <a:lumMod val="20000"/>
                    <a:lumOff val="80000"/>
                  </a:schemeClr>
                </a:solidFill>
                <a:effectLst/>
                <a:latin typeface="Times New Roman" panose="02020603050405020304" pitchFamily="18" charset="0"/>
                <a:ea typeface="Calibri" panose="020F0502020204030204" pitchFamily="34" charset="0"/>
              </a:rPr>
              <a:t>Structure </a:t>
            </a:r>
          </a:p>
          <a:p>
            <a:r>
              <a:rPr lang="en-IN" sz="3600" b="1" dirty="0">
                <a:solidFill>
                  <a:schemeClr val="accent6">
                    <a:lumMod val="20000"/>
                    <a:lumOff val="80000"/>
                  </a:schemeClr>
                </a:solidFill>
                <a:effectLst/>
                <a:latin typeface="Times New Roman" panose="02020603050405020304" pitchFamily="18" charset="0"/>
                <a:ea typeface="Calibri" panose="020F0502020204030204" pitchFamily="34" charset="0"/>
              </a:rPr>
              <a:t>of </a:t>
            </a:r>
          </a:p>
          <a:p>
            <a:r>
              <a:rPr lang="en-IN" sz="3600" b="1" dirty="0">
                <a:solidFill>
                  <a:schemeClr val="accent6">
                    <a:lumMod val="20000"/>
                    <a:lumOff val="80000"/>
                  </a:schemeClr>
                </a:solidFill>
                <a:effectLst/>
                <a:latin typeface="Times New Roman" panose="02020603050405020304" pitchFamily="18" charset="0"/>
                <a:ea typeface="Calibri" panose="020F0502020204030204" pitchFamily="34" charset="0"/>
              </a:rPr>
              <a:t>Proposed model</a:t>
            </a:r>
            <a:endParaRPr lang="en-US" sz="3600" dirty="0">
              <a:solidFill>
                <a:schemeClr val="accent6">
                  <a:lumMod val="20000"/>
                  <a:lumOff val="80000"/>
                </a:schemeClr>
              </a:solidFill>
              <a:latin typeface="Bahnschrift SemiBold" panose="020B0502040204020203" pitchFamily="34" charset="0"/>
            </a:endParaRPr>
          </a:p>
        </p:txBody>
      </p:sp>
      <p:pic>
        <p:nvPicPr>
          <p:cNvPr id="5" name="Content Placeholder 4">
            <a:extLst>
              <a:ext uri="{FF2B5EF4-FFF2-40B4-BE49-F238E27FC236}">
                <a16:creationId xmlns:a16="http://schemas.microsoft.com/office/drawing/2014/main" id="{F23580CA-B4A5-7C40-3ADE-7C310EAD1C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23348" y="126609"/>
            <a:ext cx="8110633" cy="6625883"/>
          </a:xfrm>
          <a:prstGeom prst="rect">
            <a:avLst/>
          </a:prstGeom>
        </p:spPr>
      </p:pic>
    </p:spTree>
    <p:extLst>
      <p:ext uri="{BB962C8B-B14F-4D97-AF65-F5344CB8AC3E}">
        <p14:creationId xmlns:p14="http://schemas.microsoft.com/office/powerpoint/2010/main" val="162035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C826FF-0DAB-7936-02F4-5C1B044A33F1}"/>
              </a:ext>
            </a:extLst>
          </p:cNvPr>
          <p:cNvSpPr>
            <a:spLocks noGrp="1"/>
          </p:cNvSpPr>
          <p:nvPr>
            <p:ph idx="1"/>
          </p:nvPr>
        </p:nvSpPr>
        <p:spPr>
          <a:xfrm>
            <a:off x="1120000" y="1125415"/>
            <a:ext cx="10233800" cy="5486102"/>
          </a:xfrm>
        </p:spPr>
        <p:txBody>
          <a:bodyPr>
            <a:normAutofit/>
          </a:bodyPr>
          <a:lstStyle/>
          <a:p>
            <a:r>
              <a:rPr lang="en-IN" sz="32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Importing necessary packages:</a:t>
            </a:r>
          </a:p>
          <a:p>
            <a:r>
              <a:rPr lang="en-IN" sz="3200" b="1" dirty="0">
                <a:solidFill>
                  <a:srgbClr val="FFFF00"/>
                </a:solidFill>
                <a:latin typeface="Bahnschrift Light Condensed" panose="020B0502040204020203" pitchFamily="34" charset="0"/>
              </a:rPr>
              <a:t>Import Dataset</a:t>
            </a:r>
          </a:p>
          <a:p>
            <a:r>
              <a:rPr lang="en-IN" sz="3200" b="1" dirty="0">
                <a:solidFill>
                  <a:srgbClr val="FFFF00"/>
                </a:solidFill>
                <a:latin typeface="Bahnschrift Light Condensed" panose="020B0502040204020203" pitchFamily="34" charset="0"/>
              </a:rPr>
              <a:t>Cleaning data</a:t>
            </a:r>
          </a:p>
          <a:p>
            <a:r>
              <a:rPr lang="en-IN" sz="3200" b="1" dirty="0">
                <a:solidFill>
                  <a:srgbClr val="FFFF00"/>
                </a:solidFill>
                <a:latin typeface="Bahnschrift Light Condensed" panose="020B0502040204020203" pitchFamily="34" charset="0"/>
              </a:rPr>
              <a:t>Text processing using NLTK</a:t>
            </a:r>
          </a:p>
          <a:p>
            <a:r>
              <a:rPr lang="en-IN" sz="3200" b="1" dirty="0">
                <a:solidFill>
                  <a:srgbClr val="FFFF00"/>
                </a:solidFill>
                <a:latin typeface="Bahnschrift Light Condensed" panose="020B0502040204020203" pitchFamily="34" charset="0"/>
              </a:rPr>
              <a:t>Train Test split</a:t>
            </a:r>
          </a:p>
          <a:p>
            <a:r>
              <a:rPr lang="en-IN" sz="3200" b="1" dirty="0">
                <a:solidFill>
                  <a:srgbClr val="FFFF00"/>
                </a:solidFill>
                <a:latin typeface="Bahnschrift Light Condensed" panose="020B0502040204020203" pitchFamily="34" charset="0"/>
              </a:rPr>
              <a:t>Count Vectorizer</a:t>
            </a:r>
          </a:p>
          <a:p>
            <a:r>
              <a:rPr lang="en-IN" sz="3200" b="1" dirty="0">
                <a:solidFill>
                  <a:srgbClr val="FFFF00"/>
                </a:solidFill>
                <a:latin typeface="Bahnschrift Light Condensed" panose="020B0502040204020203" pitchFamily="34" charset="0"/>
              </a:rPr>
              <a:t>Model training using Naive bays algorithm(MultinomialNB</a:t>
            </a:r>
            <a:r>
              <a:rPr lang="en-IN" sz="3200" b="1" u="sng" dirty="0">
                <a:solidFill>
                  <a:srgbClr val="FFFF00"/>
                </a:solidFill>
                <a:latin typeface="Bahnschrift Light Condensed" panose="020B0502040204020203" pitchFamily="34" charset="0"/>
              </a:rPr>
              <a:t>)</a:t>
            </a:r>
            <a:endParaRPr lang="en-IN" sz="3200" b="1" dirty="0">
              <a:solidFill>
                <a:srgbClr val="FFFF00"/>
              </a:solidFill>
              <a:latin typeface="Bahnschrift Light Condensed" panose="020B0502040204020203" pitchFamily="34" charset="0"/>
            </a:endParaRPr>
          </a:p>
          <a:p>
            <a:r>
              <a:rPr lang="en-IN" sz="3200" b="1" dirty="0">
                <a:solidFill>
                  <a:srgbClr val="FFFF00"/>
                </a:solidFill>
                <a:latin typeface="Bahnschrift Light Condensed" panose="020B0502040204020203" pitchFamily="34" charset="0"/>
              </a:rPr>
              <a:t>Deployment</a:t>
            </a:r>
          </a:p>
          <a:p>
            <a:endParaRPr lang="en-IN" dirty="0"/>
          </a:p>
        </p:txBody>
      </p:sp>
      <p:sp>
        <p:nvSpPr>
          <p:cNvPr id="6" name="TextBox 5">
            <a:extLst>
              <a:ext uri="{FF2B5EF4-FFF2-40B4-BE49-F238E27FC236}">
                <a16:creationId xmlns:a16="http://schemas.microsoft.com/office/drawing/2014/main" id="{85DAE913-CB5F-0F4D-53FF-6F598FBC91B0}"/>
              </a:ext>
            </a:extLst>
          </p:cNvPr>
          <p:cNvSpPr txBox="1"/>
          <p:nvPr/>
        </p:nvSpPr>
        <p:spPr>
          <a:xfrm>
            <a:off x="534317" y="246483"/>
            <a:ext cx="3123283" cy="646331"/>
          </a:xfrm>
          <a:prstGeom prst="rect">
            <a:avLst/>
          </a:prstGeom>
          <a:noFill/>
          <a:ln w="38100">
            <a:solidFill>
              <a:schemeClr val="tx1"/>
            </a:solidFill>
          </a:ln>
        </p:spPr>
        <p:txBody>
          <a:bodyPr wrap="square">
            <a:spAutoFit/>
          </a:bodyPr>
          <a:lstStyle/>
          <a:p>
            <a:r>
              <a:rPr lang="en-US" sz="3600" b="1" dirty="0">
                <a:solidFill>
                  <a:schemeClr val="accent6">
                    <a:lumMod val="20000"/>
                    <a:lumOff val="80000"/>
                  </a:schemeClr>
                </a:solidFill>
                <a:latin typeface="Bahnschrift SemiBold Condensed" panose="020B0502040204020203" pitchFamily="34" charset="0"/>
                <a:ea typeface="Calibri" panose="020F0502020204030204" pitchFamily="34" charset="0"/>
              </a:rPr>
              <a:t>Implementation</a:t>
            </a:r>
            <a:r>
              <a:rPr lang="en-US" sz="3600" b="1" dirty="0">
                <a:solidFill>
                  <a:schemeClr val="accent6">
                    <a:lumMod val="20000"/>
                    <a:lumOff val="80000"/>
                  </a:schemeClr>
                </a:solidFill>
                <a:effectLst/>
                <a:latin typeface="Bahnschrift SemiBold Condensed" panose="020B0502040204020203" pitchFamily="34" charset="0"/>
                <a:ea typeface="Calibri" panose="020F0502020204030204" pitchFamily="34" charset="0"/>
              </a:rPr>
              <a:t> </a:t>
            </a:r>
            <a:endParaRPr lang="en-US" sz="3600" dirty="0">
              <a:solidFill>
                <a:schemeClr val="accent6">
                  <a:lumMod val="20000"/>
                  <a:lumOff val="80000"/>
                </a:schemeClr>
              </a:solidFill>
              <a:latin typeface="Bahnschrift SemiBold" panose="020B0502040204020203" pitchFamily="34" charset="0"/>
            </a:endParaRPr>
          </a:p>
        </p:txBody>
      </p:sp>
    </p:spTree>
    <p:extLst>
      <p:ext uri="{BB962C8B-B14F-4D97-AF65-F5344CB8AC3E}">
        <p14:creationId xmlns:p14="http://schemas.microsoft.com/office/powerpoint/2010/main" val="1958085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7F51A0-5662-1DD4-AA5E-F513A102576F}"/>
              </a:ext>
            </a:extLst>
          </p:cNvPr>
          <p:cNvSpPr>
            <a:spLocks noGrp="1"/>
          </p:cNvSpPr>
          <p:nvPr>
            <p:ph idx="1"/>
          </p:nvPr>
        </p:nvSpPr>
        <p:spPr>
          <a:xfrm>
            <a:off x="295422" y="1253331"/>
            <a:ext cx="5800578" cy="5020860"/>
          </a:xfrm>
        </p:spPr>
        <p:txBody>
          <a:bodyPr>
            <a:normAutofit/>
          </a:bodyPr>
          <a:lstStyle/>
          <a:p>
            <a:pPr marL="0" indent="0">
              <a:lnSpc>
                <a:spcPct val="150000"/>
              </a:lnSpc>
              <a:spcAft>
                <a:spcPts val="1000"/>
              </a:spcAft>
              <a:buNone/>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The dataset is downloaded from superdatascience.com. </a:t>
            </a:r>
          </a:p>
          <a:p>
            <a:pPr marL="0" indent="0">
              <a:lnSpc>
                <a:spcPct val="150000"/>
              </a:lnSpc>
              <a:spcAft>
                <a:spcPts val="1000"/>
              </a:spcAft>
              <a:buNone/>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The dataset contains reviews in the</a:t>
            </a:r>
            <a:r>
              <a:rPr lang="en-IN" sz="2400" b="1" dirty="0">
                <a:solidFill>
                  <a:srgbClr val="FFFF00"/>
                </a:solidFill>
                <a:latin typeface="Bahnschrift Light Condensed" panose="020B0502040204020203" pitchFamily="34" charset="0"/>
                <a:ea typeface="Calibri" panose="020F0502020204030204" pitchFamily="34" charset="0"/>
                <a:cs typeface="Times New Roman" panose="02020603050405020304" pitchFamily="18" charset="0"/>
              </a:rPr>
              <a:t> </a:t>
            </a: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text format. </a:t>
            </a:r>
          </a:p>
          <a:p>
            <a:pPr marL="0" indent="0">
              <a:lnSpc>
                <a:spcPct val="150000"/>
              </a:lnSpc>
              <a:spcAft>
                <a:spcPts val="1000"/>
              </a:spcAft>
              <a:buNone/>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It also contains a feature that indicates whether  the review is positive or negative. </a:t>
            </a:r>
          </a:p>
          <a:p>
            <a:pPr marL="0" indent="0">
              <a:lnSpc>
                <a:spcPct val="150000"/>
              </a:lnSpc>
              <a:spcAft>
                <a:spcPts val="1000"/>
              </a:spcAft>
              <a:buNone/>
            </a:pPr>
            <a:r>
              <a:rPr lang="en-IN" sz="2400" b="1" dirty="0">
                <a:solidFill>
                  <a:srgbClr val="FFFF00"/>
                </a:solidFill>
                <a:effectLst/>
                <a:latin typeface="Bahnschrift Light Condensed" panose="020B0502040204020203" pitchFamily="34" charset="0"/>
                <a:ea typeface="Calibri" panose="020F0502020204030204" pitchFamily="34" charset="0"/>
                <a:cs typeface="Times New Roman" panose="02020603050405020304" pitchFamily="18" charset="0"/>
              </a:rPr>
              <a:t>A positive review can de indicate by 1 and a negative review is indicated by 0. </a:t>
            </a:r>
          </a:p>
          <a:p>
            <a:pPr>
              <a:lnSpc>
                <a:spcPct val="150000"/>
              </a:lnSpc>
              <a:spcAft>
                <a:spcPts val="1000"/>
              </a:spcAft>
            </a:pPr>
            <a:endParaRPr lang="en-IN" dirty="0"/>
          </a:p>
        </p:txBody>
      </p:sp>
      <p:sp>
        <p:nvSpPr>
          <p:cNvPr id="4" name="TextBox 3">
            <a:extLst>
              <a:ext uri="{FF2B5EF4-FFF2-40B4-BE49-F238E27FC236}">
                <a16:creationId xmlns:a16="http://schemas.microsoft.com/office/drawing/2014/main" id="{7F472AC8-08B6-AB93-04DD-E2DC2447F29F}"/>
              </a:ext>
            </a:extLst>
          </p:cNvPr>
          <p:cNvSpPr txBox="1"/>
          <p:nvPr/>
        </p:nvSpPr>
        <p:spPr>
          <a:xfrm>
            <a:off x="581464" y="291421"/>
            <a:ext cx="3385625" cy="584775"/>
          </a:xfrm>
          <a:prstGeom prst="rect">
            <a:avLst/>
          </a:prstGeom>
          <a:noFill/>
          <a:ln w="38100">
            <a:solidFill>
              <a:schemeClr val="tx1"/>
            </a:solidFill>
          </a:ln>
        </p:spPr>
        <p:txBody>
          <a:bodyPr wrap="square">
            <a:spAutoFit/>
          </a:bodyPr>
          <a:lstStyle/>
          <a:p>
            <a:r>
              <a:rPr lang="en-US" sz="3200" b="1" dirty="0">
                <a:solidFill>
                  <a:schemeClr val="accent6">
                    <a:lumMod val="20000"/>
                    <a:lumOff val="80000"/>
                  </a:schemeClr>
                </a:solidFill>
                <a:latin typeface="Bahnschrift Light Condensed" panose="020B0502040204020203" pitchFamily="34" charset="0"/>
              </a:rPr>
              <a:t>Dataset Description</a:t>
            </a:r>
          </a:p>
        </p:txBody>
      </p:sp>
      <p:pic>
        <p:nvPicPr>
          <p:cNvPr id="5" name="Picture 4">
            <a:extLst>
              <a:ext uri="{FF2B5EF4-FFF2-40B4-BE49-F238E27FC236}">
                <a16:creationId xmlns:a16="http://schemas.microsoft.com/office/drawing/2014/main" id="{A6379E88-ED5C-8209-2365-C839ACE2DF39}"/>
              </a:ext>
            </a:extLst>
          </p:cNvPr>
          <p:cNvPicPr>
            <a:picLocks noChangeAspect="1"/>
          </p:cNvPicPr>
          <p:nvPr/>
        </p:nvPicPr>
        <p:blipFill rotWithShape="1">
          <a:blip r:embed="rId2">
            <a:extLst>
              <a:ext uri="{28A0092B-C50C-407E-A947-70E740481C1C}">
                <a14:useLocalDpi xmlns:a14="http://schemas.microsoft.com/office/drawing/2010/main" val="0"/>
              </a:ext>
            </a:extLst>
          </a:blip>
          <a:srcRect b="10085"/>
          <a:stretch/>
        </p:blipFill>
        <p:spPr>
          <a:xfrm>
            <a:off x="6096000" y="625770"/>
            <a:ext cx="5917808" cy="5648421"/>
          </a:xfrm>
          <a:prstGeom prst="rect">
            <a:avLst/>
          </a:prstGeom>
        </p:spPr>
      </p:pic>
    </p:spTree>
    <p:extLst>
      <p:ext uri="{BB962C8B-B14F-4D97-AF65-F5344CB8AC3E}">
        <p14:creationId xmlns:p14="http://schemas.microsoft.com/office/powerpoint/2010/main" val="1469476726"/>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Depth</Template>
  <TotalTime>131</TotalTime>
  <Words>1782</Words>
  <Application>Microsoft Office PowerPoint</Application>
  <PresentationFormat>Widescreen</PresentationFormat>
  <Paragraphs>115</Paragraphs>
  <Slides>24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24</vt:i4>
      </vt:variant>
    </vt:vector>
  </HeadingPairs>
  <TitlesOfParts>
    <vt:vector size="35" baseType="lpstr">
      <vt:lpstr>Arial</vt:lpstr>
      <vt:lpstr>Bahnschrift Light Condensed</vt:lpstr>
      <vt:lpstr>Bahnschrift Light SemiCondensed</vt:lpstr>
      <vt:lpstr>Bahnschrift SemiBold</vt:lpstr>
      <vt:lpstr>Bahnschrift SemiBold Condensed</vt:lpstr>
      <vt:lpstr>Calibri</vt:lpstr>
      <vt:lpstr>Consolas</vt:lpstr>
      <vt:lpstr>Corbel</vt:lpstr>
      <vt:lpstr>Times New Roman</vt:lpstr>
      <vt:lpstr>Wingdings</vt:lpstr>
      <vt:lpstr>Depth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Removing Stop Words </vt:lpstr>
      <vt:lpstr>Stemming</vt:lpstr>
      <vt:lpstr>CountVectorizer</vt:lpstr>
      <vt:lpstr>Model Training </vt:lpstr>
      <vt:lpstr>PowerPoint Presentation</vt:lpstr>
      <vt:lpstr>Accuracy score , Classification report and Confusion matrix</vt:lpstr>
      <vt:lpstr>Result and Analysis</vt:lpstr>
      <vt:lpstr>Deployment</vt:lpstr>
      <vt:lpstr>PowerPoint Presentation</vt:lpstr>
      <vt:lpstr>PowerPoint Presentation</vt:lpstr>
      <vt:lpstr>PowerPoint Presentation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21</cp:revision>
  <dcterms:created xsi:type="dcterms:W3CDTF">2022-06-09T07:58:46Z</dcterms:created>
  <dcterms:modified xsi:type="dcterms:W3CDTF">2022-06-09T13:41:00Z</dcterms:modified>
</cp:coreProperties>
</file>