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
      <p:font typeface="Roboto"/>
      <p:regular r:id="rId36"/>
      <p:bold r:id="rId37"/>
      <p:italic r:id="rId38"/>
      <p:boldItalic r:id="rId39"/>
    </p:embeddedFont>
    <p:embeddedFont>
      <p:font typeface="Proxima Nova Semibold"/>
      <p:regular r:id="rId40"/>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regular.fntdata"/><Relationship Id="rId20" Type="http://schemas.openxmlformats.org/officeDocument/2006/relationships/slide" Target="slides/slide15.xml"/><Relationship Id="rId42" Type="http://schemas.openxmlformats.org/officeDocument/2006/relationships/font" Target="fonts/ProximaNovaSemibold-boldItalic.fntdata"/><Relationship Id="rId41" Type="http://schemas.openxmlformats.org/officeDocument/2006/relationships/font" Target="fonts/ProximaNovaSemibo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b318975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b318975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8cd7d3e1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8cd7d3e1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8cd7d3e1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8cd7d3e1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8cd7d3e1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8cd7d3e1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8cd7d3e1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8cd7d3e1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8cd7d3e1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8cd7d3e1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84e0d71d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84e0d71d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84e0d71d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84e0d71d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84e0d71d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84e0d71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84e0d71d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84e0d71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84e0d71d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84e0d71d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a8458e4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a8458e4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84e0d71d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84e0d71d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84e0d71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84e0d71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8cd7d3e1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8cd7d3e1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8cd7d3e1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8cd7d3e1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a8458e4f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a8458e4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8444142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8444142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a8458e4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fa8458e4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8cd7d3e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8cd7d3e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8cd7d3e1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8cd7d3e1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b3189757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b3189757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8cd7d3e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8cd7d3e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8cd7d3e1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8cd7d3e1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8cd7d3e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8cd7d3e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8cd7d3e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8cd7d3e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611400" y="1745525"/>
            <a:ext cx="7921200" cy="12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500">
                <a:solidFill>
                  <a:srgbClr val="1155CC"/>
                </a:solidFill>
                <a:latin typeface="Proxima Nova"/>
                <a:ea typeface="Proxima Nova"/>
                <a:cs typeface="Proxima Nova"/>
                <a:sym typeface="Proxima Nova"/>
              </a:rPr>
              <a:t>Mobile And Wireless Networks</a:t>
            </a:r>
            <a:endParaRPr b="1" sz="3500">
              <a:solidFill>
                <a:srgbClr val="1155CC"/>
              </a:solidFill>
              <a:latin typeface="Proxima Nova"/>
              <a:ea typeface="Proxima Nova"/>
              <a:cs typeface="Proxima Nova"/>
              <a:sym typeface="Proxima Nova"/>
            </a:endParaRPr>
          </a:p>
        </p:txBody>
      </p:sp>
      <p:sp>
        <p:nvSpPr>
          <p:cNvPr id="55" name="Google Shape;55;p13"/>
          <p:cNvSpPr txBox="1"/>
          <p:nvPr/>
        </p:nvSpPr>
        <p:spPr>
          <a:xfrm>
            <a:off x="987900" y="2778800"/>
            <a:ext cx="716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Proxima Nova"/>
                <a:ea typeface="Proxima Nova"/>
                <a:cs typeface="Proxima Nova"/>
                <a:sym typeface="Proxima Nova"/>
              </a:rPr>
              <a:t>Instructor</a:t>
            </a:r>
            <a:r>
              <a:rPr b="1" lang="en" sz="1200">
                <a:solidFill>
                  <a:schemeClr val="dk2"/>
                </a:solidFill>
                <a:latin typeface="Proxima Nova"/>
                <a:ea typeface="Proxima Nova"/>
                <a:cs typeface="Proxima Nova"/>
                <a:sym typeface="Proxima Nova"/>
              </a:rPr>
              <a:t>: </a:t>
            </a:r>
            <a:r>
              <a:rPr lang="en" sz="1050">
                <a:solidFill>
                  <a:srgbClr val="666666"/>
                </a:solidFill>
                <a:latin typeface="Roboto"/>
                <a:ea typeface="Roboto"/>
                <a:cs typeface="Roboto"/>
                <a:sym typeface="Roboto"/>
              </a:rPr>
              <a:t>Dr. Vinod Kumar Jain</a:t>
            </a:r>
            <a:endParaRPr sz="1200">
              <a:solidFill>
                <a:srgbClr val="666666"/>
              </a:solidFill>
              <a:latin typeface="Proxima Nova"/>
              <a:ea typeface="Proxima Nova"/>
              <a:cs typeface="Proxima Nova"/>
              <a:sym typeface="Proxima Nova"/>
            </a:endParaRPr>
          </a:p>
        </p:txBody>
      </p:sp>
      <p:sp>
        <p:nvSpPr>
          <p:cNvPr id="56" name="Google Shape;56;p13"/>
          <p:cNvSpPr txBox="1"/>
          <p:nvPr/>
        </p:nvSpPr>
        <p:spPr>
          <a:xfrm>
            <a:off x="3072000" y="1555975"/>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3D85C6"/>
                </a:solidFill>
                <a:latin typeface="Proxima Nova Semibold"/>
                <a:ea typeface="Proxima Nova Semibold"/>
                <a:cs typeface="Proxima Nova Semibold"/>
                <a:sym typeface="Proxima Nova Semibold"/>
              </a:rPr>
              <a:t>CS8013</a:t>
            </a:r>
            <a:endParaRPr sz="2300">
              <a:solidFill>
                <a:srgbClr val="3D85C6"/>
              </a:solidFill>
              <a:latin typeface="Proxima Nova Semibold"/>
              <a:ea typeface="Proxima Nova Semibold"/>
              <a:cs typeface="Proxima Nova Semibold"/>
              <a:sym typeface="Proxima Nova Semibold"/>
            </a:endParaRPr>
          </a:p>
        </p:txBody>
      </p:sp>
      <p:pic>
        <p:nvPicPr>
          <p:cNvPr id="57" name="Google Shape;57;p13"/>
          <p:cNvPicPr preferRelativeResize="0"/>
          <p:nvPr/>
        </p:nvPicPr>
        <p:blipFill rotWithShape="1">
          <a:blip r:embed="rId3">
            <a:alphaModFix/>
          </a:blip>
          <a:srcRect b="15461" l="0" r="0" t="0"/>
          <a:stretch/>
        </p:blipFill>
        <p:spPr>
          <a:xfrm>
            <a:off x="3283725" y="3327250"/>
            <a:ext cx="2576550" cy="1816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531325" y="246350"/>
            <a:ext cx="82602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Steps associated with project development</a:t>
            </a:r>
            <a:endParaRPr b="1" sz="3046">
              <a:solidFill>
                <a:srgbClr val="1155CC"/>
              </a:solidFill>
              <a:latin typeface="Proxima Nova"/>
              <a:ea typeface="Proxima Nova"/>
              <a:cs typeface="Proxima Nova"/>
              <a:sym typeface="Proxima Nova"/>
            </a:endParaRPr>
          </a:p>
        </p:txBody>
      </p:sp>
      <p:sp>
        <p:nvSpPr>
          <p:cNvPr id="129" name="Google Shape;129;p22"/>
          <p:cNvSpPr txBox="1"/>
          <p:nvPr/>
        </p:nvSpPr>
        <p:spPr>
          <a:xfrm>
            <a:off x="551400" y="1025775"/>
            <a:ext cx="8317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1. Created a network topology with these devices</a:t>
            </a:r>
            <a:endParaRPr sz="15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1500" u="sng">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 Router (2621XM)</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 ASA 5505 Firewall</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 Switch (2960-24TT)</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- 2 PCs (Admin PC and User PC)</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- 3 Servers (HTTP Server, IoT Registration Server and Google Server)</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- 3 Access Points (Motion AP, Door AP, Smoke AP)</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 IoT devices for each system</a:t>
            </a:r>
            <a:endParaRPr sz="1500">
              <a:solidFill>
                <a:schemeClr val="dk2"/>
              </a:solidFill>
              <a:latin typeface="Proxima Nova"/>
              <a:ea typeface="Proxima Nova"/>
              <a:cs typeface="Proxima Nova"/>
              <a:sym typeface="Proxima Nova"/>
            </a:endParaRPr>
          </a:p>
        </p:txBody>
      </p:sp>
      <p:sp>
        <p:nvSpPr>
          <p:cNvPr id="130" name="Google Shape;130;p22"/>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131" name="Google Shape;131;p22"/>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2" name="Google Shape;132;p22"/>
          <p:cNvPicPr preferRelativeResize="0"/>
          <p:nvPr/>
        </p:nvPicPr>
        <p:blipFill>
          <a:blip r:embed="rId3">
            <a:alphaModFix/>
          </a:blip>
          <a:stretch>
            <a:fillRect/>
          </a:stretch>
        </p:blipFill>
        <p:spPr>
          <a:xfrm>
            <a:off x="531325" y="3400000"/>
            <a:ext cx="1705400" cy="1705400"/>
          </a:xfrm>
          <a:prstGeom prst="rect">
            <a:avLst/>
          </a:prstGeom>
          <a:noFill/>
          <a:ln>
            <a:noFill/>
          </a:ln>
        </p:spPr>
      </p:pic>
      <p:sp>
        <p:nvSpPr>
          <p:cNvPr id="133" name="Google Shape;133;p22"/>
          <p:cNvSpPr txBox="1"/>
          <p:nvPr/>
        </p:nvSpPr>
        <p:spPr>
          <a:xfrm>
            <a:off x="2651350" y="4568725"/>
            <a:ext cx="124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latin typeface="Proxima Nova"/>
                <a:ea typeface="Proxima Nova"/>
                <a:cs typeface="Proxima Nova"/>
                <a:sym typeface="Proxima Nova"/>
              </a:rPr>
              <a:t>ASA 5505 Firewall</a:t>
            </a:r>
            <a:endParaRPr b="1" sz="900">
              <a:solidFill>
                <a:schemeClr val="dk2"/>
              </a:solidFill>
              <a:latin typeface="Proxima Nova"/>
              <a:ea typeface="Proxima Nova"/>
              <a:cs typeface="Proxima Nova"/>
              <a:sym typeface="Proxima Nova"/>
            </a:endParaRPr>
          </a:p>
        </p:txBody>
      </p:sp>
      <p:pic>
        <p:nvPicPr>
          <p:cNvPr id="134" name="Google Shape;134;p22"/>
          <p:cNvPicPr preferRelativeResize="0"/>
          <p:nvPr/>
        </p:nvPicPr>
        <p:blipFill>
          <a:blip r:embed="rId4">
            <a:alphaModFix/>
          </a:blip>
          <a:stretch>
            <a:fillRect/>
          </a:stretch>
        </p:blipFill>
        <p:spPr>
          <a:xfrm>
            <a:off x="2416750" y="3936673"/>
            <a:ext cx="1613700" cy="632050"/>
          </a:xfrm>
          <a:prstGeom prst="rect">
            <a:avLst/>
          </a:prstGeom>
          <a:noFill/>
          <a:ln>
            <a:noFill/>
          </a:ln>
        </p:spPr>
      </p:pic>
      <p:sp>
        <p:nvSpPr>
          <p:cNvPr id="135" name="Google Shape;135;p22"/>
          <p:cNvSpPr txBox="1"/>
          <p:nvPr/>
        </p:nvSpPr>
        <p:spPr>
          <a:xfrm>
            <a:off x="1054625" y="4568725"/>
            <a:ext cx="1144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latin typeface="Proxima Nova"/>
                <a:ea typeface="Proxima Nova"/>
                <a:cs typeface="Proxima Nova"/>
                <a:sym typeface="Proxima Nova"/>
              </a:rPr>
              <a:t>Router (2621XM)</a:t>
            </a:r>
            <a:endParaRPr b="1" sz="800"/>
          </a:p>
        </p:txBody>
      </p:sp>
      <p:pic>
        <p:nvPicPr>
          <p:cNvPr id="136" name="Google Shape;136;p22"/>
          <p:cNvPicPr preferRelativeResize="0"/>
          <p:nvPr/>
        </p:nvPicPr>
        <p:blipFill>
          <a:blip r:embed="rId5">
            <a:alphaModFix/>
          </a:blip>
          <a:stretch>
            <a:fillRect/>
          </a:stretch>
        </p:blipFill>
        <p:spPr>
          <a:xfrm>
            <a:off x="4248075" y="3987763"/>
            <a:ext cx="1987075" cy="529875"/>
          </a:xfrm>
          <a:prstGeom prst="rect">
            <a:avLst/>
          </a:prstGeom>
          <a:noFill/>
          <a:ln>
            <a:noFill/>
          </a:ln>
        </p:spPr>
      </p:pic>
      <p:sp>
        <p:nvSpPr>
          <p:cNvPr id="137" name="Google Shape;137;p22"/>
          <p:cNvSpPr txBox="1"/>
          <p:nvPr/>
        </p:nvSpPr>
        <p:spPr>
          <a:xfrm>
            <a:off x="4479075" y="4568725"/>
            <a:ext cx="124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latin typeface="Proxima Nova"/>
                <a:ea typeface="Proxima Nova"/>
                <a:cs typeface="Proxima Nova"/>
                <a:sym typeface="Proxima Nova"/>
              </a:rPr>
              <a:t>Switch (2960-24TT)</a:t>
            </a:r>
            <a:endParaRPr b="1" sz="900">
              <a:solidFill>
                <a:schemeClr val="dk2"/>
              </a:solidFill>
              <a:latin typeface="Proxima Nova"/>
              <a:ea typeface="Proxima Nova"/>
              <a:cs typeface="Proxima Nova"/>
              <a:sym typeface="Proxima Nova"/>
            </a:endParaRPr>
          </a:p>
        </p:txBody>
      </p:sp>
      <p:pic>
        <p:nvPicPr>
          <p:cNvPr id="138" name="Google Shape;138;p22"/>
          <p:cNvPicPr preferRelativeResize="0"/>
          <p:nvPr/>
        </p:nvPicPr>
        <p:blipFill>
          <a:blip r:embed="rId6">
            <a:alphaModFix/>
          </a:blip>
          <a:stretch>
            <a:fillRect/>
          </a:stretch>
        </p:blipFill>
        <p:spPr>
          <a:xfrm>
            <a:off x="6380514" y="2860614"/>
            <a:ext cx="1987075" cy="1987075"/>
          </a:xfrm>
          <a:prstGeom prst="rect">
            <a:avLst/>
          </a:prstGeom>
          <a:noFill/>
          <a:ln>
            <a:noFill/>
          </a:ln>
        </p:spPr>
      </p:pic>
      <p:sp>
        <p:nvSpPr>
          <p:cNvPr id="139" name="Google Shape;139;p22"/>
          <p:cNvSpPr txBox="1"/>
          <p:nvPr/>
        </p:nvSpPr>
        <p:spPr>
          <a:xfrm>
            <a:off x="6750800" y="4568725"/>
            <a:ext cx="1246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2"/>
                </a:solidFill>
                <a:latin typeface="Proxima Nova"/>
                <a:ea typeface="Proxima Nova"/>
                <a:cs typeface="Proxima Nova"/>
                <a:sym typeface="Proxima Nova"/>
              </a:rPr>
              <a:t>Server</a:t>
            </a:r>
            <a:endParaRPr b="1" sz="900">
              <a:solidFill>
                <a:schemeClr val="dk2"/>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531325" y="246350"/>
            <a:ext cx="82602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Steps associated with project development</a:t>
            </a:r>
            <a:endParaRPr b="1" sz="3046">
              <a:solidFill>
                <a:srgbClr val="1155CC"/>
              </a:solidFill>
              <a:latin typeface="Proxima Nova"/>
              <a:ea typeface="Proxima Nova"/>
              <a:cs typeface="Proxima Nova"/>
              <a:sym typeface="Proxima Nova"/>
            </a:endParaRPr>
          </a:p>
        </p:txBody>
      </p:sp>
      <p:sp>
        <p:nvSpPr>
          <p:cNvPr id="145" name="Google Shape;145;p23"/>
          <p:cNvSpPr txBox="1"/>
          <p:nvPr/>
        </p:nvSpPr>
        <p:spPr>
          <a:xfrm>
            <a:off x="551400" y="1025775"/>
            <a:ext cx="8317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2. Commands at CLI of ASA firewall to create Vlan 1 and Vlan2 and also assigned dhcp to all the network devices</a:t>
            </a:r>
            <a:endParaRPr sz="1500">
              <a:solidFill>
                <a:schemeClr val="dk2"/>
              </a:solidFill>
              <a:latin typeface="Proxima Nova"/>
              <a:ea typeface="Proxima Nova"/>
              <a:cs typeface="Proxima Nova"/>
              <a:sym typeface="Proxima Nova"/>
            </a:endParaRPr>
          </a:p>
        </p:txBody>
      </p:sp>
      <p:sp>
        <p:nvSpPr>
          <p:cNvPr id="146" name="Google Shape;146;p23"/>
          <p:cNvSpPr/>
          <p:nvPr/>
        </p:nvSpPr>
        <p:spPr>
          <a:xfrm>
            <a:off x="637050" y="1903525"/>
            <a:ext cx="7869900" cy="2952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3"/>
          <p:cNvSpPr txBox="1"/>
          <p:nvPr/>
        </p:nvSpPr>
        <p:spPr>
          <a:xfrm>
            <a:off x="4757825" y="1914325"/>
            <a:ext cx="3852300" cy="2786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ip address 50.1.1.2 255.255.255.0</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no shut</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interface ethernet 0/1</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switchport access vlan 2</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no shutdown</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interface ethernet 0/0</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switchport access vlan 1</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no shut</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route outside 0.0.0.0 0.0.0.0 50.1.1.1</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wr me</a:t>
            </a:r>
            <a:endParaRPr b="1" sz="1300">
              <a:solidFill>
                <a:schemeClr val="lt1"/>
              </a:solidFill>
              <a:latin typeface="Proxima Nova"/>
              <a:ea typeface="Proxima Nova"/>
              <a:cs typeface="Proxima Nova"/>
              <a:sym typeface="Proxima Nova"/>
            </a:endParaRPr>
          </a:p>
        </p:txBody>
      </p:sp>
      <p:sp>
        <p:nvSpPr>
          <p:cNvPr id="148" name="Google Shape;148;p23"/>
          <p:cNvSpPr txBox="1"/>
          <p:nvPr/>
        </p:nvSpPr>
        <p:spPr>
          <a:xfrm>
            <a:off x="479763" y="1903525"/>
            <a:ext cx="4627800" cy="2786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en</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conf t</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int vlan 1</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nameif inside</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security-level 100</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ip address 192.168.1.1 255.255.255.0</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dhcpd address 192.168.1.3-192.168.1.33</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dhcpd dns 8.8.8.8</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no shut</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int vlan 2</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nameif outside</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security-level 0</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a:t>
            </a:r>
            <a:endParaRPr b="1" sz="1300">
              <a:solidFill>
                <a:schemeClr val="lt1"/>
              </a:solidFill>
              <a:latin typeface="Courier New"/>
              <a:ea typeface="Courier New"/>
              <a:cs typeface="Courier New"/>
              <a:sym typeface="Courier New"/>
            </a:endParaRPr>
          </a:p>
        </p:txBody>
      </p:sp>
      <p:sp>
        <p:nvSpPr>
          <p:cNvPr id="149" name="Google Shape;149;p23"/>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150" name="Google Shape;150;p23"/>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531325" y="246350"/>
            <a:ext cx="82602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Steps associated with project development</a:t>
            </a:r>
            <a:endParaRPr b="1" sz="3046">
              <a:solidFill>
                <a:srgbClr val="1155CC"/>
              </a:solidFill>
              <a:latin typeface="Proxima Nova"/>
              <a:ea typeface="Proxima Nova"/>
              <a:cs typeface="Proxima Nova"/>
              <a:sym typeface="Proxima Nova"/>
            </a:endParaRPr>
          </a:p>
        </p:txBody>
      </p:sp>
      <p:sp>
        <p:nvSpPr>
          <p:cNvPr id="156" name="Google Shape;156;p24"/>
          <p:cNvSpPr txBox="1"/>
          <p:nvPr/>
        </p:nvSpPr>
        <p:spPr>
          <a:xfrm>
            <a:off x="551400" y="1025775"/>
            <a:ext cx="831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3</a:t>
            </a:r>
            <a:r>
              <a:rPr b="1" lang="en" sz="2000">
                <a:solidFill>
                  <a:schemeClr val="dk2"/>
                </a:solidFill>
                <a:latin typeface="Proxima Nova"/>
                <a:ea typeface="Proxima Nova"/>
                <a:cs typeface="Proxima Nova"/>
                <a:sym typeface="Proxima Nova"/>
              </a:rPr>
              <a:t>. </a:t>
            </a:r>
            <a:r>
              <a:rPr b="1" lang="en" sz="2000">
                <a:solidFill>
                  <a:schemeClr val="dk2"/>
                </a:solidFill>
                <a:latin typeface="Proxima Nova"/>
                <a:ea typeface="Proxima Nova"/>
                <a:cs typeface="Proxima Nova"/>
                <a:sym typeface="Proxima Nova"/>
              </a:rPr>
              <a:t>Commands at router 2621XM</a:t>
            </a:r>
            <a:endParaRPr sz="1500">
              <a:solidFill>
                <a:schemeClr val="dk2"/>
              </a:solidFill>
              <a:latin typeface="Proxima Nova"/>
              <a:ea typeface="Proxima Nova"/>
              <a:cs typeface="Proxima Nova"/>
              <a:sym typeface="Proxima Nova"/>
            </a:endParaRPr>
          </a:p>
        </p:txBody>
      </p:sp>
      <p:sp>
        <p:nvSpPr>
          <p:cNvPr id="157" name="Google Shape;157;p24"/>
          <p:cNvSpPr/>
          <p:nvPr/>
        </p:nvSpPr>
        <p:spPr>
          <a:xfrm>
            <a:off x="637038" y="1698100"/>
            <a:ext cx="7869900" cy="2952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4"/>
          <p:cNvSpPr txBox="1"/>
          <p:nvPr/>
        </p:nvSpPr>
        <p:spPr>
          <a:xfrm>
            <a:off x="688625" y="1864000"/>
            <a:ext cx="4627800" cy="2786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en</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conf t</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interface Fa0/0</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ip address 50.1.1.1 255.255.255.0</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no shut</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interface Fa0/1</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ip address 8.8.8.1 255.255.255.0</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no shut</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ip route 168.192.1.1 255.255.255.0 50.1.1.2</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ip route 0.0.0.0 0.0.0.0 8.8.8.8</a:t>
            </a:r>
            <a:endParaRPr b="1" sz="1300">
              <a:solidFill>
                <a:schemeClr val="lt1"/>
              </a:solidFill>
              <a:latin typeface="Courier New"/>
              <a:ea typeface="Courier New"/>
              <a:cs typeface="Courier New"/>
              <a:sym typeface="Courier New"/>
            </a:endParaRPr>
          </a:p>
          <a:p>
            <a:pPr indent="0" lvl="0" marL="457200" rtl="0" algn="l">
              <a:spcBef>
                <a:spcPts val="0"/>
              </a:spcBef>
              <a:spcAft>
                <a:spcPts val="0"/>
              </a:spcAft>
              <a:buNone/>
            </a:pPr>
            <a:r>
              <a:rPr b="1" lang="en" sz="1300">
                <a:solidFill>
                  <a:schemeClr val="lt1"/>
                </a:solidFill>
                <a:latin typeface="Courier New"/>
                <a:ea typeface="Courier New"/>
                <a:cs typeface="Courier New"/>
                <a:sym typeface="Courier New"/>
              </a:rPr>
              <a:t>wr me</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300">
              <a:solidFill>
                <a:schemeClr val="lt1"/>
              </a:solidFill>
              <a:latin typeface="Courier New"/>
              <a:ea typeface="Courier New"/>
              <a:cs typeface="Courier New"/>
              <a:sym typeface="Courier New"/>
            </a:endParaRPr>
          </a:p>
        </p:txBody>
      </p:sp>
      <p:sp>
        <p:nvSpPr>
          <p:cNvPr id="159" name="Google Shape;159;p24"/>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160" name="Google Shape;160;p24"/>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531325" y="246350"/>
            <a:ext cx="82602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Steps associated with project development</a:t>
            </a:r>
            <a:endParaRPr b="1" sz="3046">
              <a:solidFill>
                <a:srgbClr val="1155CC"/>
              </a:solidFill>
              <a:latin typeface="Proxima Nova"/>
              <a:ea typeface="Proxima Nova"/>
              <a:cs typeface="Proxima Nova"/>
              <a:sym typeface="Proxima Nova"/>
            </a:endParaRPr>
          </a:p>
        </p:txBody>
      </p:sp>
      <p:sp>
        <p:nvSpPr>
          <p:cNvPr id="166" name="Google Shape;166;p25"/>
          <p:cNvSpPr txBox="1"/>
          <p:nvPr/>
        </p:nvSpPr>
        <p:spPr>
          <a:xfrm>
            <a:off x="551400" y="1025775"/>
            <a:ext cx="831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4. Commands for Google server configuration</a:t>
            </a:r>
            <a:endParaRPr sz="1500">
              <a:solidFill>
                <a:schemeClr val="dk2"/>
              </a:solidFill>
              <a:latin typeface="Proxima Nova"/>
              <a:ea typeface="Proxima Nova"/>
              <a:cs typeface="Proxima Nova"/>
              <a:sym typeface="Proxima Nova"/>
            </a:endParaRPr>
          </a:p>
        </p:txBody>
      </p:sp>
      <p:sp>
        <p:nvSpPr>
          <p:cNvPr id="167" name="Google Shape;167;p25"/>
          <p:cNvSpPr/>
          <p:nvPr/>
        </p:nvSpPr>
        <p:spPr>
          <a:xfrm>
            <a:off x="637050" y="1592050"/>
            <a:ext cx="7869900" cy="1005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5"/>
          <p:cNvSpPr txBox="1"/>
          <p:nvPr/>
        </p:nvSpPr>
        <p:spPr>
          <a:xfrm>
            <a:off x="767825" y="1651300"/>
            <a:ext cx="4627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ip address 8.8.8.8</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subnet mask 255.255.255.0</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default gateway 8.8.8.1</a:t>
            </a:r>
            <a:endParaRPr b="1" sz="1300">
              <a:solidFill>
                <a:schemeClr val="lt1"/>
              </a:solidFill>
              <a:latin typeface="Courier New"/>
              <a:ea typeface="Courier New"/>
              <a:cs typeface="Courier New"/>
              <a:sym typeface="Courier New"/>
            </a:endParaRPr>
          </a:p>
        </p:txBody>
      </p:sp>
      <p:sp>
        <p:nvSpPr>
          <p:cNvPr id="169" name="Google Shape;169;p25"/>
          <p:cNvSpPr txBox="1"/>
          <p:nvPr/>
        </p:nvSpPr>
        <p:spPr>
          <a:xfrm>
            <a:off x="637050" y="2834675"/>
            <a:ext cx="831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5</a:t>
            </a:r>
            <a:r>
              <a:rPr b="1" lang="en" sz="2000">
                <a:solidFill>
                  <a:schemeClr val="dk2"/>
                </a:solidFill>
                <a:latin typeface="Proxima Nova"/>
                <a:ea typeface="Proxima Nova"/>
                <a:cs typeface="Proxima Nova"/>
                <a:sym typeface="Proxima Nova"/>
              </a:rPr>
              <a:t>. </a:t>
            </a:r>
            <a:r>
              <a:rPr b="1" lang="en" sz="2000">
                <a:solidFill>
                  <a:schemeClr val="dk2"/>
                </a:solidFill>
                <a:latin typeface="Proxima Nova"/>
                <a:ea typeface="Proxima Nova"/>
                <a:cs typeface="Proxima Nova"/>
                <a:sym typeface="Proxima Nova"/>
              </a:rPr>
              <a:t>Commands for HTTP server configuration</a:t>
            </a:r>
            <a:endParaRPr sz="1500">
              <a:solidFill>
                <a:schemeClr val="dk2"/>
              </a:solidFill>
              <a:latin typeface="Proxima Nova"/>
              <a:ea typeface="Proxima Nova"/>
              <a:cs typeface="Proxima Nova"/>
              <a:sym typeface="Proxima Nova"/>
            </a:endParaRPr>
          </a:p>
        </p:txBody>
      </p:sp>
      <p:sp>
        <p:nvSpPr>
          <p:cNvPr id="170" name="Google Shape;170;p25"/>
          <p:cNvSpPr/>
          <p:nvPr/>
        </p:nvSpPr>
        <p:spPr>
          <a:xfrm>
            <a:off x="637050" y="3400925"/>
            <a:ext cx="7869900" cy="10917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5"/>
          <p:cNvSpPr txBox="1"/>
          <p:nvPr/>
        </p:nvSpPr>
        <p:spPr>
          <a:xfrm>
            <a:off x="767825" y="3433150"/>
            <a:ext cx="4627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ip address 192.168.1.100</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subnet mask 255.255.255.0</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default gateway 192.168.1.1</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DNS server 8.8.8.8</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300">
              <a:solidFill>
                <a:schemeClr val="lt1"/>
              </a:solidFill>
              <a:latin typeface="Courier New"/>
              <a:ea typeface="Courier New"/>
              <a:cs typeface="Courier New"/>
              <a:sym typeface="Courier New"/>
            </a:endParaRPr>
          </a:p>
        </p:txBody>
      </p:sp>
      <p:sp>
        <p:nvSpPr>
          <p:cNvPr id="172" name="Google Shape;172;p25"/>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173" name="Google Shape;173;p25"/>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531325" y="246350"/>
            <a:ext cx="82602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Steps associated with project development</a:t>
            </a:r>
            <a:endParaRPr b="1" sz="3046">
              <a:solidFill>
                <a:srgbClr val="1155CC"/>
              </a:solidFill>
              <a:latin typeface="Proxima Nova"/>
              <a:ea typeface="Proxima Nova"/>
              <a:cs typeface="Proxima Nova"/>
              <a:sym typeface="Proxima Nova"/>
            </a:endParaRPr>
          </a:p>
        </p:txBody>
      </p:sp>
      <p:sp>
        <p:nvSpPr>
          <p:cNvPr id="179" name="Google Shape;179;p26"/>
          <p:cNvSpPr txBox="1"/>
          <p:nvPr/>
        </p:nvSpPr>
        <p:spPr>
          <a:xfrm>
            <a:off x="551400" y="1025775"/>
            <a:ext cx="831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6</a:t>
            </a:r>
            <a:r>
              <a:rPr b="1" lang="en" sz="2000">
                <a:solidFill>
                  <a:schemeClr val="dk2"/>
                </a:solidFill>
                <a:latin typeface="Proxima Nova"/>
                <a:ea typeface="Proxima Nova"/>
                <a:cs typeface="Proxima Nova"/>
                <a:sym typeface="Proxima Nova"/>
              </a:rPr>
              <a:t>. </a:t>
            </a:r>
            <a:r>
              <a:rPr b="1" lang="en" sz="2000">
                <a:solidFill>
                  <a:schemeClr val="dk2"/>
                </a:solidFill>
                <a:latin typeface="Proxima Nova"/>
                <a:ea typeface="Proxima Nova"/>
                <a:cs typeface="Proxima Nova"/>
                <a:sym typeface="Proxima Nova"/>
              </a:rPr>
              <a:t>Commands for Registration Server configuration</a:t>
            </a:r>
            <a:endParaRPr sz="1500">
              <a:solidFill>
                <a:schemeClr val="dk2"/>
              </a:solidFill>
              <a:latin typeface="Proxima Nova"/>
              <a:ea typeface="Proxima Nova"/>
              <a:cs typeface="Proxima Nova"/>
              <a:sym typeface="Proxima Nova"/>
            </a:endParaRPr>
          </a:p>
        </p:txBody>
      </p:sp>
      <p:sp>
        <p:nvSpPr>
          <p:cNvPr id="180" name="Google Shape;180;p26"/>
          <p:cNvSpPr/>
          <p:nvPr/>
        </p:nvSpPr>
        <p:spPr>
          <a:xfrm>
            <a:off x="637050" y="1592050"/>
            <a:ext cx="7869900" cy="1005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6"/>
          <p:cNvSpPr txBox="1"/>
          <p:nvPr/>
        </p:nvSpPr>
        <p:spPr>
          <a:xfrm>
            <a:off x="767825" y="1583875"/>
            <a:ext cx="4627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ip address 192.168.1.101</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subnet mask 255.255.255.0</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default gateway 192.168.1.1</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DNS server 8.8.8.8</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300">
              <a:solidFill>
                <a:schemeClr val="lt1"/>
              </a:solidFill>
              <a:latin typeface="Courier New"/>
              <a:ea typeface="Courier New"/>
              <a:cs typeface="Courier New"/>
              <a:sym typeface="Courier New"/>
            </a:endParaRPr>
          </a:p>
        </p:txBody>
      </p:sp>
      <p:sp>
        <p:nvSpPr>
          <p:cNvPr id="182" name="Google Shape;182;p26"/>
          <p:cNvSpPr txBox="1"/>
          <p:nvPr/>
        </p:nvSpPr>
        <p:spPr>
          <a:xfrm>
            <a:off x="637050" y="2769175"/>
            <a:ext cx="831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7</a:t>
            </a:r>
            <a:r>
              <a:rPr b="1" lang="en" sz="2000">
                <a:solidFill>
                  <a:schemeClr val="dk2"/>
                </a:solidFill>
                <a:latin typeface="Proxima Nova"/>
                <a:ea typeface="Proxima Nova"/>
                <a:cs typeface="Proxima Nova"/>
                <a:sym typeface="Proxima Nova"/>
              </a:rPr>
              <a:t>. </a:t>
            </a:r>
            <a:r>
              <a:rPr b="1" lang="en" sz="2000">
                <a:solidFill>
                  <a:schemeClr val="dk2"/>
                </a:solidFill>
                <a:latin typeface="Proxima Nova"/>
                <a:ea typeface="Proxima Nova"/>
                <a:cs typeface="Proxima Nova"/>
                <a:sym typeface="Proxima Nova"/>
              </a:rPr>
              <a:t>Commands for Switch(2960-24TT) configuration</a:t>
            </a:r>
            <a:endParaRPr sz="1500">
              <a:solidFill>
                <a:schemeClr val="dk2"/>
              </a:solidFill>
              <a:latin typeface="Proxima Nova"/>
              <a:ea typeface="Proxima Nova"/>
              <a:cs typeface="Proxima Nova"/>
              <a:sym typeface="Proxima Nova"/>
            </a:endParaRPr>
          </a:p>
        </p:txBody>
      </p:sp>
      <p:sp>
        <p:nvSpPr>
          <p:cNvPr id="183" name="Google Shape;183;p26"/>
          <p:cNvSpPr/>
          <p:nvPr/>
        </p:nvSpPr>
        <p:spPr>
          <a:xfrm>
            <a:off x="637050" y="3335425"/>
            <a:ext cx="7869900" cy="1569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6"/>
          <p:cNvSpPr txBox="1"/>
          <p:nvPr/>
        </p:nvSpPr>
        <p:spPr>
          <a:xfrm>
            <a:off x="767825" y="3367650"/>
            <a:ext cx="3804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en</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conf t</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interface vlan 1</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ip address 192.168.1.2 255.255.255.0</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no shut</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a:t>
            </a:r>
            <a:endParaRPr b="1" sz="1300">
              <a:solidFill>
                <a:schemeClr val="lt1"/>
              </a:solidFill>
              <a:latin typeface="Courier New"/>
              <a:ea typeface="Courier New"/>
              <a:cs typeface="Courier New"/>
              <a:sym typeface="Courier New"/>
            </a:endParaRPr>
          </a:p>
        </p:txBody>
      </p:sp>
      <p:sp>
        <p:nvSpPr>
          <p:cNvPr id="185" name="Google Shape;185;p26"/>
          <p:cNvSpPr txBox="1"/>
          <p:nvPr/>
        </p:nvSpPr>
        <p:spPr>
          <a:xfrm>
            <a:off x="4724400" y="3285600"/>
            <a:ext cx="38043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ip default-gateway 192.168.1.1</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interface range Fa 0/1-24</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switchport mode access</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switchport access vlan 1</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lt1"/>
                </a:solidFill>
                <a:latin typeface="Courier New"/>
                <a:ea typeface="Courier New"/>
                <a:cs typeface="Courier New"/>
                <a:sym typeface="Courier New"/>
              </a:rPr>
              <a:t>no shut</a:t>
            </a:r>
            <a:endParaRPr b="1" sz="13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lt1"/>
                </a:solidFill>
                <a:latin typeface="Courier New"/>
                <a:ea typeface="Courier New"/>
                <a:cs typeface="Courier New"/>
                <a:sym typeface="Courier New"/>
              </a:rPr>
              <a:t>wr me</a:t>
            </a:r>
            <a:endParaRPr b="1" sz="1300">
              <a:solidFill>
                <a:schemeClr val="lt1"/>
              </a:solidFill>
              <a:latin typeface="Courier New"/>
              <a:ea typeface="Courier New"/>
              <a:cs typeface="Courier New"/>
              <a:sym typeface="Courier New"/>
            </a:endParaRPr>
          </a:p>
        </p:txBody>
      </p:sp>
      <p:sp>
        <p:nvSpPr>
          <p:cNvPr id="186" name="Google Shape;186;p26"/>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187" name="Google Shape;187;p26"/>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311725"/>
            <a:ext cx="8520600" cy="13005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sz="2250">
                <a:solidFill>
                  <a:srgbClr val="103CC0"/>
                </a:solidFill>
                <a:latin typeface="Proxima Nova"/>
                <a:ea typeface="Proxima Nova"/>
                <a:cs typeface="Proxima Nova"/>
                <a:sym typeface="Proxima Nova"/>
              </a:rPr>
              <a:t>Steps associated with project development</a:t>
            </a:r>
            <a:endParaRPr b="1" sz="2250">
              <a:solidFill>
                <a:srgbClr val="103CC0"/>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500">
                <a:solidFill>
                  <a:srgbClr val="474747"/>
                </a:solidFill>
                <a:latin typeface="Proxima Nova"/>
                <a:ea typeface="Proxima Nova"/>
                <a:cs typeface="Proxima Nova"/>
                <a:sym typeface="Proxima Nova"/>
              </a:rPr>
              <a:t>8. WPA2-PSK security enabling in access points</a:t>
            </a:r>
            <a:endParaRPr b="1" sz="1500">
              <a:solidFill>
                <a:srgbClr val="474747"/>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2250">
              <a:solidFill>
                <a:srgbClr val="103CC0"/>
              </a:solidFill>
              <a:latin typeface="Proxima Nova"/>
              <a:ea typeface="Proxima Nova"/>
              <a:cs typeface="Proxima Nova"/>
              <a:sym typeface="Proxima Nova"/>
            </a:endParaRPr>
          </a:p>
        </p:txBody>
      </p:sp>
      <p:pic>
        <p:nvPicPr>
          <p:cNvPr id="193" name="Google Shape;193;p27"/>
          <p:cNvPicPr preferRelativeResize="0"/>
          <p:nvPr/>
        </p:nvPicPr>
        <p:blipFill>
          <a:blip r:embed="rId3">
            <a:alphaModFix/>
          </a:blip>
          <a:stretch>
            <a:fillRect/>
          </a:stretch>
        </p:blipFill>
        <p:spPr>
          <a:xfrm>
            <a:off x="152400" y="1928552"/>
            <a:ext cx="8839199" cy="2498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237500"/>
            <a:ext cx="8520600" cy="13656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8888"/>
              <a:buFont typeface="Arial"/>
              <a:buNone/>
            </a:pPr>
            <a:r>
              <a:rPr b="1" lang="en" sz="2250">
                <a:solidFill>
                  <a:srgbClr val="103CC0"/>
                </a:solidFill>
                <a:latin typeface="Proxima Nova"/>
                <a:ea typeface="Proxima Nova"/>
                <a:cs typeface="Proxima Nova"/>
                <a:sym typeface="Proxima Nova"/>
              </a:rPr>
              <a:t>Steps associated with project development</a:t>
            </a:r>
            <a:endParaRPr b="1" sz="2250">
              <a:solidFill>
                <a:srgbClr val="103CC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ct val="73333"/>
              <a:buFont typeface="Arial"/>
              <a:buNone/>
            </a:pPr>
            <a:r>
              <a:rPr b="1" lang="en" sz="1500">
                <a:solidFill>
                  <a:srgbClr val="474747"/>
                </a:solidFill>
                <a:latin typeface="Proxima Nova"/>
                <a:ea typeface="Proxima Nova"/>
                <a:cs typeface="Proxima Nova"/>
                <a:sym typeface="Proxima Nova"/>
              </a:rPr>
              <a:t>9. WPA2-PSK enabling at iot devices</a:t>
            </a:r>
            <a:endParaRPr b="1" sz="1500">
              <a:solidFill>
                <a:srgbClr val="474747"/>
              </a:solidFill>
              <a:latin typeface="Proxima Nova"/>
              <a:ea typeface="Proxima Nova"/>
              <a:cs typeface="Proxima Nova"/>
              <a:sym typeface="Proxima Nova"/>
            </a:endParaRPr>
          </a:p>
          <a:p>
            <a:pPr indent="0" lvl="0" marL="0" rtl="0" algn="ctr">
              <a:spcBef>
                <a:spcPts val="0"/>
              </a:spcBef>
              <a:spcAft>
                <a:spcPts val="0"/>
              </a:spcAft>
              <a:buNone/>
            </a:pPr>
            <a:r>
              <a:t/>
            </a:r>
            <a:endParaRPr/>
          </a:p>
        </p:txBody>
      </p:sp>
      <p:pic>
        <p:nvPicPr>
          <p:cNvPr id="199" name="Google Shape;199;p28"/>
          <p:cNvPicPr preferRelativeResize="0"/>
          <p:nvPr/>
        </p:nvPicPr>
        <p:blipFill>
          <a:blip r:embed="rId3">
            <a:alphaModFix/>
          </a:blip>
          <a:stretch>
            <a:fillRect/>
          </a:stretch>
        </p:blipFill>
        <p:spPr>
          <a:xfrm>
            <a:off x="152400" y="1302575"/>
            <a:ext cx="8520598" cy="3688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211525"/>
            <a:ext cx="8249700" cy="12246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8888"/>
              <a:buFont typeface="Arial"/>
              <a:buNone/>
            </a:pPr>
            <a:r>
              <a:rPr b="1" lang="en" sz="2250">
                <a:solidFill>
                  <a:srgbClr val="103CC0"/>
                </a:solidFill>
                <a:latin typeface="Proxima Nova"/>
                <a:ea typeface="Proxima Nova"/>
                <a:cs typeface="Proxima Nova"/>
                <a:sym typeface="Proxima Nova"/>
              </a:rPr>
              <a:t>Steps associated with project development</a:t>
            </a:r>
            <a:endParaRPr b="1" sz="2250">
              <a:solidFill>
                <a:srgbClr val="103CC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ct val="73333"/>
              <a:buFont typeface="Arial"/>
              <a:buNone/>
            </a:pPr>
            <a:r>
              <a:rPr b="1" lang="en" sz="1500">
                <a:solidFill>
                  <a:srgbClr val="474747"/>
                </a:solidFill>
                <a:latin typeface="Proxima Nova"/>
                <a:ea typeface="Proxima Nova"/>
                <a:cs typeface="Proxima Nova"/>
                <a:sym typeface="Proxima Nova"/>
              </a:rPr>
              <a:t>10. Admin registration login window</a:t>
            </a:r>
            <a:endParaRPr b="1" sz="1500">
              <a:solidFill>
                <a:srgbClr val="474747"/>
              </a:solidFill>
              <a:latin typeface="Proxima Nova"/>
              <a:ea typeface="Proxima Nova"/>
              <a:cs typeface="Proxima Nova"/>
              <a:sym typeface="Proxima Nova"/>
            </a:endParaRPr>
          </a:p>
          <a:p>
            <a:pPr indent="0" lvl="0" marL="0" rtl="0" algn="ctr">
              <a:spcBef>
                <a:spcPts val="0"/>
              </a:spcBef>
              <a:spcAft>
                <a:spcPts val="0"/>
              </a:spcAft>
              <a:buNone/>
            </a:pPr>
            <a:r>
              <a:t/>
            </a:r>
            <a:endParaRPr/>
          </a:p>
        </p:txBody>
      </p:sp>
      <p:pic>
        <p:nvPicPr>
          <p:cNvPr id="205" name="Google Shape;205;p29"/>
          <p:cNvPicPr preferRelativeResize="0"/>
          <p:nvPr/>
        </p:nvPicPr>
        <p:blipFill>
          <a:blip r:embed="rId3">
            <a:alphaModFix/>
          </a:blip>
          <a:stretch>
            <a:fillRect/>
          </a:stretch>
        </p:blipFill>
        <p:spPr>
          <a:xfrm>
            <a:off x="306900" y="1341525"/>
            <a:ext cx="8530202" cy="354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356250"/>
            <a:ext cx="8520600" cy="12915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8888"/>
              <a:buFont typeface="Arial"/>
              <a:buNone/>
            </a:pPr>
            <a:r>
              <a:rPr b="1" lang="en" sz="2250">
                <a:solidFill>
                  <a:srgbClr val="103CC0"/>
                </a:solidFill>
                <a:latin typeface="Proxima Nova"/>
                <a:ea typeface="Proxima Nova"/>
                <a:cs typeface="Proxima Nova"/>
                <a:sym typeface="Proxima Nova"/>
              </a:rPr>
              <a:t>Steps associated with project development</a:t>
            </a:r>
            <a:endParaRPr b="1" sz="2250">
              <a:solidFill>
                <a:srgbClr val="103CC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ct val="73333"/>
              <a:buFont typeface="Arial"/>
              <a:buNone/>
            </a:pPr>
            <a:r>
              <a:rPr b="1" lang="en" sz="1500">
                <a:solidFill>
                  <a:srgbClr val="474747"/>
                </a:solidFill>
                <a:latin typeface="Proxima Nova"/>
                <a:ea typeface="Proxima Nova"/>
                <a:cs typeface="Proxima Nova"/>
                <a:sym typeface="Proxima Nova"/>
              </a:rPr>
              <a:t>11. Connected Iot devices inside registration server</a:t>
            </a:r>
            <a:endParaRPr b="1" sz="1500">
              <a:solidFill>
                <a:srgbClr val="474747"/>
              </a:solidFill>
              <a:latin typeface="Proxima Nova"/>
              <a:ea typeface="Proxima Nova"/>
              <a:cs typeface="Proxima Nova"/>
              <a:sym typeface="Proxima Nova"/>
            </a:endParaRPr>
          </a:p>
          <a:p>
            <a:pPr indent="0" lvl="0" marL="0" rtl="0" algn="ctr">
              <a:spcBef>
                <a:spcPts val="0"/>
              </a:spcBef>
              <a:spcAft>
                <a:spcPts val="0"/>
              </a:spcAft>
              <a:buNone/>
            </a:pPr>
            <a:r>
              <a:t/>
            </a:r>
            <a:endParaRPr/>
          </a:p>
        </p:txBody>
      </p:sp>
      <p:pic>
        <p:nvPicPr>
          <p:cNvPr id="211" name="Google Shape;211;p30"/>
          <p:cNvPicPr preferRelativeResize="0"/>
          <p:nvPr/>
        </p:nvPicPr>
        <p:blipFill>
          <a:blip r:embed="rId3">
            <a:alphaModFix/>
          </a:blip>
          <a:stretch>
            <a:fillRect/>
          </a:stretch>
        </p:blipFill>
        <p:spPr>
          <a:xfrm>
            <a:off x="423050" y="1246900"/>
            <a:ext cx="8196669" cy="389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67375" y="213675"/>
            <a:ext cx="8520600" cy="11556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8888"/>
              <a:buFont typeface="Arial"/>
              <a:buNone/>
            </a:pPr>
            <a:r>
              <a:rPr b="1" lang="en" sz="2250">
                <a:solidFill>
                  <a:srgbClr val="103CC0"/>
                </a:solidFill>
                <a:latin typeface="Proxima Nova"/>
                <a:ea typeface="Proxima Nova"/>
                <a:cs typeface="Proxima Nova"/>
                <a:sym typeface="Proxima Nova"/>
              </a:rPr>
              <a:t>Steps associated with project development</a:t>
            </a:r>
            <a:endParaRPr b="1" sz="2250">
              <a:solidFill>
                <a:srgbClr val="103CC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ct val="73333"/>
              <a:buFont typeface="Arial"/>
              <a:buNone/>
            </a:pPr>
            <a:r>
              <a:rPr b="1" lang="en" sz="1500">
                <a:solidFill>
                  <a:srgbClr val="474747"/>
                </a:solidFill>
                <a:latin typeface="Proxima Nova"/>
                <a:ea typeface="Proxima Nova"/>
                <a:cs typeface="Proxima Nova"/>
                <a:sym typeface="Proxima Nova"/>
              </a:rPr>
              <a:t>12. Logic Enabled within iot devices</a:t>
            </a:r>
            <a:endParaRPr b="1" sz="1500">
              <a:solidFill>
                <a:srgbClr val="474747"/>
              </a:solidFill>
              <a:latin typeface="Proxima Nova"/>
              <a:ea typeface="Proxima Nova"/>
              <a:cs typeface="Proxima Nova"/>
              <a:sym typeface="Proxima Nova"/>
            </a:endParaRPr>
          </a:p>
          <a:p>
            <a:pPr indent="0" lvl="0" marL="0" rtl="0" algn="ctr">
              <a:spcBef>
                <a:spcPts val="0"/>
              </a:spcBef>
              <a:spcAft>
                <a:spcPts val="0"/>
              </a:spcAft>
              <a:buNone/>
            </a:pPr>
            <a:r>
              <a:t/>
            </a:r>
            <a:endParaRPr/>
          </a:p>
        </p:txBody>
      </p:sp>
      <p:pic>
        <p:nvPicPr>
          <p:cNvPr id="217" name="Google Shape;217;p31"/>
          <p:cNvPicPr preferRelativeResize="0"/>
          <p:nvPr/>
        </p:nvPicPr>
        <p:blipFill>
          <a:blip r:embed="rId3">
            <a:alphaModFix/>
          </a:blip>
          <a:stretch>
            <a:fillRect/>
          </a:stretch>
        </p:blipFill>
        <p:spPr>
          <a:xfrm>
            <a:off x="152400" y="1151018"/>
            <a:ext cx="8520602" cy="38400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611400" y="1141150"/>
            <a:ext cx="7921200" cy="12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800">
                <a:solidFill>
                  <a:srgbClr val="1155CC"/>
                </a:solidFill>
                <a:latin typeface="Proxima Nova"/>
                <a:ea typeface="Proxima Nova"/>
                <a:cs typeface="Proxima Nova"/>
                <a:sym typeface="Proxima Nova"/>
              </a:rPr>
              <a:t>Secured Internet Office Network with the Internet of Things Using Packet Tracer Analysis</a:t>
            </a:r>
            <a:endParaRPr b="1" sz="2800">
              <a:solidFill>
                <a:srgbClr val="1155CC"/>
              </a:solidFill>
              <a:latin typeface="Proxima Nova"/>
              <a:ea typeface="Proxima Nova"/>
              <a:cs typeface="Proxima Nova"/>
              <a:sym typeface="Proxima Nova"/>
            </a:endParaRPr>
          </a:p>
        </p:txBody>
      </p:sp>
      <p:pic>
        <p:nvPicPr>
          <p:cNvPr id="63" name="Google Shape;63;p14"/>
          <p:cNvPicPr preferRelativeResize="0"/>
          <p:nvPr/>
        </p:nvPicPr>
        <p:blipFill rotWithShape="1">
          <a:blip r:embed="rId3">
            <a:alphaModFix/>
          </a:blip>
          <a:srcRect b="15461" l="0" r="0" t="0"/>
          <a:stretch/>
        </p:blipFill>
        <p:spPr>
          <a:xfrm>
            <a:off x="3283725" y="3327250"/>
            <a:ext cx="2576550" cy="1816249"/>
          </a:xfrm>
          <a:prstGeom prst="rect">
            <a:avLst/>
          </a:prstGeom>
          <a:noFill/>
          <a:ln>
            <a:noFill/>
          </a:ln>
        </p:spPr>
      </p:pic>
      <p:sp>
        <p:nvSpPr>
          <p:cNvPr id="64" name="Google Shape;64;p14"/>
          <p:cNvSpPr txBox="1"/>
          <p:nvPr/>
        </p:nvSpPr>
        <p:spPr>
          <a:xfrm>
            <a:off x="987900" y="2349850"/>
            <a:ext cx="716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Proxima Nova"/>
                <a:ea typeface="Proxima Nova"/>
                <a:cs typeface="Proxima Nova"/>
                <a:sym typeface="Proxima Nova"/>
              </a:rPr>
              <a:t>Authors:</a:t>
            </a:r>
            <a:r>
              <a:rPr lang="en" sz="1200">
                <a:solidFill>
                  <a:schemeClr val="dk2"/>
                </a:solidFill>
                <a:latin typeface="Proxima Nova"/>
                <a:ea typeface="Proxima Nova"/>
                <a:cs typeface="Proxima Nova"/>
                <a:sym typeface="Proxima Nova"/>
              </a:rPr>
              <a:t> Azrai Danial Azhari, Norakmar Arbain Sulaiman, Murizah Kassim</a:t>
            </a:r>
            <a:endParaRPr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200">
                <a:solidFill>
                  <a:schemeClr val="dk2"/>
                </a:solidFill>
                <a:latin typeface="Proxima Nova"/>
                <a:ea typeface="Proxima Nova"/>
                <a:cs typeface="Proxima Nova"/>
                <a:sym typeface="Proxima Nova"/>
              </a:rPr>
              <a:t>Publisher:</a:t>
            </a:r>
            <a:r>
              <a:rPr lang="en" sz="1200">
                <a:solidFill>
                  <a:schemeClr val="dk2"/>
                </a:solidFill>
                <a:latin typeface="Proxima Nova"/>
                <a:ea typeface="Proxima Nova"/>
                <a:cs typeface="Proxima Nova"/>
                <a:sym typeface="Proxima Nova"/>
              </a:rPr>
              <a:t> </a:t>
            </a:r>
            <a:r>
              <a:rPr lang="en" sz="1200">
                <a:solidFill>
                  <a:schemeClr val="dk2"/>
                </a:solidFill>
                <a:latin typeface="Proxima Nova"/>
                <a:ea typeface="Proxima Nova"/>
                <a:cs typeface="Proxima Nova"/>
                <a:sym typeface="Proxima Nova"/>
              </a:rPr>
              <a:t>2021 IEEE 11th International Conference on System Engineering and Technology (ICSET</a:t>
            </a:r>
            <a:endParaRPr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2021), 6 November 2021, Shah Alam, Malaysia</a:t>
            </a:r>
            <a:endParaRPr sz="1200">
              <a:solidFill>
                <a:schemeClr val="dk2"/>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233775" y="77900"/>
            <a:ext cx="8520600" cy="14250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250">
                <a:solidFill>
                  <a:srgbClr val="103CC0"/>
                </a:solidFill>
                <a:latin typeface="Proxima Nova"/>
                <a:ea typeface="Proxima Nova"/>
                <a:cs typeface="Proxima Nova"/>
                <a:sym typeface="Proxima Nova"/>
              </a:rPr>
              <a:t>Steps associated with project development</a:t>
            </a:r>
            <a:endParaRPr b="1" sz="2250">
              <a:solidFill>
                <a:srgbClr val="103CC0"/>
              </a:solidFill>
              <a:latin typeface="Proxima Nova"/>
              <a:ea typeface="Proxima Nova"/>
              <a:cs typeface="Proxima Nova"/>
              <a:sym typeface="Proxima Nova"/>
            </a:endParaRPr>
          </a:p>
          <a:p>
            <a:pPr indent="0" lvl="0" marL="0" rtl="0" algn="ctr">
              <a:spcBef>
                <a:spcPts val="0"/>
              </a:spcBef>
              <a:spcAft>
                <a:spcPts val="0"/>
              </a:spcAft>
              <a:buNone/>
            </a:pPr>
            <a:r>
              <a:t/>
            </a:r>
            <a:endParaRPr/>
          </a:p>
        </p:txBody>
      </p:sp>
      <p:sp>
        <p:nvSpPr>
          <p:cNvPr id="223" name="Google Shape;223;p32"/>
          <p:cNvSpPr txBox="1"/>
          <p:nvPr>
            <p:ph type="title"/>
          </p:nvPr>
        </p:nvSpPr>
        <p:spPr>
          <a:xfrm rot="-326">
            <a:off x="167000" y="1324701"/>
            <a:ext cx="3165600" cy="22413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500">
                <a:solidFill>
                  <a:srgbClr val="474747"/>
                </a:solidFill>
                <a:latin typeface="Proxima Nova"/>
                <a:ea typeface="Proxima Nova"/>
                <a:cs typeface="Proxima Nova"/>
                <a:sym typeface="Proxima Nova"/>
              </a:rPr>
              <a:t>13. Security testing from </a:t>
            </a:r>
            <a:r>
              <a:rPr b="1" lang="en" sz="1500">
                <a:solidFill>
                  <a:srgbClr val="599B3E"/>
                </a:solidFill>
                <a:latin typeface="Proxima Nova"/>
                <a:ea typeface="Proxima Nova"/>
                <a:cs typeface="Proxima Nova"/>
                <a:sym typeface="Proxima Nova"/>
              </a:rPr>
              <a:t>internal </a:t>
            </a:r>
            <a:r>
              <a:rPr b="1" lang="en" sz="1500">
                <a:solidFill>
                  <a:srgbClr val="474747"/>
                </a:solidFill>
                <a:latin typeface="Proxima Nova"/>
                <a:ea typeface="Proxima Nova"/>
                <a:cs typeface="Proxima Nova"/>
                <a:sym typeface="Proxima Nova"/>
              </a:rPr>
              <a:t>network to external, ping to Google server 8.8.8.8 from Cisco ASA firewall</a:t>
            </a:r>
            <a:endParaRPr b="1" sz="1500">
              <a:solidFill>
                <a:srgbClr val="474747"/>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2250">
              <a:solidFill>
                <a:srgbClr val="103CC0"/>
              </a:solidFill>
              <a:latin typeface="Proxima Nova"/>
              <a:ea typeface="Proxima Nova"/>
              <a:cs typeface="Proxima Nova"/>
              <a:sym typeface="Proxima Nova"/>
            </a:endParaRPr>
          </a:p>
          <a:p>
            <a:pPr indent="0" lvl="0" marL="0" rtl="0" algn="ctr">
              <a:spcBef>
                <a:spcPts val="0"/>
              </a:spcBef>
              <a:spcAft>
                <a:spcPts val="0"/>
              </a:spcAft>
              <a:buNone/>
            </a:pPr>
            <a:r>
              <a:t/>
            </a:r>
            <a:endParaRPr/>
          </a:p>
        </p:txBody>
      </p:sp>
      <p:pic>
        <p:nvPicPr>
          <p:cNvPr id="224" name="Google Shape;224;p32"/>
          <p:cNvPicPr preferRelativeResize="0"/>
          <p:nvPr/>
        </p:nvPicPr>
        <p:blipFill>
          <a:blip r:embed="rId3">
            <a:alphaModFix/>
          </a:blip>
          <a:stretch>
            <a:fillRect/>
          </a:stretch>
        </p:blipFill>
        <p:spPr>
          <a:xfrm>
            <a:off x="408200" y="3150675"/>
            <a:ext cx="2375076" cy="1445025"/>
          </a:xfrm>
          <a:prstGeom prst="rect">
            <a:avLst/>
          </a:prstGeom>
          <a:noFill/>
          <a:ln>
            <a:noFill/>
          </a:ln>
        </p:spPr>
      </p:pic>
      <p:pic>
        <p:nvPicPr>
          <p:cNvPr id="225" name="Google Shape;225;p32"/>
          <p:cNvPicPr preferRelativeResize="0"/>
          <p:nvPr/>
        </p:nvPicPr>
        <p:blipFill>
          <a:blip r:embed="rId4">
            <a:alphaModFix/>
          </a:blip>
          <a:stretch>
            <a:fillRect/>
          </a:stretch>
        </p:blipFill>
        <p:spPr>
          <a:xfrm>
            <a:off x="4709650" y="946325"/>
            <a:ext cx="4219100" cy="4011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137300"/>
            <a:ext cx="8520600" cy="14547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250">
                <a:solidFill>
                  <a:srgbClr val="103CC0"/>
                </a:solidFill>
                <a:latin typeface="Proxima Nova"/>
                <a:ea typeface="Proxima Nova"/>
                <a:cs typeface="Proxima Nova"/>
                <a:sym typeface="Proxima Nova"/>
              </a:rPr>
              <a:t>Steps associated with project development</a:t>
            </a:r>
            <a:endParaRPr b="1" sz="2250">
              <a:solidFill>
                <a:srgbClr val="103CC0"/>
              </a:solidFill>
              <a:latin typeface="Proxima Nova"/>
              <a:ea typeface="Proxima Nova"/>
              <a:cs typeface="Proxima Nova"/>
              <a:sym typeface="Proxima Nova"/>
            </a:endParaRPr>
          </a:p>
          <a:p>
            <a:pPr indent="0" lvl="0" marL="0" rtl="0" algn="ctr">
              <a:spcBef>
                <a:spcPts val="0"/>
              </a:spcBef>
              <a:spcAft>
                <a:spcPts val="0"/>
              </a:spcAft>
              <a:buNone/>
            </a:pPr>
            <a:r>
              <a:t/>
            </a:r>
            <a:endParaRPr/>
          </a:p>
        </p:txBody>
      </p:sp>
      <p:sp>
        <p:nvSpPr>
          <p:cNvPr id="231" name="Google Shape;231;p33"/>
          <p:cNvSpPr txBox="1"/>
          <p:nvPr/>
        </p:nvSpPr>
        <p:spPr>
          <a:xfrm>
            <a:off x="445325" y="1194950"/>
            <a:ext cx="3000000" cy="159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474747"/>
                </a:solidFill>
                <a:latin typeface="Proxima Nova"/>
                <a:ea typeface="Proxima Nova"/>
                <a:cs typeface="Proxima Nova"/>
                <a:sym typeface="Proxima Nova"/>
              </a:rPr>
              <a:t>14. Security testing from </a:t>
            </a:r>
            <a:r>
              <a:rPr b="1" lang="en" sz="1500">
                <a:solidFill>
                  <a:srgbClr val="BE2C1D"/>
                </a:solidFill>
                <a:latin typeface="Proxima Nova"/>
                <a:ea typeface="Proxima Nova"/>
                <a:cs typeface="Proxima Nova"/>
                <a:sym typeface="Proxima Nova"/>
              </a:rPr>
              <a:t>external </a:t>
            </a:r>
            <a:r>
              <a:rPr b="1" lang="en" sz="1500">
                <a:solidFill>
                  <a:srgbClr val="474747"/>
                </a:solidFill>
                <a:latin typeface="Proxima Nova"/>
                <a:ea typeface="Proxima Nova"/>
                <a:cs typeface="Proxima Nova"/>
                <a:sym typeface="Proxima Nova"/>
              </a:rPr>
              <a:t>network to internal network, pinging internal network from google server</a:t>
            </a:r>
            <a:endParaRPr b="1" sz="1500">
              <a:solidFill>
                <a:srgbClr val="474747"/>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2250">
              <a:solidFill>
                <a:srgbClr val="103CC0"/>
              </a:solidFill>
              <a:latin typeface="Proxima Nova"/>
              <a:ea typeface="Proxima Nova"/>
              <a:cs typeface="Proxima Nova"/>
              <a:sym typeface="Proxima Nova"/>
            </a:endParaRPr>
          </a:p>
        </p:txBody>
      </p:sp>
      <p:pic>
        <p:nvPicPr>
          <p:cNvPr id="232" name="Google Shape;232;p33"/>
          <p:cNvPicPr preferRelativeResize="0"/>
          <p:nvPr/>
        </p:nvPicPr>
        <p:blipFill>
          <a:blip r:embed="rId3">
            <a:alphaModFix/>
          </a:blip>
          <a:stretch>
            <a:fillRect/>
          </a:stretch>
        </p:blipFill>
        <p:spPr>
          <a:xfrm>
            <a:off x="69675" y="3061600"/>
            <a:ext cx="3375650" cy="1777575"/>
          </a:xfrm>
          <a:prstGeom prst="rect">
            <a:avLst/>
          </a:prstGeom>
          <a:noFill/>
          <a:ln>
            <a:noFill/>
          </a:ln>
        </p:spPr>
      </p:pic>
      <p:pic>
        <p:nvPicPr>
          <p:cNvPr id="233" name="Google Shape;233;p33"/>
          <p:cNvPicPr preferRelativeResize="0"/>
          <p:nvPr/>
        </p:nvPicPr>
        <p:blipFill>
          <a:blip r:embed="rId4">
            <a:alphaModFix/>
          </a:blip>
          <a:stretch>
            <a:fillRect/>
          </a:stretch>
        </p:blipFill>
        <p:spPr>
          <a:xfrm>
            <a:off x="3709075" y="1299100"/>
            <a:ext cx="5386951" cy="3298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4"/>
          <p:cNvPicPr preferRelativeResize="0"/>
          <p:nvPr/>
        </p:nvPicPr>
        <p:blipFill rotWithShape="1">
          <a:blip r:embed="rId3">
            <a:alphaModFix/>
          </a:blip>
          <a:srcRect b="0" l="-8368" r="4027" t="0"/>
          <a:stretch/>
        </p:blipFill>
        <p:spPr>
          <a:xfrm>
            <a:off x="1242900" y="0"/>
            <a:ext cx="7445342" cy="5143500"/>
          </a:xfrm>
          <a:prstGeom prst="rect">
            <a:avLst/>
          </a:prstGeom>
          <a:noFill/>
          <a:ln>
            <a:noFill/>
          </a:ln>
        </p:spPr>
      </p:pic>
      <p:sp>
        <p:nvSpPr>
          <p:cNvPr id="239" name="Google Shape;239;p34"/>
          <p:cNvSpPr txBox="1"/>
          <p:nvPr>
            <p:ph type="title"/>
          </p:nvPr>
        </p:nvSpPr>
        <p:spPr>
          <a:xfrm>
            <a:off x="441900" y="77475"/>
            <a:ext cx="82602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Final Topology</a:t>
            </a:r>
            <a:endParaRPr b="1" sz="3046">
              <a:solidFill>
                <a:srgbClr val="1155CC"/>
              </a:solidFill>
              <a:latin typeface="Proxima Nova"/>
              <a:ea typeface="Proxima Nova"/>
              <a:cs typeface="Proxima Nova"/>
              <a:sym typeface="Proxima Nova"/>
            </a:endParaRPr>
          </a:p>
        </p:txBody>
      </p:sp>
      <p:sp>
        <p:nvSpPr>
          <p:cNvPr id="240" name="Google Shape;240;p34"/>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34"/>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441900" y="77475"/>
            <a:ext cx="82602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Final Topology</a:t>
            </a:r>
            <a:endParaRPr b="1" sz="3046">
              <a:solidFill>
                <a:srgbClr val="1155CC"/>
              </a:solidFill>
              <a:latin typeface="Proxima Nova"/>
              <a:ea typeface="Proxima Nova"/>
              <a:cs typeface="Proxima Nova"/>
              <a:sym typeface="Proxima Nova"/>
            </a:endParaRPr>
          </a:p>
        </p:txBody>
      </p:sp>
      <p:pic>
        <p:nvPicPr>
          <p:cNvPr id="247" name="Google Shape;247;p35"/>
          <p:cNvPicPr preferRelativeResize="0"/>
          <p:nvPr/>
        </p:nvPicPr>
        <p:blipFill rotWithShape="1">
          <a:blip r:embed="rId3">
            <a:alphaModFix/>
          </a:blip>
          <a:srcRect b="0" l="0" r="7467" t="38706"/>
          <a:stretch/>
        </p:blipFill>
        <p:spPr>
          <a:xfrm>
            <a:off x="1008925" y="999775"/>
            <a:ext cx="7126149" cy="3614900"/>
          </a:xfrm>
          <a:prstGeom prst="rect">
            <a:avLst/>
          </a:prstGeom>
          <a:noFill/>
          <a:ln>
            <a:noFill/>
          </a:ln>
        </p:spPr>
      </p:pic>
      <p:sp>
        <p:nvSpPr>
          <p:cNvPr id="248" name="Google Shape;248;p35"/>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35"/>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531325" y="420375"/>
            <a:ext cx="54564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Final</a:t>
            </a:r>
            <a:r>
              <a:rPr b="1" lang="en" sz="3046">
                <a:solidFill>
                  <a:srgbClr val="1155CC"/>
                </a:solidFill>
                <a:latin typeface="Proxima Nova"/>
                <a:ea typeface="Proxima Nova"/>
                <a:cs typeface="Proxima Nova"/>
                <a:sym typeface="Proxima Nova"/>
              </a:rPr>
              <a:t> Results</a:t>
            </a:r>
            <a:r>
              <a:rPr b="1" lang="en" sz="3046">
                <a:solidFill>
                  <a:srgbClr val="1155CC"/>
                </a:solidFill>
                <a:latin typeface="Proxima Nova"/>
                <a:ea typeface="Proxima Nova"/>
                <a:cs typeface="Proxima Nova"/>
                <a:sym typeface="Proxima Nova"/>
              </a:rPr>
              <a:t> </a:t>
            </a:r>
            <a:endParaRPr b="1" sz="3046">
              <a:solidFill>
                <a:srgbClr val="1155CC"/>
              </a:solidFill>
              <a:latin typeface="Proxima Nova"/>
              <a:ea typeface="Proxima Nova"/>
              <a:cs typeface="Proxima Nova"/>
              <a:sym typeface="Proxima Nova"/>
            </a:endParaRPr>
          </a:p>
        </p:txBody>
      </p:sp>
      <p:sp>
        <p:nvSpPr>
          <p:cNvPr id="255" name="Google Shape;255;p36"/>
          <p:cNvSpPr txBox="1"/>
          <p:nvPr/>
        </p:nvSpPr>
        <p:spPr>
          <a:xfrm>
            <a:off x="505650" y="1392525"/>
            <a:ext cx="81327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Motion detection system has been successfully implemented and working as intended When Motion is Detected by motion </a:t>
            </a:r>
            <a:r>
              <a:rPr lang="en" sz="1700">
                <a:solidFill>
                  <a:schemeClr val="dk2"/>
                </a:solidFill>
                <a:latin typeface="Proxima Nova"/>
                <a:ea typeface="Proxima Nova"/>
                <a:cs typeface="Proxima Nova"/>
                <a:sym typeface="Proxima Nova"/>
              </a:rPr>
              <a:t>detector</a:t>
            </a:r>
            <a:r>
              <a:rPr lang="en" sz="1700">
                <a:solidFill>
                  <a:schemeClr val="dk2"/>
                </a:solidFill>
                <a:latin typeface="Proxima Nova"/>
                <a:ea typeface="Proxima Nova"/>
                <a:cs typeface="Proxima Nova"/>
                <a:sym typeface="Proxima Nova"/>
              </a:rPr>
              <a:t> it activates the alarm and camera to capture the image of person who is </a:t>
            </a:r>
            <a:r>
              <a:rPr lang="en" sz="1700">
                <a:solidFill>
                  <a:schemeClr val="dk2"/>
                </a:solidFill>
                <a:latin typeface="Proxima Nova"/>
                <a:ea typeface="Proxima Nova"/>
                <a:cs typeface="Proxima Nova"/>
                <a:sym typeface="Proxima Nova"/>
              </a:rPr>
              <a:t>trespassing</a:t>
            </a:r>
            <a:r>
              <a:rPr lang="en" sz="1700">
                <a:solidFill>
                  <a:schemeClr val="dk2"/>
                </a:solidFill>
                <a:latin typeface="Proxima Nova"/>
                <a:ea typeface="Proxima Nova"/>
                <a:cs typeface="Proxima Nova"/>
                <a:sym typeface="Proxima Nova"/>
              </a:rPr>
              <a:t> the office.</a:t>
            </a:r>
            <a:endParaRPr sz="17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700">
              <a:solidFill>
                <a:schemeClr val="dk2"/>
              </a:solidFill>
              <a:latin typeface="Proxima Nova"/>
              <a:ea typeface="Proxima Nova"/>
              <a:cs typeface="Proxima Nova"/>
              <a:sym typeface="Proxima Nova"/>
            </a:endParaRPr>
          </a:p>
          <a:p>
            <a:pPr indent="-336550" lvl="0" marL="4572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Door Locking System has been successfully implemented and door is unlocking only </a:t>
            </a:r>
            <a:r>
              <a:rPr b="1" lang="en" sz="1700">
                <a:solidFill>
                  <a:schemeClr val="dk2"/>
                </a:solidFill>
                <a:latin typeface="Proxima Nova"/>
                <a:ea typeface="Proxima Nova"/>
                <a:cs typeface="Proxima Nova"/>
                <a:sym typeface="Proxima Nova"/>
              </a:rPr>
              <a:t>RFID is 1001 </a:t>
            </a:r>
            <a:r>
              <a:rPr lang="en" sz="1700">
                <a:solidFill>
                  <a:schemeClr val="dk2"/>
                </a:solidFill>
                <a:latin typeface="Proxima Nova"/>
                <a:ea typeface="Proxima Nova"/>
                <a:cs typeface="Proxima Nova"/>
                <a:sym typeface="Proxima Nova"/>
              </a:rPr>
              <a:t>else door remain unlocked.</a:t>
            </a:r>
            <a:endParaRPr sz="17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700">
              <a:solidFill>
                <a:schemeClr val="dk2"/>
              </a:solidFill>
              <a:latin typeface="Proxima Nova"/>
              <a:ea typeface="Proxima Nova"/>
              <a:cs typeface="Proxima Nova"/>
              <a:sym typeface="Proxima Nova"/>
            </a:endParaRPr>
          </a:p>
          <a:p>
            <a:pPr indent="-336550" lvl="0" marL="4572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Smoke detection system has been successfully implemented. When </a:t>
            </a:r>
            <a:r>
              <a:rPr b="1" lang="en" sz="1700">
                <a:solidFill>
                  <a:schemeClr val="dk2"/>
                </a:solidFill>
                <a:latin typeface="Proxima Nova"/>
                <a:ea typeface="Proxima Nova"/>
                <a:cs typeface="Proxima Nova"/>
                <a:sym typeface="Proxima Nova"/>
              </a:rPr>
              <a:t>smoke level &gt;=0.4</a:t>
            </a:r>
            <a:r>
              <a:rPr lang="en" sz="1700">
                <a:solidFill>
                  <a:schemeClr val="dk2"/>
                </a:solidFill>
                <a:latin typeface="Proxima Nova"/>
                <a:ea typeface="Proxima Nova"/>
                <a:cs typeface="Proxima Nova"/>
                <a:sym typeface="Proxima Nova"/>
              </a:rPr>
              <a:t> Then only smoke detector activates fire alarm and fire sprinkler. Smoke detection curve PPM vs Time.</a:t>
            </a:r>
            <a:endParaRPr sz="1700">
              <a:solidFill>
                <a:schemeClr val="dk2"/>
              </a:solidFill>
              <a:latin typeface="Proxima Nova"/>
              <a:ea typeface="Proxima Nova"/>
              <a:cs typeface="Proxima Nova"/>
              <a:sym typeface="Proxima Nova"/>
            </a:endParaRPr>
          </a:p>
        </p:txBody>
      </p:sp>
      <p:sp>
        <p:nvSpPr>
          <p:cNvPr id="256" name="Google Shape;256;p36"/>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6"/>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7"/>
          <p:cNvPicPr preferRelativeResize="0"/>
          <p:nvPr/>
        </p:nvPicPr>
        <p:blipFill>
          <a:blip r:embed="rId3">
            <a:alphaModFix/>
          </a:blip>
          <a:stretch>
            <a:fillRect/>
          </a:stretch>
        </p:blipFill>
        <p:spPr>
          <a:xfrm>
            <a:off x="1024225" y="529700"/>
            <a:ext cx="6853174" cy="40841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1843800" y="2199300"/>
            <a:ext cx="5456400" cy="74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891"/>
              <a:buNone/>
            </a:pPr>
            <a:r>
              <a:rPr b="1" lang="en" sz="3046">
                <a:solidFill>
                  <a:srgbClr val="1155CC"/>
                </a:solidFill>
                <a:latin typeface="Proxima Nova"/>
                <a:ea typeface="Proxima Nova"/>
                <a:cs typeface="Proxima Nova"/>
                <a:sym typeface="Proxima Nova"/>
              </a:rPr>
              <a:t>Thank You</a:t>
            </a:r>
            <a:endParaRPr b="1" sz="3046">
              <a:solidFill>
                <a:srgbClr val="1155CC"/>
              </a:solidFill>
              <a:latin typeface="Proxima Nova"/>
              <a:ea typeface="Proxima Nova"/>
              <a:cs typeface="Proxima Nova"/>
              <a:sym typeface="Proxima Nova"/>
            </a:endParaRPr>
          </a:p>
        </p:txBody>
      </p:sp>
      <p:pic>
        <p:nvPicPr>
          <p:cNvPr id="268" name="Google Shape;268;p38"/>
          <p:cNvPicPr preferRelativeResize="0"/>
          <p:nvPr/>
        </p:nvPicPr>
        <p:blipFill rotWithShape="1">
          <a:blip r:embed="rId3">
            <a:alphaModFix/>
          </a:blip>
          <a:srcRect b="15810" l="0" r="0" t="0"/>
          <a:stretch/>
        </p:blipFill>
        <p:spPr>
          <a:xfrm>
            <a:off x="3283938" y="3335050"/>
            <a:ext cx="2576125" cy="1808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531325" y="246350"/>
            <a:ext cx="23757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Need</a:t>
            </a:r>
            <a:endParaRPr b="1" sz="3046">
              <a:solidFill>
                <a:srgbClr val="1155CC"/>
              </a:solidFill>
              <a:latin typeface="Proxima Nova"/>
              <a:ea typeface="Proxima Nova"/>
              <a:cs typeface="Proxima Nova"/>
              <a:sym typeface="Proxima Nova"/>
            </a:endParaRPr>
          </a:p>
        </p:txBody>
      </p:sp>
      <p:sp>
        <p:nvSpPr>
          <p:cNvPr id="70" name="Google Shape;70;p15"/>
          <p:cNvSpPr txBox="1"/>
          <p:nvPr/>
        </p:nvSpPr>
        <p:spPr>
          <a:xfrm>
            <a:off x="551400" y="991250"/>
            <a:ext cx="8041200" cy="353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700">
                <a:solidFill>
                  <a:schemeClr val="dk2"/>
                </a:solidFill>
                <a:latin typeface="Proxima Nova"/>
                <a:ea typeface="Proxima Nova"/>
                <a:cs typeface="Proxima Nova"/>
                <a:sym typeface="Proxima Nova"/>
              </a:rPr>
              <a:t>1. Underutilization of IoT in Office Environments</a:t>
            </a:r>
            <a:endParaRPr b="1" sz="1700">
              <a:solidFill>
                <a:schemeClr val="dk2"/>
              </a:solidFill>
              <a:latin typeface="Proxima Nova"/>
              <a:ea typeface="Proxima Nova"/>
              <a:cs typeface="Proxima Nova"/>
              <a:sym typeface="Proxima Nova"/>
            </a:endParaRPr>
          </a:p>
          <a:p>
            <a:pPr indent="-320675" lvl="0" marL="457200" rtl="0" algn="l">
              <a:lnSpc>
                <a:spcPct val="115000"/>
              </a:lnSpc>
              <a:spcBef>
                <a:spcPts val="1200"/>
              </a:spcBef>
              <a:spcAft>
                <a:spcPts val="0"/>
              </a:spcAft>
              <a:buClr>
                <a:srgbClr val="474747"/>
              </a:buClr>
              <a:buSzPts val="1450"/>
              <a:buFont typeface="Proxima Nova"/>
              <a:buChar char="●"/>
            </a:pPr>
            <a:r>
              <a:rPr lang="en" sz="1450">
                <a:solidFill>
                  <a:srgbClr val="474747"/>
                </a:solidFill>
                <a:latin typeface="Proxima Nova"/>
                <a:ea typeface="Proxima Nova"/>
                <a:cs typeface="Proxima Nova"/>
                <a:sym typeface="Proxima Nova"/>
              </a:rPr>
              <a:t>IoT technology, widely adopted in residential spaces, has seen slower implementation in corporate and business sectors. This delay limits their ability to benefit from smart systems, including enhanced security, automation, and operational efficiency.</a:t>
            </a:r>
            <a:endParaRPr b="1" sz="15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b="1" lang="en" sz="1500">
                <a:solidFill>
                  <a:schemeClr val="dk2"/>
                </a:solidFill>
                <a:latin typeface="Proxima Nova"/>
                <a:ea typeface="Proxima Nova"/>
                <a:cs typeface="Proxima Nova"/>
                <a:sym typeface="Proxima Nova"/>
              </a:rPr>
              <a:t>2.</a:t>
            </a:r>
            <a:r>
              <a:rPr b="1" lang="en" sz="1600">
                <a:solidFill>
                  <a:schemeClr val="dk2"/>
                </a:solidFill>
                <a:latin typeface="Proxima Nova"/>
                <a:ea typeface="Proxima Nova"/>
                <a:cs typeface="Proxima Nova"/>
                <a:sym typeface="Proxima Nova"/>
              </a:rPr>
              <a:t> Security Concerns in IoT networks</a:t>
            </a:r>
            <a:endParaRPr b="1" sz="1600">
              <a:solidFill>
                <a:schemeClr val="dk2"/>
              </a:solidFill>
              <a:latin typeface="Proxima Nova"/>
              <a:ea typeface="Proxima Nova"/>
              <a:cs typeface="Proxima Nova"/>
              <a:sym typeface="Proxima Nova"/>
            </a:endParaRPr>
          </a:p>
          <a:p>
            <a:pPr indent="-320675" lvl="0" marL="457200" rtl="0" algn="l">
              <a:lnSpc>
                <a:spcPct val="115000"/>
              </a:lnSpc>
              <a:spcBef>
                <a:spcPts val="1200"/>
              </a:spcBef>
              <a:spcAft>
                <a:spcPts val="0"/>
              </a:spcAft>
              <a:buClr>
                <a:srgbClr val="474747"/>
              </a:buClr>
              <a:buSzPts val="1450"/>
              <a:buFont typeface="Proxima Nova"/>
              <a:buChar char="●"/>
            </a:pPr>
            <a:r>
              <a:rPr lang="en" sz="1450">
                <a:solidFill>
                  <a:srgbClr val="474747"/>
                </a:solidFill>
                <a:latin typeface="Proxima Nova"/>
                <a:ea typeface="Proxima Nova"/>
                <a:cs typeface="Proxima Nova"/>
                <a:sym typeface="Proxima Nova"/>
              </a:rPr>
              <a:t>IoT integration introduces vulnerabilities, as interconnected devices can be exploited.</a:t>
            </a:r>
            <a:endParaRPr sz="1450">
              <a:solidFill>
                <a:srgbClr val="474747"/>
              </a:solidFill>
              <a:latin typeface="Proxima Nova"/>
              <a:ea typeface="Proxima Nova"/>
              <a:cs typeface="Proxima Nova"/>
              <a:sym typeface="Proxima Nova"/>
            </a:endParaRPr>
          </a:p>
          <a:p>
            <a:pPr indent="-320675" lvl="0" marL="457200" rtl="0" algn="l">
              <a:lnSpc>
                <a:spcPct val="115000"/>
              </a:lnSpc>
              <a:spcBef>
                <a:spcPts val="0"/>
              </a:spcBef>
              <a:spcAft>
                <a:spcPts val="0"/>
              </a:spcAft>
              <a:buClr>
                <a:srgbClr val="474747"/>
              </a:buClr>
              <a:buSzPts val="1450"/>
              <a:buFont typeface="Proxima Nova"/>
              <a:buChar char="●"/>
            </a:pPr>
            <a:r>
              <a:rPr lang="en" sz="1450">
                <a:solidFill>
                  <a:srgbClr val="474747"/>
                </a:solidFill>
                <a:latin typeface="Proxima Nova"/>
                <a:ea typeface="Proxima Nova"/>
                <a:cs typeface="Proxima Nova"/>
                <a:sym typeface="Proxima Nova"/>
              </a:rPr>
              <a:t>Thus we aimed to to develop a scalable, secure and functional office IoT network.</a:t>
            </a:r>
            <a:endParaRPr sz="1450">
              <a:solidFill>
                <a:srgbClr val="474747"/>
              </a:solidFill>
              <a:latin typeface="Proxima Nova"/>
              <a:ea typeface="Proxima Nova"/>
              <a:cs typeface="Proxima Nova"/>
              <a:sym typeface="Proxima Nova"/>
            </a:endParaRPr>
          </a:p>
          <a:p>
            <a:pPr indent="0" lvl="0" marL="0" rtl="0" algn="l">
              <a:spcBef>
                <a:spcPts val="1200"/>
              </a:spcBef>
              <a:spcAft>
                <a:spcPts val="0"/>
              </a:spcAft>
              <a:buNone/>
            </a:pPr>
            <a:r>
              <a:t/>
            </a:r>
            <a:endParaRPr b="1" sz="16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1500">
              <a:solidFill>
                <a:schemeClr val="dk2"/>
              </a:solidFill>
              <a:latin typeface="Proxima Nova"/>
              <a:ea typeface="Proxima Nova"/>
              <a:cs typeface="Proxima Nova"/>
              <a:sym typeface="Proxima Nova"/>
            </a:endParaRPr>
          </a:p>
        </p:txBody>
      </p:sp>
      <p:sp>
        <p:nvSpPr>
          <p:cNvPr id="71" name="Google Shape;71;p15"/>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72" name="Google Shape;72;p15"/>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31325" y="246350"/>
            <a:ext cx="23757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Objective</a:t>
            </a:r>
            <a:endParaRPr b="1" sz="3046">
              <a:solidFill>
                <a:srgbClr val="1155CC"/>
              </a:solidFill>
              <a:latin typeface="Proxima Nova"/>
              <a:ea typeface="Proxima Nova"/>
              <a:cs typeface="Proxima Nova"/>
              <a:sym typeface="Proxima Nova"/>
            </a:endParaRPr>
          </a:p>
        </p:txBody>
      </p:sp>
      <p:sp>
        <p:nvSpPr>
          <p:cNvPr id="78" name="Google Shape;78;p16"/>
          <p:cNvSpPr txBox="1"/>
          <p:nvPr/>
        </p:nvSpPr>
        <p:spPr>
          <a:xfrm>
            <a:off x="551400" y="1178175"/>
            <a:ext cx="80412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Proxima Nova"/>
                <a:ea typeface="Proxima Nova"/>
                <a:cs typeface="Proxima Nova"/>
                <a:sym typeface="Proxima Nova"/>
              </a:rPr>
              <a:t>3. Key Objectives:</a:t>
            </a:r>
            <a:endParaRPr b="1" sz="17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1700">
              <a:solidFill>
                <a:schemeClr val="dk2"/>
              </a:solidFill>
              <a:latin typeface="Proxima Nova"/>
              <a:ea typeface="Proxima Nova"/>
              <a:cs typeface="Proxima Nova"/>
              <a:sym typeface="Proxima Nova"/>
            </a:endParaRPr>
          </a:p>
          <a:p>
            <a:pPr indent="-323850" lvl="0" marL="4572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Integration of IoT Systems:</a:t>
            </a:r>
            <a:r>
              <a:rPr lang="en" sz="1500">
                <a:solidFill>
                  <a:schemeClr val="dk2"/>
                </a:solidFill>
                <a:latin typeface="Proxima Nova"/>
                <a:ea typeface="Proxima Nova"/>
                <a:cs typeface="Proxima Nova"/>
                <a:sym typeface="Proxima Nova"/>
              </a:rPr>
              <a:t> Incorporate practical IoT systems in small office networks</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1. Motion detection</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2.Door Lock System</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3.Smoke detection.</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0" marL="4572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Enhancing Network Security:</a:t>
            </a:r>
            <a:r>
              <a:rPr lang="en" sz="1500">
                <a:solidFill>
                  <a:schemeClr val="dk2"/>
                </a:solidFill>
                <a:latin typeface="Proxima Nova"/>
                <a:ea typeface="Proxima Nova"/>
                <a:cs typeface="Proxima Nova"/>
                <a:sym typeface="Proxima Nova"/>
              </a:rPr>
              <a:t> Implement advanced security protocols such as SSL-VPN, ASA Firewall security levels, and WPA2-PSK with AES encryption to counter IoT-related vulnerabilities.</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0" marL="4572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Simulation and Testing:</a:t>
            </a:r>
            <a:r>
              <a:rPr lang="en" sz="1500">
                <a:solidFill>
                  <a:schemeClr val="dk2"/>
                </a:solidFill>
                <a:latin typeface="Proxima Nova"/>
                <a:ea typeface="Proxima Nova"/>
                <a:cs typeface="Proxima Nova"/>
                <a:sym typeface="Proxima Nova"/>
              </a:rPr>
              <a:t> Use Cisco Packet Tracer to design, simulate, and validate the proposed network's performance and security under various scenarios.</a:t>
            </a:r>
            <a:endParaRPr sz="15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2"/>
              </a:solidFill>
              <a:latin typeface="Proxima Nova"/>
              <a:ea typeface="Proxima Nova"/>
              <a:cs typeface="Proxima Nova"/>
              <a:sym typeface="Proxima Nova"/>
            </a:endParaRPr>
          </a:p>
        </p:txBody>
      </p:sp>
      <p:sp>
        <p:nvSpPr>
          <p:cNvPr id="79" name="Google Shape;79;p16"/>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80" name="Google Shape;80;p16"/>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31325" y="264500"/>
            <a:ext cx="46164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Key Technologies Used</a:t>
            </a:r>
            <a:endParaRPr b="1" sz="3046">
              <a:solidFill>
                <a:srgbClr val="1155CC"/>
              </a:solidFill>
              <a:latin typeface="Proxima Nova"/>
              <a:ea typeface="Proxima Nova"/>
              <a:cs typeface="Proxima Nova"/>
              <a:sym typeface="Proxima Nova"/>
            </a:endParaRPr>
          </a:p>
        </p:txBody>
      </p:sp>
      <p:sp>
        <p:nvSpPr>
          <p:cNvPr id="86" name="Google Shape;86;p17"/>
          <p:cNvSpPr txBox="1"/>
          <p:nvPr/>
        </p:nvSpPr>
        <p:spPr>
          <a:xfrm>
            <a:off x="526450" y="1165600"/>
            <a:ext cx="6275100" cy="3817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Proxima Nova"/>
              <a:buChar char="●"/>
            </a:pPr>
            <a:r>
              <a:rPr b="1" lang="en" sz="1700">
                <a:solidFill>
                  <a:schemeClr val="dk2"/>
                </a:solidFill>
                <a:latin typeface="Proxima Nova"/>
                <a:ea typeface="Proxima Nova"/>
                <a:cs typeface="Proxima Nova"/>
                <a:sym typeface="Proxima Nova"/>
              </a:rPr>
              <a:t>Cisco ASA Firewall, SSL VPN, WPA2-PSK </a:t>
            </a:r>
            <a:r>
              <a:rPr lang="en" sz="1700">
                <a:solidFill>
                  <a:schemeClr val="dk2"/>
                </a:solidFill>
                <a:latin typeface="Proxima Nova"/>
                <a:ea typeface="Proxima Nova"/>
                <a:cs typeface="Proxima Nova"/>
                <a:sym typeface="Proxima Nova"/>
              </a:rPr>
              <a:t>authentication.</a:t>
            </a:r>
            <a:endParaRPr sz="17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t/>
            </a:r>
            <a:endParaRPr sz="1700">
              <a:solidFill>
                <a:schemeClr val="dk2"/>
              </a:solidFill>
              <a:latin typeface="Proxima Nova"/>
              <a:ea typeface="Proxima Nova"/>
              <a:cs typeface="Proxima Nova"/>
              <a:sym typeface="Proxima Nova"/>
            </a:endParaRPr>
          </a:p>
          <a:p>
            <a:pPr indent="-336550" lvl="0" marL="457200" rtl="0" algn="l">
              <a:spcBef>
                <a:spcPts val="0"/>
              </a:spcBef>
              <a:spcAft>
                <a:spcPts val="0"/>
              </a:spcAft>
              <a:buClr>
                <a:schemeClr val="dk2"/>
              </a:buClr>
              <a:buSzPts val="1700"/>
              <a:buFont typeface="Proxima Nova"/>
              <a:buChar char="●"/>
            </a:pPr>
            <a:r>
              <a:rPr b="1" lang="en" sz="1700">
                <a:solidFill>
                  <a:schemeClr val="dk2"/>
                </a:solidFill>
                <a:latin typeface="Proxima Nova"/>
                <a:ea typeface="Proxima Nova"/>
                <a:cs typeface="Proxima Nova"/>
                <a:sym typeface="Proxima Nova"/>
              </a:rPr>
              <a:t>VLAN</a:t>
            </a:r>
            <a:r>
              <a:rPr lang="en" sz="1700">
                <a:solidFill>
                  <a:schemeClr val="dk2"/>
                </a:solidFill>
                <a:latin typeface="Proxima Nova"/>
                <a:ea typeface="Proxima Nova"/>
                <a:cs typeface="Proxima Nova"/>
                <a:sym typeface="Proxima Nova"/>
              </a:rPr>
              <a:t> to provide communication between grouped devices and enhance the management of network traffic.</a:t>
            </a:r>
            <a:endParaRPr sz="17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t/>
            </a:r>
            <a:endParaRPr sz="1700">
              <a:solidFill>
                <a:schemeClr val="dk2"/>
              </a:solidFill>
              <a:latin typeface="Proxima Nova"/>
              <a:ea typeface="Proxima Nova"/>
              <a:cs typeface="Proxima Nova"/>
              <a:sym typeface="Proxima Nova"/>
            </a:endParaRPr>
          </a:p>
          <a:p>
            <a:pPr indent="-336550" lvl="0" marL="457200" rtl="0" algn="l">
              <a:spcBef>
                <a:spcPts val="0"/>
              </a:spcBef>
              <a:spcAft>
                <a:spcPts val="0"/>
              </a:spcAft>
              <a:buClr>
                <a:schemeClr val="dk2"/>
              </a:buClr>
              <a:buSzPts val="1700"/>
              <a:buFont typeface="Proxima Nova"/>
              <a:buChar char="●"/>
            </a:pPr>
            <a:r>
              <a:rPr b="1" lang="en" sz="1700">
                <a:solidFill>
                  <a:schemeClr val="dk2"/>
                </a:solidFill>
                <a:latin typeface="Proxima Nova"/>
                <a:ea typeface="Proxima Nova"/>
                <a:cs typeface="Proxima Nova"/>
                <a:sym typeface="Proxima Nova"/>
              </a:rPr>
              <a:t>DHCP</a:t>
            </a:r>
            <a:r>
              <a:rPr lang="en" sz="1700">
                <a:solidFill>
                  <a:schemeClr val="dk2"/>
                </a:solidFill>
                <a:latin typeface="Proxima Nova"/>
                <a:ea typeface="Proxima Nova"/>
                <a:cs typeface="Proxima Nova"/>
                <a:sym typeface="Proxima Nova"/>
              </a:rPr>
              <a:t> for automated assignment of the IP Address.</a:t>
            </a:r>
            <a:endParaRPr sz="17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700">
              <a:solidFill>
                <a:schemeClr val="dk2"/>
              </a:solidFill>
              <a:latin typeface="Proxima Nova"/>
              <a:ea typeface="Proxima Nova"/>
              <a:cs typeface="Proxima Nova"/>
              <a:sym typeface="Proxima Nova"/>
            </a:endParaRPr>
          </a:p>
          <a:p>
            <a:pPr indent="-336550" lvl="0" marL="457200" rtl="0" algn="l">
              <a:spcBef>
                <a:spcPts val="0"/>
              </a:spcBef>
              <a:spcAft>
                <a:spcPts val="0"/>
              </a:spcAft>
              <a:buClr>
                <a:schemeClr val="dk2"/>
              </a:buClr>
              <a:buSzPts val="1700"/>
              <a:buFont typeface="Proxima Nova"/>
              <a:buChar char="●"/>
            </a:pPr>
            <a:r>
              <a:rPr b="1" lang="en" sz="1700">
                <a:solidFill>
                  <a:schemeClr val="dk2"/>
                </a:solidFill>
                <a:latin typeface="Proxima Nova"/>
                <a:ea typeface="Proxima Nova"/>
                <a:cs typeface="Proxima Nova"/>
                <a:sym typeface="Proxima Nova"/>
              </a:rPr>
              <a:t>Registration Server</a:t>
            </a:r>
            <a:r>
              <a:rPr lang="en" sz="1700">
                <a:solidFill>
                  <a:schemeClr val="dk2"/>
                </a:solidFill>
                <a:latin typeface="Proxima Nova"/>
                <a:ea typeface="Proxima Nova"/>
                <a:cs typeface="Proxima Nova"/>
                <a:sym typeface="Proxima Nova"/>
              </a:rPr>
              <a:t> to manage and configure IoT devices in office network.</a:t>
            </a:r>
            <a:endParaRPr sz="17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t/>
            </a:r>
            <a:endParaRPr sz="17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600">
                <a:solidFill>
                  <a:schemeClr val="dk2"/>
                </a:solidFill>
                <a:latin typeface="Proxima Nova"/>
                <a:ea typeface="Proxima Nova"/>
                <a:cs typeface="Proxima Nova"/>
                <a:sym typeface="Proxima Nova"/>
              </a:rPr>
              <a:t>A </a:t>
            </a:r>
            <a:r>
              <a:rPr b="1" lang="en" sz="1600">
                <a:solidFill>
                  <a:schemeClr val="dk2"/>
                </a:solidFill>
                <a:latin typeface="Proxima Nova"/>
                <a:ea typeface="Proxima Nova"/>
                <a:cs typeface="Proxima Nova"/>
                <a:sym typeface="Proxima Nova"/>
              </a:rPr>
              <a:t>Tree Topology</a:t>
            </a:r>
            <a:r>
              <a:rPr lang="en" sz="1600">
                <a:solidFill>
                  <a:schemeClr val="dk2"/>
                </a:solidFill>
                <a:latin typeface="Proxima Nova"/>
                <a:ea typeface="Proxima Nova"/>
                <a:cs typeface="Proxima Nova"/>
                <a:sym typeface="Proxima Nova"/>
              </a:rPr>
              <a:t> was selected for its flexibility, scalability, and ease of fault isolation. This design facilitates the addition of nodes without significant structural impact and simplifies troubleshooting.</a:t>
            </a:r>
            <a:endParaRPr sz="1800">
              <a:solidFill>
                <a:schemeClr val="dk2"/>
              </a:solidFill>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6806425" y="3690700"/>
            <a:ext cx="2085575" cy="1452800"/>
          </a:xfrm>
          <a:prstGeom prst="rect">
            <a:avLst/>
          </a:prstGeom>
          <a:noFill/>
          <a:ln>
            <a:noFill/>
          </a:ln>
        </p:spPr>
      </p:pic>
      <p:sp>
        <p:nvSpPr>
          <p:cNvPr id="88" name="Google Shape;88;p17"/>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89" name="Google Shape;89;p17"/>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531325" y="246350"/>
            <a:ext cx="29493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Methodologies</a:t>
            </a:r>
            <a:endParaRPr b="1" sz="3046">
              <a:solidFill>
                <a:srgbClr val="1155CC"/>
              </a:solidFill>
              <a:latin typeface="Proxima Nova"/>
              <a:ea typeface="Proxima Nova"/>
              <a:cs typeface="Proxima Nova"/>
              <a:sym typeface="Proxima Nova"/>
            </a:endParaRPr>
          </a:p>
        </p:txBody>
      </p:sp>
      <p:sp>
        <p:nvSpPr>
          <p:cNvPr id="95" name="Google Shape;95;p18"/>
          <p:cNvSpPr txBox="1"/>
          <p:nvPr/>
        </p:nvSpPr>
        <p:spPr>
          <a:xfrm>
            <a:off x="551400" y="1025775"/>
            <a:ext cx="83175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1) Designing Network Topology and Specification</a:t>
            </a:r>
            <a:endParaRPr b="1" sz="20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0" marL="457200" rtl="0" algn="l">
              <a:spcBef>
                <a:spcPts val="0"/>
              </a:spcBef>
              <a:spcAft>
                <a:spcPts val="0"/>
              </a:spcAft>
              <a:buClr>
                <a:schemeClr val="dk2"/>
              </a:buClr>
              <a:buSzPts val="1500"/>
              <a:buFont typeface="Proxima Nova"/>
              <a:buChar char="●"/>
            </a:pPr>
            <a:r>
              <a:rPr b="1" lang="en" sz="1500" u="sng">
                <a:solidFill>
                  <a:schemeClr val="dk2"/>
                </a:solidFill>
                <a:latin typeface="Proxima Nova"/>
                <a:ea typeface="Proxima Nova"/>
                <a:cs typeface="Proxima Nova"/>
                <a:sym typeface="Proxima Nova"/>
              </a:rPr>
              <a:t>Devices Used:</a:t>
            </a:r>
            <a:endParaRPr b="1" sz="1500" u="sng">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b="1"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Cisco ASA 5505 Firewall:</a:t>
            </a:r>
            <a:r>
              <a:rPr lang="en" sz="1500">
                <a:solidFill>
                  <a:schemeClr val="dk2"/>
                </a:solidFill>
                <a:latin typeface="Proxima Nova"/>
                <a:ea typeface="Proxima Nova"/>
                <a:cs typeface="Proxima Nova"/>
                <a:sym typeface="Proxima Nova"/>
              </a:rPr>
              <a:t> Serves as the central security component for network traffic control.</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Router Model 2621XM:</a:t>
            </a:r>
            <a:r>
              <a:rPr lang="en" sz="1500">
                <a:solidFill>
                  <a:schemeClr val="dk2"/>
                </a:solidFill>
                <a:latin typeface="Proxima Nova"/>
                <a:ea typeface="Proxima Nova"/>
                <a:cs typeface="Proxima Nova"/>
                <a:sym typeface="Proxima Nova"/>
              </a:rPr>
              <a:t> Enables network communication with external environments.</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Switch Model 2960-24TT:</a:t>
            </a:r>
            <a:r>
              <a:rPr lang="en" sz="1500">
                <a:solidFill>
                  <a:schemeClr val="dk2"/>
                </a:solidFill>
                <a:latin typeface="Proxima Nova"/>
                <a:ea typeface="Proxima Nova"/>
                <a:cs typeface="Proxima Nova"/>
                <a:sym typeface="Proxima Nova"/>
              </a:rPr>
              <a:t> Connects internal network devices.</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Servers:</a:t>
            </a:r>
            <a:r>
              <a:rPr lang="en" sz="1500">
                <a:solidFill>
                  <a:schemeClr val="dk2"/>
                </a:solidFill>
                <a:latin typeface="Proxima Nova"/>
                <a:ea typeface="Proxima Nova"/>
                <a:cs typeface="Proxima Nova"/>
                <a:sym typeface="Proxima Nova"/>
              </a:rPr>
              <a:t> Registration server, HTTP access and Google Server.</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End devices:</a:t>
            </a:r>
            <a:r>
              <a:rPr lang="en" sz="1500">
                <a:solidFill>
                  <a:schemeClr val="dk2"/>
                </a:solidFill>
                <a:latin typeface="Proxima Nova"/>
                <a:ea typeface="Proxima Nova"/>
                <a:cs typeface="Proxima Nova"/>
                <a:sym typeface="Proxima Nova"/>
              </a:rPr>
              <a:t> Include PCs, IoT devices, and Access Points for IoT system implementation.</a:t>
            </a:r>
            <a:endParaRPr sz="1500">
              <a:solidFill>
                <a:schemeClr val="dk2"/>
              </a:solidFill>
              <a:latin typeface="Proxima Nova"/>
              <a:ea typeface="Proxima Nova"/>
              <a:cs typeface="Proxima Nova"/>
              <a:sym typeface="Proxima Nova"/>
            </a:endParaRPr>
          </a:p>
        </p:txBody>
      </p:sp>
      <p:sp>
        <p:nvSpPr>
          <p:cNvPr id="96" name="Google Shape;96;p18"/>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97" name="Google Shape;97;p18"/>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531325" y="246350"/>
            <a:ext cx="29493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Methodologies</a:t>
            </a:r>
            <a:endParaRPr b="1" sz="3046">
              <a:solidFill>
                <a:srgbClr val="1155CC"/>
              </a:solidFill>
              <a:latin typeface="Proxima Nova"/>
              <a:ea typeface="Proxima Nova"/>
              <a:cs typeface="Proxima Nova"/>
              <a:sym typeface="Proxima Nova"/>
            </a:endParaRPr>
          </a:p>
        </p:txBody>
      </p:sp>
      <p:sp>
        <p:nvSpPr>
          <p:cNvPr id="103" name="Google Shape;103;p19"/>
          <p:cNvSpPr txBox="1"/>
          <p:nvPr/>
        </p:nvSpPr>
        <p:spPr>
          <a:xfrm>
            <a:off x="551400" y="1025775"/>
            <a:ext cx="83175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1) Designing Network Topology and Specification</a:t>
            </a:r>
            <a:endParaRPr b="1" sz="20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0" marL="457200" rtl="0" algn="l">
              <a:spcBef>
                <a:spcPts val="0"/>
              </a:spcBef>
              <a:spcAft>
                <a:spcPts val="0"/>
              </a:spcAft>
              <a:buClr>
                <a:schemeClr val="dk2"/>
              </a:buClr>
              <a:buSzPts val="1500"/>
              <a:buFont typeface="Proxima Nova"/>
              <a:buChar char="●"/>
            </a:pPr>
            <a:r>
              <a:rPr b="1" lang="en" sz="1500" u="sng">
                <a:solidFill>
                  <a:schemeClr val="dk2"/>
                </a:solidFill>
                <a:latin typeface="Proxima Nova"/>
                <a:ea typeface="Proxima Nova"/>
                <a:cs typeface="Proxima Nova"/>
                <a:sym typeface="Proxima Nova"/>
              </a:rPr>
              <a:t>IoT Systems Integrated:</a:t>
            </a:r>
            <a:endParaRPr b="1" sz="1500" u="sng">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b="1"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Motion Detection System:</a:t>
            </a:r>
            <a:r>
              <a:rPr b="1" lang="en" sz="1500">
                <a:solidFill>
                  <a:schemeClr val="dk2"/>
                </a:solidFill>
                <a:latin typeface="Proxima Nova"/>
                <a:ea typeface="Proxima Nova"/>
                <a:cs typeface="Proxima Nova"/>
                <a:sym typeface="Proxima Nova"/>
              </a:rPr>
              <a:t> </a:t>
            </a:r>
            <a:r>
              <a:rPr lang="en" sz="1500">
                <a:solidFill>
                  <a:schemeClr val="dk2"/>
                </a:solidFill>
                <a:latin typeface="Proxima Nova"/>
                <a:ea typeface="Proxima Nova"/>
                <a:cs typeface="Proxima Nova"/>
                <a:sym typeface="Proxima Nova"/>
              </a:rPr>
              <a:t>Comprises motion detector , alarm, and webcam to</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rPr lang="en" sz="1500">
                <a:solidFill>
                  <a:schemeClr val="dk2"/>
                </a:solidFill>
                <a:latin typeface="Proxima Nova"/>
                <a:ea typeface="Proxima Nova"/>
                <a:cs typeface="Proxima Nova"/>
                <a:sym typeface="Proxima Nova"/>
              </a:rPr>
              <a:t>monitor and respond to unauthorized movement.</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Door Lock System:</a:t>
            </a:r>
            <a:r>
              <a:rPr lang="en" sz="1500">
                <a:solidFill>
                  <a:schemeClr val="dk2"/>
                </a:solidFill>
                <a:latin typeface="Proxima Nova"/>
                <a:ea typeface="Proxima Nova"/>
                <a:cs typeface="Proxima Nova"/>
                <a:sym typeface="Proxima Nova"/>
              </a:rPr>
              <a:t> Employs an RFID reader and smart door for secure access</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rPr lang="en" sz="1500">
                <a:solidFill>
                  <a:schemeClr val="dk2"/>
                </a:solidFill>
                <a:latin typeface="Proxima Nova"/>
                <a:ea typeface="Proxima Nova"/>
                <a:cs typeface="Proxima Nova"/>
                <a:sym typeface="Proxima Nova"/>
              </a:rPr>
              <a:t>control management. Door unlocks only at RFID 1001 otherwise it is locked. </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b="1" lang="en" sz="1500">
                <a:solidFill>
                  <a:srgbClr val="BF9000"/>
                </a:solidFill>
                <a:latin typeface="Proxima Nova"/>
                <a:ea typeface="Proxima Nova"/>
                <a:cs typeface="Proxima Nova"/>
                <a:sym typeface="Proxima Nova"/>
              </a:rPr>
              <a:t>Smoke Detection System:</a:t>
            </a:r>
            <a:r>
              <a:rPr b="1" lang="en" sz="1500">
                <a:solidFill>
                  <a:schemeClr val="dk2"/>
                </a:solidFill>
                <a:latin typeface="Proxima Nova"/>
                <a:ea typeface="Proxima Nova"/>
                <a:cs typeface="Proxima Nova"/>
                <a:sym typeface="Proxima Nova"/>
              </a:rPr>
              <a:t> </a:t>
            </a:r>
            <a:r>
              <a:rPr lang="en" sz="1500">
                <a:solidFill>
                  <a:schemeClr val="dk2"/>
                </a:solidFill>
                <a:latin typeface="Proxima Nova"/>
                <a:ea typeface="Proxima Nova"/>
                <a:cs typeface="Proxima Nova"/>
                <a:sym typeface="Proxima Nova"/>
              </a:rPr>
              <a:t>Incorporates a smoke detector, fire sprinkler</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rPr lang="en" sz="1500">
                <a:solidFill>
                  <a:schemeClr val="dk2"/>
                </a:solidFill>
                <a:latin typeface="Proxima Nova"/>
                <a:ea typeface="Proxima Nova"/>
                <a:cs typeface="Proxima Nova"/>
                <a:sym typeface="Proxima Nova"/>
              </a:rPr>
              <a:t>and alarm for fire prevention and safety. When Smoke detector reading is more </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rPr lang="en" sz="1500">
                <a:solidFill>
                  <a:schemeClr val="dk2"/>
                </a:solidFill>
                <a:latin typeface="Proxima Nova"/>
                <a:ea typeface="Proxima Nova"/>
                <a:cs typeface="Proxima Nova"/>
                <a:sym typeface="Proxima Nova"/>
              </a:rPr>
              <a:t>Than 0.4 ppm then only fire alarm and fire sprinkler are active.</a:t>
            </a:r>
            <a:endParaRPr sz="1500">
              <a:solidFill>
                <a:schemeClr val="dk2"/>
              </a:solidFill>
              <a:latin typeface="Proxima Nova"/>
              <a:ea typeface="Proxima Nova"/>
              <a:cs typeface="Proxima Nova"/>
              <a:sym typeface="Proxima Nova"/>
            </a:endParaRPr>
          </a:p>
        </p:txBody>
      </p:sp>
      <p:sp>
        <p:nvSpPr>
          <p:cNvPr id="104" name="Google Shape;104;p19"/>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105" name="Google Shape;105;p19"/>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531325" y="246350"/>
            <a:ext cx="29493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Methodologies</a:t>
            </a:r>
            <a:endParaRPr b="1" sz="3046">
              <a:solidFill>
                <a:srgbClr val="1155CC"/>
              </a:solidFill>
              <a:latin typeface="Proxima Nova"/>
              <a:ea typeface="Proxima Nova"/>
              <a:cs typeface="Proxima Nova"/>
              <a:sym typeface="Proxima Nova"/>
            </a:endParaRPr>
          </a:p>
        </p:txBody>
      </p:sp>
      <p:sp>
        <p:nvSpPr>
          <p:cNvPr id="111" name="Google Shape;111;p20"/>
          <p:cNvSpPr txBox="1"/>
          <p:nvPr/>
        </p:nvSpPr>
        <p:spPr>
          <a:xfrm>
            <a:off x="551400" y="1025775"/>
            <a:ext cx="83175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Proxima Nova"/>
                <a:ea typeface="Proxima Nova"/>
                <a:cs typeface="Proxima Nova"/>
                <a:sym typeface="Proxima Nova"/>
              </a:rPr>
              <a:t>2) Network Configuration</a:t>
            </a:r>
            <a:endParaRPr b="1" sz="20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23850" lvl="0" marL="457200" rtl="0" algn="l">
              <a:spcBef>
                <a:spcPts val="0"/>
              </a:spcBef>
              <a:spcAft>
                <a:spcPts val="0"/>
              </a:spcAft>
              <a:buClr>
                <a:schemeClr val="dk2"/>
              </a:buClr>
              <a:buSzPts val="1500"/>
              <a:buFont typeface="Proxima Nova"/>
              <a:buChar char="●"/>
            </a:pPr>
            <a:r>
              <a:rPr b="1" lang="en" sz="1500" u="sng">
                <a:solidFill>
                  <a:schemeClr val="dk2"/>
                </a:solidFill>
                <a:latin typeface="Proxima Nova"/>
                <a:ea typeface="Proxima Nova"/>
                <a:cs typeface="Proxima Nova"/>
                <a:sym typeface="Proxima Nova"/>
              </a:rPr>
              <a:t>Cisco ASA Firewall:  </a:t>
            </a:r>
            <a:r>
              <a:rPr lang="en" sz="1500">
                <a:solidFill>
                  <a:schemeClr val="dk2"/>
                </a:solidFill>
                <a:latin typeface="Proxima Nova"/>
                <a:ea typeface="Proxima Nova"/>
                <a:cs typeface="Proxima Nova"/>
                <a:sym typeface="Proxima Nova"/>
              </a:rPr>
              <a:t> </a:t>
            </a:r>
            <a:r>
              <a:rPr lang="en" sz="1500">
                <a:solidFill>
                  <a:schemeClr val="dk2"/>
                </a:solidFill>
                <a:latin typeface="Proxima Nova"/>
                <a:ea typeface="Proxima Nova"/>
                <a:cs typeface="Proxima Nova"/>
                <a:sym typeface="Proxima Nova"/>
              </a:rPr>
              <a:t>It is the main component of our network.</a:t>
            </a:r>
            <a:endParaRPr b="1" sz="1500" u="sng">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500">
                <a:solidFill>
                  <a:schemeClr val="dk2"/>
                </a:solidFill>
                <a:latin typeface="Proxima Nova"/>
                <a:ea typeface="Proxima Nova"/>
                <a:cs typeface="Proxima Nova"/>
                <a:sym typeface="Proxima Nova"/>
              </a:rPr>
              <a:t>           </a:t>
            </a:r>
            <a:endParaRPr b="1"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Performs dhcp assignment to all the devices in network, Vlan segmentation and manages the security levels of inside and outside network. Security level of inside</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rPr lang="en" sz="1500">
                <a:solidFill>
                  <a:schemeClr val="dk2"/>
                </a:solidFill>
                <a:latin typeface="Proxima Nova"/>
                <a:ea typeface="Proxima Nova"/>
                <a:cs typeface="Proxima Nova"/>
                <a:sym typeface="Proxima Nova"/>
              </a:rPr>
              <a:t>Vlan 1 is 100 and outside Vlan 2 is 0.</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rPr b="1" lang="en" sz="1600">
                <a:solidFill>
                  <a:srgbClr val="BF9000"/>
                </a:solidFill>
                <a:latin typeface="Proxima Nova"/>
                <a:ea typeface="Proxima Nova"/>
                <a:cs typeface="Proxima Nova"/>
                <a:sym typeface="Proxima Nova"/>
              </a:rPr>
              <a:t>Traffic Rules:</a:t>
            </a:r>
            <a:endParaRPr b="1" sz="1600">
              <a:solidFill>
                <a:srgbClr val="BF9000"/>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Traffic flow from a higher-level security interface to a lower-level security interface is permitted.</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Traffic flow from a lower-level security interface to a higher-level security interface is not permitted.</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Traffic flow is prohibited from any interface to any other interface with the same security level.</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Traffic flows in and out from the same interface are also denied.</a:t>
            </a:r>
            <a:endParaRPr sz="1500">
              <a:solidFill>
                <a:schemeClr val="dk2"/>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dk2"/>
              </a:solidFill>
              <a:latin typeface="Proxima Nova"/>
              <a:ea typeface="Proxima Nova"/>
              <a:cs typeface="Proxima Nova"/>
              <a:sym typeface="Proxima Nova"/>
            </a:endParaRPr>
          </a:p>
        </p:txBody>
      </p:sp>
      <p:pic>
        <p:nvPicPr>
          <p:cNvPr id="112" name="Google Shape;112;p20"/>
          <p:cNvPicPr preferRelativeResize="0"/>
          <p:nvPr/>
        </p:nvPicPr>
        <p:blipFill>
          <a:blip r:embed="rId3">
            <a:alphaModFix/>
          </a:blip>
          <a:stretch>
            <a:fillRect/>
          </a:stretch>
        </p:blipFill>
        <p:spPr>
          <a:xfrm>
            <a:off x="7590625" y="-236587"/>
            <a:ext cx="1553376" cy="1553374"/>
          </a:xfrm>
          <a:prstGeom prst="rect">
            <a:avLst/>
          </a:prstGeom>
          <a:noFill/>
          <a:ln>
            <a:noFill/>
          </a:ln>
        </p:spPr>
      </p:pic>
      <p:sp>
        <p:nvSpPr>
          <p:cNvPr id="113" name="Google Shape;113;p20"/>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114" name="Google Shape;114;p20"/>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531325" y="246350"/>
            <a:ext cx="29493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1" lang="en" sz="3046">
                <a:solidFill>
                  <a:srgbClr val="1155CC"/>
                </a:solidFill>
                <a:latin typeface="Proxima Nova"/>
                <a:ea typeface="Proxima Nova"/>
                <a:cs typeface="Proxima Nova"/>
                <a:sym typeface="Proxima Nova"/>
              </a:rPr>
              <a:t>Methodologies</a:t>
            </a:r>
            <a:endParaRPr b="1" sz="3046">
              <a:solidFill>
                <a:srgbClr val="1155CC"/>
              </a:solidFill>
              <a:latin typeface="Proxima Nova"/>
              <a:ea typeface="Proxima Nova"/>
              <a:cs typeface="Proxima Nova"/>
              <a:sym typeface="Proxima Nova"/>
            </a:endParaRPr>
          </a:p>
        </p:txBody>
      </p:sp>
      <p:sp>
        <p:nvSpPr>
          <p:cNvPr id="120" name="Google Shape;120;p21"/>
          <p:cNvSpPr txBox="1"/>
          <p:nvPr/>
        </p:nvSpPr>
        <p:spPr>
          <a:xfrm>
            <a:off x="551400" y="1025775"/>
            <a:ext cx="83175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Char char="●"/>
            </a:pPr>
            <a:r>
              <a:rPr b="1" lang="en" sz="1600" u="sng">
                <a:solidFill>
                  <a:schemeClr val="dk2"/>
                </a:solidFill>
                <a:latin typeface="Proxima Nova"/>
                <a:ea typeface="Proxima Nova"/>
                <a:cs typeface="Proxima Nova"/>
                <a:sym typeface="Proxima Nova"/>
              </a:rPr>
              <a:t>HTTP SERVER</a:t>
            </a:r>
            <a:r>
              <a:rPr b="1" lang="en" sz="1600" u="sng">
                <a:solidFill>
                  <a:schemeClr val="dk2"/>
                </a:solidFill>
                <a:latin typeface="Proxima Nova"/>
                <a:ea typeface="Proxima Nova"/>
                <a:cs typeface="Proxima Nova"/>
                <a:sym typeface="Proxima Nova"/>
              </a:rPr>
              <a:t> :</a:t>
            </a:r>
            <a:endParaRPr b="1" sz="1600" u="sng">
              <a:solidFill>
                <a:schemeClr val="dk2"/>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1500" u="sng">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Provide </a:t>
            </a:r>
            <a:r>
              <a:rPr b="1" lang="en" sz="1500">
                <a:solidFill>
                  <a:schemeClr val="dk2"/>
                </a:solidFill>
                <a:latin typeface="Proxima Nova"/>
                <a:ea typeface="Proxima Nova"/>
                <a:cs typeface="Proxima Nova"/>
                <a:sym typeface="Proxima Nova"/>
              </a:rPr>
              <a:t>SSL VPN</a:t>
            </a:r>
            <a:r>
              <a:rPr lang="en" sz="1500">
                <a:solidFill>
                  <a:schemeClr val="dk2"/>
                </a:solidFill>
                <a:latin typeface="Proxima Nova"/>
                <a:ea typeface="Proxima Nova"/>
                <a:cs typeface="Proxima Nova"/>
                <a:sym typeface="Proxima Nova"/>
              </a:rPr>
              <a:t> is a technology that allows secure, limited access to internal network</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resources from any location using a web browser. No specific VPN client is required; a</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rPr lang="en" sz="1500">
                <a:solidFill>
                  <a:schemeClr val="dk2"/>
                </a:solidFill>
                <a:latin typeface="Proxima Nova"/>
                <a:ea typeface="Proxima Nova"/>
                <a:cs typeface="Proxima Nova"/>
                <a:sym typeface="Proxima Nova"/>
              </a:rPr>
              <a:t>remote user only needs a device with an SSL-enabled web browser to access HTTP or</a:t>
            </a:r>
            <a:endParaRPr sz="1500">
              <a:solidFill>
                <a:schemeClr val="dk2"/>
              </a:solidFill>
              <a:latin typeface="Proxima Nova"/>
              <a:ea typeface="Proxima Nova"/>
              <a:cs typeface="Proxima Nova"/>
              <a:sym typeface="Proxima Nova"/>
            </a:endParaRPr>
          </a:p>
          <a:p>
            <a:pPr indent="0" lvl="0" marL="457200" rtl="0" algn="l">
              <a:spcBef>
                <a:spcPts val="0"/>
              </a:spcBef>
              <a:spcAft>
                <a:spcPts val="0"/>
              </a:spcAft>
              <a:buClr>
                <a:schemeClr val="dk1"/>
              </a:buClr>
              <a:buSzPts val="1100"/>
              <a:buFont typeface="Arial"/>
              <a:buNone/>
            </a:pPr>
            <a:r>
              <a:rPr lang="en" sz="1500">
                <a:solidFill>
                  <a:schemeClr val="dk2"/>
                </a:solidFill>
                <a:latin typeface="Proxima Nova"/>
                <a:ea typeface="Proxima Nova"/>
                <a:cs typeface="Proxima Nova"/>
                <a:sym typeface="Proxima Nova"/>
              </a:rPr>
              <a:t>HTTPS-enabled web servers on the internal network.</a:t>
            </a:r>
            <a:endParaRPr sz="1500">
              <a:solidFill>
                <a:schemeClr val="dk2"/>
              </a:solidFill>
              <a:latin typeface="Proxima Nova"/>
              <a:ea typeface="Proxima Nova"/>
              <a:cs typeface="Proxima Nova"/>
              <a:sym typeface="Proxima Nova"/>
            </a:endParaRPr>
          </a:p>
        </p:txBody>
      </p:sp>
      <p:sp>
        <p:nvSpPr>
          <p:cNvPr id="121" name="Google Shape;121;p21"/>
          <p:cNvSpPr/>
          <p:nvPr/>
        </p:nvSpPr>
        <p:spPr>
          <a:xfrm>
            <a:off x="8896875" y="0"/>
            <a:ext cx="60600" cy="5143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A86E8"/>
              </a:solidFill>
              <a:highlight>
                <a:srgbClr val="6D9EEB"/>
              </a:highlight>
            </a:endParaRPr>
          </a:p>
        </p:txBody>
      </p:sp>
      <p:sp>
        <p:nvSpPr>
          <p:cNvPr id="122" name="Google Shape;122;p21"/>
          <p:cNvSpPr/>
          <p:nvPr/>
        </p:nvSpPr>
        <p:spPr>
          <a:xfrm>
            <a:off x="0" y="100"/>
            <a:ext cx="351300" cy="51435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1"/>
          <p:cNvSpPr txBox="1"/>
          <p:nvPr/>
        </p:nvSpPr>
        <p:spPr>
          <a:xfrm>
            <a:off x="535088" y="3158000"/>
            <a:ext cx="8178000" cy="908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roxima Nova"/>
              <a:buChar char="●"/>
            </a:pPr>
            <a:r>
              <a:rPr b="1" lang="en" sz="1600" u="sng">
                <a:solidFill>
                  <a:schemeClr val="dk2"/>
                </a:solidFill>
                <a:latin typeface="Proxima Nova"/>
                <a:ea typeface="Proxima Nova"/>
                <a:cs typeface="Proxima Nova"/>
                <a:sym typeface="Proxima Nova"/>
              </a:rPr>
              <a:t>REGISTRATION SERVER</a:t>
            </a:r>
            <a:r>
              <a:rPr b="1" lang="en" sz="1600" u="sng">
                <a:solidFill>
                  <a:schemeClr val="dk2"/>
                </a:solidFill>
                <a:latin typeface="Proxima Nova"/>
                <a:ea typeface="Proxima Nova"/>
                <a:cs typeface="Proxima Nova"/>
                <a:sym typeface="Proxima Nova"/>
              </a:rPr>
              <a:t>:</a:t>
            </a:r>
            <a:endParaRPr b="1" sz="1600" u="sng">
              <a:solidFill>
                <a:schemeClr val="dk2"/>
              </a:solidFill>
              <a:latin typeface="Proxima Nova"/>
              <a:ea typeface="Proxima Nova"/>
              <a:cs typeface="Proxima Nova"/>
              <a:sym typeface="Proxima Nova"/>
            </a:endParaRPr>
          </a:p>
          <a:p>
            <a:pPr indent="0" lvl="0" marL="457200" rtl="0" algn="l">
              <a:spcBef>
                <a:spcPts val="0"/>
              </a:spcBef>
              <a:spcAft>
                <a:spcPts val="0"/>
              </a:spcAft>
              <a:buNone/>
            </a:pPr>
            <a:r>
              <a:t/>
            </a:r>
            <a:endParaRPr b="1" sz="1600" u="sng">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500">
                <a:solidFill>
                  <a:schemeClr val="dk2"/>
                </a:solidFill>
                <a:latin typeface="Proxima Nova"/>
                <a:ea typeface="Proxima Nova"/>
                <a:cs typeface="Proxima Nova"/>
                <a:sym typeface="Proxima Nova"/>
              </a:rPr>
              <a:t>         Used to manage and configure all the iot devices in the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