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3FC8-25C9-4DCE-A894-B5CED0CACDA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FF2E-DCB8-4565-965F-8AA621403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45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3FC8-25C9-4DCE-A894-B5CED0CACDA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FF2E-DCB8-4565-965F-8AA621403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5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3FC8-25C9-4DCE-A894-B5CED0CACDA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FF2E-DCB8-4565-965F-8AA621403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91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3FC8-25C9-4DCE-A894-B5CED0CACDA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FF2E-DCB8-4565-965F-8AA621403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3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3FC8-25C9-4DCE-A894-B5CED0CACDA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FF2E-DCB8-4565-965F-8AA621403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4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3FC8-25C9-4DCE-A894-B5CED0CACDA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FF2E-DCB8-4565-965F-8AA621403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51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3FC8-25C9-4DCE-A894-B5CED0CACDA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FF2E-DCB8-4565-965F-8AA621403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22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3FC8-25C9-4DCE-A894-B5CED0CACDA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FF2E-DCB8-4565-965F-8AA621403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25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3FC8-25C9-4DCE-A894-B5CED0CACDA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FF2E-DCB8-4565-965F-8AA621403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24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3FC8-25C9-4DCE-A894-B5CED0CACDA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FF2E-DCB8-4565-965F-8AA621403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3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3FC8-25C9-4DCE-A894-B5CED0CACDA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FF2E-DCB8-4565-965F-8AA621403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11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83FC8-25C9-4DCE-A894-B5CED0CACDA2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6FF2E-DCB8-4565-965F-8AA621403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45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Sources of Capital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Salient features of Debenture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Long term Financing</a:t>
            </a:r>
          </a:p>
          <a:p>
            <a:r>
              <a:rPr lang="en-IN" dirty="0" smtClean="0"/>
              <a:t>Written Acknowledgement</a:t>
            </a:r>
          </a:p>
          <a:p>
            <a:r>
              <a:rPr lang="en-IN" dirty="0" smtClean="0"/>
              <a:t>Rate of interest</a:t>
            </a:r>
          </a:p>
          <a:p>
            <a:r>
              <a:rPr lang="en-IN" dirty="0" smtClean="0"/>
              <a:t>Security</a:t>
            </a:r>
          </a:p>
          <a:p>
            <a:r>
              <a:rPr lang="en-IN" dirty="0" smtClean="0"/>
              <a:t>Voting Rights</a:t>
            </a:r>
          </a:p>
          <a:p>
            <a:r>
              <a:rPr lang="en-IN" dirty="0" smtClean="0"/>
              <a:t>Controlling Power</a:t>
            </a:r>
          </a:p>
          <a:p>
            <a:r>
              <a:rPr lang="en-IN" dirty="0" smtClean="0"/>
              <a:t>Status of the Holders</a:t>
            </a:r>
          </a:p>
          <a:p>
            <a:r>
              <a:rPr lang="en-IN" dirty="0" smtClean="0"/>
              <a:t>Nature of Return</a:t>
            </a:r>
          </a:p>
          <a:p>
            <a:r>
              <a:rPr lang="en-IN" dirty="0" smtClean="0"/>
              <a:t>Claim on Assets.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95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Share </a:t>
            </a:r>
            <a:r>
              <a:rPr lang="en-IN" dirty="0" err="1" smtClean="0"/>
              <a:t>vs</a:t>
            </a:r>
            <a:r>
              <a:rPr lang="en-IN" dirty="0" smtClean="0"/>
              <a:t> Debenture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Nature of Capital</a:t>
            </a:r>
          </a:p>
          <a:p>
            <a:r>
              <a:rPr lang="en-IN" dirty="0" smtClean="0"/>
              <a:t>Types of Income</a:t>
            </a:r>
          </a:p>
          <a:p>
            <a:r>
              <a:rPr lang="en-IN" dirty="0" smtClean="0"/>
              <a:t>Voting Rights</a:t>
            </a:r>
          </a:p>
          <a:p>
            <a:r>
              <a:rPr lang="en-IN" dirty="0" smtClean="0"/>
              <a:t>Security</a:t>
            </a:r>
          </a:p>
          <a:p>
            <a:r>
              <a:rPr lang="en-IN" dirty="0" smtClean="0"/>
              <a:t>Status of the investors</a:t>
            </a:r>
          </a:p>
          <a:p>
            <a:r>
              <a:rPr lang="en-IN" dirty="0"/>
              <a:t> </a:t>
            </a:r>
            <a:r>
              <a:rPr lang="en-IN" dirty="0" smtClean="0"/>
              <a:t>Strictness of issue Shares &amp; Debentures.</a:t>
            </a:r>
          </a:p>
          <a:p>
            <a:r>
              <a:rPr lang="en-IN" dirty="0" smtClean="0"/>
              <a:t>Repayment of Capital (at the time of liquidation)</a:t>
            </a:r>
          </a:p>
          <a:p>
            <a:r>
              <a:rPr lang="en-IN" dirty="0" smtClean="0"/>
              <a:t>Bearing Risk of the company.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4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Institutional Financing-An assistance of financing.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These financial institutions have been set up for </a:t>
            </a:r>
            <a:r>
              <a:rPr lang="en-IN" dirty="0" smtClean="0">
                <a:solidFill>
                  <a:srgbClr val="FF0000"/>
                </a:solidFill>
              </a:rPr>
              <a:t>rendering long term financial assistance </a:t>
            </a:r>
            <a:r>
              <a:rPr lang="en-IN" dirty="0" smtClean="0"/>
              <a:t>to the business firms.</a:t>
            </a:r>
          </a:p>
          <a:p>
            <a:pPr marL="0" indent="0">
              <a:buNone/>
            </a:pPr>
            <a:r>
              <a:rPr lang="en-IN" dirty="0" smtClean="0"/>
              <a:t>National Level: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Industrial Finance Corporation of India (IFCI)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Industrial Credit &amp; Investment Corporation of India(ICICI)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Industrial Development Bank of India (IDBI)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National Industrial Development Corporation (NIDC)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Unit Trust of India (UTI)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General Insurance Corporation of India (GICI)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Life</a:t>
            </a:r>
            <a:r>
              <a:rPr lang="en-IN" dirty="0" smtClean="0"/>
              <a:t> Insurance Corporation of India (LICI)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Industrial Reconstruction Bank of India (IRBI)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State Financial Corporation (SFC)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National Small Industries Corporation (NSIC)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6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International Financing Institutions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International Finance Corporation</a:t>
            </a:r>
          </a:p>
          <a:p>
            <a:r>
              <a:rPr lang="en-IN" dirty="0" smtClean="0"/>
              <a:t>Asian Development Bank (ADB)</a:t>
            </a:r>
          </a:p>
          <a:p>
            <a:r>
              <a:rPr lang="en-IN" dirty="0" smtClean="0"/>
              <a:t>World Bank</a:t>
            </a:r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</a:t>
            </a:r>
            <a:r>
              <a:rPr lang="en-IN" dirty="0" smtClean="0">
                <a:solidFill>
                  <a:srgbClr val="FF0000"/>
                </a:solidFill>
              </a:rPr>
              <a:t>They provide long-term loan to the industrial undertakings in foreign currency to get foreign technology &amp; import of raw materials &amp; machinery.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Capital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Preference Share Capital.</a:t>
            </a:r>
          </a:p>
          <a:p>
            <a:r>
              <a:rPr lang="en-US" dirty="0" smtClean="0"/>
              <a:t>Equity Share Capital.</a:t>
            </a:r>
          </a:p>
          <a:p>
            <a:r>
              <a:rPr lang="en-US" dirty="0" smtClean="0"/>
              <a:t>Debenture.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1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Capital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Own Capital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Equity Share Capital.</a:t>
            </a:r>
          </a:p>
          <a:p>
            <a:r>
              <a:rPr lang="en-US" dirty="0" smtClean="0"/>
              <a:t>Preference Share Capital.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Loan / Debt Capital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Debenture</a:t>
            </a:r>
          </a:p>
          <a:p>
            <a:r>
              <a:rPr lang="en-US" dirty="0" smtClean="0"/>
              <a:t>Bank Loan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0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Share Capital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Preference shares are those shares which carry 2 preferential rights-</a:t>
            </a:r>
          </a:p>
          <a:p>
            <a:pPr marL="514350" indent="-514350">
              <a:buAutoNum type="arabicParenR"/>
            </a:pPr>
            <a:r>
              <a:rPr lang="en-US" dirty="0" smtClean="0"/>
              <a:t>To receive a dividend at a fixed rate before any dividend on Equity shares &amp;</a:t>
            </a:r>
          </a:p>
          <a:p>
            <a:pPr marL="514350" indent="-514350">
              <a:buAutoNum type="arabicParenR"/>
            </a:pPr>
            <a:r>
              <a:rPr lang="en-US" dirty="0" smtClean="0"/>
              <a:t>To return of capital at the time of liquidation of the company before equity shareholders.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9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Preference Shares: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Dividend</a:t>
            </a:r>
          </a:p>
          <a:p>
            <a:r>
              <a:rPr lang="en-US" dirty="0" smtClean="0"/>
              <a:t>Preferential Right to receipt of Dividend.</a:t>
            </a:r>
          </a:p>
          <a:p>
            <a:r>
              <a:rPr lang="en-US" dirty="0" smtClean="0"/>
              <a:t>Preferential Right to Redemption of Capital.</a:t>
            </a:r>
          </a:p>
          <a:p>
            <a:r>
              <a:rPr lang="en-US" dirty="0" smtClean="0"/>
              <a:t>Restricted voting Rights.</a:t>
            </a:r>
          </a:p>
          <a:p>
            <a:r>
              <a:rPr lang="en-US" dirty="0" smtClean="0"/>
              <a:t>Nominal Owner.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 smtClean="0">
                <a:solidFill>
                  <a:srgbClr val="FF0000"/>
                </a:solidFill>
              </a:rPr>
              <a:t>Preference shareholders are not real owners of the company, they are only nominal owners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6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Equity Share Capital-Features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Equity shareholders </a:t>
            </a:r>
            <a:r>
              <a:rPr lang="en-US" dirty="0" smtClean="0">
                <a:solidFill>
                  <a:srgbClr val="FF0000"/>
                </a:solidFill>
              </a:rPr>
              <a:t>carry all the risk of the company </a:t>
            </a:r>
            <a:r>
              <a:rPr lang="en-US" dirty="0" smtClean="0"/>
              <a:t>&amp; they have </a:t>
            </a:r>
            <a:r>
              <a:rPr lang="en-US" dirty="0" smtClean="0">
                <a:solidFill>
                  <a:srgbClr val="FF0000"/>
                </a:solidFill>
              </a:rPr>
              <a:t>absolute controlling power on affairs </a:t>
            </a:r>
            <a:r>
              <a:rPr lang="en-US" dirty="0" smtClean="0"/>
              <a:t>of the business, are the </a:t>
            </a:r>
            <a:r>
              <a:rPr lang="en-US" dirty="0" smtClean="0">
                <a:solidFill>
                  <a:srgbClr val="C00000"/>
                </a:solidFill>
              </a:rPr>
              <a:t>owners of the </a:t>
            </a:r>
            <a:r>
              <a:rPr lang="en-US" dirty="0" smtClean="0"/>
              <a:t>company</a:t>
            </a:r>
            <a:r>
              <a:rPr lang="en-US" dirty="0" smtClean="0">
                <a:solidFill>
                  <a:srgbClr val="C00000"/>
                </a:solidFill>
              </a:rPr>
              <a:t>. </a:t>
            </a:r>
          </a:p>
          <a:p>
            <a:pPr marL="0" indent="0">
              <a:buNone/>
            </a:pPr>
            <a:r>
              <a:rPr lang="en-US" dirty="0" smtClean="0"/>
              <a:t>Features of Equity Share:</a:t>
            </a:r>
          </a:p>
          <a:p>
            <a:pPr marL="514350" indent="-514350">
              <a:buAutoNum type="arabicPeriod"/>
            </a:pPr>
            <a:r>
              <a:rPr lang="en-US" dirty="0" smtClean="0"/>
              <a:t>Ownership</a:t>
            </a:r>
          </a:p>
          <a:p>
            <a:pPr marL="514350" indent="-514350">
              <a:buAutoNum type="arabicPeriod"/>
            </a:pPr>
            <a:r>
              <a:rPr lang="en-US" dirty="0" smtClean="0"/>
              <a:t>Uncertain Return</a:t>
            </a:r>
          </a:p>
          <a:p>
            <a:pPr marL="514350" indent="-514350">
              <a:buAutoNum type="arabicPeriod"/>
            </a:pPr>
            <a:r>
              <a:rPr lang="en-US" dirty="0" smtClean="0"/>
              <a:t>Right to control &amp; Management.</a:t>
            </a:r>
          </a:p>
          <a:p>
            <a:pPr marL="514350" indent="-514350">
              <a:buAutoNum type="arabicPeriod"/>
            </a:pPr>
            <a:r>
              <a:rPr lang="en-US" dirty="0" smtClean="0"/>
              <a:t>Voting Rights</a:t>
            </a:r>
          </a:p>
          <a:p>
            <a:pPr marL="514350" indent="-514350">
              <a:buAutoNum type="arabicPeriod"/>
            </a:pPr>
            <a:r>
              <a:rPr lang="en-US" dirty="0" smtClean="0"/>
              <a:t>Claim on Income</a:t>
            </a:r>
          </a:p>
          <a:p>
            <a:pPr marL="514350" indent="-514350">
              <a:buAutoNum type="arabicPeriod"/>
            </a:pPr>
            <a:r>
              <a:rPr lang="en-US" dirty="0" smtClean="0"/>
              <a:t>Claim on Assets.</a:t>
            </a:r>
          </a:p>
          <a:p>
            <a:pPr marL="514350" indent="-514350">
              <a:buAutoNum type="arabicPeriod"/>
            </a:pPr>
            <a:r>
              <a:rPr lang="en-US" dirty="0" smtClean="0"/>
              <a:t>Maturity.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Equity Share </a:t>
            </a:r>
            <a:r>
              <a:rPr lang="en-US" dirty="0" err="1" smtClean="0"/>
              <a:t>vs</a:t>
            </a:r>
            <a:r>
              <a:rPr lang="en-US" dirty="0" smtClean="0"/>
              <a:t> Preference Share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Rate of Dividend</a:t>
            </a:r>
          </a:p>
          <a:p>
            <a:r>
              <a:rPr lang="en-US" dirty="0" smtClean="0"/>
              <a:t>Right of receiving the dividend</a:t>
            </a:r>
          </a:p>
          <a:p>
            <a:r>
              <a:rPr lang="en-US" dirty="0" smtClean="0"/>
              <a:t>Voting Rights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Face Value</a:t>
            </a:r>
          </a:p>
          <a:p>
            <a:r>
              <a:rPr lang="en-US" dirty="0" smtClean="0"/>
              <a:t>Redemption.</a:t>
            </a:r>
          </a:p>
          <a:p>
            <a:r>
              <a:rPr lang="en-US" dirty="0" smtClean="0"/>
              <a:t>Risk</a:t>
            </a:r>
          </a:p>
          <a:p>
            <a:r>
              <a:rPr lang="en-US" dirty="0" smtClean="0"/>
              <a:t>Receipt of Bonus shares</a:t>
            </a:r>
          </a:p>
          <a:p>
            <a:r>
              <a:rPr lang="en-US" dirty="0" smtClean="0"/>
              <a:t>Right to elect the directors.</a:t>
            </a:r>
          </a:p>
          <a:p>
            <a:r>
              <a:rPr lang="en-US" dirty="0" smtClean="0"/>
              <a:t>Compulsion of issue</a:t>
            </a:r>
          </a:p>
          <a:p>
            <a:r>
              <a:rPr lang="en-US" dirty="0" smtClean="0"/>
              <a:t>Status of investors.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1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Equity Shares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Shares</a:t>
            </a:r>
          </a:p>
          <a:p>
            <a:r>
              <a:rPr lang="en-US" dirty="0" smtClean="0"/>
              <a:t>Bonus Shares</a:t>
            </a:r>
          </a:p>
          <a:p>
            <a:r>
              <a:rPr lang="en-US" dirty="0" smtClean="0"/>
              <a:t>Sweat Shares.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9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Debenture-A document of recognition for the acceptance of loan.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 company is required to </a:t>
            </a:r>
            <a:r>
              <a:rPr lang="en-IN" dirty="0" smtClean="0">
                <a:solidFill>
                  <a:srgbClr val="FF0000"/>
                </a:solidFill>
              </a:rPr>
              <a:t>pay interest on debentures at a fixed rate every year whether the company earns profit or not.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This interest is a compulsory payment.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 smtClean="0">
                <a:solidFill>
                  <a:srgbClr val="FF0000"/>
                </a:solidFill>
              </a:rPr>
              <a:t>Debentureholders</a:t>
            </a:r>
            <a:r>
              <a:rPr lang="en-IN" dirty="0" smtClean="0">
                <a:solidFill>
                  <a:srgbClr val="FF0000"/>
                </a:solidFill>
              </a:rPr>
              <a:t> are not the owners of the company. They are the loan providers (Creditors) of the company.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477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Sources of Capital</vt:lpstr>
      <vt:lpstr>Different types of Capital</vt:lpstr>
      <vt:lpstr>Types of Capital</vt:lpstr>
      <vt:lpstr>Preference Share Capital</vt:lpstr>
      <vt:lpstr>Features of Preference Shares:</vt:lpstr>
      <vt:lpstr>Equity Share Capital-Features</vt:lpstr>
      <vt:lpstr>Equity Share vs Preference Share</vt:lpstr>
      <vt:lpstr>Classification of Equity Shares</vt:lpstr>
      <vt:lpstr>Debenture-A document of recognition for the acceptance of loan.</vt:lpstr>
      <vt:lpstr>Salient features of Debenture</vt:lpstr>
      <vt:lpstr>Share vs Debenture</vt:lpstr>
      <vt:lpstr>Institutional Financing-An assistance of financing. </vt:lpstr>
      <vt:lpstr>International Financing Institutions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Sources of Capital</dc:title>
  <dc:creator>BC</dc:creator>
  <cp:lastModifiedBy>BC</cp:lastModifiedBy>
  <cp:revision>23</cp:revision>
  <dcterms:created xsi:type="dcterms:W3CDTF">2022-03-01T13:30:00Z</dcterms:created>
  <dcterms:modified xsi:type="dcterms:W3CDTF">2022-03-01T15:18:05Z</dcterms:modified>
</cp:coreProperties>
</file>