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01" r:id="rId25"/>
    <p:sldId id="302" r:id="rId26"/>
    <p:sldId id="303" r:id="rId27"/>
    <p:sldId id="304" r:id="rId28"/>
    <p:sldId id="305" r:id="rId29"/>
    <p:sldId id="306"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322" r:id="rId46"/>
    <p:sldId id="295" r:id="rId47"/>
    <p:sldId id="296" r:id="rId48"/>
    <p:sldId id="297" r:id="rId49"/>
    <p:sldId id="298" r:id="rId50"/>
    <p:sldId id="299" r:id="rId51"/>
    <p:sldId id="300"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EEC4D8-8814-4422-981E-F91E3E1EB994}">
          <p14:sldIdLst>
            <p14:sldId id="256"/>
            <p14:sldId id="257"/>
            <p14:sldId id="258"/>
            <p14:sldId id="259"/>
            <p14:sldId id="260"/>
            <p14:sldId id="261"/>
            <p14:sldId id="265"/>
            <p14:sldId id="262"/>
            <p14:sldId id="263"/>
            <p14:sldId id="266"/>
            <p14:sldId id="267"/>
            <p14:sldId id="268"/>
            <p14:sldId id="269"/>
            <p14:sldId id="270"/>
            <p14:sldId id="271"/>
            <p14:sldId id="272"/>
            <p14:sldId id="273"/>
            <p14:sldId id="274"/>
            <p14:sldId id="275"/>
            <p14:sldId id="276"/>
            <p14:sldId id="277"/>
            <p14:sldId id="278"/>
            <p14:sldId id="279"/>
            <p14:sldId id="301"/>
            <p14:sldId id="302"/>
            <p14:sldId id="303"/>
            <p14:sldId id="304"/>
            <p14:sldId id="305"/>
            <p14:sldId id="306"/>
            <p14:sldId id="280"/>
            <p14:sldId id="281"/>
            <p14:sldId id="282"/>
            <p14:sldId id="283"/>
            <p14:sldId id="284"/>
            <p14:sldId id="285"/>
            <p14:sldId id="286"/>
            <p14:sldId id="287"/>
            <p14:sldId id="288"/>
            <p14:sldId id="289"/>
            <p14:sldId id="290"/>
            <p14:sldId id="291"/>
            <p14:sldId id="292"/>
            <p14:sldId id="293"/>
            <p14:sldId id="294"/>
            <p14:sldId id="322"/>
            <p14:sldId id="295"/>
            <p14:sldId id="296"/>
            <p14:sldId id="297"/>
            <p14:sldId id="298"/>
            <p14:sldId id="299"/>
            <p14:sldId id="300"/>
            <p14:sldId id="307"/>
            <p14:sldId id="308"/>
            <p14:sldId id="309"/>
            <p14:sldId id="310"/>
            <p14:sldId id="311"/>
            <p14:sldId id="312"/>
            <p14:sldId id="313"/>
            <p14:sldId id="314"/>
            <p14:sldId id="315"/>
            <p14:sldId id="316"/>
            <p14:sldId id="317"/>
            <p14:sldId id="318"/>
            <p14:sldId id="319"/>
            <p14:sldId id="320"/>
            <p14:sldId id="321"/>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8/30/2021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8/30/2021</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8/30/2021</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8/30/2021</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8/30/2021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4400" b="1" smtClean="0"/>
              <a:t>CENTRAL LEGISLATIVE SYSTEM</a:t>
            </a:r>
            <a:endParaRPr 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400800"/>
          </a:xfrm>
        </p:spPr>
        <p:txBody>
          <a:bodyPr/>
          <a:lstStyle/>
          <a:p>
            <a:pPr>
              <a:buNone/>
            </a:pPr>
            <a:r>
              <a:rPr lang="en-US" b="1" dirty="0" smtClean="0"/>
              <a:t>3. Nominated Members</a:t>
            </a:r>
          </a:p>
          <a:p>
            <a:r>
              <a:rPr lang="en-US" dirty="0" smtClean="0"/>
              <a:t>The president nominates 12 members to the </a:t>
            </a:r>
            <a:r>
              <a:rPr lang="en-US" dirty="0" err="1" smtClean="0"/>
              <a:t>Rajya</a:t>
            </a:r>
            <a:r>
              <a:rPr lang="en-US" dirty="0" smtClean="0"/>
              <a:t> </a:t>
            </a:r>
            <a:r>
              <a:rPr lang="en-US" dirty="0" err="1" smtClean="0"/>
              <a:t>Sabha</a:t>
            </a:r>
            <a:r>
              <a:rPr lang="en-US" dirty="0" smtClean="0"/>
              <a:t> from people who have special knowledge or practical experience in art, literature, science and social service. The rationale behind this principle of nomination is to provide eminent persons a place in the </a:t>
            </a:r>
            <a:r>
              <a:rPr lang="en-US" dirty="0" err="1" smtClean="0"/>
              <a:t>Rajya</a:t>
            </a:r>
            <a:r>
              <a:rPr lang="en-US" dirty="0" smtClean="0"/>
              <a:t> </a:t>
            </a:r>
            <a:r>
              <a:rPr lang="en-US" dirty="0" err="1" smtClean="0"/>
              <a:t>Sabha</a:t>
            </a:r>
            <a:r>
              <a:rPr lang="en-US" dirty="0" smtClean="0"/>
              <a:t> without going through the process of election. It should be noted here that the American Senate has no nominated members.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t>    The </a:t>
            </a:r>
            <a:r>
              <a:rPr lang="en-US" dirty="0" err="1" smtClean="0"/>
              <a:t>Rajya</a:t>
            </a:r>
            <a:r>
              <a:rPr lang="en-US" dirty="0" smtClean="0"/>
              <a:t> </a:t>
            </a:r>
            <a:r>
              <a:rPr lang="en-US" dirty="0" err="1" smtClean="0"/>
              <a:t>Sabha</a:t>
            </a:r>
            <a:r>
              <a:rPr lang="en-US" dirty="0" smtClean="0"/>
              <a:t> (first constituted in 1952) is a continuing chamber, that is, it is a permanent body and not subject to dissolution. However, one-third of its members retire every second year. Their seats are filled up by fresh elections and presidential nominations at the beginning of every third year. The retiring members are eligible for re-election and </a:t>
            </a:r>
            <a:r>
              <a:rPr lang="en-US" dirty="0" err="1" smtClean="0"/>
              <a:t>renomination</a:t>
            </a:r>
            <a:r>
              <a:rPr lang="en-US" dirty="0" smtClean="0"/>
              <a:t> any </a:t>
            </a:r>
            <a:r>
              <a:rPr lang="en-US" dirty="0" err="1" smtClean="0"/>
              <a:t>numberof</a:t>
            </a:r>
            <a:r>
              <a:rPr lang="en-US" dirty="0" smtClean="0"/>
              <a:t> times.</a:t>
            </a:r>
            <a:br>
              <a:rPr lang="en-US" dirty="0" smtClean="0"/>
            </a:br>
            <a:r>
              <a:rPr lang="en-US" dirty="0" smtClean="0"/>
              <a:t/>
            </a:r>
            <a:br>
              <a:rPr lang="en-US" dirty="0" smtClean="0"/>
            </a:br>
            <a:r>
              <a:rPr lang="en-US" dirty="0" smtClean="0"/>
              <a:t>The Constitution has not fixed the term of office of members of the </a:t>
            </a:r>
            <a:r>
              <a:rPr lang="en-US" dirty="0" err="1" smtClean="0"/>
              <a:t>Rajya</a:t>
            </a:r>
            <a:r>
              <a:rPr lang="en-US" dirty="0" smtClean="0"/>
              <a:t> </a:t>
            </a:r>
            <a:r>
              <a:rPr lang="en-US" dirty="0" err="1" smtClean="0"/>
              <a:t>Sabha</a:t>
            </a:r>
            <a:r>
              <a:rPr lang="en-US" dirty="0" smtClean="0"/>
              <a:t> and left it to the Parliament. Accordingly, the Parliament in the Representation of the People Act (1951) provided that the term of office of a member of the </a:t>
            </a:r>
            <a:r>
              <a:rPr lang="en-US" dirty="0" err="1" smtClean="0"/>
              <a:t>Rajya</a:t>
            </a:r>
            <a:r>
              <a:rPr lang="en-US" dirty="0" smtClean="0"/>
              <a:t> </a:t>
            </a:r>
            <a:r>
              <a:rPr lang="en-US" dirty="0" err="1" smtClean="0"/>
              <a:t>Sabha</a:t>
            </a:r>
            <a:r>
              <a:rPr lang="en-US" dirty="0" smtClean="0"/>
              <a:t> shall be six years.</a:t>
            </a:r>
            <a:endParaRPr lang="en-US" dirty="0"/>
          </a:p>
        </p:txBody>
      </p:sp>
      <p:sp>
        <p:nvSpPr>
          <p:cNvPr id="3" name="Title 2"/>
          <p:cNvSpPr>
            <a:spLocks noGrp="1"/>
          </p:cNvSpPr>
          <p:nvPr>
            <p:ph type="title"/>
          </p:nvPr>
        </p:nvSpPr>
        <p:spPr/>
        <p:txBody>
          <a:bodyPr/>
          <a:lstStyle/>
          <a:p>
            <a:r>
              <a:rPr smtClean="0"/>
              <a:t>DURATION  OF  RAJYA  SABHA</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smtClean="0"/>
              <a:t>1. He must be a citizen of India.</a:t>
            </a:r>
          </a:p>
          <a:p>
            <a:pPr>
              <a:buNone/>
            </a:pPr>
            <a:r>
              <a:rPr lang="en-US" dirty="0" smtClean="0"/>
              <a:t>2. He must make and subscribe to an oath or affirmation before the person </a:t>
            </a:r>
            <a:r>
              <a:rPr lang="en-US" dirty="0" err="1" smtClean="0"/>
              <a:t>authorised</a:t>
            </a:r>
            <a:r>
              <a:rPr lang="en-US" dirty="0" smtClean="0"/>
              <a:t> by the election commission for this purpose. In his oath or affirmation, he swears : (a) To bear true faith and allegiance to the Constitution of India &amp; (b) To uphold the sovereignty and integrity of India</a:t>
            </a:r>
          </a:p>
          <a:p>
            <a:pPr>
              <a:buNone/>
            </a:pPr>
            <a:r>
              <a:rPr lang="en-US" dirty="0" smtClean="0"/>
              <a:t>3. He must be not less than 30 years of age in the case of the </a:t>
            </a:r>
            <a:r>
              <a:rPr lang="en-US" dirty="0" err="1" smtClean="0"/>
              <a:t>Rajya</a:t>
            </a:r>
            <a:r>
              <a:rPr lang="en-US" dirty="0" smtClean="0"/>
              <a:t> </a:t>
            </a:r>
            <a:r>
              <a:rPr lang="en-US" dirty="0" err="1" smtClean="0"/>
              <a:t>Sabha</a:t>
            </a:r>
            <a:endParaRPr lang="en-US" dirty="0" smtClean="0"/>
          </a:p>
          <a:p>
            <a:pPr>
              <a:buNone/>
            </a:pPr>
            <a:r>
              <a:rPr lang="en-US" dirty="0" smtClean="0"/>
              <a:t>4. He must posses other qualifications prescribed by Parliament.</a:t>
            </a:r>
            <a:endParaRPr lang="en-US" dirty="0"/>
          </a:p>
        </p:txBody>
      </p:sp>
      <p:sp>
        <p:nvSpPr>
          <p:cNvPr id="3" name="Title 2"/>
          <p:cNvSpPr>
            <a:spLocks noGrp="1"/>
          </p:cNvSpPr>
          <p:nvPr>
            <p:ph type="title"/>
          </p:nvPr>
        </p:nvSpPr>
        <p:spPr/>
        <p:txBody>
          <a:bodyPr/>
          <a:lstStyle/>
          <a:p>
            <a:r>
              <a:rPr b="1" smtClean="0"/>
              <a:t>Qualifications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Each House of Parliament has its own presiding officer. There is a Chairman and a Deputy Chairman for the </a:t>
            </a:r>
            <a:r>
              <a:rPr lang="en-US" dirty="0" err="1" smtClean="0"/>
              <a:t>Rajya</a:t>
            </a:r>
            <a:r>
              <a:rPr lang="en-US" dirty="0" smtClean="0"/>
              <a:t> </a:t>
            </a:r>
            <a:r>
              <a:rPr lang="en-US" dirty="0" err="1" smtClean="0"/>
              <a:t>Sabha</a:t>
            </a:r>
            <a:r>
              <a:rPr lang="en-US" dirty="0" smtClean="0"/>
              <a:t>. </a:t>
            </a:r>
          </a:p>
          <a:p>
            <a:r>
              <a:rPr lang="en-US" dirty="0" smtClean="0"/>
              <a:t>A panel of vice-chairpersons for the </a:t>
            </a:r>
            <a:r>
              <a:rPr lang="en-US" dirty="0" err="1" smtClean="0"/>
              <a:t>Rajya</a:t>
            </a:r>
            <a:r>
              <a:rPr lang="en-US" dirty="0" smtClean="0"/>
              <a:t> </a:t>
            </a:r>
            <a:r>
              <a:rPr lang="en-US" dirty="0" err="1" smtClean="0"/>
              <a:t>Sabha</a:t>
            </a:r>
            <a:r>
              <a:rPr lang="en-US" dirty="0" smtClean="0"/>
              <a:t> is also appointed.</a:t>
            </a:r>
          </a:p>
          <a:p>
            <a:r>
              <a:rPr lang="en-US" dirty="0" smtClean="0"/>
              <a:t>The presiding officer of the </a:t>
            </a:r>
            <a:r>
              <a:rPr lang="en-US" dirty="0" err="1" smtClean="0"/>
              <a:t>Rajya</a:t>
            </a:r>
            <a:r>
              <a:rPr lang="en-US" dirty="0" smtClean="0"/>
              <a:t> </a:t>
            </a:r>
            <a:r>
              <a:rPr lang="en-US" dirty="0" err="1" smtClean="0"/>
              <a:t>Sabha</a:t>
            </a:r>
            <a:r>
              <a:rPr lang="en-US" dirty="0" smtClean="0"/>
              <a:t> is known as the Chairman. The vice-president of India is the </a:t>
            </a:r>
            <a:r>
              <a:rPr lang="en-US" i="1" dirty="0" smtClean="0"/>
              <a:t>ex-officio Chairman of </a:t>
            </a:r>
            <a:r>
              <a:rPr lang="en-US" dirty="0" smtClean="0"/>
              <a:t>the </a:t>
            </a:r>
            <a:r>
              <a:rPr lang="en-US" dirty="0" err="1" smtClean="0"/>
              <a:t>Rajya</a:t>
            </a:r>
            <a:r>
              <a:rPr lang="en-US" dirty="0" smtClean="0"/>
              <a:t> </a:t>
            </a:r>
            <a:r>
              <a:rPr lang="en-US" dirty="0" err="1" smtClean="0"/>
              <a:t>Sabha</a:t>
            </a:r>
            <a:r>
              <a:rPr lang="en-US" dirty="0" smtClean="0"/>
              <a:t>. During any period when the </a:t>
            </a:r>
            <a:r>
              <a:rPr lang="en-US" dirty="0" err="1" smtClean="0"/>
              <a:t>VicePresident</a:t>
            </a:r>
            <a:r>
              <a:rPr lang="en-US" dirty="0" smtClean="0"/>
              <a:t> acts as President or discharges the functions of the President, he does not perform the duties of the office of the Chairman of </a:t>
            </a:r>
            <a:r>
              <a:rPr lang="en-US" dirty="0" err="1" smtClean="0"/>
              <a:t>Rajya</a:t>
            </a:r>
            <a:r>
              <a:rPr lang="en-US" dirty="0" smtClean="0"/>
              <a:t> </a:t>
            </a:r>
            <a:r>
              <a:rPr lang="en-US" dirty="0" err="1" smtClean="0"/>
              <a:t>Sabha</a:t>
            </a:r>
            <a:r>
              <a:rPr lang="en-US" dirty="0" smtClean="0"/>
              <a:t>.</a:t>
            </a:r>
          </a:p>
          <a:p>
            <a:r>
              <a:rPr lang="en-US" dirty="0" smtClean="0"/>
              <a:t>The Chairman of the </a:t>
            </a:r>
            <a:r>
              <a:rPr lang="en-US" dirty="0" err="1" smtClean="0"/>
              <a:t>Rajya</a:t>
            </a:r>
            <a:r>
              <a:rPr lang="en-US" dirty="0" smtClean="0"/>
              <a:t> </a:t>
            </a:r>
            <a:r>
              <a:rPr lang="en-US" dirty="0" err="1" smtClean="0"/>
              <a:t>Sabha</a:t>
            </a:r>
            <a:r>
              <a:rPr lang="en-US" dirty="0" smtClean="0"/>
              <a:t> can be removed from his office only if he is removed from the office of the Vice-President</a:t>
            </a:r>
            <a:endParaRPr lang="en-US" dirty="0"/>
          </a:p>
        </p:txBody>
      </p:sp>
      <p:sp>
        <p:nvSpPr>
          <p:cNvPr id="3" name="Title 2"/>
          <p:cNvSpPr>
            <a:spLocks noGrp="1"/>
          </p:cNvSpPr>
          <p:nvPr>
            <p:ph type="title"/>
          </p:nvPr>
        </p:nvSpPr>
        <p:spPr/>
        <p:txBody>
          <a:bodyPr>
            <a:normAutofit fontScale="90000"/>
          </a:bodyPr>
          <a:lstStyle/>
          <a:p>
            <a:r>
              <a:rPr b="1" smtClean="0"/>
              <a:t>PRESIDING  OFFICER  OF  RAJYA SABHA</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228600"/>
            <a:ext cx="8229600" cy="6324600"/>
          </a:xfrm>
        </p:spPr>
        <p:txBody>
          <a:bodyPr>
            <a:normAutofit/>
          </a:bodyPr>
          <a:lstStyle/>
          <a:p>
            <a:r>
              <a:rPr lang="en-US" dirty="0" smtClean="0"/>
              <a:t>(**) The Chairman is not a member of the House.</a:t>
            </a:r>
          </a:p>
          <a:p>
            <a:r>
              <a:rPr lang="en-US" dirty="0" smtClean="0"/>
              <a:t>Chairman cannot vote in the first instance. He can cast a vote in the case of an equality of votes.</a:t>
            </a:r>
          </a:p>
          <a:p>
            <a:r>
              <a:rPr lang="en-US" dirty="0" smtClean="0"/>
              <a:t>The Vice-President cannot preside over a sitting of the </a:t>
            </a:r>
            <a:r>
              <a:rPr lang="en-US" dirty="0" err="1" smtClean="0"/>
              <a:t>Rajya</a:t>
            </a:r>
            <a:r>
              <a:rPr lang="en-US" dirty="0" smtClean="0"/>
              <a:t> </a:t>
            </a:r>
            <a:r>
              <a:rPr lang="en-US" dirty="0" err="1" smtClean="0"/>
              <a:t>Sabha</a:t>
            </a:r>
            <a:r>
              <a:rPr lang="en-US" dirty="0" smtClean="0"/>
              <a:t> as its Chairman when a resolution for his removal is under consideration. However, he can be present and speak in the House and can take part in its proceedings, without voting, even at such a time.</a:t>
            </a:r>
          </a:p>
          <a:p>
            <a:r>
              <a:rPr lang="en-US" dirty="0" smtClean="0"/>
              <a:t>During any period when the Vice-President acts as President or discharges the functions of the President, he is not entitled to any salary or allowance payable to the Chairman of the </a:t>
            </a:r>
            <a:r>
              <a:rPr lang="en-US" dirty="0" err="1" smtClean="0"/>
              <a:t>Rajya</a:t>
            </a:r>
            <a:r>
              <a:rPr lang="en-US" dirty="0" smtClean="0"/>
              <a:t> </a:t>
            </a:r>
            <a:r>
              <a:rPr lang="en-US" dirty="0" err="1" smtClean="0"/>
              <a:t>Sabha</a:t>
            </a:r>
            <a:r>
              <a:rPr lang="en-US" dirty="0" smtClean="0"/>
              <a:t>. But he is paid the salary and allowance of the President during such a time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791200"/>
          </a:xfrm>
        </p:spPr>
        <p:txBody>
          <a:bodyPr>
            <a:noAutofit/>
          </a:bodyPr>
          <a:lstStyle/>
          <a:p>
            <a:pPr>
              <a:buNone/>
            </a:pPr>
            <a:r>
              <a:rPr lang="en-US" sz="2000" dirty="0" smtClean="0"/>
              <a:t>The Deputy Chairman is elected by the </a:t>
            </a:r>
            <a:r>
              <a:rPr lang="en-US" sz="2000" dirty="0" err="1" smtClean="0"/>
              <a:t>Rajya</a:t>
            </a:r>
            <a:r>
              <a:rPr lang="en-US" sz="2000" dirty="0" smtClean="0"/>
              <a:t> </a:t>
            </a:r>
            <a:r>
              <a:rPr lang="en-US" sz="2000" dirty="0" err="1" smtClean="0"/>
              <a:t>Sabha</a:t>
            </a:r>
            <a:r>
              <a:rPr lang="en-US" sz="2000" dirty="0" smtClean="0"/>
              <a:t> itself from amongst its members. Whenever the office of the Deputy Chairman falls vacant, the </a:t>
            </a:r>
            <a:r>
              <a:rPr lang="en-US" sz="2000" dirty="0" err="1" smtClean="0"/>
              <a:t>Rajya</a:t>
            </a:r>
            <a:r>
              <a:rPr lang="en-US" sz="2000" dirty="0" smtClean="0"/>
              <a:t> </a:t>
            </a:r>
            <a:r>
              <a:rPr lang="en-US" sz="2000" dirty="0" err="1" smtClean="0"/>
              <a:t>Sabha</a:t>
            </a:r>
            <a:r>
              <a:rPr lang="en-US" sz="2000" dirty="0" smtClean="0"/>
              <a:t> elects another member to fill the vacancy.</a:t>
            </a:r>
          </a:p>
          <a:p>
            <a:pPr>
              <a:buNone/>
            </a:pPr>
            <a:r>
              <a:rPr lang="en-US" sz="2000" dirty="0" smtClean="0"/>
              <a:t>       The Deputy Chairman vacates his office in any of the following three cases:</a:t>
            </a:r>
          </a:p>
          <a:p>
            <a:pPr>
              <a:buNone/>
            </a:pPr>
            <a:r>
              <a:rPr lang="en-US" sz="2000" dirty="0" smtClean="0"/>
              <a:t>1. if he ceases to be a member of the </a:t>
            </a:r>
            <a:r>
              <a:rPr lang="en-US" sz="2000" dirty="0" err="1" smtClean="0"/>
              <a:t>Rajya</a:t>
            </a:r>
            <a:r>
              <a:rPr lang="en-US" sz="2000" dirty="0" smtClean="0"/>
              <a:t> </a:t>
            </a:r>
            <a:r>
              <a:rPr lang="en-US" sz="2000" dirty="0" err="1" smtClean="0"/>
              <a:t>Sabha</a:t>
            </a:r>
            <a:r>
              <a:rPr lang="en-US" sz="2000" dirty="0" smtClean="0"/>
              <a:t>;</a:t>
            </a:r>
          </a:p>
          <a:p>
            <a:pPr>
              <a:buNone/>
            </a:pPr>
            <a:r>
              <a:rPr lang="en-US" sz="2000" dirty="0" smtClean="0"/>
              <a:t>2. if he resigns by writing to the Chairman; and</a:t>
            </a:r>
          </a:p>
          <a:p>
            <a:pPr>
              <a:buNone/>
            </a:pPr>
            <a:r>
              <a:rPr lang="en-US" sz="2000" dirty="0" smtClean="0"/>
              <a:t>3. if he is removed by a resolution passed by a majority of all the then members of the </a:t>
            </a:r>
            <a:r>
              <a:rPr lang="en-US" sz="2000" dirty="0" err="1" smtClean="0"/>
              <a:t>Rajya</a:t>
            </a:r>
            <a:r>
              <a:rPr lang="en-US" sz="2000" dirty="0" smtClean="0"/>
              <a:t> </a:t>
            </a:r>
            <a:r>
              <a:rPr lang="en-US" sz="2000" dirty="0" err="1" smtClean="0"/>
              <a:t>Sabha</a:t>
            </a:r>
            <a:r>
              <a:rPr lang="en-US" sz="2000" dirty="0" smtClean="0"/>
              <a:t>. Such a resolution can be moved only after giving 14 days’ advance notice.</a:t>
            </a:r>
          </a:p>
          <a:p>
            <a:pPr>
              <a:buNone/>
            </a:pPr>
            <a:r>
              <a:rPr lang="en-US" sz="2000" dirty="0" smtClean="0"/>
              <a:t>The Deputy Chairman performs the duties of the Chairman’s office when it is vacant or when the Vice-President acts as President or discharges the functions of the President. He also acts as the Chairman when the latter is absent from the sitting of the House. In both the cases, he has all the powers of the Chairman. It should be </a:t>
            </a:r>
            <a:r>
              <a:rPr lang="en-US" sz="2000" dirty="0" err="1" smtClean="0"/>
              <a:t>emphasised</a:t>
            </a:r>
            <a:r>
              <a:rPr lang="en-US" sz="2000" dirty="0" smtClean="0"/>
              <a:t> here that the Deputy Chairman is not subordinate to the Chairman. He is directly responsible to the </a:t>
            </a:r>
            <a:r>
              <a:rPr lang="en-US" sz="2000" dirty="0" err="1" smtClean="0"/>
              <a:t>Rajya</a:t>
            </a:r>
            <a:r>
              <a:rPr lang="en-US" sz="2000" dirty="0" smtClean="0"/>
              <a:t> </a:t>
            </a:r>
            <a:r>
              <a:rPr lang="en-US" sz="2000" dirty="0" err="1" smtClean="0"/>
              <a:t>Sabha</a:t>
            </a:r>
            <a:r>
              <a:rPr lang="en-US" sz="2000" dirty="0" smtClean="0"/>
              <a:t>.</a:t>
            </a:r>
            <a:endParaRPr lang="en-US" sz="2000" dirty="0"/>
          </a:p>
        </p:txBody>
      </p:sp>
      <p:sp>
        <p:nvSpPr>
          <p:cNvPr id="3" name="Title 2"/>
          <p:cNvSpPr>
            <a:spLocks noGrp="1"/>
          </p:cNvSpPr>
          <p:nvPr>
            <p:ph type="title"/>
          </p:nvPr>
        </p:nvSpPr>
        <p:spPr>
          <a:xfrm>
            <a:off x="457200" y="152400"/>
            <a:ext cx="8229600" cy="685800"/>
          </a:xfrm>
        </p:spPr>
        <p:txBody>
          <a:bodyPr>
            <a:normAutofit fontScale="90000"/>
          </a:bodyPr>
          <a:lstStyle/>
          <a:p>
            <a:r>
              <a:rPr b="1" smtClean="0"/>
              <a:t>Deputy Chairman of Rajya Sabha</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5105400"/>
          </a:xfrm>
        </p:spPr>
        <p:txBody>
          <a:bodyPr>
            <a:normAutofit fontScale="92500" lnSpcReduction="20000"/>
          </a:bodyPr>
          <a:lstStyle/>
          <a:p>
            <a:r>
              <a:rPr lang="en-US" dirty="0" smtClean="0"/>
              <a:t>Under the Rules of </a:t>
            </a:r>
            <a:r>
              <a:rPr lang="en-US" dirty="0" err="1" smtClean="0"/>
              <a:t>Rajya</a:t>
            </a:r>
            <a:r>
              <a:rPr lang="en-US" dirty="0" smtClean="0"/>
              <a:t> </a:t>
            </a:r>
            <a:r>
              <a:rPr lang="en-US" dirty="0" err="1" smtClean="0"/>
              <a:t>Sabha</a:t>
            </a:r>
            <a:r>
              <a:rPr lang="en-US" dirty="0" smtClean="0"/>
              <a:t>, the Chairman nominates from amongst the members a panel of vice-chairpersons. Any one of them can preside over the House in the absence of the Chairman or the Deputy Chairman. He has the same powers as the Chairman when so presiding. He holds office until a new panel of vice-chairpersons is nominated. When a member of the panel of </a:t>
            </a:r>
            <a:r>
              <a:rPr lang="en-US" dirty="0" err="1" smtClean="0"/>
              <a:t>vicechairpersons</a:t>
            </a:r>
            <a:r>
              <a:rPr lang="en-US" dirty="0" smtClean="0"/>
              <a:t> is also not present, any other person as determined by the House acts as the Chairman.</a:t>
            </a:r>
          </a:p>
          <a:p>
            <a:r>
              <a:rPr lang="en-US" dirty="0" smtClean="0"/>
              <a:t>It must be </a:t>
            </a:r>
            <a:r>
              <a:rPr lang="en-US" dirty="0" err="1" smtClean="0"/>
              <a:t>emphasised</a:t>
            </a:r>
            <a:r>
              <a:rPr lang="en-US" dirty="0" smtClean="0"/>
              <a:t> here that a member of the panel of </a:t>
            </a:r>
            <a:r>
              <a:rPr lang="en-US" dirty="0" err="1" smtClean="0"/>
              <a:t>vicechairpersons</a:t>
            </a:r>
            <a:r>
              <a:rPr lang="en-US" dirty="0" smtClean="0"/>
              <a:t> cannot preside over the House, when the office of the Chairman or the Deputy Chairman is vacant. During such time, the Chairman’s duties are to be performed by such member of the House as the president may appoint for the purpose. The elections are held, as soon as possible, to fill the vacant posts.</a:t>
            </a:r>
            <a:endParaRPr lang="en-US" dirty="0"/>
          </a:p>
        </p:txBody>
      </p:sp>
      <p:sp>
        <p:nvSpPr>
          <p:cNvPr id="3" name="Title 2"/>
          <p:cNvSpPr>
            <a:spLocks noGrp="1"/>
          </p:cNvSpPr>
          <p:nvPr>
            <p:ph type="title"/>
          </p:nvPr>
        </p:nvSpPr>
        <p:spPr>
          <a:xfrm>
            <a:off x="457200" y="152400"/>
            <a:ext cx="8229600" cy="1905000"/>
          </a:xfrm>
        </p:spPr>
        <p:txBody>
          <a:bodyPr>
            <a:normAutofit fontScale="90000"/>
          </a:bodyPr>
          <a:lstStyle/>
          <a:p>
            <a:r>
              <a:rPr b="1" smtClean="0"/>
              <a:t/>
            </a:r>
            <a:br>
              <a:rPr b="1" smtClean="0"/>
            </a:br>
            <a:r>
              <a:rPr b="1" smtClean="0"/>
              <a:t/>
            </a:r>
            <a:br>
              <a:rPr b="1" smtClean="0"/>
            </a:br>
            <a:r>
              <a:rPr b="1" smtClean="0"/>
              <a:t/>
            </a:r>
            <a:br>
              <a:rPr b="1" smtClean="0"/>
            </a:br>
            <a:r>
              <a:rPr b="1" smtClean="0"/>
              <a:t/>
            </a:r>
            <a:br>
              <a:rPr b="1" smtClean="0"/>
            </a:br>
            <a:r>
              <a:rPr b="1" smtClean="0"/>
              <a:t>Panel of Vice-Chairpersons of Rajya Sabha</a:t>
            </a:r>
            <a:br>
              <a:rPr b="1"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590800"/>
            <a:ext cx="8229600" cy="1219200"/>
          </a:xfrm>
        </p:spPr>
        <p:txBody>
          <a:bodyPr/>
          <a:lstStyle/>
          <a:p>
            <a:r>
              <a:rPr b="1" smtClean="0"/>
              <a:t>LOK  SABHA </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81600"/>
          </a:xfrm>
        </p:spPr>
        <p:txBody>
          <a:bodyPr>
            <a:normAutofit/>
          </a:bodyPr>
          <a:lstStyle/>
          <a:p>
            <a:r>
              <a:rPr lang="en-US" dirty="0" smtClean="0"/>
              <a:t>The maximum strength of the </a:t>
            </a:r>
            <a:r>
              <a:rPr lang="en-US" dirty="0" err="1" smtClean="0"/>
              <a:t>Lok</a:t>
            </a:r>
            <a:r>
              <a:rPr lang="en-US" dirty="0" smtClean="0"/>
              <a:t> </a:t>
            </a:r>
            <a:r>
              <a:rPr lang="en-US" dirty="0" err="1" smtClean="0"/>
              <a:t>Sabha</a:t>
            </a:r>
            <a:r>
              <a:rPr lang="en-US" dirty="0" smtClean="0"/>
              <a:t> is fixed at 552. Out of this, 530 members are to be the representatives of the states, 20 members are to be the representatives of the union territories and 2 members are to be nominated by the president from the Anglo-Indian community .</a:t>
            </a:r>
          </a:p>
          <a:p>
            <a:r>
              <a:rPr lang="en-US" dirty="0" smtClean="0"/>
              <a:t>At present, the </a:t>
            </a:r>
            <a:r>
              <a:rPr lang="en-US" dirty="0" err="1" smtClean="0"/>
              <a:t>Lok</a:t>
            </a:r>
            <a:r>
              <a:rPr lang="en-US" dirty="0" smtClean="0"/>
              <a:t> </a:t>
            </a:r>
            <a:r>
              <a:rPr lang="en-US" dirty="0" err="1" smtClean="0"/>
              <a:t>Sabha</a:t>
            </a:r>
            <a:r>
              <a:rPr lang="en-US" dirty="0" smtClean="0"/>
              <a:t> has 545 members. Of these, 530 members represent the states, 13 members represent the union territories and 2 Anglo-Indian members are nominated by the President</a:t>
            </a:r>
            <a:endParaRPr lang="en-US" dirty="0"/>
          </a:p>
        </p:txBody>
      </p:sp>
      <p:sp>
        <p:nvSpPr>
          <p:cNvPr id="3" name="Title 2"/>
          <p:cNvSpPr>
            <a:spLocks noGrp="1"/>
          </p:cNvSpPr>
          <p:nvPr>
            <p:ph type="title"/>
          </p:nvPr>
        </p:nvSpPr>
        <p:spPr/>
        <p:txBody>
          <a:bodyPr/>
          <a:lstStyle/>
          <a:p>
            <a:r>
              <a:rPr b="1" smtClean="0"/>
              <a:t>Composition of Lok Sabha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477000"/>
          </a:xfrm>
        </p:spPr>
        <p:txBody>
          <a:bodyPr>
            <a:normAutofit/>
          </a:bodyPr>
          <a:lstStyle/>
          <a:p>
            <a:pPr>
              <a:buNone/>
            </a:pPr>
            <a:r>
              <a:rPr lang="en-US" b="1" dirty="0" smtClean="0"/>
              <a:t>1. Representation of States</a:t>
            </a:r>
          </a:p>
          <a:p>
            <a:r>
              <a:rPr lang="en-US" dirty="0" smtClean="0"/>
              <a:t>The representatives of states in the </a:t>
            </a:r>
            <a:r>
              <a:rPr lang="en-US" dirty="0" err="1" smtClean="0"/>
              <a:t>Lok</a:t>
            </a:r>
            <a:r>
              <a:rPr lang="en-US" dirty="0" smtClean="0"/>
              <a:t> </a:t>
            </a:r>
            <a:r>
              <a:rPr lang="en-US" dirty="0" err="1" smtClean="0"/>
              <a:t>Sabha</a:t>
            </a:r>
            <a:r>
              <a:rPr lang="en-US" dirty="0" smtClean="0"/>
              <a:t> are directly elected by the people from the territorial constituencies in the states. The election is based on the principle of universal adult franchise.</a:t>
            </a:r>
          </a:p>
          <a:p>
            <a:r>
              <a:rPr lang="en-US" dirty="0" smtClean="0"/>
              <a:t>(**) The voting age was reduced from 21 to 18 years by the 61st Constitutional Amendment Act, 1988.</a:t>
            </a:r>
          </a:p>
          <a:p>
            <a:pPr>
              <a:buNone/>
            </a:pPr>
            <a:r>
              <a:rPr lang="en-US" b="1" dirty="0" smtClean="0"/>
              <a:t>2. Representation of Union Territories</a:t>
            </a:r>
          </a:p>
          <a:p>
            <a:r>
              <a:rPr lang="en-US" dirty="0" smtClean="0"/>
              <a:t>The Constitution has empowered the Parliament to prescribe the manner of choosing the representatives of the union territories in the </a:t>
            </a:r>
            <a:r>
              <a:rPr lang="en-US" dirty="0" err="1" smtClean="0"/>
              <a:t>Lok</a:t>
            </a:r>
            <a:r>
              <a:rPr lang="en-US" dirty="0" smtClean="0"/>
              <a:t> </a:t>
            </a:r>
            <a:r>
              <a:rPr lang="en-US" dirty="0" err="1" smtClean="0"/>
              <a:t>Sabha</a:t>
            </a:r>
            <a:r>
              <a:rPr lang="en-US" dirty="0" smtClean="0"/>
              <a:t>. </a:t>
            </a:r>
          </a:p>
          <a:p>
            <a:r>
              <a:rPr lang="en-US" dirty="0" smtClean="0"/>
              <a:t>Accordingly, the Parliament has enacted the Union Territories (Direct Election to the House of the People) Act, 1965, by which the members of </a:t>
            </a:r>
            <a:r>
              <a:rPr lang="en-US" dirty="0" err="1" smtClean="0"/>
              <a:t>Lok</a:t>
            </a:r>
            <a:r>
              <a:rPr lang="en-US" dirty="0" smtClean="0"/>
              <a:t> </a:t>
            </a:r>
            <a:r>
              <a:rPr lang="en-US" dirty="0" err="1" smtClean="0"/>
              <a:t>Sabha</a:t>
            </a:r>
            <a:r>
              <a:rPr lang="en-US" dirty="0" smtClean="0"/>
              <a:t> from the union territories are also chosen by direct election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Legislature</a:t>
            </a:r>
            <a:r>
              <a:rPr lang="en-US" dirty="0" smtClean="0"/>
              <a:t> is a </a:t>
            </a:r>
            <a:r>
              <a:rPr lang="en-US" b="1" dirty="0" smtClean="0"/>
              <a:t>word</a:t>
            </a:r>
            <a:r>
              <a:rPr lang="en-US" dirty="0" smtClean="0"/>
              <a:t> that comes from the Latin language, meaning "those who write the laws." A </a:t>
            </a:r>
            <a:r>
              <a:rPr lang="en-US" b="1" dirty="0" smtClean="0"/>
              <a:t>legislature</a:t>
            </a:r>
            <a:r>
              <a:rPr lang="en-US" dirty="0" smtClean="0"/>
              <a:t> is therefore a group of people who vote for new laws, for example in a state or country. Each person in the </a:t>
            </a:r>
            <a:r>
              <a:rPr lang="en-US" b="1" dirty="0" smtClean="0"/>
              <a:t>legislature</a:t>
            </a:r>
            <a:r>
              <a:rPr lang="en-US" dirty="0" smtClean="0"/>
              <a:t> is usually either elected or appointed</a:t>
            </a:r>
          </a:p>
          <a:p>
            <a:r>
              <a:rPr lang="en-US" dirty="0" smtClean="0"/>
              <a:t>Hence a Legislative System means a system of those bodies that is related to law making. And from the Indian point of view, we have the Central Legislative System and State Legislative System.</a:t>
            </a:r>
          </a:p>
          <a:p>
            <a:r>
              <a:rPr lang="en-US" dirty="0" smtClean="0"/>
              <a:t>The Central Legislative System in India is called </a:t>
            </a:r>
            <a:r>
              <a:rPr lang="en-US" b="1" dirty="0" smtClean="0"/>
              <a:t>Parliament</a:t>
            </a:r>
            <a:r>
              <a:rPr lang="en-US" dirty="0" smtClean="0"/>
              <a:t>.</a:t>
            </a:r>
            <a:endParaRPr lang="en-US" dirty="0"/>
          </a:p>
        </p:txBody>
      </p:sp>
      <p:sp>
        <p:nvSpPr>
          <p:cNvPr id="3" name="Title 2"/>
          <p:cNvSpPr>
            <a:spLocks noGrp="1"/>
          </p:cNvSpPr>
          <p:nvPr>
            <p:ph type="title"/>
          </p:nvPr>
        </p:nvSpPr>
        <p:spPr/>
        <p:txBody>
          <a:bodyPr/>
          <a:lstStyle/>
          <a:p>
            <a:r>
              <a:rPr smtClean="0"/>
              <a:t>What does Legislature mean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324600"/>
          </a:xfrm>
        </p:spPr>
        <p:txBody>
          <a:bodyPr>
            <a:normAutofit fontScale="92500" lnSpcReduction="10000"/>
          </a:bodyPr>
          <a:lstStyle/>
          <a:p>
            <a:r>
              <a:rPr lang="en-US" b="1" dirty="0" smtClean="0"/>
              <a:t>Territorial Constituencies</a:t>
            </a:r>
            <a:br>
              <a:rPr lang="en-US" b="1" dirty="0" smtClean="0"/>
            </a:br>
            <a:r>
              <a:rPr lang="en-US" dirty="0" smtClean="0"/>
              <a:t>For the purpose of holding direct elections to the </a:t>
            </a:r>
            <a:r>
              <a:rPr lang="en-US" dirty="0" err="1" smtClean="0"/>
              <a:t>Lok</a:t>
            </a:r>
            <a:r>
              <a:rPr lang="en-US" dirty="0" smtClean="0"/>
              <a:t> </a:t>
            </a:r>
            <a:r>
              <a:rPr lang="en-US" dirty="0" err="1" smtClean="0"/>
              <a:t>Sabha</a:t>
            </a:r>
            <a:r>
              <a:rPr lang="en-US" dirty="0" smtClean="0"/>
              <a:t>, each state is divided into territorial constituencies. In this respect, the Constitution makes the following two provisions:</a:t>
            </a:r>
            <a:br>
              <a:rPr lang="en-US" dirty="0" smtClean="0"/>
            </a:br>
            <a:r>
              <a:rPr lang="en-US" dirty="0" smtClean="0"/>
              <a:t>1. Each state is allotted a number of seats in the </a:t>
            </a:r>
            <a:r>
              <a:rPr lang="en-US" dirty="0" err="1" smtClean="0"/>
              <a:t>Lok</a:t>
            </a:r>
            <a:r>
              <a:rPr lang="en-US" dirty="0" smtClean="0"/>
              <a:t> </a:t>
            </a:r>
            <a:r>
              <a:rPr lang="en-US" dirty="0" err="1" smtClean="0"/>
              <a:t>Sabha</a:t>
            </a:r>
            <a:r>
              <a:rPr lang="en-US" dirty="0" smtClean="0"/>
              <a:t> in such a manner that the ratio between that number and its population is the same for all states. This provision does not apply to a state having a population of less than six millions.</a:t>
            </a:r>
            <a:br>
              <a:rPr lang="en-US" dirty="0" smtClean="0"/>
            </a:br>
            <a:r>
              <a:rPr lang="en-US" dirty="0" smtClean="0"/>
              <a:t/>
            </a:r>
            <a:br>
              <a:rPr lang="en-US" dirty="0" smtClean="0"/>
            </a:br>
            <a:r>
              <a:rPr lang="en-US" dirty="0" smtClean="0"/>
              <a:t>2. Each state is divided into territorial constituencies in such a manner that the ratio between the population of each constituency and the number of seats allotted to it is the same throughout the state. In brief, the Constitution ensures that there is uniformity of representation in two respects: (a) between the different states, and b) between the different constituencies in the same state.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562600"/>
          </a:xfrm>
        </p:spPr>
        <p:txBody>
          <a:bodyPr>
            <a:normAutofit fontScale="85000" lnSpcReduction="20000"/>
          </a:bodyPr>
          <a:lstStyle/>
          <a:p>
            <a:pPr>
              <a:buNone/>
            </a:pPr>
            <a:r>
              <a:rPr lang="en-US" dirty="0" smtClean="0"/>
              <a:t>After every census, a readjustment is to be made in (a) allocation of seats in the </a:t>
            </a:r>
            <a:r>
              <a:rPr lang="en-US" dirty="0" err="1" smtClean="0"/>
              <a:t>Lok</a:t>
            </a:r>
            <a:r>
              <a:rPr lang="en-US" dirty="0" smtClean="0"/>
              <a:t> </a:t>
            </a:r>
            <a:r>
              <a:rPr lang="en-US" dirty="0" err="1" smtClean="0"/>
              <a:t>Sabha</a:t>
            </a:r>
            <a:r>
              <a:rPr lang="en-US" dirty="0" smtClean="0"/>
              <a:t> to the states, and (b) division of each state into territorial constituencies. Parliament is empowered  determine the authority and the manner in which it is to be made. Accordingly, the Parliament has enacted the Delimitation Commission Acts in 1952, 1962, 1972 and 2002 for this purpose.</a:t>
            </a:r>
          </a:p>
          <a:p>
            <a:pPr>
              <a:buNone/>
            </a:pPr>
            <a:r>
              <a:rPr lang="en-US" dirty="0" smtClean="0"/>
              <a:t>The 42nd Amendment Act of 1976 froze the allocation of seats in the </a:t>
            </a:r>
            <a:r>
              <a:rPr lang="en-US" dirty="0" err="1" smtClean="0"/>
              <a:t>Lok</a:t>
            </a:r>
            <a:r>
              <a:rPr lang="en-US" dirty="0" smtClean="0"/>
              <a:t> </a:t>
            </a:r>
            <a:r>
              <a:rPr lang="en-US" dirty="0" err="1" smtClean="0"/>
              <a:t>Sabha</a:t>
            </a:r>
            <a:r>
              <a:rPr lang="en-US" dirty="0" smtClean="0"/>
              <a:t> to the states and the division of each state into territorial constituencies till the year 2000 at the 1971 level. This ban on readjustment was extended for another 25 years (</a:t>
            </a:r>
            <a:r>
              <a:rPr lang="en-US" dirty="0" err="1" smtClean="0"/>
              <a:t>ie</a:t>
            </a:r>
            <a:r>
              <a:rPr lang="en-US" dirty="0" smtClean="0"/>
              <a:t>, </a:t>
            </a:r>
            <a:r>
              <a:rPr lang="en-US" dirty="0" err="1" smtClean="0"/>
              <a:t>upto</a:t>
            </a:r>
            <a:r>
              <a:rPr lang="en-US" dirty="0" smtClean="0"/>
              <a:t> year 2026) by the 84th Amendment Act of 2001, with the same objective of encouraging population limiting measures.</a:t>
            </a:r>
          </a:p>
          <a:p>
            <a:pPr>
              <a:buNone/>
            </a:pPr>
            <a:r>
              <a:rPr lang="en-US" dirty="0" smtClean="0"/>
              <a:t>The 84th Amendment Act of 2001 also empowered the government to undertake readjustment and </a:t>
            </a:r>
            <a:r>
              <a:rPr lang="en-US" dirty="0" err="1" smtClean="0"/>
              <a:t>rationalisation</a:t>
            </a:r>
            <a:r>
              <a:rPr lang="en-US" dirty="0" smtClean="0"/>
              <a:t> of territorial constituencies in the states on the basis of the population figures of 1991 census. Later, the 87th Amendment Act of 2003 provided for the delimitation of constituencies on the basis of 2001 census and not 1991 census. However, this can be done without altering the number of seats allotted to each state in the </a:t>
            </a:r>
            <a:r>
              <a:rPr lang="en-US" dirty="0" err="1" smtClean="0"/>
              <a:t>Lok</a:t>
            </a:r>
            <a:r>
              <a:rPr lang="en-US" dirty="0" smtClean="0"/>
              <a:t> </a:t>
            </a:r>
            <a:r>
              <a:rPr lang="en-US" dirty="0" err="1" smtClean="0"/>
              <a:t>Sabha</a:t>
            </a:r>
            <a:r>
              <a:rPr lang="en-US" dirty="0" smtClean="0"/>
              <a:t>.</a:t>
            </a:r>
            <a:endParaRPr lang="en-US" dirty="0"/>
          </a:p>
        </p:txBody>
      </p:sp>
      <p:sp>
        <p:nvSpPr>
          <p:cNvPr id="3" name="Title 2"/>
          <p:cNvSpPr>
            <a:spLocks noGrp="1"/>
          </p:cNvSpPr>
          <p:nvPr>
            <p:ph type="title"/>
          </p:nvPr>
        </p:nvSpPr>
        <p:spPr/>
        <p:txBody>
          <a:bodyPr>
            <a:normAutofit fontScale="90000"/>
          </a:bodyPr>
          <a:lstStyle/>
          <a:p>
            <a:r>
              <a:rPr b="1" smtClean="0"/>
              <a:t>Readjustment after each Census</a:t>
            </a:r>
            <a:br>
              <a:rPr b="1"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Unlike the </a:t>
            </a:r>
            <a:r>
              <a:rPr lang="en-US" dirty="0" err="1" smtClean="0"/>
              <a:t>Rajya</a:t>
            </a:r>
            <a:r>
              <a:rPr lang="en-US" dirty="0" smtClean="0"/>
              <a:t> </a:t>
            </a:r>
            <a:r>
              <a:rPr lang="en-US" dirty="0" err="1" smtClean="0"/>
              <a:t>Sabha</a:t>
            </a:r>
            <a:r>
              <a:rPr lang="en-US" dirty="0" smtClean="0"/>
              <a:t>, the </a:t>
            </a:r>
            <a:r>
              <a:rPr lang="en-US" dirty="0" err="1" smtClean="0"/>
              <a:t>Lok</a:t>
            </a:r>
            <a:r>
              <a:rPr lang="en-US" dirty="0" smtClean="0"/>
              <a:t> </a:t>
            </a:r>
            <a:r>
              <a:rPr lang="en-US" dirty="0" err="1" smtClean="0"/>
              <a:t>Sabha</a:t>
            </a:r>
            <a:r>
              <a:rPr lang="en-US" dirty="0" smtClean="0"/>
              <a:t> is not a continuing chamber. Its normal term is five years from the date of its first meeting after the general elections, after which it automatically dissolves. However, the President is </a:t>
            </a:r>
            <a:r>
              <a:rPr lang="en-US" dirty="0" err="1" smtClean="0"/>
              <a:t>authorised</a:t>
            </a:r>
            <a:r>
              <a:rPr lang="en-US" dirty="0" smtClean="0"/>
              <a:t> to dissolve the </a:t>
            </a:r>
            <a:r>
              <a:rPr lang="en-US" dirty="0" err="1" smtClean="0"/>
              <a:t>Lok</a:t>
            </a:r>
            <a:r>
              <a:rPr lang="en-US" dirty="0" smtClean="0"/>
              <a:t> </a:t>
            </a:r>
            <a:r>
              <a:rPr lang="en-US" dirty="0" err="1" smtClean="0"/>
              <a:t>Sabha</a:t>
            </a:r>
            <a:r>
              <a:rPr lang="en-US" dirty="0" smtClean="0"/>
              <a:t> at any time even before the completion of five years and this cannot be challenged in a court of law.</a:t>
            </a:r>
          </a:p>
          <a:p>
            <a:r>
              <a:rPr lang="en-US" dirty="0" smtClean="0"/>
              <a:t>Further, the term of the </a:t>
            </a:r>
            <a:r>
              <a:rPr lang="en-US" dirty="0" err="1" smtClean="0"/>
              <a:t>Lok</a:t>
            </a:r>
            <a:r>
              <a:rPr lang="en-US" dirty="0" smtClean="0"/>
              <a:t> </a:t>
            </a:r>
            <a:r>
              <a:rPr lang="en-US" dirty="0" err="1" smtClean="0"/>
              <a:t>Sabha</a:t>
            </a:r>
            <a:r>
              <a:rPr lang="en-US" dirty="0" smtClean="0"/>
              <a:t> can be extended during the period of national emergency be a law of Parliament for one year at a time for any length of time. However, this extension cannot continue beyond a period of six months after the emergency has ceased to operate</a:t>
            </a:r>
            <a:endParaRPr lang="en-US" dirty="0"/>
          </a:p>
        </p:txBody>
      </p:sp>
      <p:sp>
        <p:nvSpPr>
          <p:cNvPr id="3" name="Title 2"/>
          <p:cNvSpPr>
            <a:spLocks noGrp="1"/>
          </p:cNvSpPr>
          <p:nvPr>
            <p:ph type="title"/>
          </p:nvPr>
        </p:nvSpPr>
        <p:spPr/>
        <p:txBody>
          <a:bodyPr/>
          <a:lstStyle/>
          <a:p>
            <a:r>
              <a:rPr b="1" smtClean="0"/>
              <a:t>Duration of Lok Sabha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1. He must be a citizen of India.</a:t>
            </a:r>
          </a:p>
          <a:p>
            <a:r>
              <a:rPr lang="en-US" dirty="0"/>
              <a:t>2. He must make and subscribe to an oath or </a:t>
            </a:r>
            <a:r>
              <a:rPr lang="en-US" dirty="0" smtClean="0"/>
              <a:t>affirmation before </a:t>
            </a:r>
            <a:r>
              <a:rPr lang="en-US" dirty="0"/>
              <a:t>the person </a:t>
            </a:r>
            <a:r>
              <a:rPr lang="en-US" dirty="0" err="1"/>
              <a:t>authorised</a:t>
            </a:r>
            <a:r>
              <a:rPr lang="en-US" dirty="0"/>
              <a:t> by the election commission </a:t>
            </a:r>
            <a:r>
              <a:rPr lang="en-US" dirty="0" smtClean="0"/>
              <a:t>for this </a:t>
            </a:r>
            <a:r>
              <a:rPr lang="en-US" dirty="0"/>
              <a:t>purpose. In his oath or affirmation, he swears</a:t>
            </a:r>
          </a:p>
          <a:p>
            <a:r>
              <a:rPr lang="en-US" dirty="0"/>
              <a:t>(a) To bear true faith and allegiance to the Constitution </a:t>
            </a:r>
            <a:r>
              <a:rPr lang="en-US" dirty="0" smtClean="0"/>
              <a:t>of India</a:t>
            </a:r>
            <a:endParaRPr lang="en-US" dirty="0"/>
          </a:p>
          <a:p>
            <a:r>
              <a:rPr lang="en-US" dirty="0"/>
              <a:t>(b) To uphold the sovereignty and integrity of India</a:t>
            </a:r>
          </a:p>
          <a:p>
            <a:r>
              <a:rPr lang="en-US" dirty="0"/>
              <a:t>3. He must be not less than 30 years of age in the case of </a:t>
            </a:r>
            <a:r>
              <a:rPr lang="en-US" dirty="0" smtClean="0"/>
              <a:t>the </a:t>
            </a:r>
            <a:r>
              <a:rPr lang="en-US" dirty="0" err="1" smtClean="0"/>
              <a:t>Rajya</a:t>
            </a:r>
            <a:r>
              <a:rPr lang="en-US" dirty="0" smtClean="0"/>
              <a:t> </a:t>
            </a:r>
            <a:r>
              <a:rPr lang="en-US" dirty="0" err="1"/>
              <a:t>Sabha</a:t>
            </a:r>
            <a:r>
              <a:rPr lang="en-US" dirty="0"/>
              <a:t> and not less than 25 years of age in the </a:t>
            </a:r>
            <a:r>
              <a:rPr lang="en-US" dirty="0" smtClean="0"/>
              <a:t>case of </a:t>
            </a:r>
            <a:r>
              <a:rPr lang="en-US" dirty="0"/>
              <a:t>the </a:t>
            </a:r>
            <a:r>
              <a:rPr lang="en-US" dirty="0" err="1"/>
              <a:t>Lok</a:t>
            </a:r>
            <a:r>
              <a:rPr lang="en-US" dirty="0"/>
              <a:t> </a:t>
            </a:r>
            <a:r>
              <a:rPr lang="en-US" dirty="0" err="1"/>
              <a:t>Sabha</a:t>
            </a:r>
            <a:r>
              <a:rPr lang="en-US" dirty="0"/>
              <a:t>.</a:t>
            </a:r>
          </a:p>
          <a:p>
            <a:r>
              <a:rPr lang="en-US" dirty="0"/>
              <a:t>4. He must posses other qualifications prescribed </a:t>
            </a:r>
            <a:r>
              <a:rPr lang="en-US" dirty="0" smtClean="0"/>
              <a:t>by Parliament</a:t>
            </a:r>
            <a:r>
              <a:rPr lang="en-US" dirty="0"/>
              <a:t>.</a:t>
            </a:r>
          </a:p>
        </p:txBody>
      </p:sp>
      <p:sp>
        <p:nvSpPr>
          <p:cNvPr id="3" name="Title 2"/>
          <p:cNvSpPr>
            <a:spLocks noGrp="1"/>
          </p:cNvSpPr>
          <p:nvPr>
            <p:ph type="title"/>
          </p:nvPr>
        </p:nvSpPr>
        <p:spPr/>
        <p:txBody>
          <a:bodyPr/>
          <a:lstStyle/>
          <a:p>
            <a:r>
              <a:rPr b="1" smtClean="0"/>
              <a:t>Qualifications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Under the Constitution, a person shall be disqualified for being elected as a member of Parliament : </a:t>
            </a:r>
          </a:p>
          <a:p>
            <a:pPr>
              <a:buNone/>
            </a:pPr>
            <a:r>
              <a:rPr lang="en-US" dirty="0" smtClean="0"/>
              <a:t>1. if he holds any office of profit under the Union or state government (except that of a minister or any other office exempted by Parliament).8</a:t>
            </a:r>
          </a:p>
          <a:p>
            <a:pPr>
              <a:buNone/>
            </a:pPr>
            <a:r>
              <a:rPr lang="en-US" dirty="0" smtClean="0"/>
              <a:t>2. if he is of unsound mind and stands so declared by a court.</a:t>
            </a:r>
          </a:p>
          <a:p>
            <a:pPr>
              <a:buNone/>
            </a:pPr>
            <a:r>
              <a:rPr lang="en-US" dirty="0" smtClean="0"/>
              <a:t>3. if he is an </a:t>
            </a:r>
            <a:r>
              <a:rPr lang="en-US" dirty="0" err="1" smtClean="0"/>
              <a:t>undischarged</a:t>
            </a:r>
            <a:r>
              <a:rPr lang="en-US" dirty="0" smtClean="0"/>
              <a:t> insolvent.</a:t>
            </a:r>
          </a:p>
          <a:p>
            <a:pPr>
              <a:buNone/>
            </a:pPr>
            <a:r>
              <a:rPr lang="en-US" dirty="0" smtClean="0"/>
              <a:t>4. if he is not a citizen of India or has voluntarily acquired the citizenship of a foreign state or is under any acknowledgement of allegiance to a foreign state; and</a:t>
            </a:r>
          </a:p>
          <a:p>
            <a:pPr>
              <a:buNone/>
            </a:pPr>
            <a:r>
              <a:rPr lang="en-US" dirty="0" smtClean="0"/>
              <a:t>5. if he is so disqualified under any law made by Parliament.</a:t>
            </a:r>
            <a:endParaRPr lang="en-US" dirty="0"/>
          </a:p>
        </p:txBody>
      </p:sp>
      <p:sp>
        <p:nvSpPr>
          <p:cNvPr id="3" name="Title 2"/>
          <p:cNvSpPr>
            <a:spLocks noGrp="1"/>
          </p:cNvSpPr>
          <p:nvPr>
            <p:ph type="title"/>
          </p:nvPr>
        </p:nvSpPr>
        <p:spPr/>
        <p:txBody>
          <a:bodyPr/>
          <a:lstStyle/>
          <a:p>
            <a:r>
              <a:rPr b="1" smtClean="0"/>
              <a:t>Disqualifications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6553200"/>
          </a:xfrm>
        </p:spPr>
        <p:txBody>
          <a:bodyPr>
            <a:normAutofit fontScale="85000" lnSpcReduction="20000"/>
          </a:bodyPr>
          <a:lstStyle/>
          <a:p>
            <a:r>
              <a:rPr lang="en-US" dirty="0" smtClean="0"/>
              <a:t>The Parliament has laid down the following additional disqualifications in the Representation of People Act (1951):</a:t>
            </a:r>
          </a:p>
          <a:p>
            <a:pPr>
              <a:buNone/>
            </a:pPr>
            <a:r>
              <a:rPr lang="en-US" dirty="0" smtClean="0"/>
              <a:t>1. He must not have been found guilty of certain election offences or corrupt practices in the elections.</a:t>
            </a:r>
          </a:p>
          <a:p>
            <a:pPr>
              <a:buNone/>
            </a:pPr>
            <a:r>
              <a:rPr lang="en-US" dirty="0" smtClean="0"/>
              <a:t>2. He must not have been convicted for any offence resulting in imprisonment for two or more years. But, the detention of a person under a preventive detention law is not a disqualification.</a:t>
            </a:r>
          </a:p>
          <a:p>
            <a:pPr>
              <a:buNone/>
            </a:pPr>
            <a:r>
              <a:rPr lang="en-US" dirty="0" smtClean="0"/>
              <a:t>3. He must not have failed to lodge an account of his election expenses within the time.</a:t>
            </a:r>
          </a:p>
          <a:p>
            <a:pPr>
              <a:buNone/>
            </a:pPr>
            <a:r>
              <a:rPr lang="en-US" dirty="0" smtClean="0"/>
              <a:t>4. He must not have any interest in government contracts, works or services.</a:t>
            </a:r>
          </a:p>
          <a:p>
            <a:pPr>
              <a:buNone/>
            </a:pPr>
            <a:r>
              <a:rPr lang="en-US" dirty="0" smtClean="0"/>
              <a:t>5. He must not be a director or managing agent nor hold an office of profit in a corporation in which the government has at least 25 per cent share.</a:t>
            </a:r>
          </a:p>
          <a:p>
            <a:pPr>
              <a:buNone/>
            </a:pPr>
            <a:r>
              <a:rPr lang="en-US" dirty="0" smtClean="0"/>
              <a:t>6. He must not have been dismissed from government service for corruption or disloyalty to the State.</a:t>
            </a:r>
          </a:p>
          <a:p>
            <a:pPr>
              <a:buNone/>
            </a:pPr>
            <a:r>
              <a:rPr lang="en-US" dirty="0" smtClean="0"/>
              <a:t>7. He must not have been convicted for promoting enmity between different groups or for the offence of bribery.</a:t>
            </a:r>
          </a:p>
          <a:p>
            <a:pPr>
              <a:buNone/>
            </a:pPr>
            <a:r>
              <a:rPr lang="en-US" dirty="0" smtClean="0"/>
              <a:t>8. He must not have been punished for preaching and </a:t>
            </a:r>
            <a:r>
              <a:rPr lang="en-US" dirty="0" err="1" smtClean="0"/>
              <a:t>practising</a:t>
            </a:r>
            <a:r>
              <a:rPr lang="en-US" dirty="0" smtClean="0"/>
              <a:t> social crimes such as </a:t>
            </a:r>
            <a:r>
              <a:rPr lang="en-US" dirty="0" err="1" smtClean="0"/>
              <a:t>untouchability</a:t>
            </a:r>
            <a:r>
              <a:rPr lang="en-US" dirty="0" smtClean="0"/>
              <a:t>, dowry and sati.</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1000"/>
            <a:ext cx="8229600" cy="4572000"/>
          </a:xfrm>
        </p:spPr>
        <p:txBody>
          <a:bodyPr/>
          <a:lstStyle/>
          <a:p>
            <a:r>
              <a:rPr lang="en-US" dirty="0" smtClean="0"/>
              <a:t>On the question whether a member is subject to any of the disqualifications noted before, the president’s decision is final. However, he should obtain the opinion of the election commission and act accordingly.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410200"/>
          </a:xfrm>
        </p:spPr>
        <p:txBody>
          <a:bodyPr>
            <a:normAutofit fontScale="85000" lnSpcReduction="20000"/>
          </a:bodyPr>
          <a:lstStyle/>
          <a:p>
            <a:r>
              <a:rPr lang="en-US" dirty="0" smtClean="0"/>
              <a:t>The Constitution also lays down that a person shall be disqualified from being a member of Parliament if he is so disqualified on the ground of defection under the provisions of the Tenth Schedule. A member incurs disqualification under the defection law:</a:t>
            </a:r>
          </a:p>
          <a:p>
            <a:pPr>
              <a:buNone/>
            </a:pPr>
            <a:r>
              <a:rPr lang="en-US" dirty="0" smtClean="0"/>
              <a:t>1. if he voluntary gives up the membership of the political party on whose ticket he is elected to the House;</a:t>
            </a:r>
          </a:p>
          <a:p>
            <a:pPr>
              <a:buNone/>
            </a:pPr>
            <a:r>
              <a:rPr lang="en-US" dirty="0" smtClean="0"/>
              <a:t>2. if he votes or abstains from voting in the House contrary to any direction given by his political party;</a:t>
            </a:r>
          </a:p>
          <a:p>
            <a:pPr>
              <a:buNone/>
            </a:pPr>
            <a:r>
              <a:rPr lang="en-US" dirty="0" smtClean="0"/>
              <a:t>3. if any independently elected member joins any political party; and</a:t>
            </a:r>
          </a:p>
          <a:p>
            <a:pPr>
              <a:buNone/>
            </a:pPr>
            <a:r>
              <a:rPr lang="en-US" dirty="0" smtClean="0"/>
              <a:t>4. if any nominated member joins any political party after the expiry of six months.</a:t>
            </a:r>
          </a:p>
          <a:p>
            <a:pPr>
              <a:buNone/>
            </a:pPr>
            <a:r>
              <a:rPr lang="en-US" dirty="0" smtClean="0"/>
              <a:t>The question of disqualification under the Tenth Schedule is decided by the Chairman in the case of </a:t>
            </a:r>
            <a:r>
              <a:rPr lang="en-US" dirty="0" err="1" smtClean="0"/>
              <a:t>Rajya</a:t>
            </a:r>
            <a:r>
              <a:rPr lang="en-US" dirty="0" smtClean="0"/>
              <a:t> </a:t>
            </a:r>
            <a:r>
              <a:rPr lang="en-US" dirty="0" err="1" smtClean="0"/>
              <a:t>Sabha</a:t>
            </a:r>
            <a:r>
              <a:rPr lang="en-US" dirty="0" smtClean="0"/>
              <a:t> and Speaker in the case of </a:t>
            </a:r>
            <a:r>
              <a:rPr lang="en-US" dirty="0" err="1" smtClean="0"/>
              <a:t>Lok</a:t>
            </a:r>
            <a:r>
              <a:rPr lang="en-US" dirty="0" smtClean="0"/>
              <a:t> </a:t>
            </a:r>
            <a:r>
              <a:rPr lang="en-US" dirty="0" err="1" smtClean="0"/>
              <a:t>Sabha</a:t>
            </a:r>
            <a:r>
              <a:rPr lang="en-US" dirty="0" smtClean="0"/>
              <a:t> (and not by the president of India). In 1992, the Supreme Court ruled that the decision of the Chairman/ Speaker in this regard is subject to judicial review.</a:t>
            </a:r>
            <a:endParaRPr lang="en-US" dirty="0"/>
          </a:p>
        </p:txBody>
      </p:sp>
      <p:sp>
        <p:nvSpPr>
          <p:cNvPr id="3" name="Title 2"/>
          <p:cNvSpPr>
            <a:spLocks noGrp="1"/>
          </p:cNvSpPr>
          <p:nvPr>
            <p:ph type="title"/>
          </p:nvPr>
        </p:nvSpPr>
        <p:spPr/>
        <p:txBody>
          <a:bodyPr>
            <a:normAutofit fontScale="90000"/>
          </a:bodyPr>
          <a:lstStyle/>
          <a:p>
            <a:r>
              <a:rPr b="1" smtClean="0"/>
              <a:t>Disqualification on Ground of Defection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81600"/>
          </a:xfrm>
        </p:spPr>
        <p:txBody>
          <a:bodyPr>
            <a:normAutofit fontScale="92500" lnSpcReduction="20000"/>
          </a:bodyPr>
          <a:lstStyle/>
          <a:p>
            <a:r>
              <a:rPr lang="en-IN" b="1" u="sng" dirty="0" smtClean="0"/>
              <a:t>Double Membership</a:t>
            </a:r>
            <a:r>
              <a:rPr lang="en-IN" b="1" dirty="0" smtClean="0"/>
              <a:t>: </a:t>
            </a:r>
            <a:r>
              <a:rPr lang="en-US" dirty="0" smtClean="0"/>
              <a:t>A person cannot be a member of both Houses of Parliament at </a:t>
            </a:r>
            <a:r>
              <a:rPr lang="en-IN" dirty="0" smtClean="0"/>
              <a:t>the same time.</a:t>
            </a:r>
          </a:p>
          <a:p>
            <a:r>
              <a:rPr lang="en-IN" b="1" u="sng" dirty="0" smtClean="0"/>
              <a:t>Disqualification: </a:t>
            </a:r>
            <a:r>
              <a:rPr lang="en-US" dirty="0" smtClean="0"/>
              <a:t>If a member of Parliament becomes subject to any of the disqualifications specified in the Constitution, his seat becomes </a:t>
            </a:r>
            <a:r>
              <a:rPr lang="en-IN" dirty="0" smtClean="0"/>
              <a:t>vacant</a:t>
            </a:r>
          </a:p>
          <a:p>
            <a:r>
              <a:rPr lang="en-IN" b="1" u="sng" dirty="0" smtClean="0"/>
              <a:t>Resignation: </a:t>
            </a:r>
            <a:r>
              <a:rPr lang="en-US" dirty="0" smtClean="0"/>
              <a:t>A member may resign his seat by writing to the Chairman of </a:t>
            </a:r>
            <a:r>
              <a:rPr lang="en-US" dirty="0" err="1" smtClean="0"/>
              <a:t>Rajya</a:t>
            </a:r>
            <a:r>
              <a:rPr lang="en-US" dirty="0" smtClean="0"/>
              <a:t> </a:t>
            </a:r>
            <a:r>
              <a:rPr lang="en-US" dirty="0" err="1" smtClean="0"/>
              <a:t>Sabha</a:t>
            </a:r>
            <a:r>
              <a:rPr lang="en-US" dirty="0" smtClean="0"/>
              <a:t> or Speaker of </a:t>
            </a:r>
            <a:r>
              <a:rPr lang="en-US" dirty="0" err="1" smtClean="0"/>
              <a:t>Lok</a:t>
            </a:r>
            <a:r>
              <a:rPr lang="en-US" dirty="0" smtClean="0"/>
              <a:t> </a:t>
            </a:r>
            <a:r>
              <a:rPr lang="en-US" dirty="0" err="1" smtClean="0"/>
              <a:t>Sabha</a:t>
            </a:r>
            <a:r>
              <a:rPr lang="en-US" dirty="0" smtClean="0"/>
              <a:t>, as the case may be. The seat falls vacant when the resignation is accepted</a:t>
            </a:r>
          </a:p>
          <a:p>
            <a:r>
              <a:rPr lang="en-IN" b="1" u="sng" dirty="0" smtClean="0"/>
              <a:t>Absence: </a:t>
            </a:r>
            <a:r>
              <a:rPr lang="en-US" dirty="0" smtClean="0"/>
              <a:t>A House can declare the seat of a member vacant if he is absent from all its meetings for a period of sixty days without its permission. In computing the period of sixty days, no account shall be taken of any period during which the House is prorogued or adjourned for more than four consecutive days</a:t>
            </a:r>
          </a:p>
          <a:p>
            <a:endParaRPr lang="en-IN" dirty="0" smtClean="0"/>
          </a:p>
        </p:txBody>
      </p:sp>
      <p:sp>
        <p:nvSpPr>
          <p:cNvPr id="3" name="Title 2"/>
          <p:cNvSpPr>
            <a:spLocks noGrp="1"/>
          </p:cNvSpPr>
          <p:nvPr>
            <p:ph type="title"/>
          </p:nvPr>
        </p:nvSpPr>
        <p:spPr/>
        <p:txBody>
          <a:bodyPr/>
          <a:lstStyle/>
          <a:p>
            <a:r>
              <a:rPr lang="en-IN" sz="4000" dirty="0" smtClean="0"/>
              <a:t>Vacating of Seats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1000"/>
            <a:ext cx="8229600" cy="4572000"/>
          </a:xfrm>
        </p:spPr>
        <p:txBody>
          <a:bodyPr/>
          <a:lstStyle/>
          <a:p>
            <a:r>
              <a:rPr lang="en-IN" b="1" u="sng" dirty="0" smtClean="0"/>
              <a:t>Other cases: </a:t>
            </a:r>
          </a:p>
          <a:p>
            <a:r>
              <a:rPr lang="en-IN" dirty="0" smtClean="0"/>
              <a:t>(a)</a:t>
            </a:r>
            <a:r>
              <a:rPr lang="en-US" dirty="0" smtClean="0"/>
              <a:t>if his election is declared void by the court;</a:t>
            </a:r>
          </a:p>
          <a:p>
            <a:r>
              <a:rPr lang="en-US" dirty="0" smtClean="0"/>
              <a:t>(b) if he is expelled by the House;</a:t>
            </a:r>
          </a:p>
          <a:p>
            <a:r>
              <a:rPr lang="en-US" dirty="0" smtClean="0"/>
              <a:t>(c) if he is elected to the office of President or Vice-President;</a:t>
            </a:r>
            <a:endParaRPr lang="en-IN" dirty="0" smtClean="0"/>
          </a:p>
          <a:p>
            <a:r>
              <a:rPr lang="en-US" dirty="0" smtClean="0"/>
              <a:t>(d) if he is appointed to the office of governor of a state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What Is Parliament ? (Historical Background)</a:t>
            </a:r>
            <a:endParaRPr lang="en-US" dirty="0"/>
          </a:p>
        </p:txBody>
      </p:sp>
      <p:sp>
        <p:nvSpPr>
          <p:cNvPr id="2" name="Content Placeholder 1"/>
          <p:cNvSpPr>
            <a:spLocks noGrp="1"/>
          </p:cNvSpPr>
          <p:nvPr>
            <p:ph sz="half" idx="1"/>
          </p:nvPr>
        </p:nvSpPr>
        <p:spPr/>
        <p:txBody>
          <a:bodyPr>
            <a:normAutofit fontScale="77500" lnSpcReduction="20000"/>
          </a:bodyPr>
          <a:lstStyle/>
          <a:p>
            <a:r>
              <a:rPr lang="en-US" dirty="0" smtClean="0"/>
              <a:t>Parliaments are common over the whole of the civilized world. English parliament is the Mother of all Parliaments.</a:t>
            </a:r>
          </a:p>
          <a:p>
            <a:r>
              <a:rPr lang="en-US" dirty="0" smtClean="0"/>
              <a:t>Parliamentary Government has been defined as “Government by talk” or more precisely, “control of Government by talk”.</a:t>
            </a:r>
          </a:p>
          <a:p>
            <a:r>
              <a:rPr lang="en-US" dirty="0" smtClean="0"/>
              <a:t> It is a place where people talk about the affairs of the nation. </a:t>
            </a:r>
          </a:p>
          <a:p>
            <a:r>
              <a:rPr lang="en-US" dirty="0" smtClean="0"/>
              <a:t>In the U.K. the Parliament consists of the King, the House of Lords and the House of Commons. All three functionaries join together to complete the actions of Parliament.</a:t>
            </a:r>
          </a:p>
          <a:p>
            <a:endParaRPr lang="en-US" dirty="0"/>
          </a:p>
        </p:txBody>
      </p:sp>
      <p:pic>
        <p:nvPicPr>
          <p:cNvPr id="5" name="Content Placeholder 4" descr="ppt 1.jpg"/>
          <p:cNvPicPr>
            <a:picLocks noGrp="1" noChangeAspect="1"/>
          </p:cNvPicPr>
          <p:nvPr>
            <p:ph sz="half" idx="2"/>
          </p:nvPr>
        </p:nvPicPr>
        <p:blipFill>
          <a:blip r:embed="rId2"/>
          <a:stretch>
            <a:fillRect/>
          </a:stretch>
        </p:blipFill>
        <p:spPr>
          <a:xfrm>
            <a:off x="4572000" y="1981200"/>
            <a:ext cx="4135438" cy="32004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05400"/>
          </a:xfrm>
        </p:spPr>
        <p:txBody>
          <a:bodyPr>
            <a:normAutofit fontScale="85000" lnSpcReduction="20000"/>
          </a:bodyPr>
          <a:lstStyle/>
          <a:p>
            <a:pPr>
              <a:buNone/>
            </a:pPr>
            <a:r>
              <a:rPr lang="en-US" dirty="0" smtClean="0"/>
              <a:t>    There is a Speaker and a Deputy Speaker for the </a:t>
            </a:r>
            <a:r>
              <a:rPr lang="en-US" dirty="0" err="1" smtClean="0"/>
              <a:t>Lok</a:t>
            </a:r>
            <a:r>
              <a:rPr lang="en-US" dirty="0" smtClean="0"/>
              <a:t> </a:t>
            </a:r>
            <a:r>
              <a:rPr lang="en-US" dirty="0" err="1" smtClean="0"/>
              <a:t>Sabha</a:t>
            </a:r>
            <a:r>
              <a:rPr lang="en-US" dirty="0" smtClean="0"/>
              <a:t> and a panel of chairpersons for the </a:t>
            </a:r>
            <a:r>
              <a:rPr lang="en-US" dirty="0" err="1" smtClean="0"/>
              <a:t>Lok</a:t>
            </a:r>
            <a:r>
              <a:rPr lang="en-US" dirty="0" smtClean="0"/>
              <a:t> </a:t>
            </a:r>
            <a:r>
              <a:rPr lang="en-US" dirty="0" err="1" smtClean="0"/>
              <a:t>Sabha</a:t>
            </a:r>
            <a:r>
              <a:rPr lang="en-US" dirty="0" smtClean="0"/>
              <a:t>.</a:t>
            </a:r>
          </a:p>
          <a:p>
            <a:pPr>
              <a:buNone/>
            </a:pPr>
            <a:r>
              <a:rPr lang="en-US" b="1" dirty="0" smtClean="0"/>
              <a:t>Speaker of </a:t>
            </a:r>
            <a:r>
              <a:rPr lang="en-US" b="1" dirty="0" err="1" smtClean="0"/>
              <a:t>Lok</a:t>
            </a:r>
            <a:r>
              <a:rPr lang="en-US" b="1" dirty="0" smtClean="0"/>
              <a:t> </a:t>
            </a:r>
            <a:r>
              <a:rPr lang="en-US" b="1" dirty="0" err="1" smtClean="0"/>
              <a:t>Sabha</a:t>
            </a:r>
            <a:r>
              <a:rPr lang="en-US" b="1" dirty="0" smtClean="0"/>
              <a:t> : </a:t>
            </a:r>
          </a:p>
          <a:p>
            <a:r>
              <a:rPr lang="en-US" dirty="0" smtClean="0"/>
              <a:t>The Speaker is elected by the </a:t>
            </a:r>
            <a:r>
              <a:rPr lang="en-US" dirty="0" err="1" smtClean="0"/>
              <a:t>Lok</a:t>
            </a:r>
            <a:r>
              <a:rPr lang="en-US" dirty="0" smtClean="0"/>
              <a:t> </a:t>
            </a:r>
            <a:r>
              <a:rPr lang="en-US" dirty="0" err="1" smtClean="0"/>
              <a:t>Sabha</a:t>
            </a:r>
            <a:r>
              <a:rPr lang="en-US" dirty="0" smtClean="0"/>
              <a:t> from amongst its members (as soon as may be, after its first sitting). Whenever the office of the Speaker falls vacant, the </a:t>
            </a:r>
            <a:r>
              <a:rPr lang="en-US" dirty="0" err="1" smtClean="0"/>
              <a:t>Lok</a:t>
            </a:r>
            <a:r>
              <a:rPr lang="en-US" dirty="0" smtClean="0"/>
              <a:t> </a:t>
            </a:r>
            <a:r>
              <a:rPr lang="en-US" dirty="0" err="1" smtClean="0"/>
              <a:t>Sabha</a:t>
            </a:r>
            <a:r>
              <a:rPr lang="en-US" dirty="0" smtClean="0"/>
              <a:t> elects another member to fill the vacancy. The date of election of the Speaker is fixed by the President.</a:t>
            </a:r>
          </a:p>
          <a:p>
            <a:r>
              <a:rPr lang="en-US" dirty="0" smtClean="0"/>
              <a:t>The Speaker is the head of the </a:t>
            </a:r>
            <a:r>
              <a:rPr lang="en-US" dirty="0" err="1" smtClean="0"/>
              <a:t>Lok</a:t>
            </a:r>
            <a:r>
              <a:rPr lang="en-US" dirty="0" smtClean="0"/>
              <a:t> </a:t>
            </a:r>
            <a:r>
              <a:rPr lang="en-US" dirty="0" err="1" smtClean="0"/>
              <a:t>Sabha</a:t>
            </a:r>
            <a:r>
              <a:rPr lang="en-US" dirty="0" smtClean="0"/>
              <a:t>, and its representative. He is the guardian of powers and privileges of the members, the House as a whole and its committees. He is the principal spokesman of the House, and his decision in all Parliamentary matters is final. He is thus much more than merely the presiding officer of the </a:t>
            </a:r>
            <a:r>
              <a:rPr lang="en-US" dirty="0" err="1" smtClean="0"/>
              <a:t>Lok</a:t>
            </a:r>
            <a:r>
              <a:rPr lang="en-US" dirty="0" smtClean="0"/>
              <a:t> </a:t>
            </a:r>
            <a:r>
              <a:rPr lang="en-US" dirty="0" err="1" smtClean="0"/>
              <a:t>Sabha</a:t>
            </a:r>
            <a:r>
              <a:rPr lang="en-US" dirty="0" smtClean="0"/>
              <a:t>. In these capacities, he is vested with vast, varied and vital responsibilities and enjoys great </a:t>
            </a:r>
            <a:r>
              <a:rPr lang="en-US" dirty="0" err="1" smtClean="0"/>
              <a:t>honour</a:t>
            </a:r>
            <a:r>
              <a:rPr lang="en-US" dirty="0" smtClean="0"/>
              <a:t>, high dignity and supreme authority within the House.</a:t>
            </a:r>
            <a:endParaRPr lang="en-US" b="1" dirty="0"/>
          </a:p>
        </p:txBody>
      </p:sp>
      <p:sp>
        <p:nvSpPr>
          <p:cNvPr id="3" name="Title 2"/>
          <p:cNvSpPr>
            <a:spLocks noGrp="1"/>
          </p:cNvSpPr>
          <p:nvPr>
            <p:ph type="title"/>
          </p:nvPr>
        </p:nvSpPr>
        <p:spPr/>
        <p:txBody>
          <a:bodyPr/>
          <a:lstStyle/>
          <a:p>
            <a:r>
              <a:rPr b="1" smtClean="0"/>
              <a:t>PRESIDING OFFICER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400800"/>
          </a:xfrm>
        </p:spPr>
        <p:txBody>
          <a:bodyPr>
            <a:normAutofit fontScale="77500" lnSpcReduction="20000"/>
          </a:bodyPr>
          <a:lstStyle/>
          <a:p>
            <a:r>
              <a:rPr lang="en-US" dirty="0" smtClean="0"/>
              <a:t>The Speaker of the </a:t>
            </a:r>
            <a:r>
              <a:rPr lang="en-US" dirty="0" err="1" smtClean="0"/>
              <a:t>Lok</a:t>
            </a:r>
            <a:r>
              <a:rPr lang="en-US" dirty="0" smtClean="0"/>
              <a:t> </a:t>
            </a:r>
            <a:r>
              <a:rPr lang="en-US" dirty="0" err="1" smtClean="0"/>
              <a:t>Sabha</a:t>
            </a:r>
            <a:r>
              <a:rPr lang="en-US" dirty="0" smtClean="0"/>
              <a:t> derives his powers and duties from three sources, that is, the Constitution of India, the Rules of Procedure and Conduct of Business of </a:t>
            </a:r>
            <a:r>
              <a:rPr lang="en-US" dirty="0" err="1" smtClean="0"/>
              <a:t>Lok</a:t>
            </a:r>
            <a:r>
              <a:rPr lang="en-US" dirty="0" smtClean="0"/>
              <a:t> </a:t>
            </a:r>
            <a:r>
              <a:rPr lang="en-US" dirty="0" err="1" smtClean="0"/>
              <a:t>Sabha</a:t>
            </a:r>
            <a:r>
              <a:rPr lang="en-US" dirty="0" smtClean="0"/>
              <a:t>, and Parliamentary Conventions (residuary powers that are unwritten or unspecified in the Rules).</a:t>
            </a:r>
          </a:p>
          <a:p>
            <a:endParaRPr lang="en-US" b="1" dirty="0" smtClean="0"/>
          </a:p>
          <a:p>
            <a:r>
              <a:rPr lang="en-US" b="1" dirty="0" smtClean="0"/>
              <a:t>Powers of Speaker : </a:t>
            </a:r>
          </a:p>
          <a:p>
            <a:pPr>
              <a:buNone/>
            </a:pPr>
            <a:r>
              <a:rPr lang="en-US" dirty="0" smtClean="0"/>
              <a:t>1. He maintains order and decorum in the House for conducting its business and regulating its proceedings. This is his primary responsibility and he has final power in this regard.</a:t>
            </a:r>
          </a:p>
          <a:p>
            <a:pPr>
              <a:buNone/>
            </a:pPr>
            <a:r>
              <a:rPr lang="en-US" dirty="0" smtClean="0"/>
              <a:t>2. He is the final interpreter of the provisions of (a) the Constitution of India, (b) the Rules of Procedure and Conduct of Business of </a:t>
            </a:r>
            <a:r>
              <a:rPr lang="en-US" dirty="0" err="1" smtClean="0"/>
              <a:t>Lok</a:t>
            </a:r>
            <a:r>
              <a:rPr lang="en-US" dirty="0" smtClean="0"/>
              <a:t> </a:t>
            </a:r>
            <a:r>
              <a:rPr lang="en-US" dirty="0" err="1" smtClean="0"/>
              <a:t>Sabha</a:t>
            </a:r>
            <a:r>
              <a:rPr lang="en-US" dirty="0" smtClean="0"/>
              <a:t>, and (c) the parliamentary precedents, within the House.</a:t>
            </a:r>
          </a:p>
          <a:p>
            <a:pPr>
              <a:buNone/>
            </a:pPr>
            <a:r>
              <a:rPr lang="en-US" dirty="0" smtClean="0"/>
              <a:t>3. He adjourns the House or suspends the meeting in absence of a quorum. The quorum to constitute a meeting of the House is one-tenth of the total strength of the House.</a:t>
            </a:r>
          </a:p>
          <a:p>
            <a:pPr>
              <a:buNone/>
            </a:pPr>
            <a:r>
              <a:rPr lang="en-US" dirty="0" smtClean="0"/>
              <a:t>4. He does not vote in the first instance. But he can exercise a casting vote in the case of a tie. In other words, only when the House is divided equally on any question, the Speaker is entitled to vote. Such vote is called casting vote, and its purpose is to resolve a deadlock.</a:t>
            </a:r>
          </a:p>
          <a:p>
            <a:pPr>
              <a:buNone/>
            </a:pPr>
            <a:r>
              <a:rPr lang="en-US" dirty="0" smtClean="0"/>
              <a:t>5. He presides over a joint setting of the two Houses of Parliament. Such a sitting is summoned by the President to settle a deadlock between the two Houses on a bill.</a:t>
            </a:r>
            <a:r>
              <a:rPr lang="en-US" b="1" dirty="0" smtClean="0"/>
              <a:t>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57200" y="609600"/>
            <a:ext cx="8229600" cy="5943600"/>
          </a:xfrm>
        </p:spPr>
        <p:txBody>
          <a:bodyPr>
            <a:normAutofit fontScale="77500" lnSpcReduction="20000"/>
          </a:bodyPr>
          <a:lstStyle/>
          <a:p>
            <a:pPr>
              <a:buNone/>
            </a:pPr>
            <a:r>
              <a:rPr lang="en-US" dirty="0" smtClean="0"/>
              <a:t>6. He can allow a ‘secret’ sitting of the House at the request of the Leader of the House. When the House sits in secret, no stranger can be present in the chamber, lobby or galleries except with the permission of the Speaker.</a:t>
            </a:r>
          </a:p>
          <a:p>
            <a:pPr>
              <a:buNone/>
            </a:pPr>
            <a:r>
              <a:rPr lang="en-US" dirty="0" smtClean="0"/>
              <a:t>7. He decides whether a bill is a money bill or not and his decision on this question is final. When a money bill is transmitted to the </a:t>
            </a:r>
            <a:r>
              <a:rPr lang="en-US" dirty="0" err="1" smtClean="0"/>
              <a:t>Rajya</a:t>
            </a:r>
            <a:r>
              <a:rPr lang="en-US" dirty="0" smtClean="0"/>
              <a:t> </a:t>
            </a:r>
            <a:r>
              <a:rPr lang="en-US" dirty="0" err="1" smtClean="0"/>
              <a:t>Sabha</a:t>
            </a:r>
            <a:r>
              <a:rPr lang="en-US" dirty="0" smtClean="0"/>
              <a:t> for recommendation and presented to the President for assent, the Speaker endorses on the bill his certificate that it is a money bill.</a:t>
            </a:r>
          </a:p>
          <a:p>
            <a:pPr>
              <a:buNone/>
            </a:pPr>
            <a:r>
              <a:rPr lang="en-US" dirty="0" smtClean="0"/>
              <a:t>8. He decides the questions of disqualification of a member of the </a:t>
            </a:r>
            <a:r>
              <a:rPr lang="en-US" dirty="0" err="1" smtClean="0"/>
              <a:t>Lok</a:t>
            </a:r>
            <a:r>
              <a:rPr lang="en-US" dirty="0" smtClean="0"/>
              <a:t> </a:t>
            </a:r>
            <a:r>
              <a:rPr lang="en-US" dirty="0" err="1" smtClean="0"/>
              <a:t>Sabha</a:t>
            </a:r>
            <a:r>
              <a:rPr lang="en-US" dirty="0" smtClean="0"/>
              <a:t>, arising on the ground of defection under the provisions of the Tenth Schedule. In 1992, the Supreme Court ruled that the decision of the Speaker in this regard is subject to judicial review .</a:t>
            </a:r>
          </a:p>
          <a:p>
            <a:pPr>
              <a:buNone/>
            </a:pPr>
            <a:r>
              <a:rPr lang="en-US" dirty="0" smtClean="0"/>
              <a:t>9. He acts as the </a:t>
            </a:r>
            <a:r>
              <a:rPr lang="en-US" i="1" dirty="0" smtClean="0"/>
              <a:t>ex-officio chairman of the Indian </a:t>
            </a:r>
            <a:r>
              <a:rPr lang="en-US" dirty="0" smtClean="0"/>
              <a:t>Parliamentary Group which is a link between the Parliament of India and the various parliaments of the world. He also acts as the </a:t>
            </a:r>
            <a:r>
              <a:rPr lang="en-US" i="1" dirty="0" smtClean="0"/>
              <a:t>ex-officio chairman of the conference of </a:t>
            </a:r>
            <a:r>
              <a:rPr lang="en-US" dirty="0" smtClean="0"/>
              <a:t>presiding officers of legislative bodies in the country.</a:t>
            </a:r>
          </a:p>
          <a:p>
            <a:pPr>
              <a:buNone/>
            </a:pPr>
            <a:r>
              <a:rPr lang="en-US" dirty="0" smtClean="0"/>
              <a:t>10. He appoints the chairman of all the parliamentary committees of the </a:t>
            </a:r>
            <a:r>
              <a:rPr lang="en-US" dirty="0" err="1" smtClean="0"/>
              <a:t>Lok</a:t>
            </a:r>
            <a:r>
              <a:rPr lang="en-US" dirty="0" smtClean="0"/>
              <a:t> </a:t>
            </a:r>
            <a:r>
              <a:rPr lang="en-US" dirty="0" err="1" smtClean="0"/>
              <a:t>Sabha</a:t>
            </a:r>
            <a:r>
              <a:rPr lang="en-US" dirty="0" smtClean="0"/>
              <a:t> and supervises their functioning. He himself is the chairman of the Business Advisory Committee, the Rules Committee and the General Purpose Committee.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715000"/>
          </a:xfrm>
        </p:spPr>
        <p:txBody>
          <a:bodyPr>
            <a:noAutofit/>
          </a:bodyPr>
          <a:lstStyle/>
          <a:p>
            <a:r>
              <a:rPr lang="en-US" sz="1800" dirty="0" smtClean="0"/>
              <a:t>Like the Speaker, the Deputy Speaker is also elected by the </a:t>
            </a:r>
            <a:r>
              <a:rPr lang="en-US" sz="1800" dirty="0" err="1" smtClean="0"/>
              <a:t>Lok</a:t>
            </a:r>
            <a:r>
              <a:rPr lang="en-US" sz="1800" dirty="0" smtClean="0"/>
              <a:t> </a:t>
            </a:r>
            <a:r>
              <a:rPr lang="en-US" sz="1800" dirty="0" err="1" smtClean="0"/>
              <a:t>Sabha</a:t>
            </a:r>
            <a:r>
              <a:rPr lang="en-US" sz="1800" dirty="0" smtClean="0"/>
              <a:t> itself from amongst its members. He is elected after the election of the Speaker has taken place. The date of election of the Deputy Speaker is fixed by the Speaker. Whenever the office of the Deputy Speaker falls vacant, the </a:t>
            </a:r>
            <a:r>
              <a:rPr lang="en-US" sz="1800" dirty="0" err="1" smtClean="0"/>
              <a:t>Lok</a:t>
            </a:r>
            <a:r>
              <a:rPr lang="en-US" sz="1800" dirty="0" smtClean="0"/>
              <a:t> </a:t>
            </a:r>
            <a:r>
              <a:rPr lang="en-US" sz="1800" dirty="0" err="1" smtClean="0"/>
              <a:t>Sabha</a:t>
            </a:r>
            <a:r>
              <a:rPr lang="en-US" sz="1800" dirty="0" smtClean="0"/>
              <a:t> elects another member to fill the vacancy. Like the Speaker, the Deputy Speaker remains in office usually during the life of the </a:t>
            </a:r>
            <a:r>
              <a:rPr lang="en-US" sz="1800" dirty="0" err="1" smtClean="0"/>
              <a:t>Lok</a:t>
            </a:r>
            <a:r>
              <a:rPr lang="en-US" sz="1800" dirty="0" smtClean="0"/>
              <a:t> </a:t>
            </a:r>
            <a:r>
              <a:rPr lang="en-US" sz="1800" dirty="0" err="1" smtClean="0"/>
              <a:t>Sabha</a:t>
            </a:r>
            <a:r>
              <a:rPr lang="en-US" sz="1800" dirty="0" smtClean="0"/>
              <a:t>. However, he may vacate his office earlier in any of the following three cases:</a:t>
            </a:r>
          </a:p>
          <a:p>
            <a:pPr>
              <a:buNone/>
            </a:pPr>
            <a:r>
              <a:rPr lang="en-US" sz="1800" dirty="0" smtClean="0"/>
              <a:t>1. if he ceases to be a member of the </a:t>
            </a:r>
            <a:r>
              <a:rPr lang="en-US" sz="1800" dirty="0" err="1" smtClean="0"/>
              <a:t>Lok</a:t>
            </a:r>
            <a:r>
              <a:rPr lang="en-US" sz="1800" dirty="0" smtClean="0"/>
              <a:t> </a:t>
            </a:r>
            <a:r>
              <a:rPr lang="en-US" sz="1800" dirty="0" err="1" smtClean="0"/>
              <a:t>Sabha</a:t>
            </a:r>
            <a:r>
              <a:rPr lang="en-US" sz="1800" dirty="0" smtClean="0"/>
              <a:t>;</a:t>
            </a:r>
          </a:p>
          <a:p>
            <a:pPr>
              <a:buNone/>
            </a:pPr>
            <a:r>
              <a:rPr lang="en-US" sz="1800" dirty="0" smtClean="0"/>
              <a:t>2. if he resigns by writing to the Speaker; and</a:t>
            </a:r>
          </a:p>
          <a:p>
            <a:pPr>
              <a:buNone/>
            </a:pPr>
            <a:r>
              <a:rPr lang="en-US" sz="1800" dirty="0" smtClean="0"/>
              <a:t>3. if he is removed by a resolution passed by a majority of all the then members of the </a:t>
            </a:r>
            <a:r>
              <a:rPr lang="en-US" sz="1800" dirty="0" err="1" smtClean="0"/>
              <a:t>Lok</a:t>
            </a:r>
            <a:r>
              <a:rPr lang="en-US" sz="1800" dirty="0" smtClean="0"/>
              <a:t> </a:t>
            </a:r>
            <a:r>
              <a:rPr lang="en-US" sz="1800" dirty="0" err="1" smtClean="0"/>
              <a:t>Sabha</a:t>
            </a:r>
            <a:r>
              <a:rPr lang="en-US" sz="1800" dirty="0" smtClean="0"/>
              <a:t>. Such a resolution can be moved only after giving 14 days’ advance notice.</a:t>
            </a:r>
          </a:p>
          <a:p>
            <a:pPr>
              <a:buNone/>
            </a:pPr>
            <a:r>
              <a:rPr lang="en-US" sz="1800" dirty="0" smtClean="0"/>
              <a:t>The Deputy Speaker performs the duties of the Speaker’s office when it is vacant. He also acts as the Speaker when the latter is absent from the sitting of the House. In both the cases, he assumes all the powers of the Speaker. He also presides over the joint sitting of both the Houses of Parliament, in case the Speaker is absent from such a sitting.</a:t>
            </a:r>
            <a:endParaRPr lang="en-US" sz="1800" dirty="0"/>
          </a:p>
        </p:txBody>
      </p:sp>
      <p:sp>
        <p:nvSpPr>
          <p:cNvPr id="3" name="Title 2"/>
          <p:cNvSpPr>
            <a:spLocks noGrp="1"/>
          </p:cNvSpPr>
          <p:nvPr>
            <p:ph type="title"/>
          </p:nvPr>
        </p:nvSpPr>
        <p:spPr/>
        <p:txBody>
          <a:bodyPr>
            <a:normAutofit fontScale="90000"/>
          </a:bodyPr>
          <a:lstStyle/>
          <a:p>
            <a:r>
              <a:rPr b="1" smtClean="0"/>
              <a:t>Deputy Speaker of Lok Sabha</a:t>
            </a:r>
            <a:br>
              <a:rPr b="1"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None/>
            </a:pPr>
            <a:r>
              <a:rPr lang="en-US" dirty="0" smtClean="0"/>
              <a:t>As provided by the Constitution, the Speaker of the last </a:t>
            </a:r>
            <a:r>
              <a:rPr lang="en-US" dirty="0" err="1" smtClean="0"/>
              <a:t>Lok</a:t>
            </a:r>
            <a:r>
              <a:rPr lang="en-US" dirty="0" smtClean="0"/>
              <a:t> </a:t>
            </a:r>
            <a:r>
              <a:rPr lang="en-US" dirty="0" err="1" smtClean="0"/>
              <a:t>Sabha</a:t>
            </a:r>
            <a:r>
              <a:rPr lang="en-US" dirty="0" smtClean="0"/>
              <a:t> vacates his office immediately before the first meeting of the newly-elected </a:t>
            </a:r>
            <a:r>
              <a:rPr lang="en-US" dirty="0" err="1" smtClean="0"/>
              <a:t>Lok</a:t>
            </a:r>
            <a:r>
              <a:rPr lang="en-US" dirty="0" smtClean="0"/>
              <a:t> </a:t>
            </a:r>
            <a:r>
              <a:rPr lang="en-US" dirty="0" err="1" smtClean="0"/>
              <a:t>Sabha</a:t>
            </a:r>
            <a:r>
              <a:rPr lang="en-US" dirty="0" smtClean="0"/>
              <a:t>. Therefore, the President appoints a member of the </a:t>
            </a:r>
            <a:r>
              <a:rPr lang="en-US" dirty="0" err="1" smtClean="0"/>
              <a:t>Lok</a:t>
            </a:r>
            <a:r>
              <a:rPr lang="en-US" dirty="0" smtClean="0"/>
              <a:t> </a:t>
            </a:r>
            <a:r>
              <a:rPr lang="en-US" dirty="0" err="1" smtClean="0"/>
              <a:t>Sabha</a:t>
            </a:r>
            <a:r>
              <a:rPr lang="en-US" dirty="0" smtClean="0"/>
              <a:t> as the Speaker </a:t>
            </a:r>
            <a:r>
              <a:rPr lang="en-US" i="1" dirty="0" smtClean="0"/>
              <a:t>Pro Tem. Usually, the </a:t>
            </a:r>
            <a:r>
              <a:rPr lang="en-US" dirty="0" err="1" smtClean="0"/>
              <a:t>seniormost</a:t>
            </a:r>
            <a:r>
              <a:rPr lang="en-US" dirty="0" smtClean="0"/>
              <a:t> member is selected for this. The President himself administers oath to the Speaker </a:t>
            </a:r>
            <a:r>
              <a:rPr lang="en-US" i="1" dirty="0" smtClean="0"/>
              <a:t>Pro Tem.</a:t>
            </a:r>
          </a:p>
          <a:p>
            <a:pPr>
              <a:buNone/>
            </a:pPr>
            <a:r>
              <a:rPr lang="en-US" dirty="0" smtClean="0"/>
              <a:t>The Speaker </a:t>
            </a:r>
            <a:r>
              <a:rPr lang="en-US" i="1" dirty="0" smtClean="0"/>
              <a:t>Pro Tem has all the powers of the Speaker. He </a:t>
            </a:r>
            <a:r>
              <a:rPr lang="en-US" dirty="0" smtClean="0"/>
              <a:t>presides over the first sitting of the newly-elected </a:t>
            </a:r>
            <a:r>
              <a:rPr lang="en-US" dirty="0" err="1" smtClean="0"/>
              <a:t>Lok</a:t>
            </a:r>
            <a:r>
              <a:rPr lang="en-US" dirty="0" smtClean="0"/>
              <a:t> </a:t>
            </a:r>
            <a:r>
              <a:rPr lang="en-US" dirty="0" err="1" smtClean="0"/>
              <a:t>Sabha</a:t>
            </a:r>
            <a:r>
              <a:rPr lang="en-US" dirty="0" smtClean="0"/>
              <a:t>. His main duty is to administer oath to the new members. He also enables the House to elect the new Speaker.</a:t>
            </a:r>
          </a:p>
          <a:p>
            <a:pPr>
              <a:buNone/>
            </a:pPr>
            <a:r>
              <a:rPr lang="en-US" dirty="0" smtClean="0"/>
              <a:t>When the new Speaker is elected by the House, the office of the Speaker </a:t>
            </a:r>
            <a:r>
              <a:rPr lang="en-US" i="1" dirty="0" smtClean="0"/>
              <a:t>Pro Tem ceases to exist. Hence, this office is a </a:t>
            </a:r>
            <a:r>
              <a:rPr lang="en-US" dirty="0" smtClean="0"/>
              <a:t>temporary office, existing for a few days</a:t>
            </a:r>
            <a:endParaRPr lang="en-US" dirty="0"/>
          </a:p>
        </p:txBody>
      </p:sp>
      <p:sp>
        <p:nvSpPr>
          <p:cNvPr id="3" name="Title 2"/>
          <p:cNvSpPr>
            <a:spLocks noGrp="1"/>
          </p:cNvSpPr>
          <p:nvPr>
            <p:ph type="title"/>
          </p:nvPr>
        </p:nvSpPr>
        <p:spPr/>
        <p:txBody>
          <a:bodyPr/>
          <a:lstStyle/>
          <a:p>
            <a:r>
              <a:rPr smtClean="0"/>
              <a:t>Speaker Pro Tem</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5029200"/>
          </a:xfrm>
        </p:spPr>
        <p:txBody>
          <a:bodyPr>
            <a:normAutofit fontScale="77500" lnSpcReduction="20000"/>
          </a:bodyPr>
          <a:lstStyle/>
          <a:p>
            <a:r>
              <a:rPr lang="en-US" b="1" dirty="0" smtClean="0"/>
              <a:t>Question Hour</a:t>
            </a:r>
            <a:br>
              <a:rPr lang="en-US" b="1" dirty="0" smtClean="0"/>
            </a:br>
            <a:r>
              <a:rPr lang="en-US" dirty="0" smtClean="0"/>
              <a:t>The first hour of every parliamentary sitting is slotted for this. During this time, the members ask questions and the ministers usually give answers. The questions are of three kinds, namely, starred, unstarred and short notice</a:t>
            </a:r>
          </a:p>
          <a:p>
            <a:r>
              <a:rPr lang="en-US" dirty="0" smtClean="0"/>
              <a:t>A </a:t>
            </a:r>
            <a:r>
              <a:rPr lang="en-US" b="1" dirty="0" smtClean="0"/>
              <a:t>starred question (distinguished by an asterisk) requires an </a:t>
            </a:r>
            <a:r>
              <a:rPr lang="en-US" dirty="0" smtClean="0"/>
              <a:t>oral answer and hence supplementary questions can follow.</a:t>
            </a:r>
          </a:p>
          <a:p>
            <a:r>
              <a:rPr lang="en-US" dirty="0" smtClean="0"/>
              <a:t>An </a:t>
            </a:r>
            <a:r>
              <a:rPr lang="en-US" b="1" dirty="0" smtClean="0"/>
              <a:t>unstarred question, on the other hand, requires a written </a:t>
            </a:r>
            <a:r>
              <a:rPr lang="en-US" dirty="0" smtClean="0"/>
              <a:t>answer and hence, supplementary questions cannot follow.</a:t>
            </a:r>
          </a:p>
          <a:p>
            <a:r>
              <a:rPr lang="en-US" dirty="0" smtClean="0"/>
              <a:t>A </a:t>
            </a:r>
            <a:r>
              <a:rPr lang="en-US" b="1" dirty="0" smtClean="0"/>
              <a:t>short notice question is one that is asked by giving a notice </a:t>
            </a:r>
            <a:r>
              <a:rPr lang="en-US" dirty="0" smtClean="0"/>
              <a:t>of less than ten days. It is answered orally.</a:t>
            </a:r>
          </a:p>
          <a:p>
            <a:r>
              <a:rPr lang="en-US" dirty="0" smtClean="0"/>
              <a:t>In addition to the ministers, the questions can also be asked to the private members. Thus, a question may be addressed to a private member if the subject matter of the question relates to some Bill, resolution or other matter connected with the business of the House for which that member is responsible. The procedure in regard to such question is the same as that followed in the case of questions addressed to a minister.</a:t>
            </a:r>
            <a:endParaRPr lang="en-US" dirty="0"/>
          </a:p>
        </p:txBody>
      </p:sp>
      <p:sp>
        <p:nvSpPr>
          <p:cNvPr id="3" name="Title 2"/>
          <p:cNvSpPr>
            <a:spLocks noGrp="1"/>
          </p:cNvSpPr>
          <p:nvPr>
            <p:ph type="title"/>
          </p:nvPr>
        </p:nvSpPr>
        <p:spPr/>
        <p:txBody>
          <a:bodyPr>
            <a:normAutofit fontScale="90000"/>
          </a:bodyPr>
          <a:lstStyle/>
          <a:p>
            <a:r>
              <a:rPr b="1" smtClean="0"/>
              <a:t>DEVICES OF PARLIAMENTARY PROCEEDINGS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400800"/>
          </a:xfrm>
        </p:spPr>
        <p:txBody>
          <a:bodyPr>
            <a:normAutofit/>
          </a:bodyPr>
          <a:lstStyle/>
          <a:p>
            <a:r>
              <a:rPr lang="en-US" b="1" dirty="0" smtClean="0"/>
              <a:t>Zero Hour</a:t>
            </a:r>
          </a:p>
          <a:p>
            <a:r>
              <a:rPr lang="en-US" dirty="0" smtClean="0"/>
              <a:t>Unlike the question hour, the zero hour is not mentioned in the Rules of Procedure. Thus it is an informal device available to the members of the Parliament to raise matters without any prior notice. The zero hour starts immediately after the question hour and lasts until the agenda for the day (</a:t>
            </a:r>
            <a:r>
              <a:rPr lang="en-US" dirty="0" err="1" smtClean="0"/>
              <a:t>ie</a:t>
            </a:r>
            <a:r>
              <a:rPr lang="en-US" dirty="0" smtClean="0"/>
              <a:t>, regular business of the House) is taken up. In other words, the time gap between the question hour and the agenda is known as zero hour. It is an Indian innovation in the field of parliamentary procedures and has been in existence since 1962.</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334000"/>
          </a:xfrm>
        </p:spPr>
        <p:txBody>
          <a:bodyPr/>
          <a:lstStyle/>
          <a:p>
            <a:r>
              <a:rPr lang="en-US" dirty="0" smtClean="0"/>
              <a:t>No discussion on a matter of general public importance can take place except on a motion made with the consent of the presiding officer. The House expresses its decisions or opinions on various issues through the adoption or rejection of motions moved by either ministers or private members.</a:t>
            </a:r>
          </a:p>
          <a:p>
            <a:endParaRPr lang="en-US" dirty="0"/>
          </a:p>
        </p:txBody>
      </p:sp>
      <p:sp>
        <p:nvSpPr>
          <p:cNvPr id="3" name="Title 2"/>
          <p:cNvSpPr>
            <a:spLocks noGrp="1"/>
          </p:cNvSpPr>
          <p:nvPr>
            <p:ph type="title"/>
          </p:nvPr>
        </p:nvSpPr>
        <p:spPr/>
        <p:txBody>
          <a:bodyPr/>
          <a:lstStyle/>
          <a:p>
            <a:r>
              <a:rPr b="1" smtClean="0"/>
              <a:t>Motions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It is a motion moved by a member to cut short the debate on a matter before the House. If the motion is approved by the House, debate is stopped forthwith and the matter is put to vote. There are four kinds of closure motions.</a:t>
            </a:r>
          </a:p>
          <a:p>
            <a:r>
              <a:rPr lang="en-US" dirty="0" smtClean="0"/>
              <a:t>(a) </a:t>
            </a:r>
            <a:r>
              <a:rPr lang="en-US" i="1" dirty="0" smtClean="0"/>
              <a:t>Simple Closure: It is one when a member moves that the </a:t>
            </a:r>
            <a:r>
              <a:rPr lang="en-US" dirty="0" smtClean="0"/>
              <a:t>‘matter having been sufficiently discussed be now put to vote’.</a:t>
            </a:r>
          </a:p>
          <a:p>
            <a:r>
              <a:rPr lang="en-US" dirty="0" smtClean="0"/>
              <a:t>(b) </a:t>
            </a:r>
            <a:r>
              <a:rPr lang="en-US" i="1" dirty="0" smtClean="0"/>
              <a:t>Closure by Compartments: In this case, the clauses of a bill </a:t>
            </a:r>
            <a:r>
              <a:rPr lang="en-US" dirty="0" smtClean="0"/>
              <a:t>or a lengthy resolution are grouped into parts before the commencement of the debate. The debate covers the part as a whole and the entire part is put to vote.</a:t>
            </a:r>
          </a:p>
          <a:p>
            <a:r>
              <a:rPr lang="en-US" dirty="0" smtClean="0"/>
              <a:t>(c) </a:t>
            </a:r>
            <a:r>
              <a:rPr lang="en-US" i="1" dirty="0" smtClean="0"/>
              <a:t>Kangaroo Closure: Under this type, only important clauses </a:t>
            </a:r>
            <a:r>
              <a:rPr lang="en-US" dirty="0" smtClean="0"/>
              <a:t>are taken up for debate and voting and the intervening clauses are skipped over and taken as passed.</a:t>
            </a:r>
          </a:p>
          <a:p>
            <a:r>
              <a:rPr lang="en-US" dirty="0" smtClean="0"/>
              <a:t>(d) </a:t>
            </a:r>
            <a:r>
              <a:rPr lang="en-US" i="1" dirty="0" smtClean="0"/>
              <a:t>Guillotine Closure: It is one when the </a:t>
            </a:r>
            <a:r>
              <a:rPr lang="en-US" i="1" dirty="0" err="1" smtClean="0"/>
              <a:t>undiscussed</a:t>
            </a:r>
            <a:r>
              <a:rPr lang="en-US" i="1" dirty="0" smtClean="0"/>
              <a:t> clauses of </a:t>
            </a:r>
            <a:r>
              <a:rPr lang="en-US" dirty="0" smtClean="0"/>
              <a:t>a bill or a resolution are also put to vote along with the discussed ones due to want of time (as the time allotted for the discussion is over).</a:t>
            </a:r>
            <a:endParaRPr lang="en-US" dirty="0"/>
          </a:p>
        </p:txBody>
      </p:sp>
      <p:sp>
        <p:nvSpPr>
          <p:cNvPr id="3" name="Title 2"/>
          <p:cNvSpPr>
            <a:spLocks noGrp="1"/>
          </p:cNvSpPr>
          <p:nvPr>
            <p:ph type="title"/>
          </p:nvPr>
        </p:nvSpPr>
        <p:spPr/>
        <p:txBody>
          <a:bodyPr/>
          <a:lstStyle/>
          <a:p>
            <a:r>
              <a:rPr b="1" smtClean="0"/>
              <a:t>Closure Motion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It is concerned with the breach of parliamentary privileges by a minister. It is moved by a member when he feels that a minister has committed a breach of privilege of the House or one or more of its members by withholding facts of a case or by giving wrong or distorted facts. Its purpose is to censure the concerned minister.</a:t>
            </a:r>
            <a:endParaRPr lang="en-US" dirty="0"/>
          </a:p>
        </p:txBody>
      </p:sp>
      <p:sp>
        <p:nvSpPr>
          <p:cNvPr id="3" name="Title 2"/>
          <p:cNvSpPr>
            <a:spLocks noGrp="1"/>
          </p:cNvSpPr>
          <p:nvPr>
            <p:ph type="title"/>
          </p:nvPr>
        </p:nvSpPr>
        <p:spPr/>
        <p:txBody>
          <a:bodyPr/>
          <a:lstStyle/>
          <a:p>
            <a:r>
              <a:rPr b="1" smtClean="0"/>
              <a:t>Privilege Motion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514600"/>
            <a:ext cx="8229600" cy="1219200"/>
          </a:xfrm>
        </p:spPr>
        <p:txBody>
          <a:bodyPr>
            <a:normAutofit fontScale="90000"/>
          </a:bodyPr>
          <a:lstStyle/>
          <a:p>
            <a:r>
              <a:rPr b="1" smtClean="0"/>
              <a:t/>
            </a:r>
            <a:br>
              <a:rPr b="1" smtClean="0"/>
            </a:br>
            <a:r>
              <a:rPr b="1" smtClean="0"/>
              <a:t/>
            </a:r>
            <a:br>
              <a:rPr b="1" smtClean="0"/>
            </a:br>
            <a:r>
              <a:rPr b="1" smtClean="0"/>
              <a:t/>
            </a:r>
            <a:br>
              <a:rPr b="1" smtClean="0"/>
            </a:br>
            <a:r>
              <a:rPr b="1" smtClean="0"/>
              <a:t/>
            </a:r>
            <a:br>
              <a:rPr b="1" smtClean="0"/>
            </a:br>
            <a:r>
              <a:rPr b="1" smtClean="0"/>
              <a:t>Indian Parliament (Central Legislative System)</a:t>
            </a:r>
            <a:endParaRPr 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It is introduced in the Parliament by a member to call the attention of a minister to a matter of urgent public importance, and to seek an authoritative statement from him on that matter. Like the zero hour, it is also an Indian innovation in the parliamentary procedure and has been in existence since 1954. However, unlike the zero hour, it is mentioned in the Rules of Procedure.</a:t>
            </a:r>
            <a:endParaRPr lang="en-US" dirty="0"/>
          </a:p>
        </p:txBody>
      </p:sp>
      <p:sp>
        <p:nvSpPr>
          <p:cNvPr id="3" name="Title 2"/>
          <p:cNvSpPr>
            <a:spLocks noGrp="1"/>
          </p:cNvSpPr>
          <p:nvPr>
            <p:ph type="title"/>
          </p:nvPr>
        </p:nvSpPr>
        <p:spPr/>
        <p:txBody>
          <a:bodyPr/>
          <a:lstStyle/>
          <a:p>
            <a:r>
              <a:rPr b="1" smtClean="0"/>
              <a:t>Calling Attention Motion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It is introduced in the Parliament to draw attention of the House to a definite matter of urgent public importance, and needs the support of 50 members to be admitted</a:t>
            </a:r>
          </a:p>
          <a:p>
            <a:r>
              <a:rPr lang="en-US" dirty="0" smtClean="0"/>
              <a:t>As it interrupts the normal business of the House, it is regarded as an extraordinary device. It involves an element of censure against the government and hence </a:t>
            </a:r>
            <a:r>
              <a:rPr lang="en-US" dirty="0" err="1" smtClean="0"/>
              <a:t>Rajya</a:t>
            </a:r>
            <a:r>
              <a:rPr lang="en-US" dirty="0" smtClean="0"/>
              <a:t> </a:t>
            </a:r>
            <a:r>
              <a:rPr lang="en-US" dirty="0" err="1" smtClean="0"/>
              <a:t>Sabha</a:t>
            </a:r>
            <a:r>
              <a:rPr lang="en-US" dirty="0" smtClean="0"/>
              <a:t> is not permitted to make use of this device.</a:t>
            </a:r>
          </a:p>
          <a:p>
            <a:r>
              <a:rPr lang="en-US" dirty="0" smtClean="0"/>
              <a:t>The discussion on an adjournment motion should last for not less than two hours and thirty minutes.</a:t>
            </a:r>
            <a:endParaRPr lang="en-US" dirty="0"/>
          </a:p>
        </p:txBody>
      </p:sp>
      <p:sp>
        <p:nvSpPr>
          <p:cNvPr id="3" name="Title 2"/>
          <p:cNvSpPr>
            <a:spLocks noGrp="1"/>
          </p:cNvSpPr>
          <p:nvPr>
            <p:ph type="title"/>
          </p:nvPr>
        </p:nvSpPr>
        <p:spPr/>
        <p:txBody>
          <a:bodyPr/>
          <a:lstStyle/>
          <a:p>
            <a:r>
              <a:rPr b="1" smtClean="0"/>
              <a:t>Adjournment Motion</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228600"/>
            <a:ext cx="8229600" cy="6400800"/>
          </a:xfrm>
        </p:spPr>
        <p:txBody>
          <a:bodyPr>
            <a:normAutofit lnSpcReduction="10000"/>
          </a:bodyPr>
          <a:lstStyle/>
          <a:p>
            <a:r>
              <a:rPr lang="en-US" dirty="0" smtClean="0"/>
              <a:t>The right to move a motion for an adjournment of the business of the House is subject to the following restrictions:</a:t>
            </a:r>
          </a:p>
          <a:p>
            <a:pPr>
              <a:buNone/>
            </a:pPr>
            <a:r>
              <a:rPr lang="en-US" dirty="0" smtClean="0"/>
              <a:t>1. It should raise a matter which is definite, factual, urgent and of public importance;</a:t>
            </a:r>
          </a:p>
          <a:p>
            <a:pPr>
              <a:buNone/>
            </a:pPr>
            <a:r>
              <a:rPr lang="en-US" dirty="0" smtClean="0"/>
              <a:t>2. It should not cover more than one matter;</a:t>
            </a:r>
          </a:p>
          <a:p>
            <a:pPr>
              <a:buNone/>
            </a:pPr>
            <a:r>
              <a:rPr lang="en-US" dirty="0" smtClean="0"/>
              <a:t>3. It should be restricted to a specific matter of recent occurrence and should not be framed in general terms;</a:t>
            </a:r>
          </a:p>
          <a:p>
            <a:pPr>
              <a:buNone/>
            </a:pPr>
            <a:r>
              <a:rPr lang="en-US" dirty="0" smtClean="0"/>
              <a:t>4. It should not raise a question of privilege;</a:t>
            </a:r>
          </a:p>
          <a:p>
            <a:pPr>
              <a:buNone/>
            </a:pPr>
            <a:r>
              <a:rPr lang="en-US" dirty="0" smtClean="0"/>
              <a:t>5. It should not revive discussion on a matter that has been discussed in the same session;</a:t>
            </a:r>
          </a:p>
          <a:p>
            <a:pPr>
              <a:buNone/>
            </a:pPr>
            <a:r>
              <a:rPr lang="en-US" dirty="0" smtClean="0"/>
              <a:t>6. It should not deal with any matter that is under adjudication by court; and</a:t>
            </a:r>
          </a:p>
          <a:p>
            <a:pPr>
              <a:buNone/>
            </a:pPr>
            <a:r>
              <a:rPr lang="en-US" dirty="0" smtClean="0"/>
              <a:t>7. It should not raise any question that can be raised on a distinct motion.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Article 75 of the Constitution says that the council of ministers shall be collectively responsible to the </a:t>
            </a:r>
            <a:r>
              <a:rPr lang="en-US" dirty="0" err="1" smtClean="0"/>
              <a:t>Lok</a:t>
            </a:r>
            <a:r>
              <a:rPr lang="en-US" dirty="0" smtClean="0"/>
              <a:t> </a:t>
            </a:r>
            <a:r>
              <a:rPr lang="en-US" dirty="0" err="1" smtClean="0"/>
              <a:t>Sabha</a:t>
            </a:r>
            <a:r>
              <a:rPr lang="en-US" dirty="0" smtClean="0"/>
              <a:t>. It means that the ministry stays in office so long as it enjoys confidence of the majority of the members of the </a:t>
            </a:r>
            <a:r>
              <a:rPr lang="en-US" dirty="0" err="1" smtClean="0"/>
              <a:t>Lok</a:t>
            </a:r>
            <a:r>
              <a:rPr lang="en-US" dirty="0" smtClean="0"/>
              <a:t> </a:t>
            </a:r>
            <a:r>
              <a:rPr lang="en-US" dirty="0" err="1" smtClean="0"/>
              <a:t>Sabha</a:t>
            </a:r>
            <a:r>
              <a:rPr lang="en-US" dirty="0" smtClean="0"/>
              <a:t>. In other words, the </a:t>
            </a:r>
            <a:r>
              <a:rPr lang="en-US" dirty="0" err="1" smtClean="0"/>
              <a:t>Lok</a:t>
            </a:r>
            <a:r>
              <a:rPr lang="en-US" dirty="0" smtClean="0"/>
              <a:t> </a:t>
            </a:r>
            <a:r>
              <a:rPr lang="en-US" dirty="0" err="1" smtClean="0"/>
              <a:t>Sabha</a:t>
            </a:r>
            <a:r>
              <a:rPr lang="en-US" dirty="0" smtClean="0"/>
              <a:t> can remove the ministry from office by passing a </a:t>
            </a:r>
            <a:r>
              <a:rPr lang="en-US" dirty="0" err="1" smtClean="0"/>
              <a:t>noconfidence</a:t>
            </a:r>
            <a:r>
              <a:rPr lang="en-US" dirty="0" smtClean="0"/>
              <a:t> motion. The motion needs the support of 50 members to be admitted.</a:t>
            </a:r>
            <a:endParaRPr lang="en-US" dirty="0"/>
          </a:p>
        </p:txBody>
      </p:sp>
      <p:sp>
        <p:nvSpPr>
          <p:cNvPr id="3" name="Title 2"/>
          <p:cNvSpPr>
            <a:spLocks noGrp="1"/>
          </p:cNvSpPr>
          <p:nvPr>
            <p:ph type="title"/>
          </p:nvPr>
        </p:nvSpPr>
        <p:spPr/>
        <p:txBody>
          <a:bodyPr/>
          <a:lstStyle/>
          <a:p>
            <a:r>
              <a:rPr b="1" smtClean="0"/>
              <a:t>No-Confidence Motion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 first session after each general election and the first session of every fiscal year is addressed by the president. In this address, the president outlines the policies and </a:t>
            </a:r>
            <a:r>
              <a:rPr lang="en-US" dirty="0" err="1" smtClean="0"/>
              <a:t>programmes</a:t>
            </a:r>
            <a:r>
              <a:rPr lang="en-US" dirty="0" smtClean="0"/>
              <a:t> of the government in the preceding year and ensuing year. This address of the president, which corresponds to the ‘speech from the Throne in Britain’, is discussed in both the Houses of Parliament on a motion called the ‘Motion of Thanks’. At the end of the discussion, the motion is put to vote. This motion must be passed in the House. Otherwise, it amounts to the defeat of the government. This inaugural speech of the president is an occasion available to the members of Parliament to raise discussions and debates to examine and </a:t>
            </a:r>
            <a:r>
              <a:rPr lang="en-US" dirty="0" err="1" smtClean="0"/>
              <a:t>criticise</a:t>
            </a:r>
            <a:r>
              <a:rPr lang="en-US" dirty="0" smtClean="0"/>
              <a:t> the government and administration for its lapses and failures</a:t>
            </a:r>
            <a:endParaRPr lang="en-US" dirty="0"/>
          </a:p>
        </p:txBody>
      </p:sp>
      <p:sp>
        <p:nvSpPr>
          <p:cNvPr id="3" name="Title 2"/>
          <p:cNvSpPr>
            <a:spLocks noGrp="1"/>
          </p:cNvSpPr>
          <p:nvPr>
            <p:ph type="title"/>
          </p:nvPr>
        </p:nvSpPr>
        <p:spPr/>
        <p:txBody>
          <a:bodyPr/>
          <a:lstStyle/>
          <a:p>
            <a:r>
              <a:rPr b="1" smtClean="0"/>
              <a:t>Motion of Thanks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05400"/>
          </a:xfrm>
        </p:spPr>
        <p:txBody>
          <a:bodyPr>
            <a:normAutofit fontScale="92500" lnSpcReduction="20000"/>
          </a:bodyPr>
          <a:lstStyle/>
          <a:p>
            <a:r>
              <a:rPr lang="en-US" dirty="0" smtClean="0"/>
              <a:t>Cut Motion is of three types :</a:t>
            </a:r>
          </a:p>
          <a:p>
            <a:r>
              <a:rPr lang="en-US" b="1" i="1" dirty="0"/>
              <a:t>(a) Policy Cut </a:t>
            </a:r>
            <a:r>
              <a:rPr lang="en-US" b="1" i="1" dirty="0" smtClean="0"/>
              <a:t>Motion</a:t>
            </a:r>
            <a:br>
              <a:rPr lang="en-US" b="1" i="1" dirty="0" smtClean="0"/>
            </a:br>
            <a:r>
              <a:rPr lang="en-US" dirty="0" smtClean="0"/>
              <a:t>It </a:t>
            </a:r>
            <a:r>
              <a:rPr lang="en-US" dirty="0"/>
              <a:t>represents the disapproval of the policy underlying the </a:t>
            </a:r>
            <a:r>
              <a:rPr lang="en-US" dirty="0" smtClean="0"/>
              <a:t>demand. It </a:t>
            </a:r>
            <a:r>
              <a:rPr lang="en-US" dirty="0"/>
              <a:t>states that the amount of the demand be reduced to Re 1. </a:t>
            </a:r>
            <a:r>
              <a:rPr lang="en-US" dirty="0" smtClean="0"/>
              <a:t>The members </a:t>
            </a:r>
            <a:r>
              <a:rPr lang="en-US" dirty="0"/>
              <a:t>can also advocate an alternative policy.</a:t>
            </a:r>
          </a:p>
          <a:p>
            <a:r>
              <a:rPr lang="en-US" b="1" i="1" dirty="0"/>
              <a:t>(b) Economy Cut </a:t>
            </a:r>
            <a:r>
              <a:rPr lang="en-US" b="1" i="1" dirty="0" smtClean="0"/>
              <a:t>Motion</a:t>
            </a:r>
            <a:br>
              <a:rPr lang="en-US" b="1" i="1" dirty="0" smtClean="0"/>
            </a:br>
            <a:r>
              <a:rPr lang="en-US" dirty="0" smtClean="0"/>
              <a:t>It </a:t>
            </a:r>
            <a:r>
              <a:rPr lang="en-US" dirty="0"/>
              <a:t>represents the economy that can be affected in the </a:t>
            </a:r>
            <a:r>
              <a:rPr lang="en-US" dirty="0" smtClean="0"/>
              <a:t>proposed expenditure</a:t>
            </a:r>
            <a:r>
              <a:rPr lang="en-US" dirty="0"/>
              <a:t>. It states that the amount of the demand be </a:t>
            </a:r>
            <a:r>
              <a:rPr lang="en-US" dirty="0" smtClean="0"/>
              <a:t>reduced by </a:t>
            </a:r>
            <a:r>
              <a:rPr lang="en-US" dirty="0"/>
              <a:t>a specified amount (which may be either a </a:t>
            </a:r>
            <a:r>
              <a:rPr lang="en-US" dirty="0" err="1"/>
              <a:t>lumpsum</a:t>
            </a:r>
            <a:r>
              <a:rPr lang="en-US" dirty="0"/>
              <a:t> </a:t>
            </a:r>
            <a:r>
              <a:rPr lang="en-US" dirty="0" smtClean="0"/>
              <a:t>reduction in </a:t>
            </a:r>
            <a:r>
              <a:rPr lang="en-US" dirty="0"/>
              <a:t>the demand or </a:t>
            </a:r>
            <a:r>
              <a:rPr lang="en-US" dirty="0" err="1"/>
              <a:t>ommission</a:t>
            </a:r>
            <a:r>
              <a:rPr lang="en-US" dirty="0"/>
              <a:t> or reduction of an item in </a:t>
            </a:r>
            <a:r>
              <a:rPr lang="en-US" dirty="0" smtClean="0"/>
              <a:t>the demand</a:t>
            </a:r>
            <a:r>
              <a:rPr lang="en-US" dirty="0"/>
              <a:t>).</a:t>
            </a:r>
          </a:p>
          <a:p>
            <a:r>
              <a:rPr lang="en-US" b="1" i="1" dirty="0"/>
              <a:t>(c) Token Cut </a:t>
            </a:r>
            <a:r>
              <a:rPr lang="en-US" b="1" i="1" dirty="0" smtClean="0"/>
              <a:t>Motion</a:t>
            </a:r>
            <a:br>
              <a:rPr lang="en-US" b="1" i="1" dirty="0" smtClean="0"/>
            </a:br>
            <a:r>
              <a:rPr lang="en-US" dirty="0" smtClean="0"/>
              <a:t>It </a:t>
            </a:r>
            <a:r>
              <a:rPr lang="en-US" dirty="0"/>
              <a:t>ventilates a specific grievance that is within the sphere </a:t>
            </a:r>
            <a:r>
              <a:rPr lang="en-US" dirty="0" smtClean="0"/>
              <a:t>of responsibility </a:t>
            </a:r>
            <a:r>
              <a:rPr lang="en-US" dirty="0"/>
              <a:t>of the Government of India. It states that the </a:t>
            </a:r>
            <a:r>
              <a:rPr lang="en-US" dirty="0" smtClean="0"/>
              <a:t>amount of </a:t>
            </a:r>
            <a:r>
              <a:rPr lang="en-US" dirty="0"/>
              <a:t>the demand be reduced by ₹100</a:t>
            </a:r>
            <a:r>
              <a:rPr lang="en-US" dirty="0" smtClean="0"/>
              <a:t> </a:t>
            </a:r>
          </a:p>
          <a:p>
            <a:endParaRPr lang="en-US" dirty="0"/>
          </a:p>
        </p:txBody>
      </p:sp>
      <p:sp>
        <p:nvSpPr>
          <p:cNvPr id="3" name="Title 2"/>
          <p:cNvSpPr>
            <a:spLocks noGrp="1"/>
          </p:cNvSpPr>
          <p:nvPr>
            <p:ph type="title"/>
          </p:nvPr>
        </p:nvSpPr>
        <p:spPr/>
        <p:txBody>
          <a:bodyPr/>
          <a:lstStyle/>
          <a:p>
            <a:r>
              <a:rPr lang="en-US" dirty="0" smtClean="0"/>
              <a:t>Cut Motion</a:t>
            </a:r>
            <a:endParaRPr lang="en-US" dirty="0"/>
          </a:p>
        </p:txBody>
      </p:sp>
    </p:spTree>
    <p:extLst>
      <p:ext uri="{BB962C8B-B14F-4D97-AF65-F5344CB8AC3E}">
        <p14:creationId xmlns:p14="http://schemas.microsoft.com/office/powerpoint/2010/main" val="403837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Quorum is the minimum number of members required to be present in the House before it can transact any business. It is one-tenth of the total number of members in each House including the presiding officer. It means that there must be at least 55 members present in the </a:t>
            </a:r>
            <a:r>
              <a:rPr lang="en-US" dirty="0" err="1" smtClean="0"/>
              <a:t>Lok</a:t>
            </a:r>
            <a:r>
              <a:rPr lang="en-US" dirty="0" smtClean="0"/>
              <a:t> </a:t>
            </a:r>
            <a:r>
              <a:rPr lang="en-US" dirty="0" err="1" smtClean="0"/>
              <a:t>Sabha</a:t>
            </a:r>
            <a:r>
              <a:rPr lang="en-US" dirty="0" smtClean="0"/>
              <a:t> and 25 members present in the </a:t>
            </a:r>
            <a:r>
              <a:rPr lang="en-US" dirty="0" err="1" smtClean="0"/>
              <a:t>Rajya</a:t>
            </a:r>
            <a:r>
              <a:rPr lang="en-US" dirty="0" smtClean="0"/>
              <a:t> </a:t>
            </a:r>
            <a:r>
              <a:rPr lang="en-US" dirty="0" err="1" smtClean="0"/>
              <a:t>Sabha</a:t>
            </a:r>
            <a:r>
              <a:rPr lang="en-US" dirty="0" smtClean="0"/>
              <a:t>, if any business is to be conducted. If there is no quorum during a meeting of the House, it is the duty of the presiding officer either to adjourn the House or to suspend the meeting until there is a quorum.</a:t>
            </a:r>
            <a:endParaRPr lang="en-US" dirty="0"/>
          </a:p>
        </p:txBody>
      </p:sp>
      <p:sp>
        <p:nvSpPr>
          <p:cNvPr id="3" name="Title 2"/>
          <p:cNvSpPr>
            <a:spLocks noGrp="1"/>
          </p:cNvSpPr>
          <p:nvPr>
            <p:ph type="title"/>
          </p:nvPr>
        </p:nvSpPr>
        <p:spPr>
          <a:xfrm>
            <a:off x="533400" y="533400"/>
            <a:ext cx="8229600" cy="1143000"/>
          </a:xfrm>
        </p:spPr>
        <p:txBody>
          <a:bodyPr>
            <a:normAutofit fontScale="90000"/>
          </a:bodyPr>
          <a:lstStyle/>
          <a:p>
            <a:r>
              <a:rPr b="1" smtClean="0"/>
              <a:t>Quorum</a:t>
            </a:r>
            <a:br>
              <a:rPr b="1" smtClean="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Under the Rules of </a:t>
            </a:r>
            <a:r>
              <a:rPr lang="en-US" dirty="0" err="1" smtClean="0"/>
              <a:t>Lok</a:t>
            </a:r>
            <a:r>
              <a:rPr lang="en-US" dirty="0" smtClean="0"/>
              <a:t> </a:t>
            </a:r>
            <a:r>
              <a:rPr lang="en-US" dirty="0" err="1" smtClean="0"/>
              <a:t>Sabha</a:t>
            </a:r>
            <a:r>
              <a:rPr lang="en-US" dirty="0" smtClean="0"/>
              <a:t>, the ‘Leader of the House’ means the prime minister, if he is a member of the </a:t>
            </a:r>
            <a:r>
              <a:rPr lang="en-US" dirty="0" err="1" smtClean="0"/>
              <a:t>Lok</a:t>
            </a:r>
            <a:r>
              <a:rPr lang="en-US" dirty="0" smtClean="0"/>
              <a:t> </a:t>
            </a:r>
            <a:r>
              <a:rPr lang="en-US" dirty="0" err="1" smtClean="0"/>
              <a:t>Sabha</a:t>
            </a:r>
            <a:r>
              <a:rPr lang="en-US" dirty="0" smtClean="0"/>
              <a:t>, or a minister who is a member of the </a:t>
            </a:r>
            <a:r>
              <a:rPr lang="en-US" dirty="0" err="1" smtClean="0"/>
              <a:t>Lok</a:t>
            </a:r>
            <a:r>
              <a:rPr lang="en-US" dirty="0" smtClean="0"/>
              <a:t> </a:t>
            </a:r>
            <a:r>
              <a:rPr lang="en-US" dirty="0" err="1" smtClean="0"/>
              <a:t>Sabha</a:t>
            </a:r>
            <a:r>
              <a:rPr lang="en-US" dirty="0" smtClean="0"/>
              <a:t> and is nominated by the prime minister to function as the Leader of the House. There is also a ‘Leader of the House’ in the </a:t>
            </a:r>
            <a:r>
              <a:rPr lang="en-US" dirty="0" err="1" smtClean="0"/>
              <a:t>Rajya</a:t>
            </a:r>
            <a:r>
              <a:rPr lang="en-US" dirty="0" smtClean="0"/>
              <a:t> </a:t>
            </a:r>
            <a:r>
              <a:rPr lang="en-US" dirty="0" err="1" smtClean="0"/>
              <a:t>Sabha</a:t>
            </a:r>
            <a:r>
              <a:rPr lang="en-US" dirty="0" smtClean="0"/>
              <a:t>. He is a minister and a member of the </a:t>
            </a:r>
            <a:r>
              <a:rPr lang="en-US" dirty="0" err="1" smtClean="0"/>
              <a:t>Rajya</a:t>
            </a:r>
            <a:r>
              <a:rPr lang="en-US" dirty="0" smtClean="0"/>
              <a:t> </a:t>
            </a:r>
            <a:r>
              <a:rPr lang="en-US" dirty="0" err="1" smtClean="0"/>
              <a:t>Sabha</a:t>
            </a:r>
            <a:r>
              <a:rPr lang="en-US" dirty="0" smtClean="0"/>
              <a:t> and is nominated by the prime minister to function as such. The leader of the house in either House is an important functionary and exercises direct influence on the conduct of business. He can also nominate a deputy leader of the House. The same functionary in USA is known as the ‘majority leader’.</a:t>
            </a:r>
            <a:endParaRPr lang="en-US" dirty="0"/>
          </a:p>
        </p:txBody>
      </p:sp>
      <p:sp>
        <p:nvSpPr>
          <p:cNvPr id="3" name="Title 2"/>
          <p:cNvSpPr>
            <a:spLocks noGrp="1"/>
          </p:cNvSpPr>
          <p:nvPr>
            <p:ph type="title"/>
          </p:nvPr>
        </p:nvSpPr>
        <p:spPr/>
        <p:txBody>
          <a:bodyPr/>
          <a:lstStyle/>
          <a:p>
            <a:r>
              <a:rPr b="1" smtClean="0"/>
              <a:t>Leader of the House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In each House of Parliament, there is the ‘Leader of the Opposition’. The leader of the largest Opposition party having not less than one-tenth seats of the total strength of the House is </a:t>
            </a:r>
            <a:r>
              <a:rPr lang="en-US" dirty="0" err="1" smtClean="0"/>
              <a:t>recognised</a:t>
            </a:r>
            <a:r>
              <a:rPr lang="en-US" dirty="0" smtClean="0"/>
              <a:t> as the leader of the Opposition in that House. In a parliamentary system of government, the leader of the opposition has a significant role to play. His main functions are to provide a constructive criticism of the policies of the government and to provide an alternative government. Therefore, the leader of Opposition in the </a:t>
            </a:r>
            <a:r>
              <a:rPr lang="en-US" dirty="0" err="1" smtClean="0"/>
              <a:t>Lok</a:t>
            </a:r>
            <a:r>
              <a:rPr lang="en-US" dirty="0" smtClean="0"/>
              <a:t> </a:t>
            </a:r>
            <a:r>
              <a:rPr lang="en-US" dirty="0" err="1" smtClean="0"/>
              <a:t>Sabha</a:t>
            </a:r>
            <a:r>
              <a:rPr lang="en-US" dirty="0" smtClean="0"/>
              <a:t> and the </a:t>
            </a:r>
            <a:r>
              <a:rPr lang="en-US" dirty="0" err="1" smtClean="0"/>
              <a:t>Rajya</a:t>
            </a:r>
            <a:r>
              <a:rPr lang="en-US" dirty="0" smtClean="0"/>
              <a:t> </a:t>
            </a:r>
            <a:r>
              <a:rPr lang="en-US" dirty="0" err="1" smtClean="0"/>
              <a:t>Sabha</a:t>
            </a:r>
            <a:r>
              <a:rPr lang="en-US" dirty="0" smtClean="0"/>
              <a:t> were accorded statutory recognition in 1977. They are also entitled to the salary, allowances and other facilities equivalent to that of a cabinet minister. It was in 1969 that an official leader of the opposition was </a:t>
            </a:r>
            <a:r>
              <a:rPr lang="en-US" dirty="0" err="1" smtClean="0"/>
              <a:t>recognised</a:t>
            </a:r>
            <a:r>
              <a:rPr lang="en-US" dirty="0" smtClean="0"/>
              <a:t> for the first time.</a:t>
            </a:r>
            <a:endParaRPr lang="en-US" dirty="0"/>
          </a:p>
        </p:txBody>
      </p:sp>
      <p:sp>
        <p:nvSpPr>
          <p:cNvPr id="3" name="Title 2"/>
          <p:cNvSpPr>
            <a:spLocks noGrp="1"/>
          </p:cNvSpPr>
          <p:nvPr>
            <p:ph type="title"/>
          </p:nvPr>
        </p:nvSpPr>
        <p:spPr/>
        <p:txBody>
          <a:bodyPr/>
          <a:lstStyle/>
          <a:p>
            <a:r>
              <a:rPr b="1" smtClean="0"/>
              <a:t>Leader of the Opposition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572000"/>
          </a:xfrm>
        </p:spPr>
        <p:txBody>
          <a:bodyPr>
            <a:normAutofit/>
          </a:bodyPr>
          <a:lstStyle/>
          <a:p>
            <a:r>
              <a:rPr lang="en-US" dirty="0" smtClean="0"/>
              <a:t>The British political system has an unique institution called the ‘Shadow Cabinet’. It is formed by the Opposition party to balance the ruling cabinet and to prepare its members for future ministerial offices. In this shadow cabinet, almost every member in the ruling cabinet is ‘shadowed’ by a corresponding member in the opposition cabinet. This shadow cabinet serves as the ‘alternate cabinet’ if there is change of government.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57200" y="304800"/>
            <a:ext cx="8229600" cy="6324600"/>
          </a:xfrm>
        </p:spPr>
        <p:txBody>
          <a:bodyPr>
            <a:normAutofit fontScale="92500" lnSpcReduction="20000"/>
          </a:bodyPr>
          <a:lstStyle/>
          <a:p>
            <a:r>
              <a:rPr lang="en-US" dirty="0" smtClean="0"/>
              <a:t>The Indian Parliament is the legislative organ of the Union government. It occupies a pre-eminent and central position in the Indian democratic political system due to adoption of the parliamentary form of government, also known as ‘Westminster’ model of government.</a:t>
            </a:r>
          </a:p>
          <a:p>
            <a:r>
              <a:rPr lang="en-US" b="1" dirty="0" smtClean="0"/>
              <a:t>Articles 79 to 122 </a:t>
            </a:r>
            <a:r>
              <a:rPr lang="en-US" dirty="0" smtClean="0"/>
              <a:t>in </a:t>
            </a:r>
            <a:r>
              <a:rPr lang="en-US" b="1" dirty="0" smtClean="0"/>
              <a:t>Part V</a:t>
            </a:r>
            <a:r>
              <a:rPr lang="en-US" dirty="0" smtClean="0"/>
              <a:t> of the Constitution deal with the organisation, composition, duration, officers, procedures, privileges, powers and so on of the Parliament.</a:t>
            </a:r>
          </a:p>
          <a:p>
            <a:r>
              <a:rPr lang="en-US" dirty="0" smtClean="0"/>
              <a:t>Under the Constitution, the Parliament of India consists of three parts </a:t>
            </a:r>
            <a:r>
              <a:rPr lang="en-US" dirty="0" err="1" smtClean="0"/>
              <a:t>viz</a:t>
            </a:r>
            <a:r>
              <a:rPr lang="en-US" dirty="0" smtClean="0"/>
              <a:t>, </a:t>
            </a:r>
            <a:r>
              <a:rPr lang="en-US" b="1" dirty="0" smtClean="0"/>
              <a:t>the President, the Council of States and the House of the People</a:t>
            </a:r>
            <a:r>
              <a:rPr lang="en-US" dirty="0" smtClean="0"/>
              <a:t>. </a:t>
            </a:r>
          </a:p>
          <a:p>
            <a:r>
              <a:rPr lang="en-US" dirty="0" smtClean="0"/>
              <a:t>In 1954, the Hindi names </a:t>
            </a:r>
            <a:r>
              <a:rPr lang="en-US" b="1" dirty="0" smtClean="0"/>
              <a:t>‘</a:t>
            </a:r>
            <a:r>
              <a:rPr lang="en-US" b="1" dirty="0" err="1" smtClean="0"/>
              <a:t>Rajya</a:t>
            </a:r>
            <a:r>
              <a:rPr lang="en-US" b="1" dirty="0" smtClean="0"/>
              <a:t> </a:t>
            </a:r>
            <a:r>
              <a:rPr lang="en-US" b="1" dirty="0" err="1" smtClean="0"/>
              <a:t>Sabha</a:t>
            </a:r>
            <a:r>
              <a:rPr lang="en-US" b="1" dirty="0" smtClean="0"/>
              <a:t>’ </a:t>
            </a:r>
            <a:r>
              <a:rPr lang="en-US" dirty="0" smtClean="0"/>
              <a:t>and </a:t>
            </a:r>
            <a:r>
              <a:rPr lang="en-US" b="1" dirty="0" smtClean="0"/>
              <a:t>‘</a:t>
            </a:r>
            <a:r>
              <a:rPr lang="en-US" b="1" dirty="0" err="1" smtClean="0"/>
              <a:t>Lok</a:t>
            </a:r>
            <a:r>
              <a:rPr lang="en-US" b="1" dirty="0" smtClean="0"/>
              <a:t> </a:t>
            </a:r>
            <a:r>
              <a:rPr lang="en-US" b="1" dirty="0" err="1" smtClean="0"/>
              <a:t>Sabha</a:t>
            </a:r>
            <a:r>
              <a:rPr lang="en-US" b="1" dirty="0" smtClean="0"/>
              <a:t>’ </a:t>
            </a:r>
            <a:r>
              <a:rPr lang="en-US" dirty="0" smtClean="0"/>
              <a:t>were adopted by the Council of States and the House of People respectively. The </a:t>
            </a:r>
            <a:r>
              <a:rPr lang="en-US" dirty="0" err="1" smtClean="0"/>
              <a:t>Rajya</a:t>
            </a:r>
            <a:r>
              <a:rPr lang="en-US" dirty="0" smtClean="0"/>
              <a:t> </a:t>
            </a:r>
            <a:r>
              <a:rPr lang="en-US" dirty="0" err="1" smtClean="0"/>
              <a:t>Sabha</a:t>
            </a:r>
            <a:r>
              <a:rPr lang="en-US" dirty="0" smtClean="0"/>
              <a:t> is the Upper House (Second Chamber  or House of Elders) and the </a:t>
            </a:r>
            <a:r>
              <a:rPr lang="en-US" dirty="0" err="1" smtClean="0"/>
              <a:t>Lok</a:t>
            </a:r>
            <a:r>
              <a:rPr lang="en-US" dirty="0" smtClean="0"/>
              <a:t> </a:t>
            </a:r>
            <a:r>
              <a:rPr lang="en-US" dirty="0" err="1" smtClean="0"/>
              <a:t>Sabha</a:t>
            </a:r>
            <a:r>
              <a:rPr lang="en-US" dirty="0" smtClean="0"/>
              <a:t> is the Lower House (First Chamber  or Popular House). The former represents the states and union territories of the Indian Union, while the latter represents the people of India as a whole.</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486400"/>
          </a:xfrm>
        </p:spPr>
        <p:txBody>
          <a:bodyPr>
            <a:normAutofit fontScale="85000" lnSpcReduction="10000"/>
          </a:bodyPr>
          <a:lstStyle/>
          <a:p>
            <a:pPr>
              <a:buNone/>
            </a:pPr>
            <a:endParaRPr lang="en-US" b="1" dirty="0" smtClean="0"/>
          </a:p>
          <a:p>
            <a:r>
              <a:rPr lang="en-US" dirty="0" smtClean="0"/>
              <a:t>Though the offices of the leader of the House and the leader of the Opposition are not mentioned in the Constitution of India, they are mentioned in the Rules of the House and Parliamentary Statute respectively. The office of ‘whip’, on the other hand, is mentioned neither in the Constitution of India nor in the Rules of the House nor in a Parliamentary Statute. It is based on the conventions of the parliamentary government.</a:t>
            </a:r>
          </a:p>
          <a:p>
            <a:r>
              <a:rPr lang="en-US" dirty="0" smtClean="0"/>
              <a:t>Every political party, whether ruling or Opposition has its own whip in the Parliament. He is appointed by the political party to serve as an assistant floor leader. He is charged with the responsibility of ensuring the attendance of his party members in large numbers and securing their support in </a:t>
            </a:r>
            <a:r>
              <a:rPr lang="en-US" dirty="0" err="1" smtClean="0"/>
              <a:t>favour</a:t>
            </a:r>
            <a:r>
              <a:rPr lang="en-US" dirty="0" smtClean="0"/>
              <a:t> of or against a particular issue. He regulates and monitors their </a:t>
            </a:r>
            <a:r>
              <a:rPr lang="en-US" dirty="0" err="1" smtClean="0"/>
              <a:t>behaviour</a:t>
            </a:r>
            <a:r>
              <a:rPr lang="en-US" dirty="0" smtClean="0"/>
              <a:t> in the Parliament. The members are supposed to follow the directives given by the whip. Otherwise, disciplinary action can be taken.</a:t>
            </a:r>
            <a:endParaRPr lang="en-US" dirty="0"/>
          </a:p>
        </p:txBody>
      </p:sp>
      <p:sp>
        <p:nvSpPr>
          <p:cNvPr id="3" name="Title 2"/>
          <p:cNvSpPr>
            <a:spLocks noGrp="1"/>
          </p:cNvSpPr>
          <p:nvPr>
            <p:ph type="title"/>
          </p:nvPr>
        </p:nvSpPr>
        <p:spPr>
          <a:xfrm>
            <a:off x="533400" y="533400"/>
            <a:ext cx="8229600" cy="1219200"/>
          </a:xfrm>
        </p:spPr>
        <p:txBody>
          <a:bodyPr>
            <a:normAutofit fontScale="90000"/>
          </a:bodyPr>
          <a:lstStyle/>
          <a:p>
            <a:r>
              <a:rPr b="1" smtClean="0"/>
              <a:t>Whip</a:t>
            </a:r>
            <a:br>
              <a:rPr b="1" smtClean="0"/>
            </a:b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257800"/>
          </a:xfrm>
        </p:spPr>
        <p:txBody>
          <a:bodyPr>
            <a:normAutofit fontScale="85000" lnSpcReduction="20000"/>
          </a:bodyPr>
          <a:lstStyle/>
          <a:p>
            <a:r>
              <a:rPr lang="en-US" b="1" dirty="0"/>
              <a:t>Summoning</a:t>
            </a:r>
          </a:p>
          <a:p>
            <a:r>
              <a:rPr lang="en-US" dirty="0"/>
              <a:t>The </a:t>
            </a:r>
            <a:r>
              <a:rPr lang="en-US" b="1" dirty="0"/>
              <a:t>president from time to time summons each House </a:t>
            </a:r>
            <a:r>
              <a:rPr lang="en-US" b="1" dirty="0" smtClean="0"/>
              <a:t>of Parliament </a:t>
            </a:r>
            <a:r>
              <a:rPr lang="en-US" b="1" dirty="0"/>
              <a:t>to meet</a:t>
            </a:r>
            <a:r>
              <a:rPr lang="en-US" dirty="0"/>
              <a:t>. But, the </a:t>
            </a:r>
            <a:r>
              <a:rPr lang="en-US" b="1" u="sng" dirty="0"/>
              <a:t>maximum gap between two </a:t>
            </a:r>
            <a:r>
              <a:rPr lang="en-US" b="1" u="sng" dirty="0" smtClean="0"/>
              <a:t>sessions of </a:t>
            </a:r>
            <a:r>
              <a:rPr lang="en-US" b="1" u="sng" dirty="0"/>
              <a:t>Parliament cannot be more than six months</a:t>
            </a:r>
            <a:r>
              <a:rPr lang="en-US" dirty="0"/>
              <a:t>. In other words</a:t>
            </a:r>
            <a:r>
              <a:rPr lang="en-US" b="1" dirty="0"/>
              <a:t>, </a:t>
            </a:r>
            <a:r>
              <a:rPr lang="en-US" b="1" dirty="0" smtClean="0"/>
              <a:t>the Parliament </a:t>
            </a:r>
            <a:r>
              <a:rPr lang="en-US" b="1" dirty="0"/>
              <a:t>should meet at least twice </a:t>
            </a:r>
            <a:r>
              <a:rPr lang="en-US" b="1" dirty="0" smtClean="0"/>
              <a:t>a year</a:t>
            </a:r>
            <a:r>
              <a:rPr lang="en-US" dirty="0" smtClean="0"/>
              <a:t>.</a:t>
            </a:r>
            <a:br>
              <a:rPr lang="en-US" dirty="0" smtClean="0"/>
            </a:br>
            <a:r>
              <a:rPr lang="en-US" dirty="0" smtClean="0"/>
              <a:t>There </a:t>
            </a:r>
            <a:r>
              <a:rPr lang="en-US" dirty="0"/>
              <a:t>are </a:t>
            </a:r>
            <a:r>
              <a:rPr lang="en-US" dirty="0" smtClean="0"/>
              <a:t>usually three </a:t>
            </a:r>
            <a:r>
              <a:rPr lang="en-US" dirty="0"/>
              <a:t>sessions in a year, </a:t>
            </a:r>
            <a:r>
              <a:rPr lang="en-US" dirty="0" err="1"/>
              <a:t>viz</a:t>
            </a:r>
            <a:r>
              <a:rPr lang="en-US" dirty="0"/>
              <a:t>,</a:t>
            </a:r>
          </a:p>
          <a:p>
            <a:r>
              <a:rPr lang="en-US" dirty="0"/>
              <a:t>1. the Budget Session (February to May);</a:t>
            </a:r>
          </a:p>
          <a:p>
            <a:r>
              <a:rPr lang="en-US" dirty="0"/>
              <a:t>2. the Monsoon Session (July to September); and</a:t>
            </a:r>
          </a:p>
          <a:p>
            <a:r>
              <a:rPr lang="en-US" dirty="0"/>
              <a:t>3. the Winter Session (November to December).</a:t>
            </a:r>
          </a:p>
          <a:p>
            <a:r>
              <a:rPr lang="en-US" dirty="0"/>
              <a:t>A ‘session’ of Parliament is the period spanning between </a:t>
            </a:r>
            <a:r>
              <a:rPr lang="en-US" dirty="0" smtClean="0"/>
              <a:t>the first </a:t>
            </a:r>
            <a:r>
              <a:rPr lang="en-US" dirty="0"/>
              <a:t>sitting of a House and its prorogation (or dissolution in </a:t>
            </a:r>
            <a:r>
              <a:rPr lang="en-US" dirty="0" smtClean="0"/>
              <a:t>the case </a:t>
            </a:r>
            <a:r>
              <a:rPr lang="en-US" dirty="0"/>
              <a:t>of the </a:t>
            </a:r>
            <a:r>
              <a:rPr lang="en-US" dirty="0" err="1"/>
              <a:t>Lok</a:t>
            </a:r>
            <a:r>
              <a:rPr lang="en-US" dirty="0"/>
              <a:t> </a:t>
            </a:r>
            <a:r>
              <a:rPr lang="en-US" dirty="0" err="1"/>
              <a:t>Sabha</a:t>
            </a:r>
            <a:r>
              <a:rPr lang="en-US" dirty="0"/>
              <a:t>). During a session, the House </a:t>
            </a:r>
            <a:r>
              <a:rPr lang="en-US" dirty="0" smtClean="0"/>
              <a:t>meets everyday </a:t>
            </a:r>
            <a:r>
              <a:rPr lang="en-US" dirty="0"/>
              <a:t>to transact business. The period spanning between </a:t>
            </a:r>
            <a:r>
              <a:rPr lang="en-US" dirty="0" smtClean="0"/>
              <a:t>the prorogation </a:t>
            </a:r>
            <a:r>
              <a:rPr lang="en-US" dirty="0"/>
              <a:t>of a House and its reassembly in a new session </a:t>
            </a:r>
            <a:r>
              <a:rPr lang="en-US" dirty="0" smtClean="0"/>
              <a:t>is called </a:t>
            </a:r>
            <a:r>
              <a:rPr lang="en-US" dirty="0"/>
              <a:t>‘recess’</a:t>
            </a:r>
          </a:p>
        </p:txBody>
      </p:sp>
      <p:sp>
        <p:nvSpPr>
          <p:cNvPr id="3" name="Title 2"/>
          <p:cNvSpPr>
            <a:spLocks noGrp="1"/>
          </p:cNvSpPr>
          <p:nvPr>
            <p:ph type="title"/>
          </p:nvPr>
        </p:nvSpPr>
        <p:spPr/>
        <p:txBody>
          <a:bodyPr/>
          <a:lstStyle/>
          <a:p>
            <a:r>
              <a:rPr lang="en-US" dirty="0" smtClean="0"/>
              <a:t>SESSIONS OF PARLIAMENT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adjournment suspends the work in a </a:t>
            </a:r>
            <a:r>
              <a:rPr lang="en-US" b="1" u="sng" dirty="0"/>
              <a:t>sitting for a </a:t>
            </a:r>
            <a:r>
              <a:rPr lang="en-US" b="1" u="sng" dirty="0" smtClean="0"/>
              <a:t>specified time ( both LS and RS )</a:t>
            </a:r>
            <a:r>
              <a:rPr lang="en-US" dirty="0" smtClean="0"/>
              <a:t>, </a:t>
            </a:r>
            <a:r>
              <a:rPr lang="en-US" dirty="0"/>
              <a:t>which may be hours, days or weeks</a:t>
            </a:r>
            <a:r>
              <a:rPr lang="en-US" dirty="0" smtClean="0"/>
              <a:t>.</a:t>
            </a:r>
          </a:p>
          <a:p>
            <a:r>
              <a:rPr lang="en-US" b="1" dirty="0"/>
              <a:t>Adjournment </a:t>
            </a:r>
            <a:r>
              <a:rPr lang="en-US" b="1" i="1" dirty="0"/>
              <a:t>sine die </a:t>
            </a:r>
            <a:r>
              <a:rPr lang="en-US" b="1" dirty="0"/>
              <a:t>means terminating a sitting of Parliament </a:t>
            </a:r>
            <a:r>
              <a:rPr lang="en-US" b="1" dirty="0" smtClean="0"/>
              <a:t>for an </a:t>
            </a:r>
            <a:r>
              <a:rPr lang="en-US" b="1" dirty="0"/>
              <a:t>indefinite period</a:t>
            </a:r>
            <a:r>
              <a:rPr lang="en-US" dirty="0"/>
              <a:t>. In other words, when the House is </a:t>
            </a:r>
            <a:r>
              <a:rPr lang="en-US" dirty="0" smtClean="0"/>
              <a:t>adjourned without </a:t>
            </a:r>
            <a:r>
              <a:rPr lang="en-US" dirty="0"/>
              <a:t>naming a day for reassembly, it is called adjournment </a:t>
            </a:r>
            <a:r>
              <a:rPr lang="en-US" i="1" dirty="0" smtClean="0"/>
              <a:t>sine die.</a:t>
            </a:r>
          </a:p>
          <a:p>
            <a:r>
              <a:rPr lang="en-US" dirty="0"/>
              <a:t>The </a:t>
            </a:r>
            <a:r>
              <a:rPr lang="en-US" b="1" dirty="0"/>
              <a:t>power of adjournment as well as adjournment </a:t>
            </a:r>
            <a:r>
              <a:rPr lang="en-US" b="1" i="1" dirty="0"/>
              <a:t>sine </a:t>
            </a:r>
            <a:r>
              <a:rPr lang="en-US" b="1" i="1" dirty="0" smtClean="0"/>
              <a:t>die </a:t>
            </a:r>
            <a:r>
              <a:rPr lang="en-US" b="1" dirty="0" smtClean="0"/>
              <a:t>lies </a:t>
            </a:r>
            <a:r>
              <a:rPr lang="en-US" b="1" dirty="0"/>
              <a:t>with the presiding officer of the House</a:t>
            </a:r>
          </a:p>
        </p:txBody>
      </p:sp>
      <p:sp>
        <p:nvSpPr>
          <p:cNvPr id="3" name="Title 2"/>
          <p:cNvSpPr>
            <a:spLocks noGrp="1"/>
          </p:cNvSpPr>
          <p:nvPr>
            <p:ph type="title"/>
          </p:nvPr>
        </p:nvSpPr>
        <p:spPr/>
        <p:txBody>
          <a:bodyPr>
            <a:normAutofit fontScale="90000"/>
          </a:bodyPr>
          <a:lstStyle/>
          <a:p>
            <a:r>
              <a:rPr lang="en-US" b="1" dirty="0" smtClean="0"/>
              <a:t>Adjournment &amp; Adjournment Sine Die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presiding officer (Speaker or Chairman) declares the </a:t>
            </a:r>
            <a:r>
              <a:rPr lang="en-US" dirty="0" smtClean="0"/>
              <a:t>House adjourned </a:t>
            </a:r>
            <a:r>
              <a:rPr lang="en-US" i="1" dirty="0"/>
              <a:t>sine die</a:t>
            </a:r>
            <a:r>
              <a:rPr lang="en-US" dirty="0"/>
              <a:t>, when the business of a session is completed.</a:t>
            </a:r>
          </a:p>
          <a:p>
            <a:r>
              <a:rPr lang="en-US" dirty="0"/>
              <a:t>Within the next few days, the </a:t>
            </a:r>
            <a:r>
              <a:rPr lang="en-US" b="1" u="sng" dirty="0"/>
              <a:t>President issues a notification </a:t>
            </a:r>
            <a:r>
              <a:rPr lang="en-US" b="1" u="sng" dirty="0" smtClean="0"/>
              <a:t>for prorogation </a:t>
            </a:r>
            <a:r>
              <a:rPr lang="en-US" b="1" u="sng" dirty="0"/>
              <a:t>of the session</a:t>
            </a:r>
            <a:r>
              <a:rPr lang="en-US" dirty="0" smtClean="0"/>
              <a:t>.</a:t>
            </a:r>
          </a:p>
          <a:p>
            <a:r>
              <a:rPr lang="en-US" dirty="0"/>
              <a:t>However, the President can </a:t>
            </a:r>
            <a:r>
              <a:rPr lang="en-US" dirty="0" smtClean="0"/>
              <a:t>also prorogue </a:t>
            </a:r>
            <a:r>
              <a:rPr lang="en-US" dirty="0"/>
              <a:t>the House while in session.</a:t>
            </a:r>
            <a:endParaRPr lang="en-US" dirty="0" smtClean="0"/>
          </a:p>
        </p:txBody>
      </p:sp>
      <p:sp>
        <p:nvSpPr>
          <p:cNvPr id="3" name="Title 2"/>
          <p:cNvSpPr>
            <a:spLocks noGrp="1"/>
          </p:cNvSpPr>
          <p:nvPr>
            <p:ph type="title"/>
          </p:nvPr>
        </p:nvSpPr>
        <p:spPr/>
        <p:txBody>
          <a:bodyPr/>
          <a:lstStyle/>
          <a:p>
            <a:r>
              <a:rPr lang="en-US" b="1" dirty="0" smtClean="0"/>
              <a:t>Prorogation</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dirty="0" err="1"/>
              <a:t>Rajya</a:t>
            </a:r>
            <a:r>
              <a:rPr lang="en-US" b="1" u="sng" dirty="0"/>
              <a:t> </a:t>
            </a:r>
            <a:r>
              <a:rPr lang="en-US" b="1" u="sng" dirty="0" err="1"/>
              <a:t>Sabha</a:t>
            </a:r>
            <a:r>
              <a:rPr lang="en-US" b="1" u="sng" dirty="0"/>
              <a:t>, being a permanent House, is not subject </a:t>
            </a:r>
            <a:r>
              <a:rPr lang="en-US" b="1" u="sng" dirty="0" smtClean="0"/>
              <a:t>to dissolution</a:t>
            </a:r>
            <a:r>
              <a:rPr lang="en-US" dirty="0"/>
              <a:t>. </a:t>
            </a:r>
            <a:endParaRPr lang="en-US" dirty="0" smtClean="0"/>
          </a:p>
          <a:p>
            <a:r>
              <a:rPr lang="en-US" b="1" u="sng" dirty="0" smtClean="0"/>
              <a:t>Only </a:t>
            </a:r>
            <a:r>
              <a:rPr lang="en-US" b="1" u="sng" dirty="0"/>
              <a:t>the </a:t>
            </a:r>
            <a:r>
              <a:rPr lang="en-US" b="1" u="sng" dirty="0" err="1"/>
              <a:t>Lok</a:t>
            </a:r>
            <a:r>
              <a:rPr lang="en-US" b="1" u="sng" dirty="0"/>
              <a:t> </a:t>
            </a:r>
            <a:r>
              <a:rPr lang="en-US" b="1" u="sng" dirty="0" err="1"/>
              <a:t>Sabha</a:t>
            </a:r>
            <a:r>
              <a:rPr lang="en-US" b="1" u="sng" dirty="0"/>
              <a:t> is subject to </a:t>
            </a:r>
            <a:r>
              <a:rPr lang="en-US" b="1" u="sng" dirty="0" smtClean="0"/>
              <a:t>dissolution</a:t>
            </a:r>
          </a:p>
          <a:p>
            <a:r>
              <a:rPr lang="en-US" dirty="0"/>
              <a:t>Unlike </a:t>
            </a:r>
            <a:r>
              <a:rPr lang="en-US" dirty="0" smtClean="0"/>
              <a:t>a prorogation</a:t>
            </a:r>
            <a:r>
              <a:rPr lang="en-US" dirty="0"/>
              <a:t>, a </a:t>
            </a:r>
            <a:r>
              <a:rPr lang="en-US" b="1" u="sng" dirty="0"/>
              <a:t>dissolution ends the very life of the existing </a:t>
            </a:r>
            <a:r>
              <a:rPr lang="en-US" b="1" u="sng" dirty="0" smtClean="0"/>
              <a:t>House</a:t>
            </a:r>
            <a:r>
              <a:rPr lang="en-US" dirty="0" smtClean="0"/>
              <a:t>, and </a:t>
            </a:r>
            <a:r>
              <a:rPr lang="en-US" dirty="0"/>
              <a:t>a </a:t>
            </a:r>
            <a:r>
              <a:rPr lang="en-US" b="1" u="sng" dirty="0"/>
              <a:t>new House is constituted after general elections are held</a:t>
            </a:r>
            <a:r>
              <a:rPr lang="en-US" dirty="0" smtClean="0"/>
              <a:t>.</a:t>
            </a:r>
          </a:p>
          <a:p>
            <a:r>
              <a:rPr lang="en-US" dirty="0"/>
              <a:t>D</a:t>
            </a:r>
            <a:r>
              <a:rPr lang="en-US" dirty="0" smtClean="0"/>
              <a:t>issolution </a:t>
            </a:r>
            <a:r>
              <a:rPr lang="en-US" dirty="0"/>
              <a:t>of the </a:t>
            </a:r>
            <a:r>
              <a:rPr lang="en-US" dirty="0" err="1"/>
              <a:t>Lok</a:t>
            </a:r>
            <a:r>
              <a:rPr lang="en-US" dirty="0"/>
              <a:t> </a:t>
            </a:r>
            <a:r>
              <a:rPr lang="en-US" dirty="0" err="1"/>
              <a:t>Sabha</a:t>
            </a:r>
            <a:r>
              <a:rPr lang="en-US" dirty="0"/>
              <a:t> may take place in either of </a:t>
            </a:r>
            <a:r>
              <a:rPr lang="en-US" dirty="0" smtClean="0"/>
              <a:t>two ways:</a:t>
            </a:r>
          </a:p>
          <a:p>
            <a:r>
              <a:rPr lang="en-US" dirty="0"/>
              <a:t>Automatic </a:t>
            </a:r>
            <a:r>
              <a:rPr lang="en-US" dirty="0" smtClean="0"/>
              <a:t>dissolution : On </a:t>
            </a:r>
            <a:r>
              <a:rPr lang="en-US" dirty="0"/>
              <a:t>the expiry of its tenure </a:t>
            </a:r>
            <a:r>
              <a:rPr lang="en-US" dirty="0" smtClean="0"/>
              <a:t>of five </a:t>
            </a:r>
            <a:r>
              <a:rPr lang="en-US" dirty="0"/>
              <a:t>years or the terms as extended during a </a:t>
            </a:r>
            <a:r>
              <a:rPr lang="en-US" dirty="0" smtClean="0"/>
              <a:t>national emergency.</a:t>
            </a:r>
          </a:p>
        </p:txBody>
      </p:sp>
      <p:sp>
        <p:nvSpPr>
          <p:cNvPr id="3" name="Title 2"/>
          <p:cNvSpPr>
            <a:spLocks noGrp="1"/>
          </p:cNvSpPr>
          <p:nvPr>
            <p:ph type="title"/>
          </p:nvPr>
        </p:nvSpPr>
        <p:spPr/>
        <p:txBody>
          <a:bodyPr/>
          <a:lstStyle/>
          <a:p>
            <a:r>
              <a:rPr lang="en-US" b="1" dirty="0"/>
              <a:t>Dissolution</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248400"/>
          </a:xfrm>
        </p:spPr>
        <p:txBody>
          <a:bodyPr/>
          <a:lstStyle/>
          <a:p>
            <a:r>
              <a:rPr lang="en-US" dirty="0" smtClean="0"/>
              <a:t>And the other one is :  </a:t>
            </a:r>
            <a:r>
              <a:rPr lang="en-US" b="1" u="sng" dirty="0" smtClean="0"/>
              <a:t>whenever </a:t>
            </a:r>
            <a:r>
              <a:rPr lang="en-US" b="1" u="sng" dirty="0"/>
              <a:t>the President decides to dissolve the </a:t>
            </a:r>
            <a:r>
              <a:rPr lang="en-US" b="1" u="sng" dirty="0" smtClean="0"/>
              <a:t>House, which </a:t>
            </a:r>
            <a:r>
              <a:rPr lang="en-US" b="1" u="sng" dirty="0"/>
              <a:t>he is </a:t>
            </a:r>
            <a:r>
              <a:rPr lang="en-US" b="1" u="sng" dirty="0" err="1"/>
              <a:t>authorised</a:t>
            </a:r>
            <a:r>
              <a:rPr lang="en-US" b="1" u="sng" dirty="0"/>
              <a:t> to do</a:t>
            </a:r>
            <a:r>
              <a:rPr lang="en-US" dirty="0"/>
              <a:t>. Once the </a:t>
            </a:r>
            <a:r>
              <a:rPr lang="en-US" dirty="0" err="1"/>
              <a:t>Lok</a:t>
            </a:r>
            <a:r>
              <a:rPr lang="en-US" dirty="0"/>
              <a:t> </a:t>
            </a:r>
            <a:r>
              <a:rPr lang="en-US" dirty="0" err="1"/>
              <a:t>Sabha</a:t>
            </a:r>
            <a:r>
              <a:rPr lang="en-US" dirty="0"/>
              <a:t> </a:t>
            </a:r>
            <a:r>
              <a:rPr lang="en-US" dirty="0" smtClean="0"/>
              <a:t>is dissolved </a:t>
            </a:r>
            <a:r>
              <a:rPr lang="en-US" dirty="0"/>
              <a:t>before the completion of its normal tenure, </a:t>
            </a:r>
            <a:r>
              <a:rPr lang="en-US" dirty="0" smtClean="0"/>
              <a:t>the dissolution </a:t>
            </a:r>
            <a:r>
              <a:rPr lang="en-US" dirty="0"/>
              <a:t>is irrevocable</a:t>
            </a:r>
            <a:r>
              <a:rPr lang="en-US" dirty="0" smtClean="0"/>
              <a:t>.</a:t>
            </a:r>
          </a:p>
          <a:p>
            <a:r>
              <a:rPr lang="en-US" dirty="0"/>
              <a:t>When the </a:t>
            </a:r>
            <a:r>
              <a:rPr lang="en-US" dirty="0" err="1"/>
              <a:t>Lok</a:t>
            </a:r>
            <a:r>
              <a:rPr lang="en-US" dirty="0"/>
              <a:t> </a:t>
            </a:r>
            <a:r>
              <a:rPr lang="en-US" dirty="0" err="1"/>
              <a:t>Sabha</a:t>
            </a:r>
            <a:r>
              <a:rPr lang="en-US" dirty="0"/>
              <a:t> is dissolved, all business including </a:t>
            </a:r>
            <a:r>
              <a:rPr lang="en-US" dirty="0" smtClean="0"/>
              <a:t>bills, motions</a:t>
            </a:r>
            <a:r>
              <a:rPr lang="en-US" dirty="0"/>
              <a:t>, resolutions, notices, petitions and so on pending before </a:t>
            </a:r>
            <a:r>
              <a:rPr lang="en-US" dirty="0" smtClean="0"/>
              <a:t>it or </a:t>
            </a:r>
            <a:r>
              <a:rPr lang="en-US" dirty="0"/>
              <a:t>its committees </a:t>
            </a:r>
            <a:r>
              <a:rPr lang="en-US" dirty="0" smtClean="0"/>
              <a:t>lapse.</a:t>
            </a:r>
          </a:p>
          <a:p>
            <a:r>
              <a:rPr lang="en-US" dirty="0" smtClean="0"/>
              <a:t>The positions of the bills with respect to lapsing is shown in the next slide</a:t>
            </a:r>
          </a:p>
          <a:p>
            <a:pPr marL="0" indent="0">
              <a:buNone/>
            </a:pPr>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152400" y="228600"/>
            <a:ext cx="8839200" cy="6477000"/>
          </a:xfrm>
        </p:spPr>
        <p:txBody>
          <a:bodyPr>
            <a:normAutofit lnSpcReduction="10000"/>
          </a:bodyPr>
          <a:lstStyle/>
          <a:p>
            <a:r>
              <a:rPr lang="en-US" dirty="0"/>
              <a:t>The position with respect to </a:t>
            </a:r>
            <a:r>
              <a:rPr lang="en-US" dirty="0" smtClean="0"/>
              <a:t>lapsing of </a:t>
            </a:r>
            <a:r>
              <a:rPr lang="en-US" dirty="0"/>
              <a:t>bills is as follows</a:t>
            </a:r>
            <a:r>
              <a:rPr lang="en-US" dirty="0" smtClean="0"/>
              <a:t>:</a:t>
            </a:r>
          </a:p>
          <a:p>
            <a:pPr marL="0" indent="0">
              <a:buNone/>
            </a:pPr>
            <a:endParaRPr lang="en-US" dirty="0"/>
          </a:p>
          <a:p>
            <a:r>
              <a:rPr lang="en-US" dirty="0"/>
              <a:t>1. A bill pending in the </a:t>
            </a:r>
            <a:r>
              <a:rPr lang="en-US" dirty="0" err="1"/>
              <a:t>Lok</a:t>
            </a:r>
            <a:r>
              <a:rPr lang="en-US" dirty="0"/>
              <a:t> </a:t>
            </a:r>
            <a:r>
              <a:rPr lang="en-US" dirty="0" err="1"/>
              <a:t>Sabha</a:t>
            </a:r>
            <a:r>
              <a:rPr lang="en-US" dirty="0"/>
              <a:t> lapses (whether </a:t>
            </a:r>
            <a:r>
              <a:rPr lang="en-US" dirty="0" smtClean="0"/>
              <a:t>originating in </a:t>
            </a:r>
            <a:r>
              <a:rPr lang="en-US" dirty="0"/>
              <a:t>the </a:t>
            </a:r>
            <a:r>
              <a:rPr lang="en-US" dirty="0" err="1"/>
              <a:t>Lok</a:t>
            </a:r>
            <a:r>
              <a:rPr lang="en-US" dirty="0"/>
              <a:t> </a:t>
            </a:r>
            <a:r>
              <a:rPr lang="en-US" dirty="0" err="1"/>
              <a:t>Sabha</a:t>
            </a:r>
            <a:r>
              <a:rPr lang="en-US" dirty="0"/>
              <a:t> or transmitted to it by the </a:t>
            </a:r>
            <a:r>
              <a:rPr lang="en-US" dirty="0" err="1"/>
              <a:t>Rajya</a:t>
            </a:r>
            <a:r>
              <a:rPr lang="en-US" dirty="0"/>
              <a:t> </a:t>
            </a:r>
            <a:r>
              <a:rPr lang="en-US" dirty="0" err="1"/>
              <a:t>Sabha</a:t>
            </a:r>
            <a:r>
              <a:rPr lang="en-US" dirty="0"/>
              <a:t>).</a:t>
            </a:r>
          </a:p>
          <a:p>
            <a:r>
              <a:rPr lang="en-US" dirty="0"/>
              <a:t>2. A bill passed by the </a:t>
            </a:r>
            <a:r>
              <a:rPr lang="en-US" dirty="0" err="1"/>
              <a:t>Lok</a:t>
            </a:r>
            <a:r>
              <a:rPr lang="en-US" dirty="0"/>
              <a:t> </a:t>
            </a:r>
            <a:r>
              <a:rPr lang="en-US" dirty="0" err="1"/>
              <a:t>Sabha</a:t>
            </a:r>
            <a:r>
              <a:rPr lang="en-US" dirty="0"/>
              <a:t> but pending in the </a:t>
            </a:r>
            <a:r>
              <a:rPr lang="en-US" dirty="0" err="1" smtClean="0"/>
              <a:t>Rajya</a:t>
            </a:r>
            <a:r>
              <a:rPr lang="en-US" dirty="0"/>
              <a:t> </a:t>
            </a:r>
            <a:r>
              <a:rPr lang="en-US" dirty="0" err="1" smtClean="0"/>
              <a:t>Sabha</a:t>
            </a:r>
            <a:r>
              <a:rPr lang="en-US" dirty="0" smtClean="0"/>
              <a:t> </a:t>
            </a:r>
            <a:r>
              <a:rPr lang="en-US" dirty="0"/>
              <a:t>lapses.</a:t>
            </a:r>
          </a:p>
          <a:p>
            <a:r>
              <a:rPr lang="en-US" dirty="0"/>
              <a:t>3. A bill not passed by the two Houses due to </a:t>
            </a:r>
            <a:r>
              <a:rPr lang="en-US" dirty="0" smtClean="0"/>
              <a:t>disagreement and </a:t>
            </a:r>
            <a:r>
              <a:rPr lang="en-US" dirty="0"/>
              <a:t>if the president has notified the holding of a joint </a:t>
            </a:r>
            <a:r>
              <a:rPr lang="en-US" dirty="0" smtClean="0"/>
              <a:t>sitting before </a:t>
            </a:r>
            <a:r>
              <a:rPr lang="en-US" dirty="0"/>
              <a:t>the dissolution of </a:t>
            </a:r>
            <a:r>
              <a:rPr lang="en-US" dirty="0" err="1"/>
              <a:t>Lok</a:t>
            </a:r>
            <a:r>
              <a:rPr lang="en-US" dirty="0"/>
              <a:t> </a:t>
            </a:r>
            <a:r>
              <a:rPr lang="en-US" dirty="0" err="1"/>
              <a:t>Sabha</a:t>
            </a:r>
            <a:r>
              <a:rPr lang="en-US" dirty="0"/>
              <a:t>, does not lapse.</a:t>
            </a:r>
          </a:p>
          <a:p>
            <a:r>
              <a:rPr lang="en-US" dirty="0"/>
              <a:t>4. A bill pending in the </a:t>
            </a:r>
            <a:r>
              <a:rPr lang="en-US" dirty="0" err="1"/>
              <a:t>Rajya</a:t>
            </a:r>
            <a:r>
              <a:rPr lang="en-US" dirty="0"/>
              <a:t> </a:t>
            </a:r>
            <a:r>
              <a:rPr lang="en-US" dirty="0" err="1"/>
              <a:t>Sabha</a:t>
            </a:r>
            <a:r>
              <a:rPr lang="en-US" dirty="0"/>
              <a:t> but not passed by the </a:t>
            </a:r>
            <a:r>
              <a:rPr lang="en-US" dirty="0" err="1" smtClean="0"/>
              <a:t>Lok</a:t>
            </a:r>
            <a:r>
              <a:rPr lang="en-US" dirty="0"/>
              <a:t> </a:t>
            </a:r>
            <a:r>
              <a:rPr lang="en-US" dirty="0" err="1" smtClean="0"/>
              <a:t>Sabha</a:t>
            </a:r>
            <a:r>
              <a:rPr lang="en-US" dirty="0" smtClean="0"/>
              <a:t> </a:t>
            </a:r>
            <a:r>
              <a:rPr lang="en-US" dirty="0"/>
              <a:t>does not lapse.</a:t>
            </a:r>
          </a:p>
          <a:p>
            <a:r>
              <a:rPr lang="en-US" dirty="0"/>
              <a:t>5. A bill passed by both Houses but pending assent of </a:t>
            </a:r>
            <a:r>
              <a:rPr lang="en-US" dirty="0" smtClean="0"/>
              <a:t>the president </a:t>
            </a:r>
            <a:r>
              <a:rPr lang="en-US" dirty="0"/>
              <a:t>does not lapse.</a:t>
            </a:r>
          </a:p>
          <a:p>
            <a:r>
              <a:rPr lang="en-US" dirty="0"/>
              <a:t>6. A bill passed by both Houses but returned by </a:t>
            </a:r>
            <a:r>
              <a:rPr lang="en-US" dirty="0" smtClean="0"/>
              <a:t>the president</a:t>
            </a:r>
            <a:r>
              <a:rPr lang="en-US" dirty="0"/>
              <a:t> </a:t>
            </a:r>
            <a:r>
              <a:rPr lang="en-US" dirty="0" smtClean="0"/>
              <a:t>for </a:t>
            </a:r>
            <a:r>
              <a:rPr lang="en-US" dirty="0"/>
              <a:t>reconsideration of Houses does not lapse.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152400"/>
            <a:ext cx="8229600" cy="6553200"/>
          </a:xfrm>
        </p:spPr>
        <p:txBody>
          <a:bodyPr>
            <a:normAutofit/>
          </a:bodyPr>
          <a:lstStyle/>
          <a:p>
            <a:r>
              <a:rPr lang="en-US" dirty="0" smtClean="0"/>
              <a:t>Some special points with respect to Prorogation : </a:t>
            </a:r>
          </a:p>
          <a:p>
            <a:r>
              <a:rPr lang="en-US" dirty="0"/>
              <a:t>It not only terminates </a:t>
            </a:r>
            <a:r>
              <a:rPr lang="en-US" dirty="0" smtClean="0"/>
              <a:t>a sitting </a:t>
            </a:r>
            <a:r>
              <a:rPr lang="en-US" dirty="0"/>
              <a:t>but also a session </a:t>
            </a:r>
            <a:r>
              <a:rPr lang="en-US" dirty="0" smtClean="0"/>
              <a:t>of the </a:t>
            </a:r>
            <a:r>
              <a:rPr lang="en-US" dirty="0"/>
              <a:t>House</a:t>
            </a:r>
            <a:r>
              <a:rPr lang="en-US" dirty="0" smtClean="0"/>
              <a:t>.</a:t>
            </a:r>
          </a:p>
          <a:p>
            <a:r>
              <a:rPr lang="en-US" dirty="0"/>
              <a:t>It is done by the president </a:t>
            </a:r>
            <a:r>
              <a:rPr lang="en-US" dirty="0" smtClean="0"/>
              <a:t>of India.</a:t>
            </a:r>
          </a:p>
          <a:p>
            <a:r>
              <a:rPr lang="en-US" dirty="0"/>
              <a:t>It also does not affect </a:t>
            </a:r>
            <a:r>
              <a:rPr lang="en-US" dirty="0" smtClean="0"/>
              <a:t>the bills </a:t>
            </a:r>
            <a:r>
              <a:rPr lang="en-US" dirty="0"/>
              <a:t>or any other </a:t>
            </a:r>
            <a:r>
              <a:rPr lang="en-US" dirty="0" smtClean="0"/>
              <a:t>business pending </a:t>
            </a:r>
            <a:r>
              <a:rPr lang="en-US" dirty="0"/>
              <a:t>before the </a:t>
            </a:r>
            <a:r>
              <a:rPr lang="en-US" dirty="0" smtClean="0"/>
              <a:t>House.</a:t>
            </a:r>
            <a:endParaRPr lang="en-US" dirty="0"/>
          </a:p>
          <a:p>
            <a:r>
              <a:rPr lang="en-US" dirty="0" smtClean="0"/>
              <a:t>(However</a:t>
            </a:r>
            <a:r>
              <a:rPr lang="en-US" dirty="0"/>
              <a:t>, all </a:t>
            </a:r>
            <a:r>
              <a:rPr lang="en-US" dirty="0" smtClean="0"/>
              <a:t>pending notices </a:t>
            </a:r>
            <a:r>
              <a:rPr lang="en-US" dirty="0"/>
              <a:t>(other than those </a:t>
            </a:r>
            <a:r>
              <a:rPr lang="en-US" dirty="0" smtClean="0"/>
              <a:t>for introducing </a:t>
            </a:r>
            <a:r>
              <a:rPr lang="en-US" dirty="0"/>
              <a:t>bills) lapse </a:t>
            </a:r>
            <a:r>
              <a:rPr lang="en-US" dirty="0" smtClean="0"/>
              <a:t>on prorogation </a:t>
            </a:r>
            <a:r>
              <a:rPr lang="en-US" dirty="0"/>
              <a:t>and </a:t>
            </a:r>
            <a:r>
              <a:rPr lang="en-US" dirty="0" smtClean="0"/>
              <a:t>fresh notices </a:t>
            </a:r>
            <a:r>
              <a:rPr lang="en-US" dirty="0"/>
              <a:t>have to be given </a:t>
            </a:r>
            <a:r>
              <a:rPr lang="en-US" dirty="0" smtClean="0"/>
              <a:t>for the </a:t>
            </a:r>
            <a:r>
              <a:rPr lang="en-US" dirty="0"/>
              <a:t>next session. In </a:t>
            </a:r>
            <a:r>
              <a:rPr lang="en-US" dirty="0" smtClean="0"/>
              <a:t>Britain, prorogation </a:t>
            </a:r>
            <a:r>
              <a:rPr lang="en-US" dirty="0"/>
              <a:t>brings to an </a:t>
            </a:r>
            <a:r>
              <a:rPr lang="en-US" dirty="0" smtClean="0"/>
              <a:t>end all </a:t>
            </a:r>
            <a:r>
              <a:rPr lang="en-US" dirty="0"/>
              <a:t>bills or any </a:t>
            </a:r>
            <a:r>
              <a:rPr lang="en-US" dirty="0" smtClean="0"/>
              <a:t>other business </a:t>
            </a:r>
            <a:r>
              <a:rPr lang="en-US" dirty="0"/>
              <a:t>pending before </a:t>
            </a:r>
            <a:r>
              <a:rPr lang="en-US" dirty="0" smtClean="0"/>
              <a:t>the House)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refers to the last session of the existing </a:t>
            </a:r>
            <a:r>
              <a:rPr lang="en-US" dirty="0" err="1"/>
              <a:t>Lok</a:t>
            </a:r>
            <a:r>
              <a:rPr lang="en-US" dirty="0"/>
              <a:t> </a:t>
            </a:r>
            <a:r>
              <a:rPr lang="en-US" dirty="0" err="1"/>
              <a:t>Sabha</a:t>
            </a:r>
            <a:r>
              <a:rPr lang="en-US" dirty="0"/>
              <a:t>, after a </a:t>
            </a:r>
            <a:r>
              <a:rPr lang="en-US" dirty="0" smtClean="0"/>
              <a:t>new </a:t>
            </a:r>
            <a:r>
              <a:rPr lang="en-US" dirty="0" err="1" smtClean="0"/>
              <a:t>Lok</a:t>
            </a:r>
            <a:r>
              <a:rPr lang="en-US" dirty="0" smtClean="0"/>
              <a:t> </a:t>
            </a:r>
            <a:r>
              <a:rPr lang="en-US" dirty="0" err="1"/>
              <a:t>Sabha</a:t>
            </a:r>
            <a:r>
              <a:rPr lang="en-US" dirty="0"/>
              <a:t> has been elected. Those members of the existing </a:t>
            </a:r>
            <a:r>
              <a:rPr lang="en-US" dirty="0" err="1" smtClean="0"/>
              <a:t>Lok</a:t>
            </a:r>
            <a:r>
              <a:rPr lang="en-US" dirty="0"/>
              <a:t> </a:t>
            </a:r>
            <a:r>
              <a:rPr lang="en-US" dirty="0" err="1" smtClean="0"/>
              <a:t>Sabha</a:t>
            </a:r>
            <a:r>
              <a:rPr lang="en-US" dirty="0" smtClean="0"/>
              <a:t> </a:t>
            </a:r>
            <a:r>
              <a:rPr lang="en-US" dirty="0"/>
              <a:t>who could not get re-elected to the new </a:t>
            </a:r>
            <a:r>
              <a:rPr lang="en-US" dirty="0" err="1"/>
              <a:t>Lok</a:t>
            </a:r>
            <a:r>
              <a:rPr lang="en-US" dirty="0"/>
              <a:t> </a:t>
            </a:r>
            <a:r>
              <a:rPr lang="en-US" dirty="0" err="1"/>
              <a:t>Sabha</a:t>
            </a:r>
            <a:r>
              <a:rPr lang="en-US" dirty="0"/>
              <a:t> </a:t>
            </a:r>
            <a:r>
              <a:rPr lang="en-US" dirty="0" smtClean="0"/>
              <a:t>are called </a:t>
            </a:r>
            <a:r>
              <a:rPr lang="en-US" dirty="0"/>
              <a:t>lame-ducks</a:t>
            </a:r>
          </a:p>
        </p:txBody>
      </p:sp>
      <p:sp>
        <p:nvSpPr>
          <p:cNvPr id="3" name="Title 2"/>
          <p:cNvSpPr>
            <a:spLocks noGrp="1"/>
          </p:cNvSpPr>
          <p:nvPr>
            <p:ph type="title"/>
          </p:nvPr>
        </p:nvSpPr>
        <p:spPr/>
        <p:txBody>
          <a:bodyPr/>
          <a:lstStyle/>
          <a:p>
            <a:r>
              <a:rPr lang="en-US" b="1" dirty="0"/>
              <a:t>Lame-duck Session</a:t>
            </a:r>
            <a:endParaRPr lang="en-US" dirty="0"/>
          </a:p>
        </p:txBody>
      </p:sp>
    </p:spTree>
    <p:extLst>
      <p:ext uri="{BB962C8B-B14F-4D97-AF65-F5344CB8AC3E}">
        <p14:creationId xmlns:p14="http://schemas.microsoft.com/office/powerpoint/2010/main" val="12589824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legislative procedure is identical in both the Houses </a:t>
            </a:r>
            <a:r>
              <a:rPr lang="en-US" dirty="0" smtClean="0"/>
              <a:t>of Parliament</a:t>
            </a:r>
            <a:r>
              <a:rPr lang="en-US" dirty="0"/>
              <a:t>. Every bill has to pass through the same stages </a:t>
            </a:r>
            <a:r>
              <a:rPr lang="en-US" dirty="0" smtClean="0"/>
              <a:t>in each </a:t>
            </a:r>
            <a:r>
              <a:rPr lang="en-US" dirty="0"/>
              <a:t>House. A bill is a proposal for legislation and it becomes </a:t>
            </a:r>
            <a:r>
              <a:rPr lang="en-US" dirty="0" smtClean="0"/>
              <a:t>an act </a:t>
            </a:r>
            <a:r>
              <a:rPr lang="en-US" dirty="0"/>
              <a:t>or law when duly enacted</a:t>
            </a:r>
            <a:r>
              <a:rPr lang="en-US" dirty="0" smtClean="0"/>
              <a:t>.</a:t>
            </a:r>
          </a:p>
          <a:p>
            <a:r>
              <a:rPr lang="en-US" dirty="0"/>
              <a:t>Bills introduced in the Parliament are of two kinds: public </a:t>
            </a:r>
            <a:r>
              <a:rPr lang="en-US" dirty="0" smtClean="0"/>
              <a:t>bills and </a:t>
            </a:r>
            <a:r>
              <a:rPr lang="en-US" dirty="0"/>
              <a:t>private bills (also known as government bills and </a:t>
            </a:r>
            <a:r>
              <a:rPr lang="en-US" dirty="0" smtClean="0"/>
              <a:t>private members</a:t>
            </a:r>
            <a:r>
              <a:rPr lang="en-US" dirty="0"/>
              <a:t>’ bills respectively).</a:t>
            </a:r>
          </a:p>
        </p:txBody>
      </p:sp>
      <p:sp>
        <p:nvSpPr>
          <p:cNvPr id="3" name="Title 2"/>
          <p:cNvSpPr>
            <a:spLocks noGrp="1"/>
          </p:cNvSpPr>
          <p:nvPr>
            <p:ph type="title"/>
          </p:nvPr>
        </p:nvSpPr>
        <p:spPr/>
        <p:txBody>
          <a:bodyPr>
            <a:normAutofit fontScale="90000"/>
          </a:bodyPr>
          <a:lstStyle/>
          <a:p>
            <a:r>
              <a:rPr lang="en-US" b="1" dirty="0"/>
              <a:t>LEGISLATIVE PROCEDURE IN PARLIAMENT</a:t>
            </a:r>
            <a:endParaRPr lang="en-US" dirty="0"/>
          </a:p>
        </p:txBody>
      </p:sp>
    </p:spTree>
    <p:extLst>
      <p:ext uri="{BB962C8B-B14F-4D97-AF65-F5344CB8AC3E}">
        <p14:creationId xmlns:p14="http://schemas.microsoft.com/office/powerpoint/2010/main" val="147109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304800"/>
            <a:ext cx="8229600" cy="6324600"/>
          </a:xfrm>
        </p:spPr>
        <p:txBody>
          <a:bodyPr>
            <a:normAutofit lnSpcReduction="10000"/>
          </a:bodyPr>
          <a:lstStyle/>
          <a:p>
            <a:r>
              <a:rPr lang="en-US" dirty="0" smtClean="0"/>
              <a:t>Though the President of India is not a member of either House of Parliament and does not sit in the Parliament to attend its meetings, he is an integral part of the Parliament. This is because a bill passed by both the Houses of Parliament cannot become law without the President’s assent.</a:t>
            </a:r>
          </a:p>
          <a:p>
            <a:r>
              <a:rPr lang="en-US" dirty="0" smtClean="0"/>
              <a:t>In this respect, the framers of the Indian Constitution relied on the British pattern rather than the American pattern. In Britain, the Parliament consists of the Crown (King or Queen), the House of Lords (Upper House) and the House of Commons (Lower House).</a:t>
            </a:r>
          </a:p>
          <a:p>
            <a:r>
              <a:rPr lang="en-US" dirty="0" smtClean="0"/>
              <a:t>By contrast, the American president is not an integral part of the legislature. In USA, the legislature, which is known as Congress, consists of the Senate (Upper House) and the House of Representatives (Lower House).</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6324600"/>
          </a:xfrm>
        </p:spPr>
        <p:txBody>
          <a:bodyPr>
            <a:normAutofit/>
          </a:bodyPr>
          <a:lstStyle/>
          <a:p>
            <a:r>
              <a:rPr lang="en-US" dirty="0"/>
              <a:t>The bills introduced in the Parliament can also be classified </a:t>
            </a:r>
            <a:r>
              <a:rPr lang="en-US" dirty="0" smtClean="0"/>
              <a:t>into four </a:t>
            </a:r>
            <a:r>
              <a:rPr lang="en-US" dirty="0"/>
              <a:t>categories:</a:t>
            </a:r>
          </a:p>
          <a:p>
            <a:r>
              <a:rPr lang="en-US" dirty="0"/>
              <a:t>1. Ordinary bills, which are concerned with any matter </a:t>
            </a:r>
            <a:r>
              <a:rPr lang="en-US" dirty="0" smtClean="0"/>
              <a:t>other than </a:t>
            </a:r>
            <a:r>
              <a:rPr lang="en-US" dirty="0"/>
              <a:t>financial subjects.</a:t>
            </a:r>
          </a:p>
          <a:p>
            <a:r>
              <a:rPr lang="en-US" dirty="0"/>
              <a:t>2. Money bills, which are concerned with the financial </a:t>
            </a:r>
            <a:r>
              <a:rPr lang="en-US" dirty="0" smtClean="0"/>
              <a:t>matters like </a:t>
            </a:r>
            <a:r>
              <a:rPr lang="en-US" dirty="0"/>
              <a:t>taxation, public expenditure, etc.</a:t>
            </a:r>
          </a:p>
          <a:p>
            <a:r>
              <a:rPr lang="en-US" dirty="0"/>
              <a:t>3. Financial bills, which are also concerned with </a:t>
            </a:r>
            <a:r>
              <a:rPr lang="en-US" dirty="0" smtClean="0"/>
              <a:t>financial matters </a:t>
            </a:r>
            <a:r>
              <a:rPr lang="en-US" dirty="0"/>
              <a:t>(but are different from money bills).</a:t>
            </a:r>
          </a:p>
          <a:p>
            <a:r>
              <a:rPr lang="en-US" dirty="0"/>
              <a:t>4. Constitution amendment bills, which are concerned with </a:t>
            </a:r>
            <a:r>
              <a:rPr lang="en-US" dirty="0" smtClean="0"/>
              <a:t>the amendment </a:t>
            </a:r>
            <a:r>
              <a:rPr lang="en-US" dirty="0"/>
              <a:t>of the provisions of the Constitution.</a:t>
            </a:r>
          </a:p>
        </p:txBody>
      </p:sp>
    </p:spTree>
    <p:extLst>
      <p:ext uri="{BB962C8B-B14F-4D97-AF65-F5344CB8AC3E}">
        <p14:creationId xmlns:p14="http://schemas.microsoft.com/office/powerpoint/2010/main" val="3949224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05400"/>
          </a:xfrm>
        </p:spPr>
        <p:txBody>
          <a:bodyPr>
            <a:normAutofit/>
          </a:bodyPr>
          <a:lstStyle/>
          <a:p>
            <a:r>
              <a:rPr lang="en-US" dirty="0"/>
              <a:t>It is introduced in </a:t>
            </a:r>
            <a:r>
              <a:rPr lang="en-US" dirty="0" smtClean="0"/>
              <a:t>the Parliament </a:t>
            </a:r>
            <a:r>
              <a:rPr lang="en-US" dirty="0"/>
              <a:t>by a minister</a:t>
            </a:r>
            <a:r>
              <a:rPr lang="en-US" dirty="0" smtClean="0"/>
              <a:t>.</a:t>
            </a:r>
          </a:p>
          <a:p>
            <a:r>
              <a:rPr lang="en-US" dirty="0"/>
              <a:t>It reflects of the policies </a:t>
            </a:r>
            <a:r>
              <a:rPr lang="en-US" dirty="0" smtClean="0"/>
              <a:t>of the </a:t>
            </a:r>
            <a:r>
              <a:rPr lang="en-US" dirty="0"/>
              <a:t>government (</a:t>
            </a:r>
            <a:r>
              <a:rPr lang="en-US" dirty="0" smtClean="0"/>
              <a:t>ruling party).</a:t>
            </a:r>
          </a:p>
          <a:p>
            <a:r>
              <a:rPr lang="en-US" dirty="0"/>
              <a:t>It has greater chance to </a:t>
            </a:r>
            <a:r>
              <a:rPr lang="en-US" dirty="0" smtClean="0"/>
              <a:t>be approved </a:t>
            </a:r>
            <a:r>
              <a:rPr lang="en-US" dirty="0"/>
              <a:t>by the </a:t>
            </a:r>
            <a:r>
              <a:rPr lang="en-US" dirty="0" smtClean="0"/>
              <a:t>Parliament</a:t>
            </a:r>
          </a:p>
          <a:p>
            <a:r>
              <a:rPr lang="en-US" dirty="0"/>
              <a:t>Its rejection by the </a:t>
            </a:r>
            <a:r>
              <a:rPr lang="en-US" dirty="0" smtClean="0"/>
              <a:t>House amounts </a:t>
            </a:r>
            <a:r>
              <a:rPr lang="en-US" dirty="0"/>
              <a:t>to the expression</a:t>
            </a:r>
          </a:p>
          <a:p>
            <a:r>
              <a:rPr lang="en-US" dirty="0"/>
              <a:t>of want of </a:t>
            </a:r>
            <a:r>
              <a:rPr lang="en-US" dirty="0" smtClean="0"/>
              <a:t>parliamentary confidence </a:t>
            </a:r>
            <a:r>
              <a:rPr lang="en-US" dirty="0"/>
              <a:t>in </a:t>
            </a:r>
            <a:r>
              <a:rPr lang="en-US" dirty="0" smtClean="0"/>
              <a:t>the government </a:t>
            </a:r>
            <a:r>
              <a:rPr lang="en-US" dirty="0"/>
              <a:t>and may </a:t>
            </a:r>
            <a:r>
              <a:rPr lang="en-US" dirty="0" smtClean="0"/>
              <a:t>lead to </a:t>
            </a:r>
            <a:r>
              <a:rPr lang="en-US" dirty="0"/>
              <a:t>its resignation</a:t>
            </a:r>
            <a:r>
              <a:rPr lang="en-US" dirty="0" smtClean="0"/>
              <a:t>.</a:t>
            </a:r>
          </a:p>
          <a:p>
            <a:r>
              <a:rPr lang="en-US" dirty="0"/>
              <a:t>Its introduction in the </a:t>
            </a:r>
            <a:r>
              <a:rPr lang="en-US" dirty="0" smtClean="0"/>
              <a:t>House requires </a:t>
            </a:r>
            <a:r>
              <a:rPr lang="en-US" dirty="0"/>
              <a:t>seven days’ </a:t>
            </a:r>
            <a:r>
              <a:rPr lang="en-US" dirty="0" smtClean="0"/>
              <a:t>notice</a:t>
            </a:r>
          </a:p>
          <a:p>
            <a:r>
              <a:rPr lang="en-US" dirty="0"/>
              <a:t>It is drafted by </a:t>
            </a:r>
            <a:r>
              <a:rPr lang="en-US" dirty="0" smtClean="0"/>
              <a:t>the concerned </a:t>
            </a:r>
            <a:r>
              <a:rPr lang="en-US" dirty="0"/>
              <a:t>department </a:t>
            </a:r>
            <a:r>
              <a:rPr lang="en-US" dirty="0" smtClean="0"/>
              <a:t>in consultation </a:t>
            </a:r>
            <a:r>
              <a:rPr lang="en-US" dirty="0"/>
              <a:t>with the </a:t>
            </a:r>
            <a:r>
              <a:rPr lang="en-US" dirty="0" smtClean="0"/>
              <a:t>law department</a:t>
            </a:r>
            <a:r>
              <a:rPr lang="en-US" dirty="0"/>
              <a:t>.</a:t>
            </a:r>
          </a:p>
        </p:txBody>
      </p:sp>
      <p:sp>
        <p:nvSpPr>
          <p:cNvPr id="3" name="Title 2"/>
          <p:cNvSpPr>
            <a:spLocks noGrp="1"/>
          </p:cNvSpPr>
          <p:nvPr>
            <p:ph type="title"/>
          </p:nvPr>
        </p:nvSpPr>
        <p:spPr/>
        <p:txBody>
          <a:bodyPr/>
          <a:lstStyle/>
          <a:p>
            <a:r>
              <a:rPr lang="en-US" b="1" dirty="0"/>
              <a:t>Public Bill</a:t>
            </a:r>
            <a:endParaRPr lang="en-US" dirty="0"/>
          </a:p>
        </p:txBody>
      </p:sp>
    </p:spTree>
    <p:extLst>
      <p:ext uri="{BB962C8B-B14F-4D97-AF65-F5344CB8AC3E}">
        <p14:creationId xmlns:p14="http://schemas.microsoft.com/office/powerpoint/2010/main" val="35727017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05400"/>
          </a:xfrm>
        </p:spPr>
        <p:txBody>
          <a:bodyPr>
            <a:normAutofit/>
          </a:bodyPr>
          <a:lstStyle/>
          <a:p>
            <a:r>
              <a:rPr lang="en-US" dirty="0"/>
              <a:t>It is introduced by </a:t>
            </a:r>
            <a:r>
              <a:rPr lang="en-US" dirty="0" smtClean="0"/>
              <a:t>any member </a:t>
            </a:r>
            <a:r>
              <a:rPr lang="en-US" dirty="0"/>
              <a:t>of Parliament </a:t>
            </a:r>
            <a:r>
              <a:rPr lang="en-US" dirty="0" smtClean="0"/>
              <a:t>other than </a:t>
            </a:r>
            <a:r>
              <a:rPr lang="en-US" dirty="0"/>
              <a:t>a minister</a:t>
            </a:r>
            <a:r>
              <a:rPr lang="en-US" dirty="0" smtClean="0"/>
              <a:t>.</a:t>
            </a:r>
          </a:p>
          <a:p>
            <a:r>
              <a:rPr lang="en-US" dirty="0"/>
              <a:t>It reflects the stand </a:t>
            </a:r>
            <a:r>
              <a:rPr lang="en-US" dirty="0" smtClean="0"/>
              <a:t>of opposition </a:t>
            </a:r>
            <a:r>
              <a:rPr lang="en-US" dirty="0"/>
              <a:t>party on </a:t>
            </a:r>
            <a:r>
              <a:rPr lang="en-US" dirty="0" smtClean="0"/>
              <a:t>public matter</a:t>
            </a:r>
          </a:p>
          <a:p>
            <a:r>
              <a:rPr lang="en-US" dirty="0"/>
              <a:t>H</a:t>
            </a:r>
            <a:r>
              <a:rPr lang="en-US" dirty="0" smtClean="0"/>
              <a:t>as </a:t>
            </a:r>
            <a:r>
              <a:rPr lang="en-US" dirty="0"/>
              <a:t>lesser chance to </a:t>
            </a:r>
            <a:r>
              <a:rPr lang="en-US" dirty="0" smtClean="0"/>
              <a:t>be approved </a:t>
            </a:r>
            <a:r>
              <a:rPr lang="en-US" dirty="0"/>
              <a:t>by the </a:t>
            </a:r>
            <a:r>
              <a:rPr lang="en-US" dirty="0" smtClean="0"/>
              <a:t>Parliament</a:t>
            </a:r>
          </a:p>
          <a:p>
            <a:r>
              <a:rPr lang="en-US" dirty="0"/>
              <a:t>Its rejection by the </a:t>
            </a:r>
            <a:r>
              <a:rPr lang="en-US" dirty="0" smtClean="0"/>
              <a:t>House has </a:t>
            </a:r>
            <a:r>
              <a:rPr lang="en-US" dirty="0"/>
              <a:t>no implication on </a:t>
            </a:r>
            <a:r>
              <a:rPr lang="en-US" dirty="0" smtClean="0"/>
              <a:t>the parliamentary </a:t>
            </a:r>
            <a:r>
              <a:rPr lang="en-US" dirty="0"/>
              <a:t>confidence </a:t>
            </a:r>
            <a:r>
              <a:rPr lang="en-US" dirty="0" smtClean="0"/>
              <a:t>in the </a:t>
            </a:r>
            <a:r>
              <a:rPr lang="en-US" dirty="0"/>
              <a:t>government or </a:t>
            </a:r>
            <a:r>
              <a:rPr lang="en-US" dirty="0" smtClean="0"/>
              <a:t>its resignation.</a:t>
            </a:r>
          </a:p>
          <a:p>
            <a:r>
              <a:rPr lang="en-US" dirty="0"/>
              <a:t>Its introduction in the </a:t>
            </a:r>
            <a:r>
              <a:rPr lang="en-US" dirty="0" smtClean="0"/>
              <a:t>House requires </a:t>
            </a:r>
            <a:r>
              <a:rPr lang="en-US" dirty="0"/>
              <a:t>one month’s notice</a:t>
            </a:r>
          </a:p>
        </p:txBody>
      </p:sp>
      <p:sp>
        <p:nvSpPr>
          <p:cNvPr id="3" name="Title 2"/>
          <p:cNvSpPr>
            <a:spLocks noGrp="1"/>
          </p:cNvSpPr>
          <p:nvPr>
            <p:ph type="title"/>
          </p:nvPr>
        </p:nvSpPr>
        <p:spPr/>
        <p:txBody>
          <a:bodyPr/>
          <a:lstStyle/>
          <a:p>
            <a:r>
              <a:rPr lang="en-US" b="1" dirty="0"/>
              <a:t>Private Bill</a:t>
            </a:r>
            <a:endParaRPr lang="en-US" dirty="0"/>
          </a:p>
        </p:txBody>
      </p:sp>
    </p:spTree>
    <p:extLst>
      <p:ext uri="{BB962C8B-B14F-4D97-AF65-F5344CB8AC3E}">
        <p14:creationId xmlns:p14="http://schemas.microsoft.com/office/powerpoint/2010/main" val="3446893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05400"/>
          </a:xfrm>
        </p:spPr>
        <p:txBody>
          <a:bodyPr>
            <a:normAutofit/>
          </a:bodyPr>
          <a:lstStyle/>
          <a:p>
            <a:r>
              <a:rPr lang="en-US" dirty="0"/>
              <a:t>Article 110 of the Constitution deals with the definition of </a:t>
            </a:r>
            <a:r>
              <a:rPr lang="en-US" dirty="0" smtClean="0"/>
              <a:t>money bills.</a:t>
            </a:r>
          </a:p>
          <a:p>
            <a:r>
              <a:rPr lang="en-US" dirty="0"/>
              <a:t>It can be introduced only </a:t>
            </a:r>
            <a:r>
              <a:rPr lang="en-US" dirty="0" smtClean="0"/>
              <a:t>in the </a:t>
            </a:r>
            <a:r>
              <a:rPr lang="en-US" dirty="0" err="1"/>
              <a:t>Lok</a:t>
            </a:r>
            <a:r>
              <a:rPr lang="en-US" dirty="0"/>
              <a:t> </a:t>
            </a:r>
            <a:r>
              <a:rPr lang="en-US" dirty="0" err="1"/>
              <a:t>Sabha</a:t>
            </a:r>
            <a:r>
              <a:rPr lang="en-US" dirty="0"/>
              <a:t> and not </a:t>
            </a:r>
            <a:r>
              <a:rPr lang="en-US" dirty="0" smtClean="0"/>
              <a:t>in the </a:t>
            </a:r>
            <a:r>
              <a:rPr lang="en-US" dirty="0" err="1"/>
              <a:t>Rajya</a:t>
            </a:r>
            <a:r>
              <a:rPr lang="en-US" dirty="0"/>
              <a:t> </a:t>
            </a:r>
            <a:r>
              <a:rPr lang="en-US" dirty="0" err="1" smtClean="0"/>
              <a:t>Sabha</a:t>
            </a:r>
            <a:endParaRPr lang="en-US" dirty="0" smtClean="0"/>
          </a:p>
          <a:p>
            <a:r>
              <a:rPr lang="en-US" dirty="0"/>
              <a:t>It can be introduced only </a:t>
            </a:r>
            <a:r>
              <a:rPr lang="en-US" dirty="0" smtClean="0"/>
              <a:t>by a minister</a:t>
            </a:r>
          </a:p>
          <a:p>
            <a:r>
              <a:rPr lang="en-US" dirty="0"/>
              <a:t>It can be introduced only </a:t>
            </a:r>
            <a:r>
              <a:rPr lang="en-US" dirty="0" smtClean="0"/>
              <a:t>on the </a:t>
            </a:r>
            <a:r>
              <a:rPr lang="en-US" dirty="0"/>
              <a:t>recommendation of </a:t>
            </a:r>
            <a:r>
              <a:rPr lang="en-US" dirty="0" smtClean="0"/>
              <a:t>the President.</a:t>
            </a:r>
          </a:p>
          <a:p>
            <a:r>
              <a:rPr lang="en-US" dirty="0"/>
              <a:t>It cannot be amended </a:t>
            </a:r>
            <a:r>
              <a:rPr lang="en-US" dirty="0" smtClean="0"/>
              <a:t>or rejected </a:t>
            </a:r>
            <a:r>
              <a:rPr lang="en-US" dirty="0"/>
              <a:t>by the </a:t>
            </a:r>
            <a:r>
              <a:rPr lang="en-US" dirty="0" err="1" smtClean="0"/>
              <a:t>Rajya</a:t>
            </a:r>
            <a:r>
              <a:rPr lang="en-US" dirty="0"/>
              <a:t> </a:t>
            </a:r>
            <a:r>
              <a:rPr lang="en-US" dirty="0" err="1" smtClean="0"/>
              <a:t>Sabha</a:t>
            </a:r>
            <a:r>
              <a:rPr lang="en-US" dirty="0"/>
              <a:t>. The </a:t>
            </a:r>
            <a:r>
              <a:rPr lang="en-US" dirty="0" err="1"/>
              <a:t>Rajya</a:t>
            </a:r>
            <a:r>
              <a:rPr lang="en-US" dirty="0"/>
              <a:t> </a:t>
            </a:r>
            <a:r>
              <a:rPr lang="en-US" dirty="0" err="1" smtClean="0"/>
              <a:t>Sabha</a:t>
            </a:r>
            <a:r>
              <a:rPr lang="en-US" dirty="0"/>
              <a:t> </a:t>
            </a:r>
            <a:r>
              <a:rPr lang="en-US" dirty="0" smtClean="0"/>
              <a:t>should </a:t>
            </a:r>
            <a:r>
              <a:rPr lang="en-US" dirty="0"/>
              <a:t>return the bill with </a:t>
            </a:r>
            <a:r>
              <a:rPr lang="en-US" dirty="0" smtClean="0"/>
              <a:t>or without recommendations, which </a:t>
            </a:r>
            <a:r>
              <a:rPr lang="en-US" dirty="0"/>
              <a:t>may be accepted </a:t>
            </a:r>
            <a:r>
              <a:rPr lang="en-US" dirty="0" smtClean="0"/>
              <a:t>or rejected </a:t>
            </a:r>
            <a:r>
              <a:rPr lang="en-US" dirty="0"/>
              <a:t>by the </a:t>
            </a:r>
            <a:r>
              <a:rPr lang="en-US" dirty="0" err="1"/>
              <a:t>Lok</a:t>
            </a:r>
            <a:r>
              <a:rPr lang="en-US" dirty="0"/>
              <a:t> </a:t>
            </a:r>
            <a:r>
              <a:rPr lang="en-US" dirty="0" err="1"/>
              <a:t>Sabha</a:t>
            </a:r>
            <a:endParaRPr lang="en-US" dirty="0"/>
          </a:p>
        </p:txBody>
      </p:sp>
      <p:sp>
        <p:nvSpPr>
          <p:cNvPr id="3" name="Title 2"/>
          <p:cNvSpPr>
            <a:spLocks noGrp="1"/>
          </p:cNvSpPr>
          <p:nvPr>
            <p:ph type="title"/>
          </p:nvPr>
        </p:nvSpPr>
        <p:spPr/>
        <p:txBody>
          <a:bodyPr/>
          <a:lstStyle/>
          <a:p>
            <a:r>
              <a:rPr lang="en-US" b="1" dirty="0"/>
              <a:t>Money Bills</a:t>
            </a:r>
            <a:endParaRPr lang="en-US" dirty="0"/>
          </a:p>
        </p:txBody>
      </p:sp>
    </p:spTree>
    <p:extLst>
      <p:ext uri="{BB962C8B-B14F-4D97-AF65-F5344CB8AC3E}">
        <p14:creationId xmlns:p14="http://schemas.microsoft.com/office/powerpoint/2010/main" val="9019337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81600"/>
          </a:xfrm>
        </p:spPr>
        <p:txBody>
          <a:bodyPr>
            <a:normAutofit/>
          </a:bodyPr>
          <a:lstStyle/>
          <a:p>
            <a:r>
              <a:rPr lang="en-US" dirty="0"/>
              <a:t>It can be detained by </a:t>
            </a:r>
            <a:r>
              <a:rPr lang="en-US" dirty="0" smtClean="0"/>
              <a:t>the </a:t>
            </a:r>
            <a:r>
              <a:rPr lang="en-US" dirty="0" err="1" smtClean="0"/>
              <a:t>Rajya</a:t>
            </a:r>
            <a:r>
              <a:rPr lang="en-US" dirty="0" smtClean="0"/>
              <a:t> </a:t>
            </a:r>
            <a:r>
              <a:rPr lang="en-US" dirty="0" err="1"/>
              <a:t>Sabha</a:t>
            </a:r>
            <a:r>
              <a:rPr lang="en-US" dirty="0"/>
              <a:t> for a </a:t>
            </a:r>
            <a:r>
              <a:rPr lang="en-US" dirty="0" smtClean="0"/>
              <a:t>maximum period </a:t>
            </a:r>
            <a:r>
              <a:rPr lang="en-US" dirty="0"/>
              <a:t>of 14 days only</a:t>
            </a:r>
            <a:r>
              <a:rPr lang="en-US" dirty="0" smtClean="0"/>
              <a:t>.</a:t>
            </a:r>
          </a:p>
          <a:p>
            <a:r>
              <a:rPr lang="en-US" dirty="0"/>
              <a:t>It requires the certification </a:t>
            </a:r>
            <a:r>
              <a:rPr lang="en-US" dirty="0" smtClean="0"/>
              <a:t>of the </a:t>
            </a:r>
            <a:r>
              <a:rPr lang="en-US" dirty="0"/>
              <a:t>Speaker </a:t>
            </a:r>
            <a:r>
              <a:rPr lang="en-US" dirty="0" smtClean="0"/>
              <a:t>when transmitted </a:t>
            </a:r>
            <a:r>
              <a:rPr lang="en-US" dirty="0"/>
              <a:t>to the </a:t>
            </a:r>
            <a:r>
              <a:rPr lang="en-US" dirty="0" err="1" smtClean="0"/>
              <a:t>Rajya</a:t>
            </a:r>
            <a:r>
              <a:rPr lang="en-US" dirty="0"/>
              <a:t> </a:t>
            </a:r>
            <a:r>
              <a:rPr lang="en-US" dirty="0" err="1" smtClean="0"/>
              <a:t>Sabha</a:t>
            </a:r>
            <a:r>
              <a:rPr lang="en-US" dirty="0" smtClean="0"/>
              <a:t>.</a:t>
            </a:r>
          </a:p>
          <a:p>
            <a:r>
              <a:rPr lang="en-US" dirty="0"/>
              <a:t>T</a:t>
            </a:r>
            <a:r>
              <a:rPr lang="en-US" dirty="0" smtClean="0"/>
              <a:t>here </a:t>
            </a:r>
            <a:r>
              <a:rPr lang="en-US" dirty="0"/>
              <a:t>is no provision of </a:t>
            </a:r>
            <a:r>
              <a:rPr lang="en-US" dirty="0" smtClean="0"/>
              <a:t>joint sitting </a:t>
            </a:r>
            <a:r>
              <a:rPr lang="en-US" dirty="0"/>
              <a:t>of both the Houses </a:t>
            </a:r>
            <a:r>
              <a:rPr lang="en-US" dirty="0" smtClean="0"/>
              <a:t>in this regard</a:t>
            </a:r>
          </a:p>
          <a:p>
            <a:r>
              <a:rPr lang="en-US" dirty="0"/>
              <a:t>Its defeat in the </a:t>
            </a:r>
            <a:r>
              <a:rPr lang="en-US" dirty="0" err="1"/>
              <a:t>Lok</a:t>
            </a:r>
            <a:r>
              <a:rPr lang="en-US" dirty="0"/>
              <a:t> </a:t>
            </a:r>
            <a:r>
              <a:rPr lang="en-US" dirty="0" err="1" smtClean="0"/>
              <a:t>Sabha</a:t>
            </a:r>
            <a:r>
              <a:rPr lang="en-US" dirty="0"/>
              <a:t> </a:t>
            </a:r>
            <a:r>
              <a:rPr lang="en-US" dirty="0" smtClean="0"/>
              <a:t>leads </a:t>
            </a:r>
            <a:r>
              <a:rPr lang="en-US" dirty="0"/>
              <a:t>to the resignation </a:t>
            </a:r>
            <a:r>
              <a:rPr lang="en-US" dirty="0" smtClean="0"/>
              <a:t>of the government</a:t>
            </a:r>
          </a:p>
          <a:p>
            <a:r>
              <a:rPr lang="en-US" dirty="0"/>
              <a:t>It can be rejected </a:t>
            </a:r>
            <a:r>
              <a:rPr lang="en-US" dirty="0" smtClean="0"/>
              <a:t>or approved </a:t>
            </a:r>
            <a:r>
              <a:rPr lang="en-US" dirty="0"/>
              <a:t>but cannot </a:t>
            </a:r>
            <a:r>
              <a:rPr lang="en-US" dirty="0" smtClean="0"/>
              <a:t>be returned </a:t>
            </a:r>
            <a:r>
              <a:rPr lang="en-US" dirty="0"/>
              <a:t>for </a:t>
            </a:r>
            <a:r>
              <a:rPr lang="en-US" dirty="0" smtClean="0"/>
              <a:t>reconsideration by </a:t>
            </a:r>
            <a:r>
              <a:rPr lang="en-US" dirty="0"/>
              <a:t>the President.</a:t>
            </a:r>
          </a:p>
        </p:txBody>
      </p:sp>
      <p:sp>
        <p:nvSpPr>
          <p:cNvPr id="3" name="Title 2"/>
          <p:cNvSpPr>
            <a:spLocks noGrp="1"/>
          </p:cNvSpPr>
          <p:nvPr>
            <p:ph type="title"/>
          </p:nvPr>
        </p:nvSpPr>
        <p:spPr/>
        <p:txBody>
          <a:bodyPr/>
          <a:lstStyle/>
          <a:p>
            <a:r>
              <a:rPr lang="en-US" dirty="0" smtClean="0"/>
              <a:t>Money Bills (contd. )</a:t>
            </a:r>
            <a:endParaRPr lang="en-US" dirty="0"/>
          </a:p>
        </p:txBody>
      </p:sp>
    </p:spTree>
    <p:extLst>
      <p:ext uri="{BB962C8B-B14F-4D97-AF65-F5344CB8AC3E}">
        <p14:creationId xmlns:p14="http://schemas.microsoft.com/office/powerpoint/2010/main" val="326411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Joint </a:t>
            </a:r>
            <a:r>
              <a:rPr lang="en-US" dirty="0" smtClean="0"/>
              <a:t>sitting ( Article 108 ) </a:t>
            </a:r>
            <a:r>
              <a:rPr lang="en-US" dirty="0"/>
              <a:t>is an extraordinary machinery provided by </a:t>
            </a:r>
            <a:r>
              <a:rPr lang="en-US" dirty="0" smtClean="0"/>
              <a:t>the Constitution </a:t>
            </a:r>
            <a:r>
              <a:rPr lang="en-US" dirty="0"/>
              <a:t>to resolve a deadlock between the two Houses </a:t>
            </a:r>
            <a:r>
              <a:rPr lang="en-US" dirty="0" smtClean="0"/>
              <a:t>over the </a:t>
            </a:r>
            <a:r>
              <a:rPr lang="en-US" dirty="0"/>
              <a:t>passage of a bill</a:t>
            </a:r>
            <a:r>
              <a:rPr lang="en-US" dirty="0" smtClean="0"/>
              <a:t>.</a:t>
            </a:r>
          </a:p>
          <a:p>
            <a:r>
              <a:rPr lang="en-US" dirty="0"/>
              <a:t>A deadlock is deemed to have taken </a:t>
            </a:r>
            <a:r>
              <a:rPr lang="en-US" dirty="0" smtClean="0"/>
              <a:t>place under </a:t>
            </a:r>
            <a:r>
              <a:rPr lang="en-US" dirty="0"/>
              <a:t>any one of the following three </a:t>
            </a:r>
            <a:r>
              <a:rPr lang="en-US" dirty="0" smtClean="0"/>
              <a:t>situations : </a:t>
            </a:r>
          </a:p>
          <a:p>
            <a:r>
              <a:rPr lang="en-US" dirty="0"/>
              <a:t>1. if the bill is rejected by the other House;</a:t>
            </a:r>
          </a:p>
          <a:p>
            <a:r>
              <a:rPr lang="en-US" dirty="0"/>
              <a:t>2. if the Houses have finally disagreed as to the </a:t>
            </a:r>
            <a:r>
              <a:rPr lang="en-US" dirty="0" smtClean="0"/>
              <a:t>amendments to </a:t>
            </a:r>
            <a:r>
              <a:rPr lang="en-US" dirty="0"/>
              <a:t>be made in the bill; or</a:t>
            </a:r>
          </a:p>
          <a:p>
            <a:r>
              <a:rPr lang="en-US" dirty="0"/>
              <a:t>3. if more than six months have elapsed from the date </a:t>
            </a:r>
            <a:r>
              <a:rPr lang="en-US" dirty="0" smtClean="0"/>
              <a:t>of the</a:t>
            </a:r>
            <a:r>
              <a:rPr lang="en-US" dirty="0"/>
              <a:t> </a:t>
            </a:r>
            <a:r>
              <a:rPr lang="en-US" dirty="0" smtClean="0"/>
              <a:t>receipt </a:t>
            </a:r>
            <a:r>
              <a:rPr lang="en-US" dirty="0"/>
              <a:t>of the bill by the other House without the bill </a:t>
            </a:r>
            <a:r>
              <a:rPr lang="en-US" dirty="0" smtClean="0"/>
              <a:t>being passed </a:t>
            </a:r>
            <a:r>
              <a:rPr lang="en-US" dirty="0"/>
              <a:t>by it.</a:t>
            </a:r>
          </a:p>
        </p:txBody>
      </p:sp>
      <p:sp>
        <p:nvSpPr>
          <p:cNvPr id="3" name="Title 2"/>
          <p:cNvSpPr>
            <a:spLocks noGrp="1"/>
          </p:cNvSpPr>
          <p:nvPr>
            <p:ph type="title"/>
          </p:nvPr>
        </p:nvSpPr>
        <p:spPr/>
        <p:txBody>
          <a:bodyPr/>
          <a:lstStyle/>
          <a:p>
            <a:r>
              <a:rPr lang="en-US" dirty="0" smtClean="0"/>
              <a:t>JOINT SITTING OF PARLIAMENT</a:t>
            </a:r>
            <a:endParaRPr lang="en-US" dirty="0"/>
          </a:p>
        </p:txBody>
      </p:sp>
    </p:spTree>
    <p:extLst>
      <p:ext uri="{BB962C8B-B14F-4D97-AF65-F5344CB8AC3E}">
        <p14:creationId xmlns:p14="http://schemas.microsoft.com/office/powerpoint/2010/main" val="12788166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idx="1"/>
          </p:nvPr>
        </p:nvSpPr>
        <p:spPr>
          <a:xfrm>
            <a:off x="457200" y="228600"/>
            <a:ext cx="8229600" cy="6324600"/>
          </a:xfrm>
        </p:spPr>
        <p:txBody>
          <a:bodyPr>
            <a:normAutofit fontScale="92500"/>
          </a:bodyPr>
          <a:lstStyle/>
          <a:p>
            <a:r>
              <a:rPr lang="en-US" dirty="0"/>
              <a:t>In the above three situations, the </a:t>
            </a:r>
            <a:r>
              <a:rPr lang="en-US" b="1" dirty="0"/>
              <a:t>president can summon </a:t>
            </a:r>
            <a:r>
              <a:rPr lang="en-US" b="1" dirty="0" smtClean="0"/>
              <a:t>both the </a:t>
            </a:r>
            <a:r>
              <a:rPr lang="en-US" b="1" dirty="0"/>
              <a:t>Houses to meet in a joint sitting </a:t>
            </a:r>
            <a:r>
              <a:rPr lang="en-US" dirty="0"/>
              <a:t>for the purpose of </a:t>
            </a:r>
            <a:r>
              <a:rPr lang="en-US" dirty="0" smtClean="0"/>
              <a:t>deliberating and </a:t>
            </a:r>
            <a:r>
              <a:rPr lang="en-US" dirty="0"/>
              <a:t>voting on the </a:t>
            </a:r>
            <a:r>
              <a:rPr lang="en-US" dirty="0" smtClean="0"/>
              <a:t>bill</a:t>
            </a:r>
          </a:p>
          <a:p>
            <a:r>
              <a:rPr lang="en-US" b="1" dirty="0"/>
              <a:t>It must be noted here that the provision </a:t>
            </a:r>
            <a:r>
              <a:rPr lang="en-US" b="1" dirty="0" smtClean="0"/>
              <a:t>of joint </a:t>
            </a:r>
            <a:r>
              <a:rPr lang="en-US" b="1" dirty="0"/>
              <a:t>sitting is applicable to ordinary bills or financial bills only </a:t>
            </a:r>
            <a:r>
              <a:rPr lang="en-US" b="1" dirty="0" smtClean="0"/>
              <a:t>and not </a:t>
            </a:r>
            <a:r>
              <a:rPr lang="en-US" b="1" dirty="0"/>
              <a:t>to money bills or Constitutional amendment </a:t>
            </a:r>
            <a:r>
              <a:rPr lang="en-US" b="1" dirty="0" smtClean="0"/>
              <a:t>bills</a:t>
            </a:r>
          </a:p>
          <a:p>
            <a:r>
              <a:rPr lang="en-US" dirty="0"/>
              <a:t>The Speaker of </a:t>
            </a:r>
            <a:r>
              <a:rPr lang="en-US" dirty="0" err="1"/>
              <a:t>Lok</a:t>
            </a:r>
            <a:r>
              <a:rPr lang="en-US" dirty="0"/>
              <a:t> </a:t>
            </a:r>
            <a:r>
              <a:rPr lang="en-US" dirty="0" err="1"/>
              <a:t>Sabha</a:t>
            </a:r>
            <a:r>
              <a:rPr lang="en-US" dirty="0"/>
              <a:t> presides over a joint sitting of </a:t>
            </a:r>
            <a:r>
              <a:rPr lang="en-US" dirty="0" smtClean="0"/>
              <a:t>the two </a:t>
            </a:r>
            <a:r>
              <a:rPr lang="en-US" dirty="0"/>
              <a:t>Houses and the Deputy Speaker, in his absence. If </a:t>
            </a:r>
            <a:r>
              <a:rPr lang="en-US" dirty="0" smtClean="0"/>
              <a:t>the Deputy </a:t>
            </a:r>
            <a:r>
              <a:rPr lang="en-US" dirty="0"/>
              <a:t>Speaker is also absent from a joint sitting, the </a:t>
            </a:r>
            <a:r>
              <a:rPr lang="en-US" dirty="0" smtClean="0"/>
              <a:t>Deputy Chairman </a:t>
            </a:r>
            <a:r>
              <a:rPr lang="en-US" dirty="0"/>
              <a:t>of </a:t>
            </a:r>
            <a:r>
              <a:rPr lang="en-US" dirty="0" err="1"/>
              <a:t>Rajya</a:t>
            </a:r>
            <a:r>
              <a:rPr lang="en-US" dirty="0"/>
              <a:t> </a:t>
            </a:r>
            <a:r>
              <a:rPr lang="en-US" dirty="0" err="1"/>
              <a:t>Sabha</a:t>
            </a:r>
            <a:r>
              <a:rPr lang="en-US" dirty="0"/>
              <a:t> presides. If he is also absent, </a:t>
            </a:r>
            <a:r>
              <a:rPr lang="en-US" dirty="0" smtClean="0"/>
              <a:t>such other </a:t>
            </a:r>
            <a:r>
              <a:rPr lang="en-US" dirty="0"/>
              <a:t>person as may be determined by the members present </a:t>
            </a:r>
            <a:r>
              <a:rPr lang="en-US" dirty="0" smtClean="0"/>
              <a:t>at the </a:t>
            </a:r>
            <a:r>
              <a:rPr lang="en-US" dirty="0"/>
              <a:t>joint sitting, presides over the meeting. It is clear that </a:t>
            </a:r>
            <a:r>
              <a:rPr lang="en-US" dirty="0" smtClean="0"/>
              <a:t>the Chairman </a:t>
            </a:r>
            <a:r>
              <a:rPr lang="en-US" dirty="0"/>
              <a:t>of </a:t>
            </a:r>
            <a:r>
              <a:rPr lang="en-US" dirty="0" err="1"/>
              <a:t>Rajya</a:t>
            </a:r>
            <a:r>
              <a:rPr lang="en-US" dirty="0"/>
              <a:t> </a:t>
            </a:r>
            <a:r>
              <a:rPr lang="en-US" dirty="0" err="1"/>
              <a:t>Sabha</a:t>
            </a:r>
            <a:r>
              <a:rPr lang="en-US" dirty="0"/>
              <a:t> does not preside over a joint sitting </a:t>
            </a:r>
            <a:r>
              <a:rPr lang="en-US" dirty="0" smtClean="0"/>
              <a:t>as he </a:t>
            </a:r>
            <a:r>
              <a:rPr lang="en-US" dirty="0"/>
              <a:t>is not a member of either House of Parliament</a:t>
            </a:r>
            <a:endParaRPr lang="en-US" b="1" dirty="0"/>
          </a:p>
        </p:txBody>
      </p:sp>
    </p:spTree>
    <p:extLst>
      <p:ext uri="{BB962C8B-B14F-4D97-AF65-F5344CB8AC3E}">
        <p14:creationId xmlns:p14="http://schemas.microsoft.com/office/powerpoint/2010/main" val="1077539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The </a:t>
            </a:r>
            <a:r>
              <a:rPr lang="en-US" dirty="0"/>
              <a:t>Constitution of India provides for the following three kinds </a:t>
            </a:r>
            <a:r>
              <a:rPr lang="en-US" dirty="0" smtClean="0"/>
              <a:t>of funds </a:t>
            </a:r>
            <a:r>
              <a:rPr lang="en-US" dirty="0"/>
              <a:t>for the Central government:</a:t>
            </a:r>
          </a:p>
          <a:p>
            <a:r>
              <a:rPr lang="en-US" dirty="0"/>
              <a:t>1. Consolidated Fund of India (Article 266)</a:t>
            </a:r>
          </a:p>
          <a:p>
            <a:r>
              <a:rPr lang="en-US" dirty="0"/>
              <a:t>2. Public Account of India (Article 266)</a:t>
            </a:r>
          </a:p>
          <a:p>
            <a:r>
              <a:rPr lang="en-US" dirty="0"/>
              <a:t>3. Contingency Fund of India (Article 267)</a:t>
            </a:r>
          </a:p>
        </p:txBody>
      </p:sp>
      <p:sp>
        <p:nvSpPr>
          <p:cNvPr id="3" name="Title 2"/>
          <p:cNvSpPr>
            <a:spLocks noGrp="1"/>
          </p:cNvSpPr>
          <p:nvPr>
            <p:ph type="title"/>
          </p:nvPr>
        </p:nvSpPr>
        <p:spPr/>
        <p:txBody>
          <a:bodyPr>
            <a:normAutofit fontScale="90000"/>
          </a:bodyPr>
          <a:lstStyle/>
          <a:p>
            <a:r>
              <a:rPr lang="en-US" b="1" dirty="0"/>
              <a:t>Funds</a:t>
            </a:r>
            <a:br>
              <a:rPr lang="en-US" b="1" dirty="0"/>
            </a:br>
            <a:endParaRPr lang="en-US" dirty="0"/>
          </a:p>
        </p:txBody>
      </p:sp>
    </p:spTree>
    <p:extLst>
      <p:ext uri="{BB962C8B-B14F-4D97-AF65-F5344CB8AC3E}">
        <p14:creationId xmlns:p14="http://schemas.microsoft.com/office/powerpoint/2010/main" val="149028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0"/>
            <a:ext cx="8229600" cy="1219200"/>
          </a:xfrm>
        </p:spPr>
        <p:txBody>
          <a:bodyPr/>
          <a:lstStyle/>
          <a:p>
            <a:r>
              <a:rPr b="1" smtClean="0"/>
              <a:t>RAJYA  SABHA</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334000"/>
          </a:xfrm>
        </p:spPr>
        <p:txBody>
          <a:bodyPr>
            <a:normAutofit lnSpcReduction="10000"/>
          </a:bodyPr>
          <a:lstStyle/>
          <a:p>
            <a:r>
              <a:rPr lang="en-US" sz="2800" dirty="0" smtClean="0"/>
              <a:t>The maximum strength of the </a:t>
            </a:r>
            <a:r>
              <a:rPr lang="en-US" sz="2800" dirty="0" err="1" smtClean="0"/>
              <a:t>Rajya</a:t>
            </a:r>
            <a:r>
              <a:rPr lang="en-US" sz="2800" dirty="0" smtClean="0"/>
              <a:t> </a:t>
            </a:r>
            <a:r>
              <a:rPr lang="en-US" sz="2800" dirty="0" err="1" smtClean="0"/>
              <a:t>Sabha</a:t>
            </a:r>
            <a:r>
              <a:rPr lang="en-US" sz="2800" dirty="0" smtClean="0"/>
              <a:t> is fixed at 250, out of which, 238 are to be the representatives of the states and union territories (elected indirectly) and 12 are nominated by the President.</a:t>
            </a:r>
          </a:p>
          <a:p>
            <a:r>
              <a:rPr lang="en-US" sz="2800" dirty="0" smtClean="0"/>
              <a:t>At present, the </a:t>
            </a:r>
            <a:r>
              <a:rPr lang="en-US" sz="2800" dirty="0" err="1" smtClean="0"/>
              <a:t>Rajya</a:t>
            </a:r>
            <a:r>
              <a:rPr lang="en-US" sz="2800" dirty="0" smtClean="0"/>
              <a:t> </a:t>
            </a:r>
            <a:r>
              <a:rPr lang="en-US" sz="2800" dirty="0" err="1" smtClean="0"/>
              <a:t>Sabha</a:t>
            </a:r>
            <a:r>
              <a:rPr lang="en-US" sz="2800" dirty="0" smtClean="0"/>
              <a:t> has 245 members. Of these, 229 members represent the states, 4 members represent the union territories and 12 members are nominated by the president.</a:t>
            </a:r>
          </a:p>
          <a:p>
            <a:r>
              <a:rPr lang="en-US" sz="2800" dirty="0" smtClean="0"/>
              <a:t>(**) The Fourth Schedule of the Constitution deals with the allocation of seats in the </a:t>
            </a:r>
            <a:r>
              <a:rPr lang="en-US" sz="2800" dirty="0" err="1" smtClean="0"/>
              <a:t>Rajya</a:t>
            </a:r>
            <a:r>
              <a:rPr lang="en-US" sz="2800" dirty="0" smtClean="0"/>
              <a:t> </a:t>
            </a:r>
            <a:r>
              <a:rPr lang="en-US" sz="2800" dirty="0" err="1" smtClean="0"/>
              <a:t>Sabha</a:t>
            </a:r>
            <a:r>
              <a:rPr lang="en-US" sz="2800" dirty="0" smtClean="0"/>
              <a:t> to the states and union territories.</a:t>
            </a:r>
            <a:endParaRPr lang="en-US" sz="2800" dirty="0"/>
          </a:p>
        </p:txBody>
      </p:sp>
      <p:sp>
        <p:nvSpPr>
          <p:cNvPr id="3" name="Title 2"/>
          <p:cNvSpPr>
            <a:spLocks noGrp="1"/>
          </p:cNvSpPr>
          <p:nvPr>
            <p:ph type="title"/>
          </p:nvPr>
        </p:nvSpPr>
        <p:spPr/>
        <p:txBody>
          <a:bodyPr>
            <a:normAutofit fontScale="90000"/>
          </a:bodyPr>
          <a:lstStyle/>
          <a:p>
            <a:r>
              <a:rPr b="1" smtClean="0"/>
              <a:t>COMPOSITION OF RAJYA  SABHA</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477000"/>
          </a:xfrm>
        </p:spPr>
        <p:txBody>
          <a:bodyPr>
            <a:normAutofit fontScale="92500" lnSpcReduction="20000"/>
          </a:bodyPr>
          <a:lstStyle/>
          <a:p>
            <a:pPr>
              <a:buNone/>
            </a:pPr>
            <a:r>
              <a:rPr lang="en-US" b="1" dirty="0" smtClean="0"/>
              <a:t>1. Representation of States</a:t>
            </a:r>
          </a:p>
          <a:p>
            <a:r>
              <a:rPr lang="en-US" dirty="0" smtClean="0"/>
              <a:t>The representatives of states in the </a:t>
            </a:r>
            <a:r>
              <a:rPr lang="en-US" dirty="0" err="1" smtClean="0"/>
              <a:t>Rajya</a:t>
            </a:r>
            <a:r>
              <a:rPr lang="en-US" dirty="0" smtClean="0"/>
              <a:t> </a:t>
            </a:r>
            <a:r>
              <a:rPr lang="en-US" dirty="0" err="1" smtClean="0"/>
              <a:t>Sabha</a:t>
            </a:r>
            <a:r>
              <a:rPr lang="en-US" dirty="0" smtClean="0"/>
              <a:t> are elected by the elected members of state legislative assemblies. The election is held in accordance with the system of proportional representation by means of the single transferable vote. The seats are allotted to the states in the </a:t>
            </a:r>
            <a:r>
              <a:rPr lang="en-US" dirty="0" err="1" smtClean="0"/>
              <a:t>Rajya</a:t>
            </a:r>
            <a:r>
              <a:rPr lang="en-US" dirty="0" smtClean="0"/>
              <a:t> </a:t>
            </a:r>
            <a:r>
              <a:rPr lang="en-US" dirty="0" err="1" smtClean="0"/>
              <a:t>Sabha</a:t>
            </a:r>
            <a:r>
              <a:rPr lang="en-US" dirty="0" smtClean="0"/>
              <a:t> on the basis of population. Hence, the number of representatives varies from state to state. For example, Uttar Pradesh has 31 members while Tripura has 1 member only.</a:t>
            </a:r>
          </a:p>
          <a:p>
            <a:pPr>
              <a:buNone/>
            </a:pPr>
            <a:r>
              <a:rPr lang="en-US" b="1" dirty="0" smtClean="0"/>
              <a:t>2. Representation of Union Territories</a:t>
            </a:r>
          </a:p>
          <a:p>
            <a:r>
              <a:rPr lang="en-US" dirty="0" smtClean="0"/>
              <a:t>The representatives of each union territory in the </a:t>
            </a:r>
            <a:r>
              <a:rPr lang="en-US" dirty="0" err="1" smtClean="0"/>
              <a:t>Rajya</a:t>
            </a:r>
            <a:r>
              <a:rPr lang="en-US" dirty="0" smtClean="0"/>
              <a:t> </a:t>
            </a:r>
            <a:r>
              <a:rPr lang="en-US" dirty="0" err="1" smtClean="0"/>
              <a:t>Sabha</a:t>
            </a:r>
            <a:r>
              <a:rPr lang="en-US" dirty="0" smtClean="0"/>
              <a:t> are indirectly elected by members of an electoral college specially constituted for the purpose. This election is also held in accordance with the system of proportional representation by means of the single transferable vote. Out of the nine union territories, only three (Delhi, </a:t>
            </a:r>
            <a:r>
              <a:rPr lang="en-US" dirty="0" err="1" smtClean="0"/>
              <a:t>Puducherry</a:t>
            </a:r>
            <a:r>
              <a:rPr lang="en-US" dirty="0" smtClean="0"/>
              <a:t> and Jammu &amp; Kashmir) have representation in </a:t>
            </a:r>
            <a:r>
              <a:rPr lang="en-US" dirty="0" err="1" smtClean="0"/>
              <a:t>Rajya</a:t>
            </a:r>
            <a:r>
              <a:rPr lang="en-US" dirty="0" smtClean="0"/>
              <a:t> </a:t>
            </a:r>
            <a:r>
              <a:rPr lang="en-US" dirty="0" err="1" smtClean="0"/>
              <a:t>Sabha</a:t>
            </a:r>
            <a:r>
              <a:rPr lang="en-US" dirty="0" smtClean="0"/>
              <a:t>. The populations of other six union territories are too small to have any representative in the </a:t>
            </a:r>
            <a:r>
              <a:rPr lang="en-US" dirty="0" err="1" smtClean="0"/>
              <a:t>Rajya</a:t>
            </a:r>
            <a:r>
              <a:rPr lang="en-US" dirty="0" smtClean="0"/>
              <a:t> </a:t>
            </a:r>
            <a:r>
              <a:rPr lang="en-US" dirty="0" err="1" smtClean="0"/>
              <a:t>Sabha</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324</TotalTime>
  <Words>7215</Words>
  <Application>Microsoft Office PowerPoint</Application>
  <PresentationFormat>On-screen Show (4:3)</PresentationFormat>
  <Paragraphs>281</Paragraphs>
  <Slides>67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67</vt:i4>
      </vt:variant>
    </vt:vector>
  </HeadingPairs>
  <TitlesOfParts>
    <vt:vector size="70" baseType="lpstr">
      <vt:lpstr>Constantia</vt:lpstr>
      <vt:lpstr>Wingdings 2</vt:lpstr>
      <vt:lpstr>Paper</vt:lpstr>
      <vt:lpstr>CENTRAL LEGISLATIVE SYSTEM</vt:lpstr>
      <vt:lpstr>What does Legislature mean ?</vt:lpstr>
      <vt:lpstr>What Is Parliament ? (Historical Background)</vt:lpstr>
      <vt:lpstr>    Indian Parliament (Central Legislative System)</vt:lpstr>
      <vt:lpstr>PowerPoint Presentation</vt:lpstr>
      <vt:lpstr>PowerPoint Presentation</vt:lpstr>
      <vt:lpstr>RAJYA  SABHA</vt:lpstr>
      <vt:lpstr>COMPOSITION OF RAJYA  SABHA</vt:lpstr>
      <vt:lpstr>PowerPoint Presentation</vt:lpstr>
      <vt:lpstr>PowerPoint Presentation</vt:lpstr>
      <vt:lpstr>DURATION  OF  RAJYA  SABHA</vt:lpstr>
      <vt:lpstr>Qualifications</vt:lpstr>
      <vt:lpstr>PRESIDING  OFFICER  OF  RAJYA SABHA</vt:lpstr>
      <vt:lpstr>PowerPoint Presentation</vt:lpstr>
      <vt:lpstr>Deputy Chairman of Rajya Sabha</vt:lpstr>
      <vt:lpstr>    Panel of Vice-Chairpersons of Rajya Sabha </vt:lpstr>
      <vt:lpstr>LOK  SABHA </vt:lpstr>
      <vt:lpstr>Composition of Lok Sabha</vt:lpstr>
      <vt:lpstr>PowerPoint Presentation</vt:lpstr>
      <vt:lpstr>PowerPoint Presentation</vt:lpstr>
      <vt:lpstr>Readjustment after each Census </vt:lpstr>
      <vt:lpstr>Duration of Lok Sabha</vt:lpstr>
      <vt:lpstr>Qualifications</vt:lpstr>
      <vt:lpstr>Disqualifications</vt:lpstr>
      <vt:lpstr>PowerPoint Presentation</vt:lpstr>
      <vt:lpstr>PowerPoint Presentation</vt:lpstr>
      <vt:lpstr>Disqualification on Ground of Defection</vt:lpstr>
      <vt:lpstr>Vacating of Seats</vt:lpstr>
      <vt:lpstr>PowerPoint Presentation</vt:lpstr>
      <vt:lpstr>PRESIDING OFFICER</vt:lpstr>
      <vt:lpstr>PowerPoint Presentation</vt:lpstr>
      <vt:lpstr>PowerPoint Presentation</vt:lpstr>
      <vt:lpstr>Deputy Speaker of Lok Sabha </vt:lpstr>
      <vt:lpstr>Speaker Pro Tem</vt:lpstr>
      <vt:lpstr>DEVICES OF PARLIAMENTARY PROCEEDINGS</vt:lpstr>
      <vt:lpstr>PowerPoint Presentation</vt:lpstr>
      <vt:lpstr>Motions</vt:lpstr>
      <vt:lpstr>Closure Motion</vt:lpstr>
      <vt:lpstr>Privilege Motion</vt:lpstr>
      <vt:lpstr>Calling Attention Motion</vt:lpstr>
      <vt:lpstr>Adjournment Motion</vt:lpstr>
      <vt:lpstr>PowerPoint Presentation</vt:lpstr>
      <vt:lpstr>No-Confidence Motion</vt:lpstr>
      <vt:lpstr>Motion of Thanks</vt:lpstr>
      <vt:lpstr>Cut Motion</vt:lpstr>
      <vt:lpstr>Quorum </vt:lpstr>
      <vt:lpstr>Leader of the House</vt:lpstr>
      <vt:lpstr>Leader of the Opposition</vt:lpstr>
      <vt:lpstr>PowerPoint Presentation</vt:lpstr>
      <vt:lpstr>Whip </vt:lpstr>
      <vt:lpstr>SESSIONS OF PARLIAMENT</vt:lpstr>
      <vt:lpstr>Adjournment &amp; Adjournment Sine Die</vt:lpstr>
      <vt:lpstr>Prorogation</vt:lpstr>
      <vt:lpstr>Dissolution</vt:lpstr>
      <vt:lpstr>PowerPoint Presentation</vt:lpstr>
      <vt:lpstr>PowerPoint Presentation</vt:lpstr>
      <vt:lpstr>PowerPoint Presentation</vt:lpstr>
      <vt:lpstr>Lame-duck Session</vt:lpstr>
      <vt:lpstr>LEGISLATIVE PROCEDURE IN PARLIAMENT</vt:lpstr>
      <vt:lpstr>PowerPoint Presentation</vt:lpstr>
      <vt:lpstr>Public Bill</vt:lpstr>
      <vt:lpstr>Private Bill</vt:lpstr>
      <vt:lpstr>Money Bills</vt:lpstr>
      <vt:lpstr>Money Bills (contd. )</vt:lpstr>
      <vt:lpstr>JOINT SITTING OF PARLIAMENT</vt:lpstr>
      <vt:lpstr>PowerPoint Presentation</vt:lpstr>
      <vt:lpstr>Funds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LEGISLATIVE SYSTEM</dc:title>
  <dc:creator>BHARGAV</dc:creator>
  <cp:lastModifiedBy>User-PC</cp:lastModifiedBy>
  <cp:revision>40</cp:revision>
  <dcterms:created xsi:type="dcterms:W3CDTF">2006-08-16T00:00:00Z</dcterms:created>
  <dcterms:modified xsi:type="dcterms:W3CDTF">2021-08-30T14:14:42Z</dcterms:modified>
</cp:coreProperties>
</file>