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4" r:id="rId25"/>
    <p:sldId id="278" r:id="rId26"/>
    <p:sldId id="279" r:id="rId27"/>
    <p:sldId id="280" r:id="rId28"/>
    <p:sldId id="282" r:id="rId29"/>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10AC779-64BD-474C-B71C-F9EDB4E66FCB}" type="datetimeFigureOut">
              <a:rPr lang="en-US" smtClean="0"/>
              <a:pPr/>
              <a:t>3/30/2022</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21F1FEB2-FBC8-453D-97CE-3857FD47E0BF}" type="slidenum">
              <a:rPr lang="en-US" smtClean="0"/>
              <a:pPr/>
              <a:t>‹#›</a:t>
            </a:fld>
            <a:endParaRPr lang="en-US"/>
          </a:p>
        </p:txBody>
      </p:sp>
    </p:spTree>
    <p:extLst>
      <p:ext uri="{BB962C8B-B14F-4D97-AF65-F5344CB8AC3E}">
        <p14:creationId xmlns:p14="http://schemas.microsoft.com/office/powerpoint/2010/main" val="193930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1FEB2-FBC8-453D-97CE-3857FD47E0BF}" type="slidenum">
              <a:rPr lang="en-US" smtClean="0"/>
              <a:pPr/>
              <a:t>17</a:t>
            </a:fld>
            <a:endParaRPr lang="en-US"/>
          </a:p>
        </p:txBody>
      </p:sp>
    </p:spTree>
    <p:extLst>
      <p:ext uri="{BB962C8B-B14F-4D97-AF65-F5344CB8AC3E}">
        <p14:creationId xmlns:p14="http://schemas.microsoft.com/office/powerpoint/2010/main" val="28017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7200" y="457200"/>
            <a:ext cx="9144000" cy="1356360"/>
          </a:xfrm>
          <a:prstGeom prst="rect">
            <a:avLst/>
          </a:prstGeom>
        </p:spPr>
        <p:txBody>
          <a:bodyPr wrap="square" lIns="0" tIns="0" rIns="0" bIns="0">
            <a:spAutoFit/>
          </a:bodyPr>
          <a:lstStyle>
            <a:lvl1pPr>
              <a:defRPr sz="2000" b="1" i="0">
                <a:solidFill>
                  <a:schemeClr val="bg1"/>
                </a:solidFill>
                <a:latin typeface="Caladea"/>
                <a:cs typeface="Caladea"/>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adea"/>
                <a:cs typeface="Calade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457199"/>
            <a:ext cx="9144000" cy="979169"/>
          </a:xfrm>
          <a:custGeom>
            <a:avLst/>
            <a:gdLst/>
            <a:ahLst/>
            <a:cxnLst/>
            <a:rect l="l" t="t" r="r" b="b"/>
            <a:pathLst>
              <a:path w="9144000" h="979169">
                <a:moveTo>
                  <a:pt x="9144000" y="0"/>
                </a:moveTo>
                <a:lnTo>
                  <a:pt x="0" y="0"/>
                </a:lnTo>
                <a:lnTo>
                  <a:pt x="0" y="381000"/>
                </a:lnTo>
                <a:lnTo>
                  <a:pt x="0" y="979170"/>
                </a:lnTo>
                <a:lnTo>
                  <a:pt x="1072134" y="979170"/>
                </a:lnTo>
                <a:lnTo>
                  <a:pt x="9144000" y="979170"/>
                </a:lnTo>
                <a:lnTo>
                  <a:pt x="9144000" y="899160"/>
                </a:lnTo>
                <a:lnTo>
                  <a:pt x="9144000" y="381000"/>
                </a:lnTo>
                <a:lnTo>
                  <a:pt x="9144000"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457200" y="457200"/>
            <a:ext cx="9144000" cy="1356360"/>
          </a:xfrm>
          <a:prstGeom prst="rect">
            <a:avLst/>
          </a:prstGeom>
        </p:spPr>
        <p:txBody>
          <a:bodyPr wrap="square" lIns="0" tIns="0" rIns="0" bIns="0">
            <a:spAutoFit/>
          </a:bodyPr>
          <a:lstStyle>
            <a:lvl1pPr>
              <a:defRPr sz="2000" b="1" i="0">
                <a:solidFill>
                  <a:schemeClr val="bg1"/>
                </a:solidFill>
                <a:latin typeface="Caladea"/>
                <a:cs typeface="Caladea"/>
              </a:defRPr>
            </a:lvl1pPr>
          </a:lstStyle>
          <a:p>
            <a:endParaRPr/>
          </a:p>
        </p:txBody>
      </p:sp>
      <p:sp>
        <p:nvSpPr>
          <p:cNvPr id="3" name="Holder 3"/>
          <p:cNvSpPr>
            <a:spLocks noGrp="1"/>
          </p:cNvSpPr>
          <p:nvPr>
            <p:ph type="body" idx="1"/>
          </p:nvPr>
        </p:nvSpPr>
        <p:spPr>
          <a:xfrm>
            <a:off x="764540" y="1803146"/>
            <a:ext cx="8712200" cy="44145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3/30/2022</a:t>
            </a:fld>
            <a:endParaRPr lang="en-US"/>
          </a:p>
        </p:txBody>
      </p:sp>
      <p:sp>
        <p:nvSpPr>
          <p:cNvPr id="6" name="Holder 6"/>
          <p:cNvSpPr>
            <a:spLocks noGrp="1"/>
          </p:cNvSpPr>
          <p:nvPr>
            <p:ph type="sldNum" sz="quarter" idx="7"/>
          </p:nvPr>
        </p:nvSpPr>
        <p:spPr>
          <a:xfrm>
            <a:off x="8814816" y="6747818"/>
            <a:ext cx="274320" cy="224154"/>
          </a:xfrm>
          <a:prstGeom prst="rect">
            <a:avLst/>
          </a:prstGeom>
        </p:spPr>
        <p:txBody>
          <a:bodyPr wrap="square" lIns="0" tIns="0" rIns="0" bIns="0">
            <a:spAutoFit/>
          </a:bodyPr>
          <a:lstStyle>
            <a:lvl1pPr>
              <a:defRPr sz="1400" b="0" i="0">
                <a:solidFill>
                  <a:schemeClr val="tx1"/>
                </a:solidFill>
                <a:latin typeface="Arial"/>
                <a:cs typeface="Arial"/>
              </a:defRPr>
            </a:lvl1pPr>
          </a:lstStyle>
          <a:p>
            <a:pPr marL="136525">
              <a:lnSpc>
                <a:spcPts val="1645"/>
              </a:lnSpc>
            </a:pPr>
            <a:fld id="{81D60167-4931-47E6-BA6A-407CBD079E47}" type="slidenum">
              <a:rPr spc="-5" dirty="0"/>
              <a:pPr marL="136525">
                <a:lnSpc>
                  <a:spcPts val="164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09600"/>
            <a:ext cx="8052434" cy="689932"/>
          </a:xfrm>
          <a:prstGeom prst="rect">
            <a:avLst/>
          </a:prstGeom>
        </p:spPr>
        <p:txBody>
          <a:bodyPr vert="horz" wrap="square" lIns="0" tIns="12700" rIns="0" bIns="0" rtlCol="0">
            <a:spAutoFit/>
          </a:bodyPr>
          <a:lstStyle/>
          <a:p>
            <a:pPr marL="12700" algn="ctr">
              <a:lnSpc>
                <a:spcPct val="100000"/>
              </a:lnSpc>
              <a:spcBef>
                <a:spcPts val="100"/>
              </a:spcBef>
            </a:pPr>
            <a:r>
              <a:rPr sz="2200" spc="-5" dirty="0">
                <a:solidFill>
                  <a:srgbClr val="FF0000"/>
                </a:solidFill>
              </a:rPr>
              <a:t>UNIVERSITY OF </a:t>
            </a:r>
            <a:r>
              <a:rPr sz="2200" dirty="0">
                <a:solidFill>
                  <a:srgbClr val="FF0000"/>
                </a:solidFill>
              </a:rPr>
              <a:t>ENGINEERING &amp; </a:t>
            </a:r>
            <a:r>
              <a:rPr sz="2200" spc="-5" dirty="0">
                <a:solidFill>
                  <a:srgbClr val="FF0000"/>
                </a:solidFill>
              </a:rPr>
              <a:t>MANAGEMENT,</a:t>
            </a:r>
            <a:r>
              <a:rPr sz="2200" spc="-10" dirty="0">
                <a:solidFill>
                  <a:srgbClr val="FF0000"/>
                </a:solidFill>
              </a:rPr>
              <a:t> </a:t>
            </a:r>
            <a:r>
              <a:rPr sz="2200" dirty="0">
                <a:solidFill>
                  <a:srgbClr val="FF0000"/>
                </a:solidFill>
              </a:rPr>
              <a:t>KOLKATA</a:t>
            </a:r>
            <a:endParaRPr sz="2200"/>
          </a:p>
        </p:txBody>
      </p:sp>
      <p:sp>
        <p:nvSpPr>
          <p:cNvPr id="3" name="object 3"/>
          <p:cNvSpPr/>
          <p:nvPr/>
        </p:nvSpPr>
        <p:spPr>
          <a:xfrm>
            <a:off x="0" y="0"/>
            <a:ext cx="1178394" cy="108737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17723" y="1558544"/>
            <a:ext cx="4638675" cy="566822"/>
          </a:xfrm>
          <a:prstGeom prst="rect">
            <a:avLst/>
          </a:prstGeom>
        </p:spPr>
        <p:txBody>
          <a:bodyPr vert="horz" wrap="square" lIns="0" tIns="12700" rIns="0" bIns="0" rtlCol="0">
            <a:spAutoFit/>
          </a:bodyPr>
          <a:lstStyle/>
          <a:p>
            <a:pPr marL="12700" algn="ctr">
              <a:lnSpc>
                <a:spcPct val="100000"/>
              </a:lnSpc>
              <a:spcBef>
                <a:spcPts val="100"/>
              </a:spcBef>
            </a:pPr>
            <a:r>
              <a:rPr sz="1800" b="1" spc="-5" dirty="0">
                <a:solidFill>
                  <a:srgbClr val="0000FF"/>
                </a:solidFill>
                <a:latin typeface="Caladea"/>
                <a:cs typeface="Caladea"/>
              </a:rPr>
              <a:t>Course </a:t>
            </a:r>
            <a:r>
              <a:rPr sz="1800" b="1" dirty="0">
                <a:solidFill>
                  <a:srgbClr val="0000FF"/>
                </a:solidFill>
                <a:latin typeface="Caladea"/>
                <a:cs typeface="Caladea"/>
              </a:rPr>
              <a:t>Name </a:t>
            </a:r>
            <a:r>
              <a:rPr sz="1800" b="1" spc="-5" dirty="0">
                <a:solidFill>
                  <a:srgbClr val="0000FF"/>
                </a:solidFill>
                <a:latin typeface="Caladea"/>
                <a:cs typeface="Caladea"/>
              </a:rPr>
              <a:t>: </a:t>
            </a:r>
            <a:r>
              <a:rPr sz="1800" b="1" spc="-10" dirty="0">
                <a:solidFill>
                  <a:srgbClr val="0000FF"/>
                </a:solidFill>
                <a:latin typeface="Caladea"/>
                <a:cs typeface="Caladea"/>
              </a:rPr>
              <a:t>Operating </a:t>
            </a:r>
            <a:r>
              <a:rPr sz="1800" b="1" spc="-20" dirty="0">
                <a:solidFill>
                  <a:srgbClr val="0000FF"/>
                </a:solidFill>
                <a:latin typeface="Caladea"/>
                <a:cs typeface="Caladea"/>
              </a:rPr>
              <a:t>System </a:t>
            </a:r>
            <a:r>
              <a:rPr sz="1800" b="1" spc="-10" dirty="0">
                <a:solidFill>
                  <a:srgbClr val="0000FF"/>
                </a:solidFill>
                <a:latin typeface="Caladea"/>
                <a:cs typeface="Caladea"/>
              </a:rPr>
              <a:t>Laboratory</a:t>
            </a:r>
            <a:endParaRPr sz="1800">
              <a:latin typeface="Caladea"/>
              <a:cs typeface="Caladea"/>
            </a:endParaRPr>
          </a:p>
        </p:txBody>
      </p:sp>
      <p:sp>
        <p:nvSpPr>
          <p:cNvPr id="5" name="object 5"/>
          <p:cNvSpPr/>
          <p:nvPr/>
        </p:nvSpPr>
        <p:spPr>
          <a:xfrm>
            <a:off x="457200" y="2090927"/>
            <a:ext cx="9144000" cy="52242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p:nvPr/>
        </p:nvSpPr>
        <p:spPr>
          <a:xfrm>
            <a:off x="457200" y="4373117"/>
            <a:ext cx="9144000" cy="1959610"/>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535940" y="1787906"/>
            <a:ext cx="8372475" cy="4352925"/>
          </a:xfrm>
          <a:prstGeom prst="rect">
            <a:avLst/>
          </a:prstGeom>
        </p:spPr>
        <p:txBody>
          <a:bodyPr vert="horz" wrap="square" lIns="0" tIns="12065" rIns="0" bIns="0" rtlCol="0">
            <a:spAutoFit/>
          </a:bodyPr>
          <a:lstStyle/>
          <a:p>
            <a:pPr marL="12700" marR="6478270">
              <a:lnSpc>
                <a:spcPct val="100000"/>
              </a:lnSpc>
              <a:spcBef>
                <a:spcPts val="95"/>
              </a:spcBef>
            </a:pPr>
            <a:r>
              <a:rPr sz="1400" b="1" spc="-5" dirty="0">
                <a:latin typeface="Arial"/>
                <a:cs typeface="Arial"/>
              </a:rPr>
              <a:t>$ sort filename.txt  </a:t>
            </a:r>
            <a:r>
              <a:rPr sz="1400" spc="-5" dirty="0">
                <a:latin typeface="Arial"/>
                <a:cs typeface="Arial"/>
              </a:rPr>
              <a:t>Command: $ sort</a:t>
            </a:r>
            <a:r>
              <a:rPr sz="1400" spc="-55" dirty="0">
                <a:latin typeface="Arial"/>
                <a:cs typeface="Arial"/>
              </a:rPr>
              <a:t> </a:t>
            </a:r>
            <a:r>
              <a:rPr sz="1400" spc="-5" dirty="0">
                <a:latin typeface="Arial"/>
                <a:cs typeface="Arial"/>
              </a:rPr>
              <a:t>file.txt  Output</a:t>
            </a:r>
            <a:r>
              <a:rPr sz="1400" spc="-30" dirty="0">
                <a:latin typeface="Arial"/>
                <a:cs typeface="Arial"/>
              </a:rPr>
              <a:t> </a:t>
            </a:r>
            <a:r>
              <a:rPr sz="1400" spc="-5" dirty="0">
                <a:latin typeface="Arial"/>
                <a:cs typeface="Arial"/>
              </a:rPr>
              <a:t>:</a:t>
            </a:r>
            <a:endParaRPr sz="1400">
              <a:latin typeface="Arial"/>
              <a:cs typeface="Arial"/>
            </a:endParaRPr>
          </a:p>
          <a:p>
            <a:pPr marL="12700" marR="7579995">
              <a:lnSpc>
                <a:spcPct val="100000"/>
              </a:lnSpc>
            </a:pPr>
            <a:r>
              <a:rPr sz="1400" spc="-5" dirty="0">
                <a:latin typeface="Arial"/>
                <a:cs typeface="Arial"/>
              </a:rPr>
              <a:t>abhishek  chitransh  Divyam  harsh  naveen  rajan  satish</a:t>
            </a:r>
            <a:endParaRPr sz="1400">
              <a:latin typeface="Arial"/>
              <a:cs typeface="Arial"/>
            </a:endParaRPr>
          </a:p>
          <a:p>
            <a:pPr>
              <a:lnSpc>
                <a:spcPct val="100000"/>
              </a:lnSpc>
              <a:spcBef>
                <a:spcPts val="15"/>
              </a:spcBef>
            </a:pPr>
            <a:endParaRPr sz="1650">
              <a:latin typeface="Arial"/>
              <a:cs typeface="Arial"/>
            </a:endParaRPr>
          </a:p>
          <a:p>
            <a:pPr marL="12700" marR="5080">
              <a:lnSpc>
                <a:spcPct val="100000"/>
              </a:lnSpc>
            </a:pPr>
            <a:r>
              <a:rPr sz="1600" b="1" dirty="0">
                <a:latin typeface="Arial"/>
                <a:cs typeface="Arial"/>
              </a:rPr>
              <a:t>-r </a:t>
            </a:r>
            <a:r>
              <a:rPr sz="1600" b="1" spc="-5" dirty="0">
                <a:latin typeface="Arial"/>
                <a:cs typeface="Arial"/>
              </a:rPr>
              <a:t>Option: Sorting In Reverse Order</a:t>
            </a:r>
            <a:r>
              <a:rPr sz="1600" spc="-5" dirty="0">
                <a:latin typeface="Arial"/>
                <a:cs typeface="Arial"/>
              </a:rPr>
              <a:t>: </a:t>
            </a:r>
            <a:r>
              <a:rPr sz="1600" spc="-55" dirty="0">
                <a:latin typeface="Arial"/>
                <a:cs typeface="Arial"/>
              </a:rPr>
              <a:t>You </a:t>
            </a:r>
            <a:r>
              <a:rPr sz="1600" spc="-5" dirty="0">
                <a:latin typeface="Arial"/>
                <a:cs typeface="Arial"/>
              </a:rPr>
              <a:t>can perform </a:t>
            </a:r>
            <a:r>
              <a:rPr sz="1600" dirty="0">
                <a:latin typeface="Arial"/>
                <a:cs typeface="Arial"/>
              </a:rPr>
              <a:t>a </a:t>
            </a:r>
            <a:r>
              <a:rPr sz="1600" spc="-5" dirty="0">
                <a:latin typeface="Arial"/>
                <a:cs typeface="Arial"/>
              </a:rPr>
              <a:t>reverse-order sort using the </a:t>
            </a:r>
            <a:r>
              <a:rPr sz="1600" dirty="0">
                <a:latin typeface="Arial"/>
                <a:cs typeface="Arial"/>
              </a:rPr>
              <a:t>-r </a:t>
            </a:r>
            <a:r>
              <a:rPr sz="1600" spc="-5" dirty="0">
                <a:latin typeface="Arial"/>
                <a:cs typeface="Arial"/>
              </a:rPr>
              <a:t>flag.  the -r flag is an option of the sort command which sorts the input file in reverse order i.e.  descending order by default.</a:t>
            </a:r>
            <a:endParaRPr sz="1600">
              <a:latin typeface="Arial"/>
              <a:cs typeface="Arial"/>
            </a:endParaRPr>
          </a:p>
          <a:p>
            <a:pPr marL="12700">
              <a:lnSpc>
                <a:spcPct val="100000"/>
              </a:lnSpc>
            </a:pPr>
            <a:r>
              <a:rPr sz="1600" b="1" spc="-5" dirty="0">
                <a:latin typeface="Arial"/>
                <a:cs typeface="Arial"/>
              </a:rPr>
              <a:t>Syntax</a:t>
            </a:r>
            <a:r>
              <a:rPr sz="1600" b="1" spc="-15" dirty="0">
                <a:latin typeface="Arial"/>
                <a:cs typeface="Arial"/>
              </a:rPr>
              <a:t> </a:t>
            </a:r>
            <a:r>
              <a:rPr sz="1600" b="1" dirty="0">
                <a:latin typeface="Arial"/>
                <a:cs typeface="Arial"/>
              </a:rPr>
              <a:t>:</a:t>
            </a:r>
            <a:endParaRPr sz="1600">
              <a:latin typeface="Arial"/>
              <a:cs typeface="Arial"/>
            </a:endParaRPr>
          </a:p>
          <a:p>
            <a:pPr marL="12700">
              <a:lnSpc>
                <a:spcPct val="100000"/>
              </a:lnSpc>
            </a:pPr>
            <a:r>
              <a:rPr sz="1600" dirty="0">
                <a:latin typeface="Arial"/>
                <a:cs typeface="Arial"/>
              </a:rPr>
              <a:t>$ </a:t>
            </a:r>
            <a:r>
              <a:rPr sz="1600" spc="-5" dirty="0">
                <a:latin typeface="Arial"/>
                <a:cs typeface="Arial"/>
              </a:rPr>
              <a:t>sort </a:t>
            </a:r>
            <a:r>
              <a:rPr sz="1600" dirty="0">
                <a:latin typeface="Arial"/>
                <a:cs typeface="Arial"/>
              </a:rPr>
              <a:t>-r</a:t>
            </a:r>
            <a:r>
              <a:rPr sz="1600" spc="15" dirty="0">
                <a:latin typeface="Arial"/>
                <a:cs typeface="Arial"/>
              </a:rPr>
              <a:t> </a:t>
            </a:r>
            <a:r>
              <a:rPr sz="1600" spc="-5" dirty="0">
                <a:latin typeface="Arial"/>
                <a:cs typeface="Arial"/>
              </a:rPr>
              <a:t>inputfile.txt</a:t>
            </a:r>
            <a:endParaRPr sz="1600">
              <a:latin typeface="Arial"/>
              <a:cs typeface="Arial"/>
            </a:endParaRPr>
          </a:p>
          <a:p>
            <a:pPr>
              <a:lnSpc>
                <a:spcPct val="100000"/>
              </a:lnSpc>
              <a:spcBef>
                <a:spcPts val="25"/>
              </a:spcBef>
            </a:pPr>
            <a:endParaRPr sz="1650">
              <a:latin typeface="Arial"/>
              <a:cs typeface="Arial"/>
            </a:endParaRPr>
          </a:p>
          <a:p>
            <a:pPr marL="12700" marR="231775">
              <a:lnSpc>
                <a:spcPct val="100000"/>
              </a:lnSpc>
            </a:pPr>
            <a:r>
              <a:rPr sz="1600" b="1" dirty="0">
                <a:latin typeface="Arial"/>
                <a:cs typeface="Arial"/>
              </a:rPr>
              <a:t>n </a:t>
            </a:r>
            <a:r>
              <a:rPr sz="1600" b="1" spc="-5" dirty="0">
                <a:latin typeface="Arial"/>
                <a:cs typeface="Arial"/>
              </a:rPr>
              <a:t>Option</a:t>
            </a:r>
            <a:r>
              <a:rPr sz="1600" spc="-5" dirty="0">
                <a:latin typeface="Arial"/>
                <a:cs typeface="Arial"/>
              </a:rPr>
              <a:t>: </a:t>
            </a:r>
            <a:r>
              <a:rPr sz="1600" spc="-95" dirty="0">
                <a:latin typeface="Arial"/>
                <a:cs typeface="Arial"/>
              </a:rPr>
              <a:t>To </a:t>
            </a:r>
            <a:r>
              <a:rPr sz="1600" spc="-5" dirty="0">
                <a:latin typeface="Arial"/>
                <a:cs typeface="Arial"/>
              </a:rPr>
              <a:t>sort </a:t>
            </a:r>
            <a:r>
              <a:rPr sz="1600" dirty="0">
                <a:latin typeface="Arial"/>
                <a:cs typeface="Arial"/>
              </a:rPr>
              <a:t>a </a:t>
            </a:r>
            <a:r>
              <a:rPr sz="1600" spc="-5" dirty="0">
                <a:latin typeface="Arial"/>
                <a:cs typeface="Arial"/>
              </a:rPr>
              <a:t>file </a:t>
            </a:r>
            <a:r>
              <a:rPr sz="1600" b="1" spc="-5" dirty="0">
                <a:latin typeface="Arial"/>
                <a:cs typeface="Arial"/>
              </a:rPr>
              <a:t>numerically </a:t>
            </a:r>
            <a:r>
              <a:rPr sz="1600" spc="-5" dirty="0">
                <a:latin typeface="Arial"/>
                <a:cs typeface="Arial"/>
              </a:rPr>
              <a:t>used –n option. -n option is also predefined in Unix as  the above options are. This option is used to sort the file with numeric data present</a:t>
            </a:r>
            <a:r>
              <a:rPr sz="1600" spc="80" dirty="0">
                <a:latin typeface="Arial"/>
                <a:cs typeface="Arial"/>
              </a:rPr>
              <a:t> </a:t>
            </a:r>
            <a:r>
              <a:rPr sz="1600" spc="-5" dirty="0">
                <a:latin typeface="Arial"/>
                <a:cs typeface="Arial"/>
              </a:rPr>
              <a:t>inside.</a:t>
            </a:r>
            <a:endParaRPr sz="16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txBox="1"/>
          <p:nvPr/>
        </p:nvSpPr>
        <p:spPr>
          <a:xfrm>
            <a:off x="535929" y="1787906"/>
            <a:ext cx="8146415" cy="4474845"/>
          </a:xfrm>
          <a:prstGeom prst="rect">
            <a:avLst/>
          </a:prstGeom>
        </p:spPr>
        <p:txBody>
          <a:bodyPr vert="horz" wrap="square" lIns="0" tIns="12065" rIns="0" bIns="0" rtlCol="0">
            <a:spAutoFit/>
          </a:bodyPr>
          <a:lstStyle/>
          <a:p>
            <a:pPr marL="12700" marR="5080">
              <a:lnSpc>
                <a:spcPct val="100000"/>
              </a:lnSpc>
              <a:spcBef>
                <a:spcPts val="95"/>
              </a:spcBef>
            </a:pPr>
            <a:r>
              <a:rPr sz="1400" b="1" spc="-5" dirty="0">
                <a:latin typeface="Arial"/>
                <a:cs typeface="Arial"/>
              </a:rPr>
              <a:t>k Option</a:t>
            </a:r>
            <a:r>
              <a:rPr sz="1400" spc="-5" dirty="0">
                <a:latin typeface="Arial"/>
                <a:cs typeface="Arial"/>
              </a:rPr>
              <a:t>: Unix provides the feature of sorting a table on the </a:t>
            </a:r>
            <a:r>
              <a:rPr sz="1400" b="1" spc="-5" dirty="0">
                <a:latin typeface="Arial"/>
                <a:cs typeface="Arial"/>
              </a:rPr>
              <a:t>basis of any column number by using -k  </a:t>
            </a:r>
            <a:r>
              <a:rPr sz="1400" b="1" spc="-10" dirty="0">
                <a:latin typeface="Arial"/>
                <a:cs typeface="Arial"/>
              </a:rPr>
              <a:t>option.</a:t>
            </a:r>
            <a:endParaRPr sz="1400">
              <a:latin typeface="Arial"/>
              <a:cs typeface="Arial"/>
            </a:endParaRPr>
          </a:p>
          <a:p>
            <a:pPr marL="12700">
              <a:lnSpc>
                <a:spcPct val="100000"/>
              </a:lnSpc>
            </a:pPr>
            <a:r>
              <a:rPr sz="1400" spc="-5" dirty="0">
                <a:latin typeface="Arial"/>
                <a:cs typeface="Arial"/>
              </a:rPr>
              <a:t>Use the -k option to sort on a certain column. For example, use “-k 2” to sort on the second</a:t>
            </a:r>
            <a:r>
              <a:rPr sz="1400" spc="-40" dirty="0">
                <a:latin typeface="Arial"/>
                <a:cs typeface="Arial"/>
              </a:rPr>
              <a:t> </a:t>
            </a:r>
            <a:r>
              <a:rPr sz="1400" spc="-5" dirty="0">
                <a:latin typeface="Arial"/>
                <a:cs typeface="Arial"/>
              </a:rPr>
              <a:t>column.</a:t>
            </a:r>
            <a:endParaRPr sz="1400">
              <a:latin typeface="Arial"/>
              <a:cs typeface="Arial"/>
            </a:endParaRPr>
          </a:p>
          <a:p>
            <a:pPr marL="12700">
              <a:lnSpc>
                <a:spcPct val="100000"/>
              </a:lnSpc>
            </a:pPr>
            <a:r>
              <a:rPr sz="1400" b="1" spc="-5" dirty="0">
                <a:latin typeface="Arial"/>
                <a:cs typeface="Arial"/>
              </a:rPr>
              <a:t>Example</a:t>
            </a:r>
            <a:r>
              <a:rPr sz="1400" b="1" spc="-15" dirty="0">
                <a:latin typeface="Arial"/>
                <a:cs typeface="Arial"/>
              </a:rPr>
              <a:t> </a:t>
            </a:r>
            <a:r>
              <a:rPr sz="1400" b="1" spc="-5" dirty="0">
                <a:latin typeface="Arial"/>
                <a:cs typeface="Arial"/>
              </a:rPr>
              <a:t>:</a:t>
            </a:r>
            <a:endParaRPr sz="1400">
              <a:latin typeface="Arial"/>
              <a:cs typeface="Arial"/>
            </a:endParaRPr>
          </a:p>
          <a:p>
            <a:pPr marL="12700">
              <a:lnSpc>
                <a:spcPct val="100000"/>
              </a:lnSpc>
            </a:pPr>
            <a:r>
              <a:rPr sz="1400" spc="-5" dirty="0">
                <a:latin typeface="Arial"/>
                <a:cs typeface="Arial"/>
              </a:rPr>
              <a:t>Let us create a table with 2</a:t>
            </a:r>
            <a:r>
              <a:rPr sz="1400" spc="-50" dirty="0">
                <a:latin typeface="Arial"/>
                <a:cs typeface="Arial"/>
              </a:rPr>
              <a:t> </a:t>
            </a:r>
            <a:r>
              <a:rPr sz="1400" spc="-5" dirty="0">
                <a:latin typeface="Arial"/>
                <a:cs typeface="Arial"/>
              </a:rPr>
              <a:t>columns</a:t>
            </a:r>
            <a:endParaRPr sz="1400">
              <a:latin typeface="Arial"/>
              <a:cs typeface="Arial"/>
            </a:endParaRPr>
          </a:p>
          <a:p>
            <a:pPr marL="12700">
              <a:lnSpc>
                <a:spcPct val="100000"/>
              </a:lnSpc>
            </a:pPr>
            <a:r>
              <a:rPr sz="1400" spc="-5" dirty="0">
                <a:latin typeface="Arial"/>
                <a:cs typeface="Arial"/>
              </a:rPr>
              <a:t>$ cat &gt;</a:t>
            </a:r>
            <a:r>
              <a:rPr sz="1400" spc="-25" dirty="0">
                <a:latin typeface="Arial"/>
                <a:cs typeface="Arial"/>
              </a:rPr>
              <a:t> </a:t>
            </a:r>
            <a:r>
              <a:rPr sz="1400" spc="-5" dirty="0">
                <a:latin typeface="Arial"/>
                <a:cs typeface="Arial"/>
              </a:rPr>
              <a:t>employee.txt</a:t>
            </a:r>
            <a:endParaRPr sz="1400">
              <a:latin typeface="Arial"/>
              <a:cs typeface="Arial"/>
            </a:endParaRPr>
          </a:p>
          <a:p>
            <a:pPr>
              <a:lnSpc>
                <a:spcPct val="100000"/>
              </a:lnSpc>
              <a:spcBef>
                <a:spcPts val="15"/>
              </a:spcBef>
            </a:pPr>
            <a:endParaRPr sz="1450">
              <a:latin typeface="Arial"/>
              <a:cs typeface="Arial"/>
            </a:endParaRPr>
          </a:p>
          <a:p>
            <a:pPr marL="12700">
              <a:lnSpc>
                <a:spcPct val="100000"/>
              </a:lnSpc>
            </a:pPr>
            <a:r>
              <a:rPr sz="1400" spc="-5" dirty="0">
                <a:latin typeface="Arial"/>
                <a:cs typeface="Arial"/>
              </a:rPr>
              <a:t>manager</a:t>
            </a:r>
            <a:r>
              <a:rPr sz="1400" spc="-40" dirty="0">
                <a:latin typeface="Arial"/>
                <a:cs typeface="Arial"/>
              </a:rPr>
              <a:t> </a:t>
            </a:r>
            <a:r>
              <a:rPr sz="1400" spc="-5" dirty="0">
                <a:latin typeface="Arial"/>
                <a:cs typeface="Arial"/>
              </a:rPr>
              <a:t>5000</a:t>
            </a:r>
            <a:endParaRPr sz="1400">
              <a:latin typeface="Arial"/>
              <a:cs typeface="Arial"/>
            </a:endParaRPr>
          </a:p>
          <a:p>
            <a:pPr marL="12700">
              <a:lnSpc>
                <a:spcPct val="100000"/>
              </a:lnSpc>
            </a:pPr>
            <a:r>
              <a:rPr sz="1400" spc="-5" dirty="0">
                <a:latin typeface="Arial"/>
                <a:cs typeface="Arial"/>
              </a:rPr>
              <a:t>clerk</a:t>
            </a:r>
            <a:r>
              <a:rPr sz="1400" spc="-30" dirty="0">
                <a:latin typeface="Arial"/>
                <a:cs typeface="Arial"/>
              </a:rPr>
              <a:t> </a:t>
            </a:r>
            <a:r>
              <a:rPr sz="1400" spc="-5" dirty="0">
                <a:latin typeface="Arial"/>
                <a:cs typeface="Arial"/>
              </a:rPr>
              <a:t>4000</a:t>
            </a:r>
            <a:endParaRPr sz="1400">
              <a:latin typeface="Arial"/>
              <a:cs typeface="Arial"/>
            </a:endParaRPr>
          </a:p>
          <a:p>
            <a:pPr marL="12700">
              <a:lnSpc>
                <a:spcPct val="100000"/>
              </a:lnSpc>
            </a:pPr>
            <a:r>
              <a:rPr sz="1400" spc="-5" dirty="0">
                <a:latin typeface="Arial"/>
                <a:cs typeface="Arial"/>
              </a:rPr>
              <a:t>employee</a:t>
            </a:r>
            <a:r>
              <a:rPr sz="1400" spc="-30" dirty="0">
                <a:latin typeface="Arial"/>
                <a:cs typeface="Arial"/>
              </a:rPr>
              <a:t> </a:t>
            </a:r>
            <a:r>
              <a:rPr sz="1400" spc="-5" dirty="0">
                <a:latin typeface="Arial"/>
                <a:cs typeface="Arial"/>
              </a:rPr>
              <a:t>6000</a:t>
            </a:r>
            <a:endParaRPr sz="1400">
              <a:latin typeface="Arial"/>
              <a:cs typeface="Arial"/>
            </a:endParaRPr>
          </a:p>
          <a:p>
            <a:pPr marL="12700">
              <a:lnSpc>
                <a:spcPct val="100000"/>
              </a:lnSpc>
            </a:pPr>
            <a:r>
              <a:rPr sz="1400" spc="-5" dirty="0">
                <a:latin typeface="Arial"/>
                <a:cs typeface="Arial"/>
              </a:rPr>
              <a:t>peon</a:t>
            </a:r>
            <a:r>
              <a:rPr sz="1400" spc="-35" dirty="0">
                <a:latin typeface="Arial"/>
                <a:cs typeface="Arial"/>
              </a:rPr>
              <a:t> </a:t>
            </a:r>
            <a:r>
              <a:rPr sz="1400" spc="-5" dirty="0">
                <a:latin typeface="Arial"/>
                <a:cs typeface="Arial"/>
              </a:rPr>
              <a:t>4500</a:t>
            </a:r>
            <a:endParaRPr sz="1400">
              <a:latin typeface="Arial"/>
              <a:cs typeface="Arial"/>
            </a:endParaRPr>
          </a:p>
          <a:p>
            <a:pPr marL="12700">
              <a:lnSpc>
                <a:spcPct val="100000"/>
              </a:lnSpc>
            </a:pPr>
            <a:r>
              <a:rPr sz="1400" spc="-5" dirty="0">
                <a:latin typeface="Arial"/>
                <a:cs typeface="Arial"/>
              </a:rPr>
              <a:t>director</a:t>
            </a:r>
            <a:r>
              <a:rPr sz="1400" spc="-30" dirty="0">
                <a:latin typeface="Arial"/>
                <a:cs typeface="Arial"/>
              </a:rPr>
              <a:t> </a:t>
            </a:r>
            <a:r>
              <a:rPr sz="1400" spc="-5" dirty="0">
                <a:latin typeface="Arial"/>
                <a:cs typeface="Arial"/>
              </a:rPr>
              <a:t>9000</a:t>
            </a:r>
            <a:endParaRPr sz="1400">
              <a:latin typeface="Arial"/>
              <a:cs typeface="Arial"/>
            </a:endParaRPr>
          </a:p>
          <a:p>
            <a:pPr marL="12700">
              <a:lnSpc>
                <a:spcPct val="100000"/>
              </a:lnSpc>
            </a:pPr>
            <a:r>
              <a:rPr sz="1400" spc="-5" dirty="0">
                <a:latin typeface="Arial"/>
                <a:cs typeface="Arial"/>
              </a:rPr>
              <a:t>guard</a:t>
            </a:r>
            <a:r>
              <a:rPr sz="1400" spc="-35" dirty="0">
                <a:latin typeface="Arial"/>
                <a:cs typeface="Arial"/>
              </a:rPr>
              <a:t> </a:t>
            </a:r>
            <a:r>
              <a:rPr sz="1400" spc="-5" dirty="0">
                <a:latin typeface="Arial"/>
                <a:cs typeface="Arial"/>
              </a:rPr>
              <a:t>3000</a:t>
            </a:r>
            <a:endParaRPr sz="1400">
              <a:latin typeface="Arial"/>
              <a:cs typeface="Arial"/>
            </a:endParaRPr>
          </a:p>
          <a:p>
            <a:pPr>
              <a:lnSpc>
                <a:spcPct val="100000"/>
              </a:lnSpc>
              <a:spcBef>
                <a:spcPts val="5"/>
              </a:spcBef>
            </a:pPr>
            <a:endParaRPr sz="1450">
              <a:latin typeface="Arial"/>
              <a:cs typeface="Arial"/>
            </a:endParaRPr>
          </a:p>
          <a:p>
            <a:pPr marL="12700">
              <a:lnSpc>
                <a:spcPct val="100000"/>
              </a:lnSpc>
            </a:pPr>
            <a:r>
              <a:rPr sz="1600" dirty="0">
                <a:latin typeface="Arial"/>
                <a:cs typeface="Arial"/>
              </a:rPr>
              <a:t>$ </a:t>
            </a:r>
            <a:r>
              <a:rPr sz="1600" spc="-5" dirty="0">
                <a:latin typeface="Arial"/>
                <a:cs typeface="Arial"/>
              </a:rPr>
              <a:t>sort -k 2n</a:t>
            </a:r>
            <a:r>
              <a:rPr sz="1600" spc="5" dirty="0">
                <a:latin typeface="Arial"/>
                <a:cs typeface="Arial"/>
              </a:rPr>
              <a:t> </a:t>
            </a:r>
            <a:r>
              <a:rPr sz="1600" spc="-5" dirty="0">
                <a:latin typeface="Arial"/>
                <a:cs typeface="Arial"/>
              </a:rPr>
              <a:t>employee.txt</a:t>
            </a:r>
            <a:endParaRPr sz="1600">
              <a:latin typeface="Arial"/>
              <a:cs typeface="Arial"/>
            </a:endParaRPr>
          </a:p>
          <a:p>
            <a:pPr marL="12700" marR="1866900">
              <a:lnSpc>
                <a:spcPct val="200000"/>
              </a:lnSpc>
            </a:pPr>
            <a:r>
              <a:rPr sz="1600" b="1" spc="-5" dirty="0">
                <a:latin typeface="Arial"/>
                <a:cs typeface="Arial"/>
              </a:rPr>
              <a:t>-u option: </a:t>
            </a:r>
            <a:r>
              <a:rPr sz="1600" spc="-95" dirty="0">
                <a:latin typeface="Arial"/>
                <a:cs typeface="Arial"/>
              </a:rPr>
              <a:t>To </a:t>
            </a:r>
            <a:r>
              <a:rPr sz="1600" b="1" spc="-5" dirty="0">
                <a:latin typeface="Arial"/>
                <a:cs typeface="Arial"/>
              </a:rPr>
              <a:t>sort and remove duplicates </a:t>
            </a:r>
            <a:r>
              <a:rPr sz="1600" dirty="0">
                <a:latin typeface="Arial"/>
                <a:cs typeface="Arial"/>
              </a:rPr>
              <a:t>pass </a:t>
            </a:r>
            <a:r>
              <a:rPr sz="1600" spc="-5" dirty="0">
                <a:latin typeface="Arial"/>
                <a:cs typeface="Arial"/>
              </a:rPr>
              <a:t>the -u option to sort.  This will write </a:t>
            </a:r>
            <a:r>
              <a:rPr sz="1600" dirty="0">
                <a:latin typeface="Arial"/>
                <a:cs typeface="Arial"/>
              </a:rPr>
              <a:t>a </a:t>
            </a:r>
            <a:r>
              <a:rPr sz="1600" spc="-5" dirty="0">
                <a:latin typeface="Arial"/>
                <a:cs typeface="Arial"/>
              </a:rPr>
              <a:t>sorted list to standard output and remove</a:t>
            </a:r>
            <a:r>
              <a:rPr sz="1600" spc="40" dirty="0">
                <a:latin typeface="Arial"/>
                <a:cs typeface="Arial"/>
              </a:rPr>
              <a:t> </a:t>
            </a:r>
            <a:r>
              <a:rPr sz="1600" spc="-5" dirty="0">
                <a:latin typeface="Arial"/>
                <a:cs typeface="Arial"/>
              </a:rPr>
              <a:t>duplicates.</a:t>
            </a:r>
            <a:endParaRPr sz="1600">
              <a:latin typeface="Arial"/>
              <a:cs typeface="Arial"/>
            </a:endParaRPr>
          </a:p>
          <a:p>
            <a:pPr marL="12700">
              <a:lnSpc>
                <a:spcPct val="100000"/>
              </a:lnSpc>
            </a:pPr>
            <a:r>
              <a:rPr sz="1600" spc="-5" dirty="0">
                <a:latin typeface="Arial"/>
                <a:cs typeface="Arial"/>
              </a:rPr>
              <a:t>This option is helpful as the duplicates being removed give us </a:t>
            </a:r>
            <a:r>
              <a:rPr sz="1600" dirty="0">
                <a:latin typeface="Arial"/>
                <a:cs typeface="Arial"/>
              </a:rPr>
              <a:t>a </a:t>
            </a:r>
            <a:r>
              <a:rPr sz="1600" spc="-5" dirty="0">
                <a:latin typeface="Arial"/>
                <a:cs typeface="Arial"/>
              </a:rPr>
              <a:t>redundant</a:t>
            </a:r>
            <a:r>
              <a:rPr sz="1600" spc="5" dirty="0">
                <a:latin typeface="Arial"/>
                <a:cs typeface="Arial"/>
              </a:rPr>
              <a:t> </a:t>
            </a:r>
            <a:r>
              <a:rPr sz="1600" spc="-5" dirty="0">
                <a:latin typeface="Arial"/>
                <a:cs typeface="Arial"/>
              </a:rPr>
              <a:t>file.</a:t>
            </a:r>
            <a:endParaRPr sz="16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1959610"/>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764540" y="1928113"/>
            <a:ext cx="8743950" cy="4415155"/>
          </a:xfrm>
          <a:prstGeom prst="rect">
            <a:avLst/>
          </a:prstGeom>
        </p:spPr>
        <p:txBody>
          <a:bodyPr vert="horz" wrap="square" lIns="0" tIns="12700" rIns="0" bIns="0" rtlCol="0">
            <a:spAutoFit/>
          </a:bodyPr>
          <a:lstStyle/>
          <a:p>
            <a:pPr marL="12700" marR="381635" indent="55880">
              <a:lnSpc>
                <a:spcPct val="100000"/>
              </a:lnSpc>
              <a:spcBef>
                <a:spcPts val="100"/>
              </a:spcBef>
            </a:pPr>
            <a:r>
              <a:rPr sz="1600" spc="-5" dirty="0">
                <a:latin typeface="Arial"/>
                <a:cs typeface="Arial"/>
              </a:rPr>
              <a:t>m)What would you type at the command line to get </a:t>
            </a:r>
            <a:r>
              <a:rPr sz="1600" dirty="0">
                <a:latin typeface="Arial"/>
                <a:cs typeface="Arial"/>
              </a:rPr>
              <a:t>a </a:t>
            </a:r>
            <a:r>
              <a:rPr sz="1600" spc="-5" dirty="0">
                <a:latin typeface="Arial"/>
                <a:cs typeface="Arial"/>
              </a:rPr>
              <a:t>sorted list, with no duplicates, of all the  </a:t>
            </a:r>
            <a:r>
              <a:rPr sz="1600" dirty="0">
                <a:latin typeface="Arial"/>
                <a:cs typeface="Arial"/>
              </a:rPr>
              <a:t>users </a:t>
            </a:r>
            <a:r>
              <a:rPr sz="1600" spc="-5" dirty="0">
                <a:latin typeface="Arial"/>
                <a:cs typeface="Arial"/>
              </a:rPr>
              <a:t>logged into the local network?</a:t>
            </a:r>
            <a:endParaRPr sz="1600">
              <a:latin typeface="Arial"/>
              <a:cs typeface="Arial"/>
            </a:endParaRPr>
          </a:p>
          <a:p>
            <a:pPr>
              <a:lnSpc>
                <a:spcPct val="100000"/>
              </a:lnSpc>
              <a:spcBef>
                <a:spcPts val="20"/>
              </a:spcBef>
            </a:pPr>
            <a:endParaRPr sz="1650">
              <a:latin typeface="Arial"/>
              <a:cs typeface="Arial"/>
            </a:endParaRPr>
          </a:p>
          <a:p>
            <a:pPr marL="375285" indent="-363220">
              <a:lnSpc>
                <a:spcPct val="100000"/>
              </a:lnSpc>
              <a:spcBef>
                <a:spcPts val="5"/>
              </a:spcBef>
              <a:buAutoNum type="alphaLcParenR" startAt="13"/>
              <a:tabLst>
                <a:tab pos="375920" algn="l"/>
              </a:tabLst>
            </a:pPr>
            <a:r>
              <a:rPr sz="1600" b="1" dirty="0">
                <a:latin typeface="Arial"/>
                <a:cs typeface="Arial"/>
              </a:rPr>
              <a:t>$ who | uniq</a:t>
            </a:r>
            <a:r>
              <a:rPr sz="1600" b="1" spc="20" dirty="0">
                <a:latin typeface="Arial"/>
                <a:cs typeface="Arial"/>
              </a:rPr>
              <a:t> </a:t>
            </a:r>
            <a:r>
              <a:rPr sz="1600" b="1" dirty="0">
                <a:latin typeface="Arial"/>
                <a:cs typeface="Arial"/>
              </a:rPr>
              <a:t>|sort</a:t>
            </a:r>
            <a:endParaRPr sz="1600">
              <a:latin typeface="Arial"/>
              <a:cs typeface="Arial"/>
            </a:endParaRPr>
          </a:p>
          <a:p>
            <a:pPr>
              <a:lnSpc>
                <a:spcPct val="100000"/>
              </a:lnSpc>
              <a:spcBef>
                <a:spcPts val="20"/>
              </a:spcBef>
              <a:buAutoNum type="alphaLcParenR" startAt="13"/>
            </a:pPr>
            <a:endParaRPr sz="1650">
              <a:latin typeface="Arial"/>
              <a:cs typeface="Arial"/>
            </a:endParaRPr>
          </a:p>
          <a:p>
            <a:pPr marL="12700" marR="144780">
              <a:lnSpc>
                <a:spcPct val="100000"/>
              </a:lnSpc>
              <a:buSzPct val="93750"/>
              <a:buAutoNum type="alphaLcParenR" startAt="13"/>
              <a:tabLst>
                <a:tab pos="194310" algn="l"/>
              </a:tabLst>
            </a:pPr>
            <a:r>
              <a:rPr sz="1600" spc="-5" dirty="0">
                <a:latin typeface="Arial"/>
                <a:cs typeface="Arial"/>
              </a:rPr>
              <a:t>What would you type at the command line to find all files in your home directory that are more  than </a:t>
            </a:r>
            <a:r>
              <a:rPr sz="1600" dirty="0">
                <a:latin typeface="Arial"/>
                <a:cs typeface="Arial"/>
              </a:rPr>
              <a:t>a </a:t>
            </a:r>
            <a:r>
              <a:rPr sz="1600" spc="-5" dirty="0">
                <a:latin typeface="Arial"/>
                <a:cs typeface="Arial"/>
              </a:rPr>
              <a:t>week old and end with</a:t>
            </a:r>
            <a:r>
              <a:rPr sz="1600" spc="10" dirty="0">
                <a:latin typeface="Arial"/>
                <a:cs typeface="Arial"/>
              </a:rPr>
              <a:t> </a:t>
            </a:r>
            <a:r>
              <a:rPr sz="1600" spc="-5" dirty="0">
                <a:latin typeface="Arial"/>
                <a:cs typeface="Arial"/>
              </a:rPr>
              <a:t>.bak?</a:t>
            </a:r>
            <a:endParaRPr sz="1600">
              <a:latin typeface="Arial"/>
              <a:cs typeface="Arial"/>
            </a:endParaRPr>
          </a:p>
          <a:p>
            <a:pPr>
              <a:lnSpc>
                <a:spcPct val="100000"/>
              </a:lnSpc>
              <a:spcBef>
                <a:spcPts val="25"/>
              </a:spcBef>
            </a:pPr>
            <a:endParaRPr sz="1650">
              <a:latin typeface="Arial"/>
              <a:cs typeface="Arial"/>
            </a:endParaRPr>
          </a:p>
          <a:p>
            <a:pPr marL="12700">
              <a:lnSpc>
                <a:spcPct val="100000"/>
              </a:lnSpc>
              <a:tabLst>
                <a:tab pos="355600" algn="l"/>
                <a:tab pos="1910714" algn="l"/>
                <a:tab pos="2371725" algn="l"/>
                <a:tab pos="3199130" algn="l"/>
                <a:tab pos="4060825" algn="l"/>
              </a:tabLst>
            </a:pPr>
            <a:r>
              <a:rPr sz="1600" b="1" dirty="0">
                <a:latin typeface="Arial"/>
                <a:cs typeface="Arial"/>
              </a:rPr>
              <a:t>n)	$ </a:t>
            </a:r>
            <a:r>
              <a:rPr sz="1600" b="1" spc="10" dirty="0">
                <a:latin typeface="Arial"/>
                <a:cs typeface="Arial"/>
              </a:rPr>
              <a:t> </a:t>
            </a:r>
            <a:r>
              <a:rPr sz="1600" b="1" dirty="0">
                <a:latin typeface="Arial"/>
                <a:cs typeface="Arial"/>
              </a:rPr>
              <a:t>find </a:t>
            </a:r>
            <a:r>
              <a:rPr sz="1600" b="1" spc="15" dirty="0">
                <a:latin typeface="Arial"/>
                <a:cs typeface="Arial"/>
              </a:rPr>
              <a:t> </a:t>
            </a:r>
            <a:r>
              <a:rPr sz="1600" b="1" dirty="0">
                <a:latin typeface="Arial"/>
                <a:cs typeface="Arial"/>
              </a:rPr>
              <a:t>-mtime	+7	-name	“*.bak”	-ls</a:t>
            </a:r>
            <a:endParaRPr sz="1600">
              <a:latin typeface="Arial"/>
              <a:cs typeface="Arial"/>
            </a:endParaRPr>
          </a:p>
          <a:p>
            <a:pPr>
              <a:lnSpc>
                <a:spcPct val="100000"/>
              </a:lnSpc>
              <a:spcBef>
                <a:spcPts val="20"/>
              </a:spcBef>
            </a:pPr>
            <a:endParaRPr sz="1650">
              <a:latin typeface="Arial"/>
              <a:cs typeface="Arial"/>
            </a:endParaRPr>
          </a:p>
          <a:p>
            <a:pPr marL="355600" indent="-342900">
              <a:lnSpc>
                <a:spcPct val="100000"/>
              </a:lnSpc>
              <a:buFont typeface="Wingdings"/>
              <a:buChar char=""/>
              <a:tabLst>
                <a:tab pos="354965" algn="l"/>
                <a:tab pos="355600" algn="l"/>
              </a:tabLst>
            </a:pPr>
            <a:r>
              <a:rPr sz="1600" spc="-5" dirty="0">
                <a:latin typeface="Arial"/>
                <a:cs typeface="Arial"/>
              </a:rPr>
              <a:t>The </a:t>
            </a:r>
            <a:r>
              <a:rPr sz="1600" b="1" spc="-5" dirty="0">
                <a:latin typeface="Arial"/>
                <a:cs typeface="Arial"/>
              </a:rPr>
              <a:t>find </a:t>
            </a:r>
            <a:r>
              <a:rPr sz="1600" spc="-5" dirty="0">
                <a:latin typeface="Arial"/>
                <a:cs typeface="Arial"/>
              </a:rPr>
              <a:t>command in UNIX is </a:t>
            </a:r>
            <a:r>
              <a:rPr sz="1600" dirty="0">
                <a:latin typeface="Arial"/>
                <a:cs typeface="Arial"/>
              </a:rPr>
              <a:t>a </a:t>
            </a:r>
            <a:r>
              <a:rPr sz="1600" spc="-5" dirty="0">
                <a:latin typeface="Arial"/>
                <a:cs typeface="Arial"/>
              </a:rPr>
              <a:t>command line utility for walking </a:t>
            </a:r>
            <a:r>
              <a:rPr sz="1600" dirty="0">
                <a:latin typeface="Arial"/>
                <a:cs typeface="Arial"/>
              </a:rPr>
              <a:t>a </a:t>
            </a:r>
            <a:r>
              <a:rPr sz="1600" spc="-5" dirty="0">
                <a:latin typeface="Arial"/>
                <a:cs typeface="Arial"/>
              </a:rPr>
              <a:t>file</a:t>
            </a:r>
            <a:r>
              <a:rPr sz="1600" spc="45" dirty="0">
                <a:latin typeface="Arial"/>
                <a:cs typeface="Arial"/>
              </a:rPr>
              <a:t> </a:t>
            </a:r>
            <a:r>
              <a:rPr sz="1600" spc="-20" dirty="0">
                <a:latin typeface="Arial"/>
                <a:cs typeface="Arial"/>
              </a:rPr>
              <a:t>hierarchy.</a:t>
            </a:r>
            <a:endParaRPr sz="1600">
              <a:latin typeface="Arial"/>
              <a:cs typeface="Arial"/>
            </a:endParaRPr>
          </a:p>
          <a:p>
            <a:pPr marL="12700">
              <a:lnSpc>
                <a:spcPct val="100000"/>
              </a:lnSpc>
            </a:pPr>
            <a:r>
              <a:rPr sz="1600" spc="-5" dirty="0">
                <a:latin typeface="Arial"/>
                <a:cs typeface="Arial"/>
              </a:rPr>
              <a:t>It can be used to find files and directories and perform subsequent operations on</a:t>
            </a:r>
            <a:r>
              <a:rPr sz="1600" spc="95" dirty="0">
                <a:latin typeface="Arial"/>
                <a:cs typeface="Arial"/>
              </a:rPr>
              <a:t> </a:t>
            </a:r>
            <a:r>
              <a:rPr sz="1600" spc="-5" dirty="0">
                <a:latin typeface="Arial"/>
                <a:cs typeface="Arial"/>
              </a:rPr>
              <a:t>them.</a:t>
            </a:r>
            <a:endParaRPr sz="1600">
              <a:latin typeface="Arial"/>
              <a:cs typeface="Arial"/>
            </a:endParaRPr>
          </a:p>
          <a:p>
            <a:pPr marL="12700">
              <a:lnSpc>
                <a:spcPct val="100000"/>
              </a:lnSpc>
            </a:pPr>
            <a:r>
              <a:rPr sz="1600" dirty="0">
                <a:solidFill>
                  <a:srgbClr val="FF0000"/>
                </a:solidFill>
                <a:latin typeface="Arial"/>
                <a:cs typeface="Arial"/>
              </a:rPr>
              <a:t>$ </a:t>
            </a:r>
            <a:r>
              <a:rPr sz="1600" spc="-5" dirty="0">
                <a:solidFill>
                  <a:srgbClr val="FF0000"/>
                </a:solidFill>
                <a:latin typeface="Arial"/>
                <a:cs typeface="Arial"/>
              </a:rPr>
              <a:t>find [where to start searching from] [expression determines what to find] [-options] [what to</a:t>
            </a:r>
            <a:r>
              <a:rPr sz="1600" spc="175" dirty="0">
                <a:solidFill>
                  <a:srgbClr val="FF0000"/>
                </a:solidFill>
                <a:latin typeface="Arial"/>
                <a:cs typeface="Arial"/>
              </a:rPr>
              <a:t> </a:t>
            </a:r>
            <a:r>
              <a:rPr sz="1600" spc="-5" dirty="0">
                <a:solidFill>
                  <a:srgbClr val="FF0000"/>
                </a:solidFill>
                <a:latin typeface="Arial"/>
                <a:cs typeface="Arial"/>
              </a:rPr>
              <a:t>find]</a:t>
            </a:r>
            <a:endParaRPr sz="1600">
              <a:latin typeface="Arial"/>
              <a:cs typeface="Arial"/>
            </a:endParaRPr>
          </a:p>
          <a:p>
            <a:pPr>
              <a:lnSpc>
                <a:spcPct val="100000"/>
              </a:lnSpc>
              <a:spcBef>
                <a:spcPts val="25"/>
              </a:spcBef>
            </a:pPr>
            <a:endParaRPr sz="1650">
              <a:latin typeface="Arial"/>
              <a:cs typeface="Arial"/>
            </a:endParaRPr>
          </a:p>
          <a:p>
            <a:pPr marL="12700" marR="160020">
              <a:lnSpc>
                <a:spcPct val="100000"/>
              </a:lnSpc>
            </a:pPr>
            <a:r>
              <a:rPr sz="1600" spc="-5" dirty="0">
                <a:latin typeface="Arial"/>
                <a:cs typeface="Arial"/>
              </a:rPr>
              <a:t>o)What would you type at the command line to find out how many total lines are contained in all  the files ending in .c in the current </a:t>
            </a:r>
            <a:r>
              <a:rPr sz="1600" spc="-20" dirty="0">
                <a:latin typeface="Arial"/>
                <a:cs typeface="Arial"/>
              </a:rPr>
              <a:t>directory, </a:t>
            </a:r>
            <a:r>
              <a:rPr sz="1600" spc="-5" dirty="0">
                <a:latin typeface="Arial"/>
                <a:cs typeface="Arial"/>
              </a:rPr>
              <a:t>printing only the total number of</a:t>
            </a:r>
            <a:r>
              <a:rPr sz="1600" spc="135" dirty="0">
                <a:latin typeface="Arial"/>
                <a:cs typeface="Arial"/>
              </a:rPr>
              <a:t> </a:t>
            </a:r>
            <a:r>
              <a:rPr sz="1600" spc="-5" dirty="0">
                <a:latin typeface="Arial"/>
                <a:cs typeface="Arial"/>
              </a:rPr>
              <a:t>lines?</a:t>
            </a:r>
            <a:endParaRPr sz="1600">
              <a:latin typeface="Arial"/>
              <a:cs typeface="Arial"/>
            </a:endParaRPr>
          </a:p>
          <a:p>
            <a:pPr>
              <a:lnSpc>
                <a:spcPct val="100000"/>
              </a:lnSpc>
              <a:spcBef>
                <a:spcPts val="20"/>
              </a:spcBef>
            </a:pPr>
            <a:endParaRPr sz="1650">
              <a:latin typeface="Arial"/>
              <a:cs typeface="Arial"/>
            </a:endParaRPr>
          </a:p>
          <a:p>
            <a:pPr marL="12700">
              <a:lnSpc>
                <a:spcPct val="100000"/>
              </a:lnSpc>
              <a:tabLst>
                <a:tab pos="432434" algn="l"/>
                <a:tab pos="1343660" algn="l"/>
              </a:tabLst>
            </a:pPr>
            <a:r>
              <a:rPr sz="1600" b="1" spc="-5" dirty="0">
                <a:latin typeface="Arial"/>
                <a:cs typeface="Arial"/>
              </a:rPr>
              <a:t>o)	</a:t>
            </a:r>
            <a:r>
              <a:rPr sz="1600" b="1" dirty="0">
                <a:latin typeface="Arial"/>
                <a:cs typeface="Arial"/>
              </a:rPr>
              <a:t>$ </a:t>
            </a:r>
            <a:r>
              <a:rPr sz="1600" b="1" spc="10" dirty="0">
                <a:latin typeface="Arial"/>
                <a:cs typeface="Arial"/>
              </a:rPr>
              <a:t> </a:t>
            </a:r>
            <a:r>
              <a:rPr sz="1600" b="1" dirty="0">
                <a:latin typeface="Arial"/>
                <a:cs typeface="Arial"/>
              </a:rPr>
              <a:t>wc </a:t>
            </a:r>
            <a:r>
              <a:rPr sz="1600" b="1" spc="5" dirty="0">
                <a:latin typeface="Arial"/>
                <a:cs typeface="Arial"/>
              </a:rPr>
              <a:t> </a:t>
            </a:r>
            <a:r>
              <a:rPr sz="1600" b="1" dirty="0">
                <a:latin typeface="Arial"/>
                <a:cs typeface="Arial"/>
              </a:rPr>
              <a:t>-l	*.c</a:t>
            </a:r>
            <a:endParaRPr sz="16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txBox="1"/>
          <p:nvPr/>
        </p:nvSpPr>
        <p:spPr>
          <a:xfrm>
            <a:off x="535940" y="2160523"/>
            <a:ext cx="8684260" cy="2528897"/>
          </a:xfrm>
          <a:prstGeom prst="rect">
            <a:avLst/>
          </a:prstGeom>
        </p:spPr>
        <p:txBody>
          <a:bodyPr vert="horz" wrap="square" lIns="0" tIns="12700" rIns="0" bIns="0" rtlCol="0">
            <a:spAutoFit/>
          </a:bodyPr>
          <a:lstStyle/>
          <a:p>
            <a:pPr marL="3453765">
              <a:lnSpc>
                <a:spcPct val="100000"/>
              </a:lnSpc>
              <a:spcBef>
                <a:spcPts val="100"/>
              </a:spcBef>
            </a:pPr>
            <a:r>
              <a:rPr sz="1800" b="1" spc="-10" dirty="0">
                <a:solidFill>
                  <a:srgbClr val="FF0000"/>
                </a:solidFill>
                <a:latin typeface="Times New Roman" pitchFamily="18" charset="0"/>
                <a:cs typeface="Times New Roman" pitchFamily="18" charset="0"/>
              </a:rPr>
              <a:t>Week </a:t>
            </a:r>
            <a:r>
              <a:rPr sz="1800" b="1" spc="-5" dirty="0">
                <a:solidFill>
                  <a:srgbClr val="FF0000"/>
                </a:solidFill>
                <a:latin typeface="Times New Roman" pitchFamily="18" charset="0"/>
                <a:cs typeface="Times New Roman" pitchFamily="18" charset="0"/>
              </a:rPr>
              <a:t>4</a:t>
            </a:r>
            <a:r>
              <a:rPr sz="1800" b="1" spc="-114" dirty="0">
                <a:solidFill>
                  <a:srgbClr val="FF0000"/>
                </a:solidFill>
                <a:latin typeface="Times New Roman" pitchFamily="18" charset="0"/>
                <a:cs typeface="Times New Roman" pitchFamily="18" charset="0"/>
              </a:rPr>
              <a:t> </a:t>
            </a:r>
            <a:r>
              <a:rPr sz="1800" b="1" spc="-5" dirty="0">
                <a:solidFill>
                  <a:srgbClr val="FF0000"/>
                </a:solidFill>
                <a:latin typeface="Times New Roman" pitchFamily="18" charset="0"/>
                <a:cs typeface="Times New Roman" pitchFamily="18" charset="0"/>
              </a:rPr>
              <a:t>Assignment</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3015615">
              <a:lnSpc>
                <a:spcPct val="100000"/>
              </a:lnSpc>
            </a:pPr>
            <a:r>
              <a:rPr lang="en-US" sz="1800" dirty="0" smtClean="0">
                <a:latin typeface="Times New Roman" pitchFamily="18" charset="0"/>
                <a:cs typeface="Times New Roman" pitchFamily="18" charset="0"/>
              </a:rPr>
              <a:t>			      </a:t>
            </a:r>
            <a:r>
              <a:rPr sz="1800" smtClean="0">
                <a:latin typeface="Times New Roman" pitchFamily="18" charset="0"/>
                <a:cs typeface="Times New Roman" pitchFamily="18" charset="0"/>
              </a:rPr>
              <a:t>ps</a:t>
            </a:r>
            <a:r>
              <a:rPr sz="1800" dirty="0">
                <a:latin typeface="Times New Roman" pitchFamily="18" charset="0"/>
                <a:cs typeface="Times New Roman" pitchFamily="18" charset="0"/>
              </a:rPr>
              <a:t>, </a:t>
            </a:r>
            <a:r>
              <a:rPr sz="1800" spc="-5" dirty="0">
                <a:latin typeface="Times New Roman" pitchFamily="18" charset="0"/>
                <a:cs typeface="Times New Roman" pitchFamily="18" charset="0"/>
              </a:rPr>
              <a:t>kill</a:t>
            </a:r>
            <a:r>
              <a:rPr sz="1800" spc="-5">
                <a:latin typeface="Times New Roman" pitchFamily="18" charset="0"/>
                <a:cs typeface="Times New Roman" pitchFamily="18" charset="0"/>
              </a:rPr>
              <a:t>, </a:t>
            </a:r>
            <a:r>
              <a:rPr sz="1800" spc="-5" smtClean="0">
                <a:latin typeface="Times New Roman" pitchFamily="18" charset="0"/>
                <a:cs typeface="Times New Roman" pitchFamily="18" charset="0"/>
              </a:rPr>
              <a:t>grep, egrep</a:t>
            </a:r>
            <a:r>
              <a:rPr sz="1800" spc="-5" dirty="0">
                <a:latin typeface="Times New Roman" pitchFamily="18" charset="0"/>
                <a:cs typeface="Times New Roman" pitchFamily="18" charset="0"/>
              </a:rPr>
              <a:t>, </a:t>
            </a:r>
            <a:r>
              <a:rPr sz="1800" spc="-5">
                <a:latin typeface="Times New Roman" pitchFamily="18" charset="0"/>
                <a:cs typeface="Times New Roman" pitchFamily="18" charset="0"/>
              </a:rPr>
              <a:t>fgrep  </a:t>
            </a:r>
            <a:endParaRPr lang="en-US" sz="1800" spc="-5" dirty="0" smtClean="0">
              <a:latin typeface="Times New Roman" pitchFamily="18" charset="0"/>
              <a:cs typeface="Times New Roman" pitchFamily="18" charset="0"/>
            </a:endParaRPr>
          </a:p>
          <a:p>
            <a:pPr marL="12700" marR="3015615">
              <a:lnSpc>
                <a:spcPct val="100000"/>
              </a:lnSpc>
            </a:pPr>
            <a:endParaRPr lang="en-US" spc="-5" dirty="0">
              <a:latin typeface="Times New Roman" pitchFamily="18" charset="0"/>
              <a:cs typeface="Times New Roman" pitchFamily="18" charset="0"/>
            </a:endParaRPr>
          </a:p>
          <a:p>
            <a:pPr marL="12700" marR="3015615">
              <a:lnSpc>
                <a:spcPct val="100000"/>
              </a:lnSpc>
            </a:pPr>
            <a:r>
              <a:rPr sz="1800" spc="-5" smtClean="0">
                <a:latin typeface="Times New Roman" pitchFamily="18" charset="0"/>
                <a:cs typeface="Times New Roman" pitchFamily="18" charset="0"/>
              </a:rPr>
              <a:t>Lab</a:t>
            </a:r>
            <a:r>
              <a:rPr sz="1800" spc="-120" smtClean="0">
                <a:latin typeface="Times New Roman" pitchFamily="18" charset="0"/>
                <a:cs typeface="Times New Roman" pitchFamily="18" charset="0"/>
              </a:rPr>
              <a:t> </a:t>
            </a:r>
            <a:r>
              <a:rPr sz="1800" dirty="0">
                <a:latin typeface="Times New Roman" pitchFamily="18" charset="0"/>
                <a:cs typeface="Times New Roman" pitchFamily="18" charset="0"/>
              </a:rPr>
              <a:t>Assignments:</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216535" indent="-204470">
              <a:lnSpc>
                <a:spcPct val="100000"/>
              </a:lnSpc>
              <a:buSzPct val="94444"/>
              <a:buAutoNum type="alphaLcParenR"/>
              <a:tabLst>
                <a:tab pos="217170" algn="l"/>
              </a:tabLst>
            </a:pPr>
            <a:r>
              <a:rPr sz="1800" spc="-5" dirty="0">
                <a:latin typeface="Times New Roman" pitchFamily="18" charset="0"/>
                <a:cs typeface="Times New Roman" pitchFamily="18" charset="0"/>
              </a:rPr>
              <a:t>Find </a:t>
            </a:r>
            <a:r>
              <a:rPr sz="1800" dirty="0">
                <a:latin typeface="Times New Roman" pitchFamily="18" charset="0"/>
                <a:cs typeface="Times New Roman" pitchFamily="18" charset="0"/>
              </a:rPr>
              <a:t>out the PID of </a:t>
            </a:r>
            <a:r>
              <a:rPr sz="1800" spc="-5" dirty="0">
                <a:latin typeface="Times New Roman" pitchFamily="18" charset="0"/>
                <a:cs typeface="Times New Roman" pitchFamily="18" charset="0"/>
              </a:rPr>
              <a:t>your login</a:t>
            </a:r>
            <a:r>
              <a:rPr sz="1800" spc="-50" dirty="0">
                <a:latin typeface="Times New Roman" pitchFamily="18" charset="0"/>
                <a:cs typeface="Times New Roman" pitchFamily="18" charset="0"/>
              </a:rPr>
              <a:t> </a:t>
            </a:r>
            <a:r>
              <a:rPr sz="1800" spc="-5" dirty="0">
                <a:latin typeface="Times New Roman" pitchFamily="18" charset="0"/>
                <a:cs typeface="Times New Roman" pitchFamily="18" charset="0"/>
              </a:rPr>
              <a:t>shell.</a:t>
            </a:r>
            <a:endParaRPr sz="1800">
              <a:latin typeface="Times New Roman" pitchFamily="18" charset="0"/>
              <a:cs typeface="Times New Roman" pitchFamily="18" charset="0"/>
            </a:endParaRPr>
          </a:p>
          <a:p>
            <a:pPr>
              <a:lnSpc>
                <a:spcPct val="100000"/>
              </a:lnSpc>
              <a:spcBef>
                <a:spcPts val="30"/>
              </a:spcBef>
              <a:buFont typeface="Arial"/>
              <a:buAutoNum type="alphaLcParenR"/>
            </a:pPr>
            <a:endParaRPr sz="1850">
              <a:latin typeface="Times New Roman" pitchFamily="18" charset="0"/>
              <a:cs typeface="Times New Roman" pitchFamily="18" charset="0"/>
            </a:endParaRPr>
          </a:p>
          <a:p>
            <a:pPr marL="216535" indent="-204470">
              <a:lnSpc>
                <a:spcPct val="100000"/>
              </a:lnSpc>
              <a:buSzPct val="94444"/>
              <a:buAutoNum type="alphaLcParenR"/>
              <a:tabLst>
                <a:tab pos="217170" algn="l"/>
              </a:tabLst>
            </a:pPr>
            <a:r>
              <a:rPr sz="1800" spc="-5" dirty="0">
                <a:latin typeface="Times New Roman" pitchFamily="18" charset="0"/>
                <a:cs typeface="Times New Roman" pitchFamily="18" charset="0"/>
              </a:rPr>
              <a:t>Remove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header line </a:t>
            </a:r>
            <a:r>
              <a:rPr sz="1800" dirty="0">
                <a:latin typeface="Times New Roman" pitchFamily="18" charset="0"/>
                <a:cs typeface="Times New Roman" pitchFamily="18" charset="0"/>
              </a:rPr>
              <a:t>from the </a:t>
            </a:r>
            <a:r>
              <a:rPr sz="1800" spc="-5" dirty="0">
                <a:latin typeface="Times New Roman" pitchFamily="18" charset="0"/>
                <a:cs typeface="Times New Roman" pitchFamily="18" charset="0"/>
              </a:rPr>
              <a:t>ps</a:t>
            </a:r>
            <a:r>
              <a:rPr sz="1800" spc="-50" dirty="0">
                <a:latin typeface="Times New Roman" pitchFamily="18" charset="0"/>
                <a:cs typeface="Times New Roman" pitchFamily="18" charset="0"/>
              </a:rPr>
              <a:t> </a:t>
            </a:r>
            <a:r>
              <a:rPr sz="1800" dirty="0">
                <a:latin typeface="Times New Roman" pitchFamily="18" charset="0"/>
                <a:cs typeface="Times New Roman" pitchFamily="18" charset="0"/>
              </a:rPr>
              <a:t>output.</a:t>
            </a:r>
            <a:endParaRPr sz="180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535932" y="2434844"/>
            <a:ext cx="8680450" cy="420628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itchFamily="18" charset="0"/>
                <a:cs typeface="Times New Roman" pitchFamily="18" charset="0"/>
              </a:rPr>
              <a:t>ps command in</a:t>
            </a:r>
            <a:r>
              <a:rPr sz="1800" b="1" spc="-10" dirty="0">
                <a:latin typeface="Times New Roman" pitchFamily="18" charset="0"/>
                <a:cs typeface="Times New Roman" pitchFamily="18" charset="0"/>
              </a:rPr>
              <a:t> </a:t>
            </a:r>
            <a:r>
              <a:rPr sz="1800" b="1" spc="-5" dirty="0">
                <a:latin typeface="Times New Roman" pitchFamily="18" charset="0"/>
                <a:cs typeface="Times New Roman" pitchFamily="18" charset="0"/>
              </a:rPr>
              <a:t>Linux:</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080">
              <a:lnSpc>
                <a:spcPct val="100000"/>
              </a:lnSpc>
            </a:pPr>
            <a:r>
              <a:rPr sz="1800" dirty="0">
                <a:latin typeface="Times New Roman" pitchFamily="18" charset="0"/>
                <a:cs typeface="Times New Roman" pitchFamily="18" charset="0"/>
              </a:rPr>
              <a:t>A </a:t>
            </a:r>
            <a:r>
              <a:rPr sz="1800" spc="-5" dirty="0">
                <a:latin typeface="Times New Roman" pitchFamily="18" charset="0"/>
                <a:cs typeface="Times New Roman" pitchFamily="18" charset="0"/>
              </a:rPr>
              <a:t>process is an executing instance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a program and </a:t>
            </a:r>
            <a:r>
              <a:rPr sz="1800" dirty="0">
                <a:latin typeface="Times New Roman" pitchFamily="18" charset="0"/>
                <a:cs typeface="Times New Roman" pitchFamily="18" charset="0"/>
              </a:rPr>
              <a:t>carry out </a:t>
            </a:r>
            <a:r>
              <a:rPr sz="1800" spc="-5" dirty="0">
                <a:latin typeface="Times New Roman" pitchFamily="18" charset="0"/>
                <a:cs typeface="Times New Roman" pitchFamily="18" charset="0"/>
              </a:rPr>
              <a:t>different </a:t>
            </a:r>
            <a:r>
              <a:rPr sz="1800" dirty="0">
                <a:latin typeface="Times New Roman" pitchFamily="18" charset="0"/>
                <a:cs typeface="Times New Roman" pitchFamily="18" charset="0"/>
              </a:rPr>
              <a:t>tasks </a:t>
            </a:r>
            <a:r>
              <a:rPr sz="1800" spc="-5" dirty="0">
                <a:latin typeface="Times New Roman" pitchFamily="18" charset="0"/>
                <a:cs typeface="Times New Roman" pitchFamily="18" charset="0"/>
              </a:rPr>
              <a:t>within  the operating</a:t>
            </a:r>
            <a:r>
              <a:rPr sz="1800" spc="-25" dirty="0">
                <a:latin typeface="Times New Roman" pitchFamily="18" charset="0"/>
                <a:cs typeface="Times New Roman" pitchFamily="18" charset="0"/>
              </a:rPr>
              <a:t> </a:t>
            </a:r>
            <a:r>
              <a:rPr sz="1800" spc="-5" dirty="0">
                <a:latin typeface="Times New Roman" pitchFamily="18" charset="0"/>
                <a:cs typeface="Times New Roman" pitchFamily="18" charset="0"/>
              </a:rPr>
              <a:t>system.</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12700" marR="5080">
              <a:lnSpc>
                <a:spcPct val="100000"/>
              </a:lnSpc>
            </a:pPr>
            <a:r>
              <a:rPr sz="1800" spc="-5" dirty="0">
                <a:latin typeface="Times New Roman" pitchFamily="18" charset="0"/>
                <a:cs typeface="Times New Roman" pitchFamily="18" charset="0"/>
              </a:rPr>
              <a:t>Linux provides us a utility called ps for viewing information related with the processes  on a </a:t>
            </a:r>
            <a:r>
              <a:rPr sz="1800" dirty="0">
                <a:latin typeface="Times New Roman" pitchFamily="18" charset="0"/>
                <a:cs typeface="Times New Roman" pitchFamily="18" charset="0"/>
              </a:rPr>
              <a:t>system </a:t>
            </a:r>
            <a:r>
              <a:rPr sz="1800" spc="-5" dirty="0">
                <a:latin typeface="Times New Roman" pitchFamily="18" charset="0"/>
                <a:cs typeface="Times New Roman" pitchFamily="18" charset="0"/>
              </a:rPr>
              <a:t>which stands as abbreviation </a:t>
            </a:r>
            <a:r>
              <a:rPr sz="1800" dirty="0">
                <a:latin typeface="Times New Roman" pitchFamily="18" charset="0"/>
                <a:cs typeface="Times New Roman" pitchFamily="18" charset="0"/>
              </a:rPr>
              <a:t>for </a:t>
            </a:r>
            <a:r>
              <a:rPr sz="1800" b="1" spc="-5" dirty="0">
                <a:latin typeface="Times New Roman" pitchFamily="18" charset="0"/>
                <a:cs typeface="Times New Roman" pitchFamily="18" charset="0"/>
              </a:rPr>
              <a:t>“Process</a:t>
            </a:r>
            <a:r>
              <a:rPr sz="1800" b="1" spc="-20" dirty="0">
                <a:latin typeface="Times New Roman" pitchFamily="18" charset="0"/>
                <a:cs typeface="Times New Roman" pitchFamily="18" charset="0"/>
              </a:rPr>
              <a:t> </a:t>
            </a:r>
            <a:r>
              <a:rPr sz="1800" b="1" dirty="0">
                <a:latin typeface="Times New Roman" pitchFamily="18" charset="0"/>
                <a:cs typeface="Times New Roman" pitchFamily="18" charset="0"/>
              </a:rPr>
              <a:t>Status”.</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715" indent="62865">
              <a:lnSpc>
                <a:spcPct val="100000"/>
              </a:lnSpc>
            </a:pPr>
            <a:r>
              <a:rPr sz="1800" spc="-5" dirty="0">
                <a:latin typeface="Times New Roman" pitchFamily="18" charset="0"/>
                <a:cs typeface="Times New Roman" pitchFamily="18" charset="0"/>
              </a:rPr>
              <a:t>ps command is used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list the currently running processes and their PIDs along with  some other information depends on different</a:t>
            </a:r>
            <a:r>
              <a:rPr sz="1800" spc="-35" dirty="0">
                <a:latin typeface="Times New Roman" pitchFamily="18" charset="0"/>
                <a:cs typeface="Times New Roman" pitchFamily="18" charset="0"/>
              </a:rPr>
              <a:t> </a:t>
            </a:r>
            <a:r>
              <a:rPr sz="1800" spc="-5" dirty="0">
                <a:latin typeface="Times New Roman" pitchFamily="18" charset="0"/>
                <a:cs typeface="Times New Roman" pitchFamily="18" charset="0"/>
              </a:rPr>
              <a:t>options.</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12700" marR="5080">
              <a:lnSpc>
                <a:spcPct val="100000"/>
              </a:lnSpc>
              <a:tabLst>
                <a:tab pos="269240" algn="l"/>
                <a:tab pos="971550" algn="l"/>
                <a:tab pos="1420495" algn="l"/>
                <a:tab pos="2351405" algn="l"/>
                <a:tab pos="3611879" algn="l"/>
                <a:tab pos="4200525" algn="l"/>
                <a:tab pos="4648835" algn="l"/>
                <a:tab pos="5389245" algn="l"/>
                <a:tab pos="5925820" algn="l"/>
                <a:tab pos="6234430" algn="l"/>
                <a:tab pos="6872605" algn="l"/>
                <a:tab pos="8158480" algn="l"/>
              </a:tabLst>
            </a:pPr>
            <a:r>
              <a:rPr sz="1800" dirty="0">
                <a:latin typeface="Times New Roman" pitchFamily="18" charset="0"/>
                <a:cs typeface="Times New Roman" pitchFamily="18" charset="0"/>
              </a:rPr>
              <a:t>It	</a:t>
            </a:r>
            <a:r>
              <a:rPr sz="1800" spc="-5" dirty="0">
                <a:latin typeface="Times New Roman" pitchFamily="18" charset="0"/>
                <a:cs typeface="Times New Roman" pitchFamily="18" charset="0"/>
              </a:rPr>
              <a:t>reads	the	process	information	from	the	virtual	files	in	/proc</a:t>
            </a:r>
            <a:r>
              <a:rPr sz="1800" dirty="0">
                <a:latin typeface="Times New Roman" pitchFamily="18" charset="0"/>
                <a:cs typeface="Times New Roman" pitchFamily="18" charset="0"/>
              </a:rPr>
              <a:t>	file-system.	</a:t>
            </a:r>
            <a:r>
              <a:rPr sz="1800" spc="-5" dirty="0">
                <a:latin typeface="Times New Roman" pitchFamily="18" charset="0"/>
                <a:cs typeface="Times New Roman" pitchFamily="18" charset="0"/>
              </a:rPr>
              <a:t>/proc  contains virtual </a:t>
            </a:r>
            <a:r>
              <a:rPr sz="1800" dirty="0">
                <a:latin typeface="Times New Roman" pitchFamily="18" charset="0"/>
                <a:cs typeface="Times New Roman" pitchFamily="18" charset="0"/>
              </a:rPr>
              <a:t>files, this </a:t>
            </a:r>
            <a:r>
              <a:rPr sz="1800" spc="-5" dirty="0">
                <a:latin typeface="Times New Roman" pitchFamily="18" charset="0"/>
                <a:cs typeface="Times New Roman" pitchFamily="18" charset="0"/>
              </a:rPr>
              <a:t>is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reason </a:t>
            </a:r>
            <a:r>
              <a:rPr sz="1800" spc="-10" dirty="0">
                <a:latin typeface="Times New Roman" pitchFamily="18" charset="0"/>
                <a:cs typeface="Times New Roman" pitchFamily="18" charset="0"/>
              </a:rPr>
              <a:t>it’s </a:t>
            </a:r>
            <a:r>
              <a:rPr sz="1800" spc="-5" dirty="0">
                <a:latin typeface="Times New Roman" pitchFamily="18" charset="0"/>
                <a:cs typeface="Times New Roman" pitchFamily="18" charset="0"/>
              </a:rPr>
              <a:t>referred as a virtual file</a:t>
            </a:r>
            <a:r>
              <a:rPr sz="1800" spc="5" dirty="0">
                <a:latin typeface="Times New Roman" pitchFamily="18" charset="0"/>
                <a:cs typeface="Times New Roman" pitchFamily="18" charset="0"/>
              </a:rPr>
              <a:t> </a:t>
            </a:r>
            <a:r>
              <a:rPr sz="1800" dirty="0">
                <a:latin typeface="Times New Roman" pitchFamily="18" charset="0"/>
                <a:cs typeface="Times New Roman" pitchFamily="18" charset="0"/>
              </a:rPr>
              <a:t>system.</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a:lnSpc>
                <a:spcPct val="100000"/>
              </a:lnSpc>
            </a:pPr>
            <a:r>
              <a:rPr sz="1800" spc="-5" dirty="0">
                <a:latin typeface="Times New Roman" pitchFamily="18" charset="0"/>
                <a:cs typeface="Times New Roman" pitchFamily="18" charset="0"/>
              </a:rPr>
              <a:t>ps provides numerous options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manipulating the </a:t>
            </a:r>
            <a:r>
              <a:rPr sz="1800" dirty="0">
                <a:latin typeface="Times New Roman" pitchFamily="18" charset="0"/>
                <a:cs typeface="Times New Roman" pitchFamily="18" charset="0"/>
              </a:rPr>
              <a:t>output </a:t>
            </a:r>
            <a:r>
              <a:rPr sz="1800" spc="-5" dirty="0">
                <a:latin typeface="Times New Roman" pitchFamily="18" charset="0"/>
                <a:cs typeface="Times New Roman" pitchFamily="18" charset="0"/>
              </a:rPr>
              <a:t>according to </a:t>
            </a:r>
            <a:r>
              <a:rPr sz="1800" dirty="0">
                <a:latin typeface="Times New Roman" pitchFamily="18" charset="0"/>
                <a:cs typeface="Times New Roman" pitchFamily="18" charset="0"/>
              </a:rPr>
              <a:t>our</a:t>
            </a:r>
            <a:r>
              <a:rPr sz="1800" spc="30" dirty="0">
                <a:latin typeface="Times New Roman" pitchFamily="18" charset="0"/>
                <a:cs typeface="Times New Roman" pitchFamily="18" charset="0"/>
              </a:rPr>
              <a:t> </a:t>
            </a:r>
            <a:r>
              <a:rPr sz="1800" spc="-5" dirty="0">
                <a:latin typeface="Times New Roman" pitchFamily="18" charset="0"/>
                <a:cs typeface="Times New Roman" pitchFamily="18" charset="0"/>
              </a:rPr>
              <a:t>need</a:t>
            </a:r>
            <a:endParaRPr sz="180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535932" y="2709164"/>
            <a:ext cx="8140065" cy="3629199"/>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itchFamily="18" charset="0"/>
                <a:cs typeface="Times New Roman" pitchFamily="18" charset="0"/>
              </a:rPr>
              <a:t>kill command in Linux with</a:t>
            </a:r>
            <a:r>
              <a:rPr sz="1800" b="1" spc="15" dirty="0">
                <a:latin typeface="Times New Roman" pitchFamily="18" charset="0"/>
                <a:cs typeface="Times New Roman" pitchFamily="18" charset="0"/>
              </a:rPr>
              <a:t> </a:t>
            </a:r>
            <a:r>
              <a:rPr sz="1800" b="1" spc="-5" dirty="0">
                <a:latin typeface="Times New Roman" pitchFamily="18" charset="0"/>
                <a:cs typeface="Times New Roman" pitchFamily="18" charset="0"/>
              </a:rPr>
              <a:t>Examples</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080">
              <a:lnSpc>
                <a:spcPct val="100000"/>
              </a:lnSpc>
            </a:pPr>
            <a:r>
              <a:rPr sz="1800" i="1" spc="-5" dirty="0">
                <a:latin typeface="Times New Roman" pitchFamily="18" charset="0"/>
                <a:cs typeface="Times New Roman" pitchFamily="18" charset="0"/>
              </a:rPr>
              <a:t>kill </a:t>
            </a:r>
            <a:r>
              <a:rPr sz="1800" spc="-5" dirty="0">
                <a:latin typeface="Times New Roman" pitchFamily="18" charset="0"/>
                <a:cs typeface="Times New Roman" pitchFamily="18" charset="0"/>
              </a:rPr>
              <a:t>command in Linux (located in /bin/kill), is a built-in command which is used to  terminate processes </a:t>
            </a:r>
            <a:r>
              <a:rPr sz="1800" spc="-20" dirty="0">
                <a:latin typeface="Times New Roman" pitchFamily="18" charset="0"/>
                <a:cs typeface="Times New Roman" pitchFamily="18" charset="0"/>
              </a:rPr>
              <a:t>manually. </a:t>
            </a:r>
            <a:r>
              <a:rPr sz="1800" i="1" spc="-5" dirty="0">
                <a:latin typeface="Times New Roman" pitchFamily="18" charset="0"/>
                <a:cs typeface="Times New Roman" pitchFamily="18" charset="0"/>
              </a:rPr>
              <a:t>kill </a:t>
            </a:r>
            <a:r>
              <a:rPr sz="1800" spc="-5" dirty="0">
                <a:latin typeface="Times New Roman" pitchFamily="18" charset="0"/>
                <a:cs typeface="Times New Roman" pitchFamily="18" charset="0"/>
              </a:rPr>
              <a:t>command sends a signal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a process which  terminates </a:t>
            </a:r>
            <a:r>
              <a:rPr sz="1800" dirty="0">
                <a:latin typeface="Times New Roman" pitchFamily="18" charset="0"/>
                <a:cs typeface="Times New Roman" pitchFamily="18" charset="0"/>
              </a:rPr>
              <a:t>the process. If the </a:t>
            </a:r>
            <a:r>
              <a:rPr sz="1800" spc="-5" dirty="0">
                <a:latin typeface="Times New Roman" pitchFamily="18" charset="0"/>
                <a:cs typeface="Times New Roman" pitchFamily="18" charset="0"/>
              </a:rPr>
              <a:t>user doesn’t </a:t>
            </a:r>
            <a:r>
              <a:rPr sz="1800" dirty="0">
                <a:latin typeface="Times New Roman" pitchFamily="18" charset="0"/>
                <a:cs typeface="Times New Roman" pitchFamily="18" charset="0"/>
              </a:rPr>
              <a:t>specify </a:t>
            </a:r>
            <a:r>
              <a:rPr sz="1800" spc="-5" dirty="0">
                <a:latin typeface="Times New Roman" pitchFamily="18" charset="0"/>
                <a:cs typeface="Times New Roman" pitchFamily="18" charset="0"/>
              </a:rPr>
              <a:t>any signal which is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be </a:t>
            </a:r>
            <a:r>
              <a:rPr sz="1800" dirty="0">
                <a:latin typeface="Times New Roman" pitchFamily="18" charset="0"/>
                <a:cs typeface="Times New Roman" pitchFamily="18" charset="0"/>
              </a:rPr>
              <a:t>sent  </a:t>
            </a:r>
            <a:r>
              <a:rPr sz="1800" spc="-5" dirty="0">
                <a:latin typeface="Times New Roman" pitchFamily="18" charset="0"/>
                <a:cs typeface="Times New Roman" pitchFamily="18" charset="0"/>
              </a:rPr>
              <a:t>along with kill command then default </a:t>
            </a:r>
            <a:r>
              <a:rPr sz="1800" i="1" dirty="0">
                <a:latin typeface="Times New Roman" pitchFamily="18" charset="0"/>
                <a:cs typeface="Times New Roman" pitchFamily="18" charset="0"/>
              </a:rPr>
              <a:t>TERM </a:t>
            </a:r>
            <a:r>
              <a:rPr sz="1800" spc="-5" dirty="0">
                <a:latin typeface="Times New Roman" pitchFamily="18" charset="0"/>
                <a:cs typeface="Times New Roman" pitchFamily="18" charset="0"/>
              </a:rPr>
              <a:t>signal is sent that terminates the  </a:t>
            </a:r>
            <a:r>
              <a:rPr sz="1800" dirty="0">
                <a:latin typeface="Times New Roman" pitchFamily="18" charset="0"/>
                <a:cs typeface="Times New Roman" pitchFamily="18" charset="0"/>
              </a:rPr>
              <a:t>process.</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12700">
              <a:lnSpc>
                <a:spcPct val="100000"/>
              </a:lnSpc>
            </a:pPr>
            <a:r>
              <a:rPr sz="1800" spc="-5" dirty="0">
                <a:latin typeface="Times New Roman" pitchFamily="18" charset="0"/>
                <a:cs typeface="Times New Roman" pitchFamily="18" charset="0"/>
              </a:rPr>
              <a:t>$kill</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-l</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kill </a:t>
            </a:r>
            <a:r>
              <a:rPr sz="1800" b="1" dirty="0">
                <a:latin typeface="Times New Roman" pitchFamily="18" charset="0"/>
                <a:cs typeface="Times New Roman" pitchFamily="18" charset="0"/>
              </a:rPr>
              <a:t>-l </a:t>
            </a:r>
            <a:r>
              <a:rPr sz="1800" b="1" spc="-70" dirty="0">
                <a:latin typeface="Times New Roman" pitchFamily="18" charset="0"/>
                <a:cs typeface="Times New Roman" pitchFamily="18" charset="0"/>
              </a:rPr>
              <a:t>:</a:t>
            </a:r>
            <a:r>
              <a:rPr sz="1800" spc="-70" dirty="0">
                <a:latin typeface="Times New Roman" pitchFamily="18" charset="0"/>
                <a:cs typeface="Times New Roman" pitchFamily="18" charset="0"/>
              </a:rPr>
              <a:t>To </a:t>
            </a:r>
            <a:r>
              <a:rPr sz="1800" spc="-5" dirty="0">
                <a:latin typeface="Times New Roman" pitchFamily="18" charset="0"/>
                <a:cs typeface="Times New Roman" pitchFamily="18" charset="0"/>
              </a:rPr>
              <a:t>display all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available signals you can use below command</a:t>
            </a:r>
            <a:r>
              <a:rPr sz="1800" spc="140" dirty="0">
                <a:latin typeface="Times New Roman" pitchFamily="18" charset="0"/>
                <a:cs typeface="Times New Roman" pitchFamily="18" charset="0"/>
              </a:rPr>
              <a:t> </a:t>
            </a:r>
            <a:r>
              <a:rPr sz="1800" spc="-5" dirty="0">
                <a:latin typeface="Times New Roman" pitchFamily="18" charset="0"/>
                <a:cs typeface="Times New Roman" pitchFamily="18" charset="0"/>
              </a:rPr>
              <a:t>option:</a:t>
            </a:r>
            <a:endParaRPr sz="1800">
              <a:latin typeface="Times New Roman" pitchFamily="18" charset="0"/>
              <a:cs typeface="Times New Roman" pitchFamily="18" charset="0"/>
            </a:endParaRPr>
          </a:p>
          <a:p>
            <a:pPr marL="12700">
              <a:lnSpc>
                <a:spcPct val="100000"/>
              </a:lnSpc>
            </a:pPr>
            <a:r>
              <a:rPr sz="1800" i="1" spc="-5" dirty="0">
                <a:latin typeface="Times New Roman" pitchFamily="18" charset="0"/>
                <a:cs typeface="Times New Roman" pitchFamily="18" charset="0"/>
              </a:rPr>
              <a:t>Signals can be specified in three</a:t>
            </a:r>
            <a:r>
              <a:rPr sz="1800" i="1" spc="-35" dirty="0">
                <a:latin typeface="Times New Roman" pitchFamily="18" charset="0"/>
                <a:cs typeface="Times New Roman" pitchFamily="18" charset="0"/>
              </a:rPr>
              <a:t> </a:t>
            </a:r>
            <a:r>
              <a:rPr sz="1800" i="1" dirty="0">
                <a:latin typeface="Times New Roman" pitchFamily="18" charset="0"/>
                <a:cs typeface="Times New Roman" pitchFamily="18" charset="0"/>
              </a:rPr>
              <a:t>ways:</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By number (e.g.</a:t>
            </a:r>
            <a:r>
              <a:rPr sz="1800" b="1" spc="-15" dirty="0">
                <a:latin typeface="Times New Roman" pitchFamily="18" charset="0"/>
                <a:cs typeface="Times New Roman" pitchFamily="18" charset="0"/>
              </a:rPr>
              <a:t> </a:t>
            </a:r>
            <a:r>
              <a:rPr sz="1800" b="1" spc="-10" dirty="0">
                <a:latin typeface="Times New Roman" pitchFamily="18" charset="0"/>
                <a:cs typeface="Times New Roman" pitchFamily="18" charset="0"/>
              </a:rPr>
              <a:t>-5)</a:t>
            </a:r>
            <a:endParaRPr sz="1800">
              <a:latin typeface="Times New Roman" pitchFamily="18" charset="0"/>
              <a:cs typeface="Times New Roman" pitchFamily="18" charset="0"/>
            </a:endParaRPr>
          </a:p>
          <a:p>
            <a:pPr marL="12700" marR="5023485">
              <a:lnSpc>
                <a:spcPct val="100000"/>
              </a:lnSpc>
            </a:pPr>
            <a:r>
              <a:rPr sz="1800" b="1" spc="-10" dirty="0">
                <a:latin typeface="Times New Roman" pitchFamily="18" charset="0"/>
                <a:cs typeface="Times New Roman" pitchFamily="18" charset="0"/>
              </a:rPr>
              <a:t>With </a:t>
            </a:r>
            <a:r>
              <a:rPr sz="1800" b="1" spc="-5" dirty="0">
                <a:latin typeface="Times New Roman" pitchFamily="18" charset="0"/>
                <a:cs typeface="Times New Roman" pitchFamily="18" charset="0"/>
              </a:rPr>
              <a:t>SIG prefix (e.g. -SIGkill)  </a:t>
            </a:r>
            <a:r>
              <a:rPr sz="1800" b="1" spc="-10" dirty="0">
                <a:latin typeface="Times New Roman" pitchFamily="18" charset="0"/>
                <a:cs typeface="Times New Roman" pitchFamily="18" charset="0"/>
              </a:rPr>
              <a:t>Without </a:t>
            </a:r>
            <a:r>
              <a:rPr sz="1800" b="1" spc="-5" dirty="0">
                <a:latin typeface="Times New Roman" pitchFamily="18" charset="0"/>
                <a:cs typeface="Times New Roman" pitchFamily="18" charset="0"/>
              </a:rPr>
              <a:t>SIG prefix (e.g.</a:t>
            </a:r>
            <a:r>
              <a:rPr sz="1800" b="1" spc="-30" dirty="0">
                <a:latin typeface="Times New Roman" pitchFamily="18" charset="0"/>
                <a:cs typeface="Times New Roman" pitchFamily="18" charset="0"/>
              </a:rPr>
              <a:t> </a:t>
            </a:r>
            <a:r>
              <a:rPr sz="1800" b="1" spc="-5" dirty="0">
                <a:latin typeface="Times New Roman" pitchFamily="18" charset="0"/>
                <a:cs typeface="Times New Roman" pitchFamily="18" charset="0"/>
              </a:rPr>
              <a:t>-kill)</a:t>
            </a:r>
            <a:endParaRPr sz="180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535940" y="2261108"/>
            <a:ext cx="8661400" cy="3913892"/>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itchFamily="18" charset="0"/>
                <a:cs typeface="Times New Roman" pitchFamily="18" charset="0"/>
              </a:rPr>
              <a:t>Note:</a:t>
            </a:r>
            <a:endParaRPr sz="1800">
              <a:latin typeface="Times New Roman" pitchFamily="18" charset="0"/>
              <a:cs typeface="Times New Roman" pitchFamily="18" charset="0"/>
            </a:endParaRPr>
          </a:p>
          <a:p>
            <a:pPr marL="12700" marR="43180">
              <a:lnSpc>
                <a:spcPct val="100000"/>
              </a:lnSpc>
            </a:pPr>
            <a:r>
              <a:rPr sz="1800" spc="-5" dirty="0">
                <a:latin typeface="Times New Roman" pitchFamily="18" charset="0"/>
                <a:cs typeface="Times New Roman" pitchFamily="18" charset="0"/>
              </a:rPr>
              <a:t>Negative </a:t>
            </a:r>
            <a:r>
              <a:rPr sz="1800" dirty="0">
                <a:latin typeface="Times New Roman" pitchFamily="18" charset="0"/>
                <a:cs typeface="Times New Roman" pitchFamily="18" charset="0"/>
              </a:rPr>
              <a:t>PID </a:t>
            </a:r>
            <a:r>
              <a:rPr sz="1800" spc="-5" dirty="0">
                <a:latin typeface="Times New Roman" pitchFamily="18" charset="0"/>
                <a:cs typeface="Times New Roman" pitchFamily="18" charset="0"/>
              </a:rPr>
              <a:t>values are used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indicate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process group </a:t>
            </a:r>
            <a:r>
              <a:rPr sz="1800" dirty="0">
                <a:latin typeface="Times New Roman" pitchFamily="18" charset="0"/>
                <a:cs typeface="Times New Roman" pitchFamily="18" charset="0"/>
              </a:rPr>
              <a:t>ID. If </a:t>
            </a:r>
            <a:r>
              <a:rPr sz="1800" spc="-5" dirty="0">
                <a:latin typeface="Times New Roman" pitchFamily="18" charset="0"/>
                <a:cs typeface="Times New Roman" pitchFamily="18" charset="0"/>
              </a:rPr>
              <a:t>you pass a process  group </a:t>
            </a:r>
            <a:r>
              <a:rPr sz="1800" dirty="0">
                <a:latin typeface="Times New Roman" pitchFamily="18" charset="0"/>
                <a:cs typeface="Times New Roman" pitchFamily="18" charset="0"/>
              </a:rPr>
              <a:t>ID </a:t>
            </a:r>
            <a:r>
              <a:rPr sz="1800" spc="-5" dirty="0">
                <a:latin typeface="Times New Roman" pitchFamily="18" charset="0"/>
                <a:cs typeface="Times New Roman" pitchFamily="18" charset="0"/>
              </a:rPr>
              <a:t>then all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process within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group will receive </a:t>
            </a:r>
            <a:r>
              <a:rPr sz="1800" dirty="0">
                <a:latin typeface="Times New Roman" pitchFamily="18" charset="0"/>
                <a:cs typeface="Times New Roman" pitchFamily="18" charset="0"/>
              </a:rPr>
              <a:t>the</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signal.</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080">
              <a:lnSpc>
                <a:spcPct val="100000"/>
              </a:lnSpc>
            </a:pPr>
            <a:r>
              <a:rPr sz="1800" dirty="0">
                <a:latin typeface="Times New Roman" pitchFamily="18" charset="0"/>
                <a:cs typeface="Times New Roman" pitchFamily="18" charset="0"/>
              </a:rPr>
              <a:t>A PID of </a:t>
            </a:r>
            <a:r>
              <a:rPr sz="1800" spc="-5" dirty="0">
                <a:latin typeface="Times New Roman" pitchFamily="18" charset="0"/>
                <a:cs typeface="Times New Roman" pitchFamily="18" charset="0"/>
              </a:rPr>
              <a:t>-1 is </a:t>
            </a:r>
            <a:r>
              <a:rPr sz="1800" dirty="0">
                <a:latin typeface="Times New Roman" pitchFamily="18" charset="0"/>
                <a:cs typeface="Times New Roman" pitchFamily="18" charset="0"/>
              </a:rPr>
              <a:t>very </a:t>
            </a:r>
            <a:r>
              <a:rPr sz="1800" spc="-5" dirty="0">
                <a:latin typeface="Times New Roman" pitchFamily="18" charset="0"/>
                <a:cs typeface="Times New Roman" pitchFamily="18" charset="0"/>
              </a:rPr>
              <a:t>special as </a:t>
            </a:r>
            <a:r>
              <a:rPr sz="1800" dirty="0">
                <a:latin typeface="Times New Roman" pitchFamily="18" charset="0"/>
                <a:cs typeface="Times New Roman" pitchFamily="18" charset="0"/>
              </a:rPr>
              <a:t>it </a:t>
            </a:r>
            <a:r>
              <a:rPr sz="1800" spc="-5" dirty="0">
                <a:latin typeface="Times New Roman" pitchFamily="18" charset="0"/>
                <a:cs typeface="Times New Roman" pitchFamily="18" charset="0"/>
              </a:rPr>
              <a:t>indicates all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processes </a:t>
            </a:r>
            <a:r>
              <a:rPr sz="1800" dirty="0">
                <a:latin typeface="Times New Roman" pitchFamily="18" charset="0"/>
                <a:cs typeface="Times New Roman" pitchFamily="18" charset="0"/>
              </a:rPr>
              <a:t>except </a:t>
            </a:r>
            <a:r>
              <a:rPr sz="1800" spc="-5" dirty="0">
                <a:latin typeface="Times New Roman" pitchFamily="18" charset="0"/>
                <a:cs typeface="Times New Roman" pitchFamily="18" charset="0"/>
              </a:rPr>
              <a:t>kill and </a:t>
            </a:r>
            <a:r>
              <a:rPr sz="1800" dirty="0">
                <a:latin typeface="Times New Roman" pitchFamily="18" charset="0"/>
                <a:cs typeface="Times New Roman" pitchFamily="18" charset="0"/>
              </a:rPr>
              <a:t>init, </a:t>
            </a:r>
            <a:r>
              <a:rPr sz="1800" spc="-5" dirty="0">
                <a:latin typeface="Times New Roman" pitchFamily="18" charset="0"/>
                <a:cs typeface="Times New Roman" pitchFamily="18" charset="0"/>
              </a:rPr>
              <a:t>which is  the parent process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all processes on </a:t>
            </a:r>
            <a:r>
              <a:rPr sz="1800" dirty="0">
                <a:latin typeface="Times New Roman" pitchFamily="18" charset="0"/>
                <a:cs typeface="Times New Roman" pitchFamily="18" charset="0"/>
              </a:rPr>
              <a:t>the</a:t>
            </a:r>
            <a:r>
              <a:rPr sz="1800" spc="-5" dirty="0">
                <a:latin typeface="Times New Roman" pitchFamily="18" charset="0"/>
                <a:cs typeface="Times New Roman" pitchFamily="18" charset="0"/>
              </a:rPr>
              <a:t> </a:t>
            </a:r>
            <a:r>
              <a:rPr sz="1800" dirty="0">
                <a:latin typeface="Times New Roman" pitchFamily="18" charset="0"/>
                <a:cs typeface="Times New Roman" pitchFamily="18" charset="0"/>
              </a:rPr>
              <a:t>system.</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12700" marR="339725" indent="-635">
              <a:lnSpc>
                <a:spcPct val="100000"/>
              </a:lnSpc>
            </a:pPr>
            <a:r>
              <a:rPr sz="1800" spc="-100" dirty="0">
                <a:latin typeface="Times New Roman" pitchFamily="18" charset="0"/>
                <a:cs typeface="Times New Roman" pitchFamily="18" charset="0"/>
              </a:rPr>
              <a:t>To </a:t>
            </a:r>
            <a:r>
              <a:rPr sz="1800" spc="-5" dirty="0">
                <a:latin typeface="Times New Roman" pitchFamily="18" charset="0"/>
                <a:cs typeface="Times New Roman" pitchFamily="18" charset="0"/>
              </a:rPr>
              <a:t>display a list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running processes use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command </a:t>
            </a:r>
            <a:r>
              <a:rPr sz="1800" i="1" spc="-5" dirty="0">
                <a:latin typeface="Times New Roman" pitchFamily="18" charset="0"/>
                <a:cs typeface="Times New Roman" pitchFamily="18" charset="0"/>
              </a:rPr>
              <a:t>ps </a:t>
            </a:r>
            <a:r>
              <a:rPr sz="1800" spc="-5" dirty="0">
                <a:latin typeface="Times New Roman" pitchFamily="18" charset="0"/>
                <a:cs typeface="Times New Roman" pitchFamily="18" charset="0"/>
              </a:rPr>
              <a:t>and </a:t>
            </a:r>
            <a:r>
              <a:rPr sz="1800" dirty="0">
                <a:latin typeface="Times New Roman" pitchFamily="18" charset="0"/>
                <a:cs typeface="Times New Roman" pitchFamily="18" charset="0"/>
              </a:rPr>
              <a:t>this </a:t>
            </a:r>
            <a:r>
              <a:rPr sz="1800" spc="-5" dirty="0">
                <a:latin typeface="Times New Roman" pitchFamily="18" charset="0"/>
                <a:cs typeface="Times New Roman" pitchFamily="18" charset="0"/>
              </a:rPr>
              <a:t>will show you  running processes with their </a:t>
            </a:r>
            <a:r>
              <a:rPr sz="1800" dirty="0">
                <a:latin typeface="Times New Roman" pitchFamily="18" charset="0"/>
                <a:cs typeface="Times New Roman" pitchFamily="18" charset="0"/>
              </a:rPr>
              <a:t>PID </a:t>
            </a:r>
            <a:r>
              <a:rPr sz="1800" spc="-20" dirty="0">
                <a:latin typeface="Times New Roman" pitchFamily="18" charset="0"/>
                <a:cs typeface="Times New Roman" pitchFamily="18" charset="0"/>
              </a:rPr>
              <a:t>number. </a:t>
            </a:r>
            <a:r>
              <a:rPr sz="1800" spc="-100" dirty="0">
                <a:latin typeface="Times New Roman" pitchFamily="18" charset="0"/>
                <a:cs typeface="Times New Roman" pitchFamily="18" charset="0"/>
              </a:rPr>
              <a:t>To </a:t>
            </a:r>
            <a:r>
              <a:rPr sz="1800" dirty="0">
                <a:latin typeface="Times New Roman" pitchFamily="18" charset="0"/>
                <a:cs typeface="Times New Roman" pitchFamily="18" charset="0"/>
              </a:rPr>
              <a:t>specify </a:t>
            </a:r>
            <a:r>
              <a:rPr sz="1800" spc="-5" dirty="0">
                <a:latin typeface="Times New Roman" pitchFamily="18" charset="0"/>
                <a:cs typeface="Times New Roman" pitchFamily="18" charset="0"/>
              </a:rPr>
              <a:t>which process should receive  the kill signal we need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provide </a:t>
            </a:r>
            <a:r>
              <a:rPr sz="1800" dirty="0">
                <a:latin typeface="Times New Roman" pitchFamily="18" charset="0"/>
                <a:cs typeface="Times New Roman" pitchFamily="18" charset="0"/>
              </a:rPr>
              <a:t>the</a:t>
            </a:r>
            <a:r>
              <a:rPr sz="1800" spc="-50" dirty="0">
                <a:latin typeface="Times New Roman" pitchFamily="18" charset="0"/>
                <a:cs typeface="Times New Roman" pitchFamily="18" charset="0"/>
              </a:rPr>
              <a:t> </a:t>
            </a:r>
            <a:r>
              <a:rPr sz="1800" dirty="0">
                <a:latin typeface="Times New Roman" pitchFamily="18" charset="0"/>
                <a:cs typeface="Times New Roman" pitchFamily="18" charset="0"/>
              </a:rPr>
              <a:t>PID.</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74930">
              <a:lnSpc>
                <a:spcPct val="100000"/>
              </a:lnSpc>
            </a:pPr>
            <a:r>
              <a:rPr sz="1800" b="1" spc="-5" dirty="0">
                <a:latin typeface="Times New Roman" pitchFamily="18" charset="0"/>
                <a:cs typeface="Times New Roman" pitchFamily="18" charset="0"/>
              </a:rPr>
              <a:t>kill -s </a:t>
            </a:r>
            <a:r>
              <a:rPr sz="1800" b="1" dirty="0">
                <a:latin typeface="Times New Roman" pitchFamily="18" charset="0"/>
                <a:cs typeface="Times New Roman" pitchFamily="18" charset="0"/>
              </a:rPr>
              <a:t>: </a:t>
            </a:r>
            <a:r>
              <a:rPr sz="1800" spc="-100" dirty="0">
                <a:latin typeface="Times New Roman" pitchFamily="18" charset="0"/>
                <a:cs typeface="Times New Roman" pitchFamily="18" charset="0"/>
              </a:rPr>
              <a:t>To </a:t>
            </a:r>
            <a:r>
              <a:rPr sz="1800" spc="-5" dirty="0">
                <a:latin typeface="Times New Roman" pitchFamily="18" charset="0"/>
                <a:cs typeface="Times New Roman" pitchFamily="18" charset="0"/>
              </a:rPr>
              <a:t>show how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send signal </a:t>
            </a:r>
            <a:r>
              <a:rPr sz="1800" dirty="0">
                <a:latin typeface="Times New Roman" pitchFamily="18" charset="0"/>
                <a:cs typeface="Times New Roman" pitchFamily="18" charset="0"/>
              </a:rPr>
              <a:t>to</a:t>
            </a:r>
            <a:r>
              <a:rPr sz="1800" spc="50" dirty="0">
                <a:latin typeface="Times New Roman" pitchFamily="18" charset="0"/>
                <a:cs typeface="Times New Roman" pitchFamily="18" charset="0"/>
              </a:rPr>
              <a:t> </a:t>
            </a:r>
            <a:r>
              <a:rPr sz="1800" dirty="0">
                <a:latin typeface="Times New Roman" pitchFamily="18" charset="0"/>
                <a:cs typeface="Times New Roman" pitchFamily="18" charset="0"/>
              </a:rPr>
              <a:t>processes.</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Syntax:</a:t>
            </a:r>
            <a:endParaRPr sz="1800">
              <a:latin typeface="Times New Roman" pitchFamily="18" charset="0"/>
              <a:cs typeface="Times New Roman" pitchFamily="18" charset="0"/>
            </a:endParaRPr>
          </a:p>
          <a:p>
            <a:pPr marL="12700">
              <a:lnSpc>
                <a:spcPct val="100000"/>
              </a:lnSpc>
            </a:pPr>
            <a:r>
              <a:rPr sz="1800" spc="-5" dirty="0">
                <a:latin typeface="Times New Roman" pitchFamily="18" charset="0"/>
                <a:cs typeface="Times New Roman" pitchFamily="18" charset="0"/>
              </a:rPr>
              <a:t>kill {-signal </a:t>
            </a:r>
            <a:r>
              <a:rPr sz="1800" dirty="0">
                <a:latin typeface="Times New Roman" pitchFamily="18" charset="0"/>
                <a:cs typeface="Times New Roman" pitchFamily="18" charset="0"/>
              </a:rPr>
              <a:t>| -s </a:t>
            </a:r>
            <a:r>
              <a:rPr sz="1800" spc="-5" dirty="0">
                <a:latin typeface="Times New Roman" pitchFamily="18" charset="0"/>
                <a:cs typeface="Times New Roman" pitchFamily="18" charset="0"/>
              </a:rPr>
              <a:t>signal}</a:t>
            </a:r>
            <a:r>
              <a:rPr sz="1800" spc="-25" dirty="0">
                <a:latin typeface="Times New Roman" pitchFamily="18" charset="0"/>
                <a:cs typeface="Times New Roman" pitchFamily="18" charset="0"/>
              </a:rPr>
              <a:t> </a:t>
            </a:r>
            <a:r>
              <a:rPr sz="1800" spc="-5" dirty="0">
                <a:latin typeface="Times New Roman" pitchFamily="18" charset="0"/>
                <a:cs typeface="Times New Roman" pitchFamily="18" charset="0"/>
              </a:rPr>
              <a:t>pid</a:t>
            </a:r>
            <a:endParaRPr sz="180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4"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9" name="object 9"/>
          <p:cNvSpPr txBox="1"/>
          <p:nvPr/>
        </p:nvSpPr>
        <p:spPr>
          <a:xfrm>
            <a:off x="497840" y="2261108"/>
            <a:ext cx="8709660" cy="4183196"/>
          </a:xfrm>
          <a:prstGeom prst="rect">
            <a:avLst/>
          </a:prstGeom>
        </p:spPr>
        <p:txBody>
          <a:bodyPr vert="horz" wrap="square" lIns="0" tIns="12700" rIns="0" bIns="0" rtlCol="0">
            <a:spAutoFit/>
          </a:bodyPr>
          <a:lstStyle/>
          <a:p>
            <a:pPr marL="50165">
              <a:lnSpc>
                <a:spcPct val="100000"/>
              </a:lnSpc>
              <a:spcBef>
                <a:spcPts val="100"/>
              </a:spcBef>
            </a:pPr>
            <a:r>
              <a:rPr sz="1800" b="1" dirty="0">
                <a:latin typeface="Times New Roman" pitchFamily="18" charset="0"/>
                <a:cs typeface="Times New Roman" pitchFamily="18" charset="0"/>
              </a:rPr>
              <a:t>grep command </a:t>
            </a:r>
            <a:r>
              <a:rPr sz="1800" b="1" spc="-5" dirty="0">
                <a:latin typeface="Times New Roman" pitchFamily="18" charset="0"/>
                <a:cs typeface="Times New Roman" pitchFamily="18" charset="0"/>
              </a:rPr>
              <a:t>in</a:t>
            </a:r>
            <a:r>
              <a:rPr sz="1800" b="1" spc="-25" dirty="0">
                <a:latin typeface="Times New Roman" pitchFamily="18" charset="0"/>
                <a:cs typeface="Times New Roman" pitchFamily="18" charset="0"/>
              </a:rPr>
              <a:t> </a:t>
            </a:r>
            <a:r>
              <a:rPr sz="1800" b="1" spc="-5" dirty="0">
                <a:latin typeface="Times New Roman" pitchFamily="18" charset="0"/>
                <a:cs typeface="Times New Roman" pitchFamily="18" charset="0"/>
              </a:rPr>
              <a:t>Unix/Linux</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50165" marR="81280">
              <a:lnSpc>
                <a:spcPct val="100000"/>
              </a:lnSpc>
            </a:pPr>
            <a:r>
              <a:rPr sz="1800" spc="-5" dirty="0">
                <a:latin typeface="Times New Roman" pitchFamily="18" charset="0"/>
                <a:cs typeface="Times New Roman" pitchFamily="18" charset="0"/>
              </a:rPr>
              <a:t>The grep </a:t>
            </a:r>
            <a:r>
              <a:rPr sz="1800" dirty="0">
                <a:latin typeface="Times New Roman" pitchFamily="18" charset="0"/>
                <a:cs typeface="Times New Roman" pitchFamily="18" charset="0"/>
              </a:rPr>
              <a:t>filter </a:t>
            </a:r>
            <a:r>
              <a:rPr sz="1800" spc="-5" dirty="0">
                <a:latin typeface="Times New Roman" pitchFamily="18" charset="0"/>
                <a:cs typeface="Times New Roman" pitchFamily="18" charset="0"/>
              </a:rPr>
              <a:t>searches a file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a particular </a:t>
            </a:r>
            <a:r>
              <a:rPr sz="1800" dirty="0">
                <a:latin typeface="Times New Roman" pitchFamily="18" charset="0"/>
                <a:cs typeface="Times New Roman" pitchFamily="18" charset="0"/>
              </a:rPr>
              <a:t>pattern of characters, </a:t>
            </a:r>
            <a:r>
              <a:rPr sz="1800" spc="-5" dirty="0">
                <a:latin typeface="Times New Roman" pitchFamily="18" charset="0"/>
                <a:cs typeface="Times New Roman" pitchFamily="18" charset="0"/>
              </a:rPr>
              <a:t>and displays all  lines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contain </a:t>
            </a:r>
            <a:r>
              <a:rPr sz="1800" dirty="0">
                <a:latin typeface="Times New Roman" pitchFamily="18" charset="0"/>
                <a:cs typeface="Times New Roman" pitchFamily="18" charset="0"/>
              </a:rPr>
              <a:t>that pattern. The pattern that </a:t>
            </a:r>
            <a:r>
              <a:rPr sz="1800" spc="-5" dirty="0">
                <a:latin typeface="Times New Roman" pitchFamily="18" charset="0"/>
                <a:cs typeface="Times New Roman" pitchFamily="18" charset="0"/>
              </a:rPr>
              <a:t>is searched in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file is referred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as  the regular expression (grep stands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global search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regular expression and print  </a:t>
            </a:r>
            <a:r>
              <a:rPr sz="1800" dirty="0">
                <a:latin typeface="Times New Roman" pitchFamily="18" charset="0"/>
                <a:cs typeface="Times New Roman" pitchFamily="18" charset="0"/>
              </a:rPr>
              <a:t>out).</a:t>
            </a:r>
            <a:endParaRPr sz="1800">
              <a:latin typeface="Times New Roman" pitchFamily="18" charset="0"/>
              <a:cs typeface="Times New Roman" pitchFamily="18" charset="0"/>
            </a:endParaRPr>
          </a:p>
          <a:p>
            <a:pPr marL="50165">
              <a:lnSpc>
                <a:spcPct val="100000"/>
              </a:lnSpc>
            </a:pPr>
            <a:r>
              <a:rPr sz="1800" b="1" spc="-5" dirty="0">
                <a:latin typeface="Times New Roman" pitchFamily="18" charset="0"/>
                <a:cs typeface="Times New Roman" pitchFamily="18" charset="0"/>
              </a:rPr>
              <a:t>Syntax:</a:t>
            </a:r>
            <a:endParaRPr sz="1800">
              <a:latin typeface="Times New Roman" pitchFamily="18" charset="0"/>
              <a:cs typeface="Times New Roman" pitchFamily="18" charset="0"/>
            </a:endParaRPr>
          </a:p>
          <a:p>
            <a:pPr marL="50165">
              <a:lnSpc>
                <a:spcPct val="100000"/>
              </a:lnSpc>
            </a:pPr>
            <a:r>
              <a:rPr sz="1800" b="1" dirty="0">
                <a:latin typeface="Times New Roman" pitchFamily="18" charset="0"/>
                <a:cs typeface="Times New Roman" pitchFamily="18" charset="0"/>
              </a:rPr>
              <a:t>grep [options] </a:t>
            </a:r>
            <a:r>
              <a:rPr sz="1800" b="1" spc="-5" dirty="0">
                <a:latin typeface="Times New Roman" pitchFamily="18" charset="0"/>
                <a:cs typeface="Times New Roman" pitchFamily="18" charset="0"/>
              </a:rPr>
              <a:t>pattern</a:t>
            </a:r>
            <a:r>
              <a:rPr sz="1800" b="1" spc="-15" dirty="0">
                <a:latin typeface="Times New Roman" pitchFamily="18" charset="0"/>
                <a:cs typeface="Times New Roman" pitchFamily="18" charset="0"/>
              </a:rPr>
              <a:t> </a:t>
            </a:r>
            <a:r>
              <a:rPr sz="1800" b="1" dirty="0">
                <a:latin typeface="Times New Roman" pitchFamily="18" charset="0"/>
                <a:cs typeface="Times New Roman" pitchFamily="18" charset="0"/>
              </a:rPr>
              <a:t>[files]</a:t>
            </a:r>
            <a:endParaRPr sz="1800">
              <a:latin typeface="Times New Roman" pitchFamily="18" charset="0"/>
              <a:cs typeface="Times New Roman" pitchFamily="18" charset="0"/>
            </a:endParaRPr>
          </a:p>
          <a:p>
            <a:pPr marL="50165">
              <a:lnSpc>
                <a:spcPct val="100000"/>
              </a:lnSpc>
            </a:pPr>
            <a:r>
              <a:rPr sz="1800" b="1" spc="-5" dirty="0">
                <a:latin typeface="Times New Roman" pitchFamily="18" charset="0"/>
                <a:cs typeface="Times New Roman" pitchFamily="18" charset="0"/>
              </a:rPr>
              <a:t>$cat </a:t>
            </a:r>
            <a:r>
              <a:rPr sz="1800" b="1" dirty="0">
                <a:latin typeface="Times New Roman" pitchFamily="18" charset="0"/>
                <a:cs typeface="Times New Roman" pitchFamily="18" charset="0"/>
              </a:rPr>
              <a:t>&gt;</a:t>
            </a:r>
            <a:r>
              <a:rPr sz="1800" b="1" spc="-15" dirty="0">
                <a:latin typeface="Times New Roman" pitchFamily="18" charset="0"/>
                <a:cs typeface="Times New Roman" pitchFamily="18" charset="0"/>
              </a:rPr>
              <a:t> </a:t>
            </a:r>
            <a:r>
              <a:rPr sz="1800" b="1" dirty="0">
                <a:latin typeface="Times New Roman" pitchFamily="18" charset="0"/>
                <a:cs typeface="Times New Roman" pitchFamily="18" charset="0"/>
              </a:rPr>
              <a:t>geekfile.txt</a:t>
            </a:r>
            <a:endParaRPr sz="1800">
              <a:latin typeface="Times New Roman" pitchFamily="18" charset="0"/>
              <a:cs typeface="Times New Roman" pitchFamily="18" charset="0"/>
            </a:endParaRPr>
          </a:p>
          <a:p>
            <a:pPr marL="50165" marR="347345">
              <a:lnSpc>
                <a:spcPct val="100000"/>
              </a:lnSpc>
            </a:pPr>
            <a:r>
              <a:rPr sz="1800" spc="-5" dirty="0">
                <a:latin typeface="Times New Roman" pitchFamily="18" charset="0"/>
                <a:cs typeface="Times New Roman" pitchFamily="18" charset="0"/>
              </a:rPr>
              <a:t>unix is great </a:t>
            </a:r>
            <a:r>
              <a:rPr sz="1800" dirty="0">
                <a:latin typeface="Times New Roman" pitchFamily="18" charset="0"/>
                <a:cs typeface="Times New Roman" pitchFamily="18" charset="0"/>
              </a:rPr>
              <a:t>os. </a:t>
            </a:r>
            <a:r>
              <a:rPr sz="1800" spc="-5" dirty="0">
                <a:latin typeface="Times New Roman" pitchFamily="18" charset="0"/>
                <a:cs typeface="Times New Roman" pitchFamily="18" charset="0"/>
              </a:rPr>
              <a:t>unix is opensource. unix is </a:t>
            </a:r>
            <a:r>
              <a:rPr sz="1800" dirty="0">
                <a:latin typeface="Times New Roman" pitchFamily="18" charset="0"/>
                <a:cs typeface="Times New Roman" pitchFamily="18" charset="0"/>
              </a:rPr>
              <a:t>free os. </a:t>
            </a:r>
            <a:r>
              <a:rPr sz="1800" spc="-5" dirty="0">
                <a:latin typeface="Times New Roman" pitchFamily="18" charset="0"/>
                <a:cs typeface="Times New Roman" pitchFamily="18" charset="0"/>
              </a:rPr>
              <a:t>learn operating </a:t>
            </a:r>
            <a:r>
              <a:rPr sz="1800" dirty="0">
                <a:latin typeface="Times New Roman" pitchFamily="18" charset="0"/>
                <a:cs typeface="Times New Roman" pitchFamily="18" charset="0"/>
              </a:rPr>
              <a:t>system. </a:t>
            </a:r>
            <a:r>
              <a:rPr sz="1800" spc="-5" dirty="0">
                <a:latin typeface="Times New Roman" pitchFamily="18" charset="0"/>
                <a:cs typeface="Times New Roman" pitchFamily="18" charset="0"/>
              </a:rPr>
              <a:t>Unix  linux which one you choose. uNix is easy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learn.unix is a multiuser os.Learn</a:t>
            </a:r>
            <a:r>
              <a:rPr sz="1800" spc="190" dirty="0">
                <a:latin typeface="Times New Roman" pitchFamily="18" charset="0"/>
                <a:cs typeface="Times New Roman" pitchFamily="18" charset="0"/>
              </a:rPr>
              <a:t> </a:t>
            </a:r>
            <a:r>
              <a:rPr sz="1800" spc="-5" dirty="0">
                <a:latin typeface="Times New Roman" pitchFamily="18" charset="0"/>
                <a:cs typeface="Times New Roman" pitchFamily="18" charset="0"/>
              </a:rPr>
              <a:t>unix</a:t>
            </a:r>
            <a:endParaRPr sz="1800">
              <a:latin typeface="Times New Roman" pitchFamily="18" charset="0"/>
              <a:cs typeface="Times New Roman" pitchFamily="18" charset="0"/>
            </a:endParaRPr>
          </a:p>
          <a:p>
            <a:pPr marL="50165">
              <a:lnSpc>
                <a:spcPct val="100000"/>
              </a:lnSpc>
            </a:pPr>
            <a:r>
              <a:rPr sz="1800" spc="-5" dirty="0">
                <a:latin typeface="Times New Roman" pitchFamily="18" charset="0"/>
                <a:cs typeface="Times New Roman" pitchFamily="18" charset="0"/>
              </a:rPr>
              <a:t>.unix is a</a:t>
            </a:r>
            <a:r>
              <a:rPr sz="1800" spc="-15" dirty="0">
                <a:latin typeface="Times New Roman" pitchFamily="18" charset="0"/>
                <a:cs typeface="Times New Roman" pitchFamily="18" charset="0"/>
              </a:rPr>
              <a:t> </a:t>
            </a:r>
            <a:r>
              <a:rPr sz="1800" spc="-5" dirty="0">
                <a:latin typeface="Times New Roman" pitchFamily="18" charset="0"/>
                <a:cs typeface="Times New Roman" pitchFamily="18" charset="0"/>
              </a:rPr>
              <a:t>powerful.</a:t>
            </a:r>
            <a:endParaRPr sz="1800">
              <a:latin typeface="Times New Roman" pitchFamily="18" charset="0"/>
              <a:cs typeface="Times New Roman" pitchFamily="18" charset="0"/>
            </a:endParaRPr>
          </a:p>
          <a:p>
            <a:pPr marL="50165" marR="777875">
              <a:lnSpc>
                <a:spcPct val="100000"/>
              </a:lnSpc>
            </a:pPr>
            <a:r>
              <a:rPr sz="1800" b="1" spc="-5" dirty="0">
                <a:latin typeface="Times New Roman" pitchFamily="18" charset="0"/>
                <a:cs typeface="Times New Roman" pitchFamily="18" charset="0"/>
              </a:rPr>
              <a:t>1. Case insensitive search </a:t>
            </a:r>
            <a:r>
              <a:rPr sz="1800" b="1" dirty="0">
                <a:latin typeface="Times New Roman" pitchFamily="18" charset="0"/>
                <a:cs typeface="Times New Roman" pitchFamily="18" charset="0"/>
              </a:rPr>
              <a:t>: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-i option enables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search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a string case  insensitively in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given </a:t>
            </a:r>
            <a:r>
              <a:rPr sz="1800" dirty="0">
                <a:latin typeface="Times New Roman" pitchFamily="18" charset="0"/>
                <a:cs typeface="Times New Roman" pitchFamily="18" charset="0"/>
              </a:rPr>
              <a:t>file. It matches the </a:t>
            </a:r>
            <a:r>
              <a:rPr sz="1800" spc="-5" dirty="0">
                <a:latin typeface="Times New Roman" pitchFamily="18" charset="0"/>
                <a:cs typeface="Times New Roman" pitchFamily="18" charset="0"/>
              </a:rPr>
              <a:t>words like </a:t>
            </a:r>
            <a:r>
              <a:rPr sz="1800" dirty="0">
                <a:latin typeface="Times New Roman" pitchFamily="18" charset="0"/>
                <a:cs typeface="Times New Roman" pitchFamily="18" charset="0"/>
              </a:rPr>
              <a:t>“UNIX”, </a:t>
            </a:r>
            <a:r>
              <a:rPr sz="1800" spc="-5" dirty="0">
                <a:latin typeface="Times New Roman" pitchFamily="18" charset="0"/>
                <a:cs typeface="Times New Roman" pitchFamily="18" charset="0"/>
              </a:rPr>
              <a:t>“Unix”,</a:t>
            </a:r>
            <a:r>
              <a:rPr sz="1800" spc="40" dirty="0">
                <a:latin typeface="Times New Roman" pitchFamily="18" charset="0"/>
                <a:cs typeface="Times New Roman" pitchFamily="18" charset="0"/>
              </a:rPr>
              <a:t> </a:t>
            </a:r>
            <a:r>
              <a:rPr sz="1800" spc="-5" dirty="0">
                <a:latin typeface="Times New Roman" pitchFamily="18" charset="0"/>
                <a:cs typeface="Times New Roman" pitchFamily="18" charset="0"/>
              </a:rPr>
              <a:t>“unix”.</a:t>
            </a:r>
            <a:endParaRPr sz="1800">
              <a:latin typeface="Times New Roman" pitchFamily="18" charset="0"/>
              <a:cs typeface="Times New Roman" pitchFamily="18" charset="0"/>
            </a:endParaRPr>
          </a:p>
          <a:p>
            <a:pPr marL="50165">
              <a:lnSpc>
                <a:spcPct val="100000"/>
              </a:lnSpc>
            </a:pPr>
            <a:r>
              <a:rPr sz="1800" b="1" spc="-5" dirty="0">
                <a:latin typeface="Times New Roman" pitchFamily="18" charset="0"/>
                <a:cs typeface="Times New Roman" pitchFamily="18" charset="0"/>
              </a:rPr>
              <a:t>$grep </a:t>
            </a:r>
            <a:r>
              <a:rPr sz="1800" b="1" dirty="0">
                <a:latin typeface="Times New Roman" pitchFamily="18" charset="0"/>
                <a:cs typeface="Times New Roman" pitchFamily="18" charset="0"/>
              </a:rPr>
              <a:t>-i </a:t>
            </a:r>
            <a:r>
              <a:rPr sz="1800" b="1" spc="-5" dirty="0">
                <a:latin typeface="Times New Roman" pitchFamily="18" charset="0"/>
                <a:cs typeface="Times New Roman" pitchFamily="18" charset="0"/>
              </a:rPr>
              <a:t>"UNix"</a:t>
            </a:r>
            <a:r>
              <a:rPr sz="1800" b="1" spc="-25" dirty="0">
                <a:latin typeface="Times New Roman" pitchFamily="18" charset="0"/>
                <a:cs typeface="Times New Roman" pitchFamily="18" charset="0"/>
              </a:rPr>
              <a:t> </a:t>
            </a:r>
            <a:r>
              <a:rPr sz="1800" b="1" spc="-5" dirty="0">
                <a:latin typeface="Times New Roman" pitchFamily="18" charset="0"/>
                <a:cs typeface="Times New Roman" pitchFamily="18" charset="0"/>
              </a:rPr>
              <a:t>geekfile.txtOutput:</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535940" y="1931923"/>
            <a:ext cx="7059930" cy="359156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itchFamily="18" charset="0"/>
                <a:cs typeface="Times New Roman" pitchFamily="18" charset="0"/>
              </a:rPr>
              <a:t>grep command in</a:t>
            </a:r>
            <a:r>
              <a:rPr sz="1800" b="1" spc="-10" dirty="0">
                <a:latin typeface="Times New Roman" pitchFamily="18" charset="0"/>
                <a:cs typeface="Times New Roman" pitchFamily="18" charset="0"/>
              </a:rPr>
              <a:t> </a:t>
            </a:r>
            <a:r>
              <a:rPr sz="1800" b="1" spc="-5" dirty="0">
                <a:latin typeface="Times New Roman" pitchFamily="18" charset="0"/>
                <a:cs typeface="Times New Roman" pitchFamily="18" charset="0"/>
              </a:rPr>
              <a:t>Unix/Linux</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Options Description</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-c </a:t>
            </a:r>
            <a:r>
              <a:rPr sz="1800" dirty="0">
                <a:latin typeface="Times New Roman" pitchFamily="18" charset="0"/>
                <a:cs typeface="Times New Roman" pitchFamily="18" charset="0"/>
              </a:rPr>
              <a:t>: This </a:t>
            </a:r>
            <a:r>
              <a:rPr sz="1800" spc="-5" dirty="0">
                <a:latin typeface="Times New Roman" pitchFamily="18" charset="0"/>
                <a:cs typeface="Times New Roman" pitchFamily="18" charset="0"/>
              </a:rPr>
              <a:t>prints only a count </a:t>
            </a:r>
            <a:r>
              <a:rPr sz="1800" dirty="0">
                <a:latin typeface="Times New Roman" pitchFamily="18" charset="0"/>
                <a:cs typeface="Times New Roman" pitchFamily="18" charset="0"/>
              </a:rPr>
              <a:t>of the </a:t>
            </a:r>
            <a:r>
              <a:rPr sz="1800" spc="-5" dirty="0">
                <a:latin typeface="Times New Roman" pitchFamily="18" charset="0"/>
                <a:cs typeface="Times New Roman" pitchFamily="18" charset="0"/>
              </a:rPr>
              <a:t>lines </a:t>
            </a:r>
            <a:r>
              <a:rPr sz="1800" dirty="0">
                <a:latin typeface="Times New Roman" pitchFamily="18" charset="0"/>
                <a:cs typeface="Times New Roman" pitchFamily="18" charset="0"/>
              </a:rPr>
              <a:t>that match </a:t>
            </a:r>
            <a:r>
              <a:rPr sz="1800" spc="-5" dirty="0">
                <a:latin typeface="Times New Roman" pitchFamily="18" charset="0"/>
                <a:cs typeface="Times New Roman" pitchFamily="18" charset="0"/>
              </a:rPr>
              <a:t>a</a:t>
            </a:r>
            <a:r>
              <a:rPr sz="1800" spc="-65" dirty="0">
                <a:latin typeface="Times New Roman" pitchFamily="18" charset="0"/>
                <a:cs typeface="Times New Roman" pitchFamily="18" charset="0"/>
              </a:rPr>
              <a:t> </a:t>
            </a:r>
            <a:r>
              <a:rPr sz="1800"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-h : </a:t>
            </a:r>
            <a:r>
              <a:rPr sz="1800" spc="-5" dirty="0">
                <a:latin typeface="Times New Roman" pitchFamily="18" charset="0"/>
                <a:cs typeface="Times New Roman" pitchFamily="18" charset="0"/>
              </a:rPr>
              <a:t>Display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matched lines, </a:t>
            </a:r>
            <a:r>
              <a:rPr sz="1800" dirty="0">
                <a:latin typeface="Times New Roman" pitchFamily="18" charset="0"/>
                <a:cs typeface="Times New Roman" pitchFamily="18" charset="0"/>
              </a:rPr>
              <a:t>but </a:t>
            </a:r>
            <a:r>
              <a:rPr sz="1800" spc="-5" dirty="0">
                <a:latin typeface="Times New Roman" pitchFamily="18" charset="0"/>
                <a:cs typeface="Times New Roman" pitchFamily="18" charset="0"/>
              </a:rPr>
              <a:t>do </a:t>
            </a:r>
            <a:r>
              <a:rPr sz="1800" dirty="0">
                <a:latin typeface="Times New Roman" pitchFamily="18" charset="0"/>
                <a:cs typeface="Times New Roman" pitchFamily="18" charset="0"/>
              </a:rPr>
              <a:t>not </a:t>
            </a:r>
            <a:r>
              <a:rPr sz="1800" spc="-5" dirty="0">
                <a:latin typeface="Times New Roman" pitchFamily="18" charset="0"/>
                <a:cs typeface="Times New Roman" pitchFamily="18" charset="0"/>
              </a:rPr>
              <a:t>display </a:t>
            </a:r>
            <a:r>
              <a:rPr sz="1800" dirty="0">
                <a:latin typeface="Times New Roman" pitchFamily="18" charset="0"/>
                <a:cs typeface="Times New Roman" pitchFamily="18" charset="0"/>
              </a:rPr>
              <a:t>the</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filenames.</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-i : </a:t>
            </a:r>
            <a:r>
              <a:rPr sz="1800" spc="-5" dirty="0">
                <a:latin typeface="Times New Roman" pitchFamily="18" charset="0"/>
                <a:cs typeface="Times New Roman" pitchFamily="18" charset="0"/>
              </a:rPr>
              <a:t>Ignores, case for</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matching</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-l : </a:t>
            </a:r>
            <a:r>
              <a:rPr sz="1800" spc="-5" dirty="0">
                <a:latin typeface="Times New Roman" pitchFamily="18" charset="0"/>
                <a:cs typeface="Times New Roman" pitchFamily="18" charset="0"/>
              </a:rPr>
              <a:t>Displays list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a filenames</a:t>
            </a:r>
            <a:r>
              <a:rPr sz="1800" spc="-15" dirty="0">
                <a:latin typeface="Times New Roman" pitchFamily="18" charset="0"/>
                <a:cs typeface="Times New Roman" pitchFamily="18" charset="0"/>
              </a:rPr>
              <a:t> </a:t>
            </a:r>
            <a:r>
              <a:rPr sz="1800" spc="-30" dirty="0">
                <a:latin typeface="Times New Roman" pitchFamily="18" charset="0"/>
                <a:cs typeface="Times New Roman" pitchFamily="18" charset="0"/>
              </a:rPr>
              <a:t>only.</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-n : </a:t>
            </a:r>
            <a:r>
              <a:rPr sz="1800" spc="-5" dirty="0">
                <a:latin typeface="Times New Roman" pitchFamily="18" charset="0"/>
                <a:cs typeface="Times New Roman" pitchFamily="18" charset="0"/>
              </a:rPr>
              <a:t>Display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matched lines and their line</a:t>
            </a:r>
            <a:r>
              <a:rPr sz="1800" spc="-30" dirty="0">
                <a:latin typeface="Times New Roman" pitchFamily="18" charset="0"/>
                <a:cs typeface="Times New Roman" pitchFamily="18" charset="0"/>
              </a:rPr>
              <a:t> </a:t>
            </a:r>
            <a:r>
              <a:rPr sz="1800" spc="-5" dirty="0">
                <a:latin typeface="Times New Roman" pitchFamily="18" charset="0"/>
                <a:cs typeface="Times New Roman" pitchFamily="18" charset="0"/>
              </a:rPr>
              <a:t>numbers.</a:t>
            </a:r>
            <a:endParaRPr sz="1800">
              <a:latin typeface="Times New Roman" pitchFamily="18" charset="0"/>
              <a:cs typeface="Times New Roman" pitchFamily="18" charset="0"/>
            </a:endParaRPr>
          </a:p>
          <a:p>
            <a:pPr marL="74930">
              <a:lnSpc>
                <a:spcPct val="100000"/>
              </a:lnSpc>
            </a:pPr>
            <a:r>
              <a:rPr sz="1800" b="1" spc="-5" dirty="0">
                <a:latin typeface="Times New Roman" pitchFamily="18" charset="0"/>
                <a:cs typeface="Times New Roman" pitchFamily="18" charset="0"/>
              </a:rPr>
              <a:t>-v </a:t>
            </a:r>
            <a:r>
              <a:rPr sz="1800" b="1" dirty="0">
                <a:latin typeface="Times New Roman" pitchFamily="18" charset="0"/>
                <a:cs typeface="Times New Roman" pitchFamily="18" charset="0"/>
              </a:rPr>
              <a:t>: </a:t>
            </a:r>
            <a:r>
              <a:rPr sz="1800" dirty="0">
                <a:latin typeface="Times New Roman" pitchFamily="18" charset="0"/>
                <a:cs typeface="Times New Roman" pitchFamily="18" charset="0"/>
              </a:rPr>
              <a:t>This </a:t>
            </a:r>
            <a:r>
              <a:rPr sz="1800" spc="-5" dirty="0">
                <a:latin typeface="Times New Roman" pitchFamily="18" charset="0"/>
                <a:cs typeface="Times New Roman" pitchFamily="18" charset="0"/>
              </a:rPr>
              <a:t>prints out all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lines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do </a:t>
            </a:r>
            <a:r>
              <a:rPr sz="1800" dirty="0">
                <a:latin typeface="Times New Roman" pitchFamily="18" charset="0"/>
                <a:cs typeface="Times New Roman" pitchFamily="18" charset="0"/>
              </a:rPr>
              <a:t>not matches the</a:t>
            </a:r>
            <a:r>
              <a:rPr sz="1800" spc="-50" dirty="0">
                <a:latin typeface="Times New Roman" pitchFamily="18" charset="0"/>
                <a:cs typeface="Times New Roman" pitchFamily="18" charset="0"/>
              </a:rPr>
              <a:t> </a:t>
            </a:r>
            <a:r>
              <a:rPr sz="1800" spc="-5"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-e exp </a:t>
            </a:r>
            <a:r>
              <a:rPr sz="1800" b="1" dirty="0">
                <a:latin typeface="Times New Roman" pitchFamily="18" charset="0"/>
                <a:cs typeface="Times New Roman" pitchFamily="18" charset="0"/>
              </a:rPr>
              <a:t>: </a:t>
            </a:r>
            <a:r>
              <a:rPr sz="1800" spc="-5" dirty="0">
                <a:latin typeface="Times New Roman" pitchFamily="18" charset="0"/>
                <a:cs typeface="Times New Roman" pitchFamily="18" charset="0"/>
              </a:rPr>
              <a:t>Specifies expression with </a:t>
            </a:r>
            <a:r>
              <a:rPr sz="1800" dirty="0">
                <a:latin typeface="Times New Roman" pitchFamily="18" charset="0"/>
                <a:cs typeface="Times New Roman" pitchFamily="18" charset="0"/>
              </a:rPr>
              <a:t>this </a:t>
            </a:r>
            <a:r>
              <a:rPr sz="1800" spc="-5" dirty="0">
                <a:latin typeface="Times New Roman" pitchFamily="18" charset="0"/>
                <a:cs typeface="Times New Roman" pitchFamily="18" charset="0"/>
              </a:rPr>
              <a:t>option. Can use multiple</a:t>
            </a:r>
            <a:r>
              <a:rPr sz="1800" spc="60" dirty="0">
                <a:latin typeface="Times New Roman" pitchFamily="18" charset="0"/>
                <a:cs typeface="Times New Roman" pitchFamily="18" charset="0"/>
              </a:rPr>
              <a:t> </a:t>
            </a:r>
            <a:r>
              <a:rPr sz="1800" dirty="0">
                <a:latin typeface="Times New Roman" pitchFamily="18" charset="0"/>
                <a:cs typeface="Times New Roman" pitchFamily="18" charset="0"/>
              </a:rPr>
              <a:t>times.</a:t>
            </a:r>
            <a:endParaRPr sz="1800">
              <a:latin typeface="Times New Roman" pitchFamily="18" charset="0"/>
              <a:cs typeface="Times New Roman" pitchFamily="18" charset="0"/>
            </a:endParaRPr>
          </a:p>
          <a:p>
            <a:pPr marL="74930">
              <a:lnSpc>
                <a:spcPct val="100000"/>
              </a:lnSpc>
            </a:pPr>
            <a:r>
              <a:rPr sz="1800" b="1" spc="-5" dirty="0">
                <a:latin typeface="Times New Roman" pitchFamily="18" charset="0"/>
                <a:cs typeface="Times New Roman" pitchFamily="18" charset="0"/>
              </a:rPr>
              <a:t>-f file </a:t>
            </a:r>
            <a:r>
              <a:rPr sz="1800" b="1" dirty="0">
                <a:latin typeface="Times New Roman" pitchFamily="18" charset="0"/>
                <a:cs typeface="Times New Roman" pitchFamily="18" charset="0"/>
              </a:rPr>
              <a:t>: </a:t>
            </a:r>
            <a:r>
              <a:rPr sz="1800" spc="-45" dirty="0">
                <a:latin typeface="Times New Roman" pitchFamily="18" charset="0"/>
                <a:cs typeface="Times New Roman" pitchFamily="18" charset="0"/>
              </a:rPr>
              <a:t>Takes </a:t>
            </a:r>
            <a:r>
              <a:rPr sz="1800" dirty="0">
                <a:latin typeface="Times New Roman" pitchFamily="18" charset="0"/>
                <a:cs typeface="Times New Roman" pitchFamily="18" charset="0"/>
              </a:rPr>
              <a:t>patterns from file, </a:t>
            </a:r>
            <a:r>
              <a:rPr sz="1800" spc="-5" dirty="0">
                <a:latin typeface="Times New Roman" pitchFamily="18" charset="0"/>
                <a:cs typeface="Times New Roman" pitchFamily="18" charset="0"/>
              </a:rPr>
              <a:t>one per</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line.</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-E : </a:t>
            </a:r>
            <a:r>
              <a:rPr sz="1800" spc="-15" dirty="0">
                <a:latin typeface="Times New Roman" pitchFamily="18" charset="0"/>
                <a:cs typeface="Times New Roman" pitchFamily="18" charset="0"/>
              </a:rPr>
              <a:t>Treats </a:t>
            </a:r>
            <a:r>
              <a:rPr sz="1800" dirty="0">
                <a:latin typeface="Times New Roman" pitchFamily="18" charset="0"/>
                <a:cs typeface="Times New Roman" pitchFamily="18" charset="0"/>
              </a:rPr>
              <a:t>pattern </a:t>
            </a:r>
            <a:r>
              <a:rPr sz="1800" spc="-5" dirty="0">
                <a:latin typeface="Times New Roman" pitchFamily="18" charset="0"/>
                <a:cs typeface="Times New Roman" pitchFamily="18" charset="0"/>
              </a:rPr>
              <a:t>as an extended regular expression</a:t>
            </a:r>
            <a:r>
              <a:rPr sz="1800" spc="-20" dirty="0">
                <a:latin typeface="Times New Roman" pitchFamily="18" charset="0"/>
                <a:cs typeface="Times New Roman" pitchFamily="18" charset="0"/>
              </a:rPr>
              <a:t> </a:t>
            </a:r>
            <a:r>
              <a:rPr sz="1800" dirty="0">
                <a:latin typeface="Times New Roman" pitchFamily="18" charset="0"/>
                <a:cs typeface="Times New Roman" pitchFamily="18" charset="0"/>
              </a:rPr>
              <a:t>(ERE)</a:t>
            </a:r>
            <a:endParaRPr sz="1800">
              <a:latin typeface="Times New Roman" pitchFamily="18" charset="0"/>
              <a:cs typeface="Times New Roman" pitchFamily="18" charset="0"/>
            </a:endParaRPr>
          </a:p>
          <a:p>
            <a:pPr marL="74930">
              <a:lnSpc>
                <a:spcPct val="100000"/>
              </a:lnSpc>
            </a:pPr>
            <a:r>
              <a:rPr sz="1800" b="1" dirty="0">
                <a:latin typeface="Times New Roman" pitchFamily="18" charset="0"/>
                <a:cs typeface="Times New Roman" pitchFamily="18" charset="0"/>
              </a:rPr>
              <a:t>-w : </a:t>
            </a:r>
            <a:r>
              <a:rPr sz="1800" spc="-5" dirty="0">
                <a:latin typeface="Times New Roman" pitchFamily="18" charset="0"/>
                <a:cs typeface="Times New Roman" pitchFamily="18" charset="0"/>
              </a:rPr>
              <a:t>Match whole</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word</a:t>
            </a:r>
            <a:endParaRPr sz="1800">
              <a:latin typeface="Times New Roman" pitchFamily="18" charset="0"/>
              <a:cs typeface="Times New Roman" pitchFamily="18" charset="0"/>
            </a:endParaRPr>
          </a:p>
        </p:txBody>
      </p:sp>
      <p:sp>
        <p:nvSpPr>
          <p:cNvPr id="9" name="object 9"/>
          <p:cNvSpPr txBox="1"/>
          <p:nvPr/>
        </p:nvSpPr>
        <p:spPr>
          <a:xfrm>
            <a:off x="535940" y="5498083"/>
            <a:ext cx="7744459" cy="139700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Times New Roman" pitchFamily="18" charset="0"/>
                <a:cs typeface="Times New Roman" pitchFamily="18" charset="0"/>
              </a:rPr>
              <a:t>-o </a:t>
            </a:r>
            <a:r>
              <a:rPr sz="1800" b="1" dirty="0">
                <a:latin typeface="Times New Roman" pitchFamily="18" charset="0"/>
                <a:cs typeface="Times New Roman" pitchFamily="18" charset="0"/>
              </a:rPr>
              <a:t>: </a:t>
            </a:r>
            <a:r>
              <a:rPr sz="1800" dirty="0">
                <a:latin typeface="Times New Roman" pitchFamily="18" charset="0"/>
                <a:cs typeface="Times New Roman" pitchFamily="18" charset="0"/>
              </a:rPr>
              <a:t>Print </a:t>
            </a:r>
            <a:r>
              <a:rPr sz="1800" spc="-5" dirty="0">
                <a:latin typeface="Times New Roman" pitchFamily="18" charset="0"/>
                <a:cs typeface="Times New Roman" pitchFamily="18" charset="0"/>
              </a:rPr>
              <a:t>only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matched </a:t>
            </a:r>
            <a:r>
              <a:rPr sz="1800" dirty="0">
                <a:latin typeface="Times New Roman" pitchFamily="18" charset="0"/>
                <a:cs typeface="Times New Roman" pitchFamily="18" charset="0"/>
              </a:rPr>
              <a:t>parts of </a:t>
            </a:r>
            <a:r>
              <a:rPr sz="1800" spc="-5" dirty="0">
                <a:latin typeface="Times New Roman" pitchFamily="18" charset="0"/>
                <a:cs typeface="Times New Roman" pitchFamily="18" charset="0"/>
              </a:rPr>
              <a:t>a matching line, with each such </a:t>
            </a:r>
            <a:r>
              <a:rPr sz="1800" dirty="0">
                <a:latin typeface="Times New Roman" pitchFamily="18" charset="0"/>
                <a:cs typeface="Times New Roman" pitchFamily="18" charset="0"/>
              </a:rPr>
              <a:t>part </a:t>
            </a:r>
            <a:r>
              <a:rPr sz="1800" spc="-5" dirty="0">
                <a:latin typeface="Times New Roman" pitchFamily="18" charset="0"/>
                <a:cs typeface="Times New Roman" pitchFamily="18" charset="0"/>
              </a:rPr>
              <a:t>on a  separate </a:t>
            </a:r>
            <a:r>
              <a:rPr sz="1800" dirty="0">
                <a:latin typeface="Times New Roman" pitchFamily="18" charset="0"/>
                <a:cs typeface="Times New Roman" pitchFamily="18" charset="0"/>
              </a:rPr>
              <a:t>output</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line.</a:t>
            </a:r>
            <a:endParaRPr sz="1800">
              <a:latin typeface="Times New Roman" pitchFamily="18" charset="0"/>
              <a:cs typeface="Times New Roman" pitchFamily="18" charset="0"/>
            </a:endParaRPr>
          </a:p>
          <a:p>
            <a:pPr marL="74930">
              <a:lnSpc>
                <a:spcPct val="100000"/>
              </a:lnSpc>
            </a:pPr>
            <a:r>
              <a:rPr sz="1800" b="1" spc="-5" dirty="0">
                <a:latin typeface="Times New Roman" pitchFamily="18" charset="0"/>
                <a:cs typeface="Times New Roman" pitchFamily="18" charset="0"/>
              </a:rPr>
              <a:t>-A </a:t>
            </a:r>
            <a:r>
              <a:rPr sz="1800" b="1" dirty="0">
                <a:latin typeface="Times New Roman" pitchFamily="18" charset="0"/>
                <a:cs typeface="Times New Roman" pitchFamily="18" charset="0"/>
              </a:rPr>
              <a:t>n : </a:t>
            </a:r>
            <a:r>
              <a:rPr sz="1800" dirty="0">
                <a:latin typeface="Times New Roman" pitchFamily="18" charset="0"/>
                <a:cs typeface="Times New Roman" pitchFamily="18" charset="0"/>
              </a:rPr>
              <a:t>Prints </a:t>
            </a:r>
            <a:r>
              <a:rPr sz="1800" spc="-5" dirty="0">
                <a:latin typeface="Times New Roman" pitchFamily="18" charset="0"/>
                <a:cs typeface="Times New Roman" pitchFamily="18" charset="0"/>
              </a:rPr>
              <a:t>searched line and nlines </a:t>
            </a:r>
            <a:r>
              <a:rPr sz="1800" dirty="0">
                <a:latin typeface="Times New Roman" pitchFamily="18" charset="0"/>
                <a:cs typeface="Times New Roman" pitchFamily="18" charset="0"/>
              </a:rPr>
              <a:t>after the</a:t>
            </a:r>
            <a:r>
              <a:rPr sz="1800" spc="-90" dirty="0">
                <a:latin typeface="Times New Roman" pitchFamily="18" charset="0"/>
                <a:cs typeface="Times New Roman" pitchFamily="18" charset="0"/>
              </a:rPr>
              <a:t> </a:t>
            </a:r>
            <a:r>
              <a:rPr sz="1800" dirty="0">
                <a:latin typeface="Times New Roman" pitchFamily="18" charset="0"/>
                <a:cs typeface="Times New Roman" pitchFamily="18" charset="0"/>
              </a:rPr>
              <a:t>result.</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-B </a:t>
            </a:r>
            <a:r>
              <a:rPr sz="1800" b="1" dirty="0">
                <a:latin typeface="Times New Roman" pitchFamily="18" charset="0"/>
                <a:cs typeface="Times New Roman" pitchFamily="18" charset="0"/>
              </a:rPr>
              <a:t>n : </a:t>
            </a:r>
            <a:r>
              <a:rPr sz="1800" dirty="0">
                <a:latin typeface="Times New Roman" pitchFamily="18" charset="0"/>
                <a:cs typeface="Times New Roman" pitchFamily="18" charset="0"/>
              </a:rPr>
              <a:t>Prints </a:t>
            </a:r>
            <a:r>
              <a:rPr sz="1800" spc="-5" dirty="0">
                <a:latin typeface="Times New Roman" pitchFamily="18" charset="0"/>
                <a:cs typeface="Times New Roman" pitchFamily="18" charset="0"/>
              </a:rPr>
              <a:t>searched line and n line before </a:t>
            </a:r>
            <a:r>
              <a:rPr sz="1800" dirty="0">
                <a:latin typeface="Times New Roman" pitchFamily="18" charset="0"/>
                <a:cs typeface="Times New Roman" pitchFamily="18" charset="0"/>
              </a:rPr>
              <a:t>the</a:t>
            </a:r>
            <a:r>
              <a:rPr sz="1800" spc="-50" dirty="0">
                <a:latin typeface="Times New Roman" pitchFamily="18" charset="0"/>
                <a:cs typeface="Times New Roman" pitchFamily="18" charset="0"/>
              </a:rPr>
              <a:t> </a:t>
            </a:r>
            <a:r>
              <a:rPr sz="1800" dirty="0">
                <a:latin typeface="Times New Roman" pitchFamily="18" charset="0"/>
                <a:cs typeface="Times New Roman" pitchFamily="18" charset="0"/>
              </a:rPr>
              <a:t>result.</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-C </a:t>
            </a:r>
            <a:r>
              <a:rPr sz="1800" b="1" dirty="0">
                <a:latin typeface="Times New Roman" pitchFamily="18" charset="0"/>
                <a:cs typeface="Times New Roman" pitchFamily="18" charset="0"/>
              </a:rPr>
              <a:t>n : </a:t>
            </a:r>
            <a:r>
              <a:rPr sz="1800" dirty="0">
                <a:latin typeface="Times New Roman" pitchFamily="18" charset="0"/>
                <a:cs typeface="Times New Roman" pitchFamily="18" charset="0"/>
              </a:rPr>
              <a:t>Prints </a:t>
            </a:r>
            <a:r>
              <a:rPr sz="1800" spc="-5" dirty="0">
                <a:latin typeface="Times New Roman" pitchFamily="18" charset="0"/>
                <a:cs typeface="Times New Roman" pitchFamily="18" charset="0"/>
              </a:rPr>
              <a:t>searched line and n lines </a:t>
            </a:r>
            <a:r>
              <a:rPr sz="1800" dirty="0">
                <a:latin typeface="Times New Roman" pitchFamily="18" charset="0"/>
                <a:cs typeface="Times New Roman" pitchFamily="18" charset="0"/>
              </a:rPr>
              <a:t>after </a:t>
            </a:r>
            <a:r>
              <a:rPr sz="1800" spc="-5" dirty="0">
                <a:latin typeface="Times New Roman" pitchFamily="18" charset="0"/>
                <a:cs typeface="Times New Roman" pitchFamily="18" charset="0"/>
              </a:rPr>
              <a:t>before </a:t>
            </a:r>
            <a:r>
              <a:rPr sz="1800" dirty="0">
                <a:latin typeface="Times New Roman" pitchFamily="18" charset="0"/>
                <a:cs typeface="Times New Roman" pitchFamily="18" charset="0"/>
              </a:rPr>
              <a:t>the</a:t>
            </a:r>
            <a:r>
              <a:rPr sz="1800" spc="-10" dirty="0">
                <a:latin typeface="Times New Roman" pitchFamily="18" charset="0"/>
                <a:cs typeface="Times New Roman" pitchFamily="18" charset="0"/>
              </a:rPr>
              <a:t> </a:t>
            </a:r>
            <a:r>
              <a:rPr sz="1800" dirty="0">
                <a:latin typeface="Times New Roman" pitchFamily="18" charset="0"/>
                <a:cs typeface="Times New Roman" pitchFamily="18" charset="0"/>
              </a:rPr>
              <a:t>result.</a:t>
            </a:r>
            <a:endParaRPr sz="1800">
              <a:latin typeface="Times New Roman" pitchFamily="18" charset="0"/>
              <a:cs typeface="Times New Roman" pitchFamily="18" charset="0"/>
            </a:endParaRPr>
          </a:p>
        </p:txBody>
      </p:sp>
      <p:sp>
        <p:nvSpPr>
          <p:cNvPr id="10" name="object 10"/>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18</a:t>
            </a:r>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535940" y="1984502"/>
            <a:ext cx="8641715" cy="3706143"/>
          </a:xfrm>
          <a:prstGeom prst="rect">
            <a:avLst/>
          </a:prstGeom>
        </p:spPr>
        <p:txBody>
          <a:bodyPr vert="horz" wrap="square" lIns="0" tIns="12700" rIns="0" bIns="0" rtlCol="0">
            <a:spAutoFit/>
          </a:bodyPr>
          <a:lstStyle/>
          <a:p>
            <a:pPr marL="12700" marR="5080" indent="62230">
              <a:lnSpc>
                <a:spcPct val="100000"/>
              </a:lnSpc>
              <a:spcBef>
                <a:spcPts val="100"/>
              </a:spcBef>
            </a:pPr>
            <a:r>
              <a:rPr sz="1600" b="1" spc="-5" dirty="0">
                <a:latin typeface="Times New Roman" pitchFamily="18" charset="0"/>
                <a:cs typeface="Times New Roman" pitchFamily="18" charset="0"/>
              </a:rPr>
              <a:t>Displaying the count of number of matches </a:t>
            </a:r>
            <a:r>
              <a:rPr sz="1600" b="1" dirty="0">
                <a:latin typeface="Times New Roman" pitchFamily="18" charset="0"/>
                <a:cs typeface="Times New Roman" pitchFamily="18" charset="0"/>
              </a:rPr>
              <a:t>: </a:t>
            </a:r>
            <a:r>
              <a:rPr sz="1600" spc="-20" dirty="0">
                <a:latin typeface="Times New Roman" pitchFamily="18" charset="0"/>
                <a:cs typeface="Times New Roman" pitchFamily="18" charset="0"/>
              </a:rPr>
              <a:t>We </a:t>
            </a:r>
            <a:r>
              <a:rPr sz="1600" spc="-5" dirty="0">
                <a:latin typeface="Times New Roman" pitchFamily="18" charset="0"/>
                <a:cs typeface="Times New Roman" pitchFamily="18" charset="0"/>
              </a:rPr>
              <a:t>can find the number of lines that  </a:t>
            </a:r>
            <a:r>
              <a:rPr sz="1600" dirty="0">
                <a:latin typeface="Times New Roman" pitchFamily="18" charset="0"/>
                <a:cs typeface="Times New Roman" pitchFamily="18" charset="0"/>
              </a:rPr>
              <a:t>matches </a:t>
            </a:r>
            <a:r>
              <a:rPr sz="1600" spc="-5" dirty="0">
                <a:latin typeface="Times New Roman" pitchFamily="18" charset="0"/>
                <a:cs typeface="Times New Roman" pitchFamily="18" charset="0"/>
              </a:rPr>
              <a:t>the given</a:t>
            </a:r>
            <a:r>
              <a:rPr sz="1600" spc="-25" dirty="0">
                <a:latin typeface="Times New Roman" pitchFamily="18" charset="0"/>
                <a:cs typeface="Times New Roman" pitchFamily="18" charset="0"/>
              </a:rPr>
              <a:t> </a:t>
            </a:r>
            <a:r>
              <a:rPr sz="1600" dirty="0">
                <a:latin typeface="Times New Roman" pitchFamily="18" charset="0"/>
                <a:cs typeface="Times New Roman" pitchFamily="18" charset="0"/>
              </a:rPr>
              <a:t>string/pattern</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$grep -c "unix"</a:t>
            </a:r>
            <a:r>
              <a:rPr sz="1600" b="1" spc="-15" dirty="0">
                <a:latin typeface="Times New Roman" pitchFamily="18" charset="0"/>
                <a:cs typeface="Times New Roman" pitchFamily="18" charset="0"/>
              </a:rPr>
              <a:t> </a:t>
            </a:r>
            <a:r>
              <a:rPr sz="1600" b="1" spc="-5" dirty="0">
                <a:latin typeface="Times New Roman" pitchFamily="18" charset="0"/>
                <a:cs typeface="Times New Roman" pitchFamily="18" charset="0"/>
              </a:rPr>
              <a:t>geekfile.txtOutput:</a:t>
            </a:r>
            <a:endParaRPr sz="1600">
              <a:latin typeface="Times New Roman" pitchFamily="18" charset="0"/>
              <a:cs typeface="Times New Roman" pitchFamily="18" charset="0"/>
            </a:endParaRPr>
          </a:p>
          <a:p>
            <a:pPr>
              <a:lnSpc>
                <a:spcPct val="100000"/>
              </a:lnSpc>
              <a:spcBef>
                <a:spcPts val="35"/>
              </a:spcBef>
            </a:pPr>
            <a:endParaRPr sz="1600">
              <a:latin typeface="Times New Roman" pitchFamily="18" charset="0"/>
              <a:cs typeface="Times New Roman" pitchFamily="18" charset="0"/>
            </a:endParaRPr>
          </a:p>
          <a:p>
            <a:pPr marL="12700" marR="41275">
              <a:lnSpc>
                <a:spcPct val="100000"/>
              </a:lnSpc>
            </a:pPr>
            <a:r>
              <a:rPr sz="1600" b="1" dirty="0">
                <a:latin typeface="Times New Roman" pitchFamily="18" charset="0"/>
                <a:cs typeface="Times New Roman" pitchFamily="18" charset="0"/>
              </a:rPr>
              <a:t>Display the file </a:t>
            </a:r>
            <a:r>
              <a:rPr sz="1600" b="1" spc="-5" dirty="0">
                <a:latin typeface="Times New Roman" pitchFamily="18" charset="0"/>
                <a:cs typeface="Times New Roman" pitchFamily="18" charset="0"/>
              </a:rPr>
              <a:t>names </a:t>
            </a:r>
            <a:r>
              <a:rPr sz="1600" b="1" dirty="0">
                <a:latin typeface="Times New Roman" pitchFamily="18" charset="0"/>
                <a:cs typeface="Times New Roman" pitchFamily="18" charset="0"/>
              </a:rPr>
              <a:t>that </a:t>
            </a:r>
            <a:r>
              <a:rPr sz="1600" b="1" spc="-5" dirty="0">
                <a:latin typeface="Times New Roman" pitchFamily="18" charset="0"/>
                <a:cs typeface="Times New Roman" pitchFamily="18" charset="0"/>
              </a:rPr>
              <a:t>matches </a:t>
            </a:r>
            <a:r>
              <a:rPr sz="1600" b="1" dirty="0">
                <a:latin typeface="Times New Roman" pitchFamily="18" charset="0"/>
                <a:cs typeface="Times New Roman" pitchFamily="18" charset="0"/>
              </a:rPr>
              <a:t>the pattern : </a:t>
            </a:r>
            <a:r>
              <a:rPr sz="1600" spc="-20" dirty="0">
                <a:latin typeface="Times New Roman" pitchFamily="18" charset="0"/>
                <a:cs typeface="Times New Roman" pitchFamily="18" charset="0"/>
              </a:rPr>
              <a:t>We </a:t>
            </a:r>
            <a:r>
              <a:rPr sz="1600" spc="-5" dirty="0">
                <a:latin typeface="Times New Roman" pitchFamily="18" charset="0"/>
                <a:cs typeface="Times New Roman" pitchFamily="18" charset="0"/>
              </a:rPr>
              <a:t>can </a:t>
            </a:r>
            <a:r>
              <a:rPr sz="1600" dirty="0">
                <a:latin typeface="Times New Roman" pitchFamily="18" charset="0"/>
                <a:cs typeface="Times New Roman" pitchFamily="18" charset="0"/>
              </a:rPr>
              <a:t>just </a:t>
            </a:r>
            <a:r>
              <a:rPr sz="1600" spc="-5" dirty="0">
                <a:latin typeface="Times New Roman" pitchFamily="18" charset="0"/>
                <a:cs typeface="Times New Roman" pitchFamily="18" charset="0"/>
              </a:rPr>
              <a:t>display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files </a:t>
            </a:r>
            <a:r>
              <a:rPr sz="1600" dirty="0">
                <a:latin typeface="Times New Roman" pitchFamily="18" charset="0"/>
                <a:cs typeface="Times New Roman" pitchFamily="18" charset="0"/>
              </a:rPr>
              <a:t>that  </a:t>
            </a:r>
            <a:r>
              <a:rPr sz="1600" spc="-5" dirty="0">
                <a:latin typeface="Times New Roman" pitchFamily="18" charset="0"/>
                <a:cs typeface="Times New Roman" pitchFamily="18" charset="0"/>
              </a:rPr>
              <a:t>contains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given</a:t>
            </a:r>
            <a:r>
              <a:rPr sz="1600" spc="-35" dirty="0">
                <a:latin typeface="Times New Roman" pitchFamily="18" charset="0"/>
                <a:cs typeface="Times New Roman" pitchFamily="18" charset="0"/>
              </a:rPr>
              <a:t> </a:t>
            </a:r>
            <a:r>
              <a:rPr sz="1600" dirty="0">
                <a:latin typeface="Times New Roman" pitchFamily="18" charset="0"/>
                <a:cs typeface="Times New Roman" pitchFamily="18" charset="0"/>
              </a:rPr>
              <a:t>string/pattern.</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$grep </a:t>
            </a:r>
            <a:r>
              <a:rPr sz="1600" b="1" dirty="0">
                <a:latin typeface="Times New Roman" pitchFamily="18" charset="0"/>
                <a:cs typeface="Times New Roman" pitchFamily="18" charset="0"/>
              </a:rPr>
              <a:t>-l </a:t>
            </a:r>
            <a:r>
              <a:rPr sz="1600" b="1" spc="65" dirty="0">
                <a:latin typeface="Times New Roman" pitchFamily="18" charset="0"/>
                <a:cs typeface="Times New Roman" pitchFamily="18" charset="0"/>
              </a:rPr>
              <a:t>"unix"* </a:t>
            </a:r>
            <a:r>
              <a:rPr sz="1600" b="1" spc="-5" dirty="0">
                <a:latin typeface="Times New Roman" pitchFamily="18" charset="0"/>
                <a:cs typeface="Times New Roman" pitchFamily="18" charset="0"/>
              </a:rPr>
              <a:t>or $grep </a:t>
            </a:r>
            <a:r>
              <a:rPr sz="1600" b="1" dirty="0">
                <a:latin typeface="Times New Roman" pitchFamily="18" charset="0"/>
                <a:cs typeface="Times New Roman" pitchFamily="18" charset="0"/>
              </a:rPr>
              <a:t>-l </a:t>
            </a:r>
            <a:r>
              <a:rPr sz="1600" b="1" spc="-5" dirty="0">
                <a:latin typeface="Times New Roman" pitchFamily="18" charset="0"/>
                <a:cs typeface="Times New Roman" pitchFamily="18" charset="0"/>
              </a:rPr>
              <a:t>"unix" f1.txt f2.txt f3.xt</a:t>
            </a:r>
            <a:r>
              <a:rPr sz="1600" b="1" spc="-60" dirty="0">
                <a:latin typeface="Times New Roman" pitchFamily="18" charset="0"/>
                <a:cs typeface="Times New Roman" pitchFamily="18" charset="0"/>
              </a:rPr>
              <a:t> </a:t>
            </a:r>
            <a:r>
              <a:rPr sz="1600" b="1" spc="-5" dirty="0">
                <a:latin typeface="Times New Roman" pitchFamily="18" charset="0"/>
                <a:cs typeface="Times New Roman" pitchFamily="18" charset="0"/>
              </a:rPr>
              <a:t>f4.txtOutput:</a:t>
            </a:r>
            <a:endParaRPr sz="1600">
              <a:latin typeface="Times New Roman" pitchFamily="18" charset="0"/>
              <a:cs typeface="Times New Roman" pitchFamily="18" charset="0"/>
            </a:endParaRPr>
          </a:p>
          <a:p>
            <a:pPr>
              <a:lnSpc>
                <a:spcPct val="100000"/>
              </a:lnSpc>
              <a:spcBef>
                <a:spcPts val="35"/>
              </a:spcBef>
            </a:pPr>
            <a:endParaRPr sz="1600">
              <a:latin typeface="Times New Roman" pitchFamily="18" charset="0"/>
              <a:cs typeface="Times New Roman" pitchFamily="18" charset="0"/>
            </a:endParaRPr>
          </a:p>
          <a:p>
            <a:pPr marL="12700">
              <a:lnSpc>
                <a:spcPct val="100000"/>
              </a:lnSpc>
            </a:pPr>
            <a:r>
              <a:rPr sz="1600" spc="-5" dirty="0">
                <a:latin typeface="Times New Roman" pitchFamily="18" charset="0"/>
                <a:cs typeface="Times New Roman" pitchFamily="18" charset="0"/>
              </a:rPr>
              <a:t>geekfile.txt.</a:t>
            </a:r>
            <a:endParaRPr sz="1600">
              <a:latin typeface="Times New Roman" pitchFamily="18" charset="0"/>
              <a:cs typeface="Times New Roman" pitchFamily="18" charset="0"/>
            </a:endParaRPr>
          </a:p>
          <a:p>
            <a:pPr marL="12700" marR="41275">
              <a:lnSpc>
                <a:spcPct val="100000"/>
              </a:lnSpc>
            </a:pPr>
            <a:r>
              <a:rPr sz="1600" b="1" spc="-5" dirty="0">
                <a:latin typeface="Times New Roman" pitchFamily="18" charset="0"/>
                <a:cs typeface="Times New Roman" pitchFamily="18" charset="0"/>
              </a:rPr>
              <a:t>4. Checking for the whole words in a file </a:t>
            </a:r>
            <a:r>
              <a:rPr sz="1600" b="1" dirty="0">
                <a:latin typeface="Times New Roman" pitchFamily="18" charset="0"/>
                <a:cs typeface="Times New Roman" pitchFamily="18" charset="0"/>
              </a:rPr>
              <a:t>: </a:t>
            </a:r>
            <a:r>
              <a:rPr sz="1600" dirty="0">
                <a:latin typeface="Times New Roman" pitchFamily="18" charset="0"/>
                <a:cs typeface="Times New Roman" pitchFamily="18" charset="0"/>
              </a:rPr>
              <a:t>By default, </a:t>
            </a:r>
            <a:r>
              <a:rPr sz="1600" spc="-5" dirty="0">
                <a:latin typeface="Times New Roman" pitchFamily="18" charset="0"/>
                <a:cs typeface="Times New Roman" pitchFamily="18" charset="0"/>
              </a:rPr>
              <a:t>grep </a:t>
            </a:r>
            <a:r>
              <a:rPr sz="1600" dirty="0">
                <a:latin typeface="Times New Roman" pitchFamily="18" charset="0"/>
                <a:cs typeface="Times New Roman" pitchFamily="18" charset="0"/>
              </a:rPr>
              <a:t>matches the </a:t>
            </a:r>
            <a:r>
              <a:rPr sz="1600" spc="-5" dirty="0">
                <a:latin typeface="Times New Roman" pitchFamily="18" charset="0"/>
                <a:cs typeface="Times New Roman" pitchFamily="18" charset="0"/>
              </a:rPr>
              <a:t>given  string/pattern even </a:t>
            </a:r>
            <a:r>
              <a:rPr sz="1600" dirty="0">
                <a:latin typeface="Times New Roman" pitchFamily="18" charset="0"/>
                <a:cs typeface="Times New Roman" pitchFamily="18" charset="0"/>
              </a:rPr>
              <a:t>if </a:t>
            </a:r>
            <a:r>
              <a:rPr sz="1600" spc="-5" dirty="0">
                <a:latin typeface="Times New Roman" pitchFamily="18" charset="0"/>
                <a:cs typeface="Times New Roman" pitchFamily="18" charset="0"/>
              </a:rPr>
              <a:t>it is found as a substring in a file.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-w option </a:t>
            </a:r>
            <a:r>
              <a:rPr sz="1600" dirty="0">
                <a:latin typeface="Times New Roman" pitchFamily="18" charset="0"/>
                <a:cs typeface="Times New Roman" pitchFamily="18" charset="0"/>
              </a:rPr>
              <a:t>to </a:t>
            </a:r>
            <a:r>
              <a:rPr sz="1600" spc="-5" dirty="0">
                <a:latin typeface="Times New Roman" pitchFamily="18" charset="0"/>
                <a:cs typeface="Times New Roman" pitchFamily="18" charset="0"/>
              </a:rPr>
              <a:t>grep makes </a:t>
            </a:r>
            <a:r>
              <a:rPr sz="1600" dirty="0">
                <a:latin typeface="Times New Roman" pitchFamily="18" charset="0"/>
                <a:cs typeface="Times New Roman" pitchFamily="18" charset="0"/>
              </a:rPr>
              <a:t>it  match </a:t>
            </a:r>
            <a:r>
              <a:rPr sz="1600" spc="-5" dirty="0">
                <a:latin typeface="Times New Roman" pitchFamily="18" charset="0"/>
                <a:cs typeface="Times New Roman" pitchFamily="18" charset="0"/>
              </a:rPr>
              <a:t>only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whole</a:t>
            </a:r>
            <a:r>
              <a:rPr sz="1600" spc="-40" dirty="0">
                <a:latin typeface="Times New Roman" pitchFamily="18" charset="0"/>
                <a:cs typeface="Times New Roman" pitchFamily="18" charset="0"/>
              </a:rPr>
              <a:t> </a:t>
            </a:r>
            <a:r>
              <a:rPr sz="1600" spc="-5" dirty="0">
                <a:latin typeface="Times New Roman" pitchFamily="18" charset="0"/>
                <a:cs typeface="Times New Roman" pitchFamily="18" charset="0"/>
              </a:rPr>
              <a:t>words.</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 </a:t>
            </a:r>
            <a:r>
              <a:rPr sz="1600" b="1" dirty="0">
                <a:latin typeface="Times New Roman" pitchFamily="18" charset="0"/>
                <a:cs typeface="Times New Roman" pitchFamily="18" charset="0"/>
              </a:rPr>
              <a:t>grep -w </a:t>
            </a:r>
            <a:r>
              <a:rPr sz="1600" b="1" spc="-5" dirty="0">
                <a:latin typeface="Times New Roman" pitchFamily="18" charset="0"/>
                <a:cs typeface="Times New Roman" pitchFamily="18" charset="0"/>
              </a:rPr>
              <a:t>"unix"</a:t>
            </a:r>
            <a:r>
              <a:rPr sz="1600" b="1" spc="-20" dirty="0">
                <a:latin typeface="Times New Roman" pitchFamily="18" charset="0"/>
                <a:cs typeface="Times New Roman" pitchFamily="18" charset="0"/>
              </a:rPr>
              <a:t> </a:t>
            </a:r>
            <a:r>
              <a:rPr sz="1600" b="1" spc="-5" dirty="0">
                <a:latin typeface="Times New Roman" pitchFamily="18" charset="0"/>
                <a:cs typeface="Times New Roman" pitchFamily="18" charset="0"/>
              </a:rPr>
              <a:t>geekfile.txtOutput:</a:t>
            </a:r>
            <a:endParaRPr sz="1600">
              <a:latin typeface="Times New Roman" pitchFamily="18" charset="0"/>
              <a:cs typeface="Times New Roman" pitchFamily="18" charset="0"/>
            </a:endParaRPr>
          </a:p>
        </p:txBody>
      </p:sp>
      <p:sp>
        <p:nvSpPr>
          <p:cNvPr id="9" name="object 9"/>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txBox="1"/>
          <p:nvPr/>
        </p:nvSpPr>
        <p:spPr>
          <a:xfrm>
            <a:off x="916939" y="2159000"/>
            <a:ext cx="8147050" cy="4810760"/>
          </a:xfrm>
          <a:prstGeom prst="rect">
            <a:avLst/>
          </a:prstGeom>
        </p:spPr>
        <p:txBody>
          <a:bodyPr vert="horz" wrap="square" lIns="0" tIns="12700" rIns="0" bIns="0" rtlCol="0">
            <a:spAutoFit/>
          </a:bodyPr>
          <a:lstStyle/>
          <a:p>
            <a:pPr marR="151765" algn="ctr">
              <a:lnSpc>
                <a:spcPct val="100000"/>
              </a:lnSpc>
              <a:spcBef>
                <a:spcPts val="100"/>
              </a:spcBef>
            </a:pPr>
            <a:r>
              <a:rPr sz="1800" b="1" spc="-5" dirty="0">
                <a:solidFill>
                  <a:srgbClr val="FF0000"/>
                </a:solidFill>
                <a:latin typeface="Times New Roman"/>
                <a:cs typeface="Times New Roman"/>
              </a:rPr>
              <a:t>Question</a:t>
            </a:r>
            <a:endParaRPr sz="1800">
              <a:latin typeface="Times New Roman"/>
              <a:cs typeface="Times New Roman"/>
            </a:endParaRPr>
          </a:p>
          <a:p>
            <a:pPr>
              <a:lnSpc>
                <a:spcPct val="100000"/>
              </a:lnSpc>
              <a:spcBef>
                <a:spcPts val="30"/>
              </a:spcBef>
            </a:pPr>
            <a:endParaRPr sz="1850">
              <a:latin typeface="Times New Roman"/>
              <a:cs typeface="Times New Roman"/>
            </a:endParaRPr>
          </a:p>
          <a:p>
            <a:pPr marL="355600" marR="217170" indent="-342900">
              <a:lnSpc>
                <a:spcPct val="100000"/>
              </a:lnSpc>
              <a:buAutoNum type="alphaLcParenR"/>
              <a:tabLst>
                <a:tab pos="355600" algn="l"/>
                <a:tab pos="356235" algn="l"/>
              </a:tabLst>
            </a:pPr>
            <a:r>
              <a:rPr sz="1800" spc="-5" dirty="0">
                <a:latin typeface="Times New Roman"/>
                <a:cs typeface="Times New Roman"/>
              </a:rPr>
              <a:t>List all files beginning with character ‘a’ on </a:t>
            </a:r>
            <a:r>
              <a:rPr sz="1800" dirty="0">
                <a:latin typeface="Times New Roman"/>
                <a:cs typeface="Times New Roman"/>
              </a:rPr>
              <a:t>the </a:t>
            </a:r>
            <a:r>
              <a:rPr sz="1800" spc="-5" dirty="0">
                <a:latin typeface="Times New Roman"/>
                <a:cs typeface="Times New Roman"/>
              </a:rPr>
              <a:t>screen </a:t>
            </a:r>
            <a:r>
              <a:rPr sz="1800" dirty="0">
                <a:latin typeface="Times New Roman"/>
                <a:cs typeface="Times New Roman"/>
              </a:rPr>
              <a:t>and also </a:t>
            </a:r>
            <a:r>
              <a:rPr sz="1800" spc="-5" dirty="0">
                <a:latin typeface="Times New Roman"/>
                <a:cs typeface="Times New Roman"/>
              </a:rPr>
              <a:t>store </a:t>
            </a:r>
            <a:r>
              <a:rPr sz="1800" dirty="0">
                <a:latin typeface="Times New Roman"/>
                <a:cs typeface="Times New Roman"/>
              </a:rPr>
              <a:t>them in a </a:t>
            </a:r>
            <a:r>
              <a:rPr sz="1800" spc="-5" dirty="0">
                <a:latin typeface="Times New Roman"/>
                <a:cs typeface="Times New Roman"/>
              </a:rPr>
              <a:t>file  called</a:t>
            </a:r>
            <a:r>
              <a:rPr sz="1800" dirty="0">
                <a:latin typeface="Times New Roman"/>
                <a:cs typeface="Times New Roman"/>
              </a:rPr>
              <a:t> </a:t>
            </a:r>
            <a:r>
              <a:rPr sz="1800" spc="-5" dirty="0">
                <a:latin typeface="Times New Roman"/>
                <a:cs typeface="Times New Roman"/>
              </a:rPr>
              <a:t>file1.</a:t>
            </a:r>
            <a:endParaRPr sz="1800">
              <a:latin typeface="Times New Roman"/>
              <a:cs typeface="Times New Roman"/>
            </a:endParaRPr>
          </a:p>
          <a:p>
            <a:pPr>
              <a:lnSpc>
                <a:spcPct val="100000"/>
              </a:lnSpc>
              <a:spcBef>
                <a:spcPts val="35"/>
              </a:spcBef>
              <a:buFont typeface="Times New Roman"/>
              <a:buAutoNum type="alphaLcParenR"/>
            </a:pPr>
            <a:endParaRPr sz="1850">
              <a:latin typeface="Times New Roman"/>
              <a:cs typeface="Times New Roman"/>
            </a:endParaRPr>
          </a:p>
          <a:p>
            <a:pPr marL="12700" marR="243204">
              <a:lnSpc>
                <a:spcPct val="100000"/>
              </a:lnSpc>
              <a:buAutoNum type="alphaLcParenR"/>
              <a:tabLst>
                <a:tab pos="317500" algn="l"/>
              </a:tabLst>
            </a:pPr>
            <a:r>
              <a:rPr sz="1800" spc="-5" dirty="0">
                <a:latin typeface="Times New Roman"/>
                <a:cs typeface="Times New Roman"/>
              </a:rPr>
              <a:t>Sort the output of who and display on screen </a:t>
            </a:r>
            <a:r>
              <a:rPr sz="1800" dirty="0">
                <a:latin typeface="Times New Roman"/>
                <a:cs typeface="Times New Roman"/>
              </a:rPr>
              <a:t>along </a:t>
            </a:r>
            <a:r>
              <a:rPr sz="1800" spc="-5" dirty="0">
                <a:latin typeface="Times New Roman"/>
                <a:cs typeface="Times New Roman"/>
              </a:rPr>
              <a:t>with </a:t>
            </a:r>
            <a:r>
              <a:rPr sz="1800" dirty="0">
                <a:latin typeface="Times New Roman"/>
                <a:cs typeface="Times New Roman"/>
              </a:rPr>
              <a:t>total </a:t>
            </a:r>
            <a:r>
              <a:rPr sz="1800" spc="-5" dirty="0">
                <a:latin typeface="Times New Roman"/>
                <a:cs typeface="Times New Roman"/>
              </a:rPr>
              <a:t>number of users. </a:t>
            </a:r>
            <a:r>
              <a:rPr sz="1800" dirty="0">
                <a:latin typeface="Times New Roman"/>
                <a:cs typeface="Times New Roman"/>
              </a:rPr>
              <a:t>The  </a:t>
            </a:r>
            <a:r>
              <a:rPr sz="1800" spc="-5" dirty="0">
                <a:latin typeface="Times New Roman"/>
                <a:cs typeface="Times New Roman"/>
              </a:rPr>
              <a:t>same output except the number of users should be stored in </a:t>
            </a:r>
            <a:r>
              <a:rPr sz="1800" dirty="0">
                <a:latin typeface="Times New Roman"/>
                <a:cs typeface="Times New Roman"/>
              </a:rPr>
              <a:t>a </a:t>
            </a:r>
            <a:r>
              <a:rPr sz="1800" spc="-5" dirty="0">
                <a:latin typeface="Times New Roman"/>
                <a:cs typeface="Times New Roman"/>
              </a:rPr>
              <a:t>file</a:t>
            </a:r>
            <a:r>
              <a:rPr sz="1800" spc="50" dirty="0">
                <a:latin typeface="Times New Roman"/>
                <a:cs typeface="Times New Roman"/>
              </a:rPr>
              <a:t> </a:t>
            </a:r>
            <a:r>
              <a:rPr sz="1800" spc="-5" dirty="0">
                <a:latin typeface="Times New Roman"/>
                <a:cs typeface="Times New Roman"/>
              </a:rPr>
              <a:t>file1.</a:t>
            </a:r>
            <a:endParaRPr sz="1800">
              <a:latin typeface="Times New Roman"/>
              <a:cs typeface="Times New Roman"/>
            </a:endParaRPr>
          </a:p>
          <a:p>
            <a:pPr>
              <a:lnSpc>
                <a:spcPct val="100000"/>
              </a:lnSpc>
              <a:spcBef>
                <a:spcPts val="30"/>
              </a:spcBef>
              <a:buFont typeface="Times New Roman"/>
              <a:buAutoNum type="alphaLcParenR"/>
            </a:pPr>
            <a:endParaRPr sz="1850">
              <a:latin typeface="Times New Roman"/>
              <a:cs typeface="Times New Roman"/>
            </a:endParaRPr>
          </a:p>
          <a:p>
            <a:pPr marL="355600" indent="-343535">
              <a:lnSpc>
                <a:spcPct val="100000"/>
              </a:lnSpc>
              <a:buAutoNum type="alphaLcParenR"/>
              <a:tabLst>
                <a:tab pos="355600" algn="l"/>
                <a:tab pos="356235" algn="l"/>
              </a:tabLst>
            </a:pPr>
            <a:r>
              <a:rPr sz="1800" spc="-5" dirty="0">
                <a:latin typeface="Times New Roman"/>
                <a:cs typeface="Times New Roman"/>
              </a:rPr>
              <a:t>Double space </a:t>
            </a:r>
            <a:r>
              <a:rPr sz="1800" dirty="0">
                <a:latin typeface="Times New Roman"/>
                <a:cs typeface="Times New Roman"/>
              </a:rPr>
              <a:t>a </a:t>
            </a:r>
            <a:r>
              <a:rPr sz="1800" spc="-5" dirty="0">
                <a:latin typeface="Times New Roman"/>
                <a:cs typeface="Times New Roman"/>
              </a:rPr>
              <a:t>file</a:t>
            </a:r>
            <a:endParaRPr sz="1800">
              <a:latin typeface="Times New Roman"/>
              <a:cs typeface="Times New Roman"/>
            </a:endParaRPr>
          </a:p>
          <a:p>
            <a:pPr>
              <a:lnSpc>
                <a:spcPct val="100000"/>
              </a:lnSpc>
              <a:spcBef>
                <a:spcPts val="35"/>
              </a:spcBef>
              <a:buFont typeface="Times New Roman"/>
              <a:buAutoNum type="alphaLcParenR"/>
            </a:pPr>
            <a:endParaRPr sz="1850">
              <a:latin typeface="Times New Roman"/>
              <a:cs typeface="Times New Roman"/>
            </a:endParaRPr>
          </a:p>
          <a:p>
            <a:pPr marL="354965" indent="-342900">
              <a:lnSpc>
                <a:spcPct val="100000"/>
              </a:lnSpc>
              <a:buAutoNum type="alphaLcParenR"/>
              <a:tabLst>
                <a:tab pos="354965" algn="l"/>
                <a:tab pos="355600" algn="l"/>
              </a:tabLst>
            </a:pPr>
            <a:r>
              <a:rPr sz="1800" spc="-5" dirty="0">
                <a:latin typeface="Times New Roman"/>
                <a:cs typeface="Times New Roman"/>
              </a:rPr>
              <a:t>Select lines </a:t>
            </a:r>
            <a:r>
              <a:rPr sz="1800" dirty="0">
                <a:latin typeface="Times New Roman"/>
                <a:cs typeface="Times New Roman"/>
              </a:rPr>
              <a:t>5 </a:t>
            </a:r>
            <a:r>
              <a:rPr sz="1800" spc="-5" dirty="0">
                <a:latin typeface="Times New Roman"/>
                <a:cs typeface="Times New Roman"/>
              </a:rPr>
              <a:t>to 10 of </a:t>
            </a:r>
            <a:r>
              <a:rPr sz="1800" dirty="0">
                <a:latin typeface="Times New Roman"/>
                <a:cs typeface="Times New Roman"/>
              </a:rPr>
              <a:t>a</a:t>
            </a:r>
            <a:r>
              <a:rPr sz="1800" spc="15" dirty="0">
                <a:latin typeface="Times New Roman"/>
                <a:cs typeface="Times New Roman"/>
              </a:rPr>
              <a:t> </a:t>
            </a:r>
            <a:r>
              <a:rPr sz="1800" spc="-5" dirty="0">
                <a:latin typeface="Times New Roman"/>
                <a:cs typeface="Times New Roman"/>
              </a:rPr>
              <a:t>file</a:t>
            </a:r>
            <a:endParaRPr sz="1800">
              <a:latin typeface="Times New Roman"/>
              <a:cs typeface="Times New Roman"/>
            </a:endParaRPr>
          </a:p>
          <a:p>
            <a:pPr>
              <a:lnSpc>
                <a:spcPct val="100000"/>
              </a:lnSpc>
              <a:spcBef>
                <a:spcPts val="30"/>
              </a:spcBef>
              <a:buFont typeface="Times New Roman"/>
              <a:buAutoNum type="alphaLcParenR"/>
            </a:pPr>
            <a:endParaRPr sz="1850">
              <a:latin typeface="Times New Roman"/>
              <a:cs typeface="Times New Roman"/>
            </a:endParaRPr>
          </a:p>
          <a:p>
            <a:pPr marL="355600" indent="-343535">
              <a:lnSpc>
                <a:spcPct val="100000"/>
              </a:lnSpc>
              <a:buAutoNum type="alphaLcParenR"/>
              <a:tabLst>
                <a:tab pos="355600" algn="l"/>
                <a:tab pos="356235" algn="l"/>
              </a:tabLst>
            </a:pPr>
            <a:r>
              <a:rPr sz="1800" spc="-5" dirty="0">
                <a:latin typeface="Times New Roman"/>
                <a:cs typeface="Times New Roman"/>
              </a:rPr>
              <a:t>Find the user name and group id from the file /etc/passwd using the cut</a:t>
            </a:r>
            <a:r>
              <a:rPr sz="1800" spc="50" dirty="0">
                <a:latin typeface="Times New Roman"/>
                <a:cs typeface="Times New Roman"/>
              </a:rPr>
              <a:t> </a:t>
            </a:r>
            <a:r>
              <a:rPr sz="1800" spc="-5" dirty="0">
                <a:latin typeface="Times New Roman"/>
                <a:cs typeface="Times New Roman"/>
              </a:rPr>
              <a:t>command.</a:t>
            </a:r>
            <a:endParaRPr sz="1800">
              <a:latin typeface="Times New Roman"/>
              <a:cs typeface="Times New Roman"/>
            </a:endParaRPr>
          </a:p>
          <a:p>
            <a:pPr>
              <a:lnSpc>
                <a:spcPct val="100000"/>
              </a:lnSpc>
              <a:spcBef>
                <a:spcPts val="35"/>
              </a:spcBef>
              <a:buFont typeface="Times New Roman"/>
              <a:buAutoNum type="alphaLcParenR"/>
            </a:pPr>
            <a:endParaRPr sz="1850">
              <a:latin typeface="Times New Roman"/>
              <a:cs typeface="Times New Roman"/>
            </a:endParaRPr>
          </a:p>
          <a:p>
            <a:pPr marL="278765" indent="-266700">
              <a:lnSpc>
                <a:spcPct val="100000"/>
              </a:lnSpc>
              <a:buAutoNum type="alphaLcParenR"/>
              <a:tabLst>
                <a:tab pos="279400" algn="l"/>
              </a:tabLst>
            </a:pPr>
            <a:r>
              <a:rPr sz="1800" spc="-5" dirty="0">
                <a:latin typeface="Times New Roman"/>
                <a:cs typeface="Times New Roman"/>
              </a:rPr>
              <a:t>Extract the names of the users from /etc/passwd after </a:t>
            </a:r>
            <a:r>
              <a:rPr sz="1800" dirty="0">
                <a:latin typeface="Times New Roman"/>
                <a:cs typeface="Times New Roman"/>
              </a:rPr>
              <a:t>ignoring the </a:t>
            </a:r>
            <a:r>
              <a:rPr sz="1800" spc="-5" dirty="0">
                <a:latin typeface="Times New Roman"/>
                <a:cs typeface="Times New Roman"/>
              </a:rPr>
              <a:t>first 10</a:t>
            </a:r>
            <a:r>
              <a:rPr sz="1800" spc="50" dirty="0">
                <a:latin typeface="Times New Roman"/>
                <a:cs typeface="Times New Roman"/>
              </a:rPr>
              <a:t> </a:t>
            </a:r>
            <a:r>
              <a:rPr sz="1800" dirty="0">
                <a:latin typeface="Times New Roman"/>
                <a:cs typeface="Times New Roman"/>
              </a:rPr>
              <a:t>entries.</a:t>
            </a:r>
            <a:endParaRPr sz="1800">
              <a:latin typeface="Times New Roman"/>
              <a:cs typeface="Times New Roman"/>
            </a:endParaRPr>
          </a:p>
          <a:p>
            <a:pPr>
              <a:lnSpc>
                <a:spcPct val="100000"/>
              </a:lnSpc>
            </a:pPr>
            <a:endParaRPr sz="2000">
              <a:latin typeface="Times New Roman"/>
              <a:cs typeface="Times New Roman"/>
            </a:endParaRPr>
          </a:p>
          <a:p>
            <a:pPr marR="5080" algn="r">
              <a:lnSpc>
                <a:spcPct val="100000"/>
              </a:lnSpc>
              <a:spcBef>
                <a:spcPts val="1300"/>
              </a:spcBef>
            </a:pPr>
            <a:r>
              <a:rPr sz="1400" spc="-5" dirty="0">
                <a:latin typeface="Arial"/>
                <a:cs typeface="Arial"/>
              </a:rPr>
              <a:t>2</a:t>
            </a:r>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535940" y="1984502"/>
            <a:ext cx="8641715" cy="3706143"/>
          </a:xfrm>
          <a:prstGeom prst="rect">
            <a:avLst/>
          </a:prstGeom>
        </p:spPr>
        <p:txBody>
          <a:bodyPr vert="horz" wrap="square" lIns="0" tIns="12700" rIns="0" bIns="0" rtlCol="0">
            <a:spAutoFit/>
          </a:bodyPr>
          <a:lstStyle/>
          <a:p>
            <a:pPr marL="12700" marR="5080" indent="62230">
              <a:lnSpc>
                <a:spcPct val="100000"/>
              </a:lnSpc>
              <a:spcBef>
                <a:spcPts val="100"/>
              </a:spcBef>
            </a:pPr>
            <a:r>
              <a:rPr sz="1600" b="1" spc="-5" dirty="0">
                <a:latin typeface="Times New Roman" pitchFamily="18" charset="0"/>
                <a:cs typeface="Times New Roman" pitchFamily="18" charset="0"/>
              </a:rPr>
              <a:t>Displaying the count of number of matches </a:t>
            </a:r>
            <a:r>
              <a:rPr sz="1600" b="1" dirty="0">
                <a:latin typeface="Times New Roman" pitchFamily="18" charset="0"/>
                <a:cs typeface="Times New Roman" pitchFamily="18" charset="0"/>
              </a:rPr>
              <a:t>: </a:t>
            </a:r>
            <a:r>
              <a:rPr sz="1600" spc="-20" dirty="0">
                <a:latin typeface="Times New Roman" pitchFamily="18" charset="0"/>
                <a:cs typeface="Times New Roman" pitchFamily="18" charset="0"/>
              </a:rPr>
              <a:t>We </a:t>
            </a:r>
            <a:r>
              <a:rPr sz="1600" spc="-5" dirty="0">
                <a:latin typeface="Times New Roman" pitchFamily="18" charset="0"/>
                <a:cs typeface="Times New Roman" pitchFamily="18" charset="0"/>
              </a:rPr>
              <a:t>can find the number of lines that  </a:t>
            </a:r>
            <a:r>
              <a:rPr sz="1600" dirty="0">
                <a:latin typeface="Times New Roman" pitchFamily="18" charset="0"/>
                <a:cs typeface="Times New Roman" pitchFamily="18" charset="0"/>
              </a:rPr>
              <a:t>matches </a:t>
            </a:r>
            <a:r>
              <a:rPr sz="1600" spc="-5" dirty="0">
                <a:latin typeface="Times New Roman" pitchFamily="18" charset="0"/>
                <a:cs typeface="Times New Roman" pitchFamily="18" charset="0"/>
              </a:rPr>
              <a:t>the given</a:t>
            </a:r>
            <a:r>
              <a:rPr sz="1600" spc="-25" dirty="0">
                <a:latin typeface="Times New Roman" pitchFamily="18" charset="0"/>
                <a:cs typeface="Times New Roman" pitchFamily="18" charset="0"/>
              </a:rPr>
              <a:t> </a:t>
            </a:r>
            <a:r>
              <a:rPr sz="1600" dirty="0">
                <a:latin typeface="Times New Roman" pitchFamily="18" charset="0"/>
                <a:cs typeface="Times New Roman" pitchFamily="18" charset="0"/>
              </a:rPr>
              <a:t>string/pattern</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$grep -c "unix"</a:t>
            </a:r>
            <a:r>
              <a:rPr sz="1600" b="1" spc="-15" dirty="0">
                <a:latin typeface="Times New Roman" pitchFamily="18" charset="0"/>
                <a:cs typeface="Times New Roman" pitchFamily="18" charset="0"/>
              </a:rPr>
              <a:t> </a:t>
            </a:r>
            <a:r>
              <a:rPr sz="1600" b="1" spc="-5" dirty="0">
                <a:latin typeface="Times New Roman" pitchFamily="18" charset="0"/>
                <a:cs typeface="Times New Roman" pitchFamily="18" charset="0"/>
              </a:rPr>
              <a:t>geekfile.txtOutput:</a:t>
            </a:r>
            <a:endParaRPr sz="1600">
              <a:latin typeface="Times New Roman" pitchFamily="18" charset="0"/>
              <a:cs typeface="Times New Roman" pitchFamily="18" charset="0"/>
            </a:endParaRPr>
          </a:p>
          <a:p>
            <a:pPr>
              <a:lnSpc>
                <a:spcPct val="100000"/>
              </a:lnSpc>
              <a:spcBef>
                <a:spcPts val="35"/>
              </a:spcBef>
            </a:pPr>
            <a:endParaRPr sz="1600">
              <a:latin typeface="Times New Roman" pitchFamily="18" charset="0"/>
              <a:cs typeface="Times New Roman" pitchFamily="18" charset="0"/>
            </a:endParaRPr>
          </a:p>
          <a:p>
            <a:pPr marL="12700" marR="41275">
              <a:lnSpc>
                <a:spcPct val="100000"/>
              </a:lnSpc>
            </a:pPr>
            <a:r>
              <a:rPr sz="1600" b="1" dirty="0">
                <a:latin typeface="Times New Roman" pitchFamily="18" charset="0"/>
                <a:cs typeface="Times New Roman" pitchFamily="18" charset="0"/>
              </a:rPr>
              <a:t>Display the file </a:t>
            </a:r>
            <a:r>
              <a:rPr sz="1600" b="1" spc="-5" dirty="0">
                <a:latin typeface="Times New Roman" pitchFamily="18" charset="0"/>
                <a:cs typeface="Times New Roman" pitchFamily="18" charset="0"/>
              </a:rPr>
              <a:t>names </a:t>
            </a:r>
            <a:r>
              <a:rPr sz="1600" b="1" dirty="0">
                <a:latin typeface="Times New Roman" pitchFamily="18" charset="0"/>
                <a:cs typeface="Times New Roman" pitchFamily="18" charset="0"/>
              </a:rPr>
              <a:t>that </a:t>
            </a:r>
            <a:r>
              <a:rPr sz="1600" b="1" spc="-5" dirty="0">
                <a:latin typeface="Times New Roman" pitchFamily="18" charset="0"/>
                <a:cs typeface="Times New Roman" pitchFamily="18" charset="0"/>
              </a:rPr>
              <a:t>matches </a:t>
            </a:r>
            <a:r>
              <a:rPr sz="1600" b="1" dirty="0">
                <a:latin typeface="Times New Roman" pitchFamily="18" charset="0"/>
                <a:cs typeface="Times New Roman" pitchFamily="18" charset="0"/>
              </a:rPr>
              <a:t>the pattern : </a:t>
            </a:r>
            <a:r>
              <a:rPr sz="1600" spc="-20" dirty="0">
                <a:latin typeface="Times New Roman" pitchFamily="18" charset="0"/>
                <a:cs typeface="Times New Roman" pitchFamily="18" charset="0"/>
              </a:rPr>
              <a:t>We </a:t>
            </a:r>
            <a:r>
              <a:rPr sz="1600" spc="-5" dirty="0">
                <a:latin typeface="Times New Roman" pitchFamily="18" charset="0"/>
                <a:cs typeface="Times New Roman" pitchFamily="18" charset="0"/>
              </a:rPr>
              <a:t>can </a:t>
            </a:r>
            <a:r>
              <a:rPr sz="1600" dirty="0">
                <a:latin typeface="Times New Roman" pitchFamily="18" charset="0"/>
                <a:cs typeface="Times New Roman" pitchFamily="18" charset="0"/>
              </a:rPr>
              <a:t>just </a:t>
            </a:r>
            <a:r>
              <a:rPr sz="1600" spc="-5" dirty="0">
                <a:latin typeface="Times New Roman" pitchFamily="18" charset="0"/>
                <a:cs typeface="Times New Roman" pitchFamily="18" charset="0"/>
              </a:rPr>
              <a:t>display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files </a:t>
            </a:r>
            <a:r>
              <a:rPr sz="1600" dirty="0">
                <a:latin typeface="Times New Roman" pitchFamily="18" charset="0"/>
                <a:cs typeface="Times New Roman" pitchFamily="18" charset="0"/>
              </a:rPr>
              <a:t>that  </a:t>
            </a:r>
            <a:r>
              <a:rPr sz="1600" spc="-5" dirty="0">
                <a:latin typeface="Times New Roman" pitchFamily="18" charset="0"/>
                <a:cs typeface="Times New Roman" pitchFamily="18" charset="0"/>
              </a:rPr>
              <a:t>contains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given</a:t>
            </a:r>
            <a:r>
              <a:rPr sz="1600" spc="-35" dirty="0">
                <a:latin typeface="Times New Roman" pitchFamily="18" charset="0"/>
                <a:cs typeface="Times New Roman" pitchFamily="18" charset="0"/>
              </a:rPr>
              <a:t> </a:t>
            </a:r>
            <a:r>
              <a:rPr sz="1600" dirty="0">
                <a:latin typeface="Times New Roman" pitchFamily="18" charset="0"/>
                <a:cs typeface="Times New Roman" pitchFamily="18" charset="0"/>
              </a:rPr>
              <a:t>string/pattern.</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$grep </a:t>
            </a:r>
            <a:r>
              <a:rPr sz="1600" b="1" dirty="0">
                <a:latin typeface="Times New Roman" pitchFamily="18" charset="0"/>
                <a:cs typeface="Times New Roman" pitchFamily="18" charset="0"/>
              </a:rPr>
              <a:t>-l </a:t>
            </a:r>
            <a:r>
              <a:rPr sz="1600" b="1" spc="65" dirty="0">
                <a:latin typeface="Times New Roman" pitchFamily="18" charset="0"/>
                <a:cs typeface="Times New Roman" pitchFamily="18" charset="0"/>
              </a:rPr>
              <a:t>"unix"* </a:t>
            </a:r>
            <a:r>
              <a:rPr sz="1600" b="1" spc="-5" dirty="0">
                <a:latin typeface="Times New Roman" pitchFamily="18" charset="0"/>
                <a:cs typeface="Times New Roman" pitchFamily="18" charset="0"/>
              </a:rPr>
              <a:t>or $grep </a:t>
            </a:r>
            <a:r>
              <a:rPr sz="1600" b="1" dirty="0">
                <a:latin typeface="Times New Roman" pitchFamily="18" charset="0"/>
                <a:cs typeface="Times New Roman" pitchFamily="18" charset="0"/>
              </a:rPr>
              <a:t>-l </a:t>
            </a:r>
            <a:r>
              <a:rPr sz="1600" b="1" spc="-5" dirty="0">
                <a:latin typeface="Times New Roman" pitchFamily="18" charset="0"/>
                <a:cs typeface="Times New Roman" pitchFamily="18" charset="0"/>
              </a:rPr>
              <a:t>"unix" f1.txt f2.txt f3.xt</a:t>
            </a:r>
            <a:r>
              <a:rPr sz="1600" b="1" spc="-60" dirty="0">
                <a:latin typeface="Times New Roman" pitchFamily="18" charset="0"/>
                <a:cs typeface="Times New Roman" pitchFamily="18" charset="0"/>
              </a:rPr>
              <a:t> </a:t>
            </a:r>
            <a:r>
              <a:rPr sz="1600" b="1" spc="-5" dirty="0">
                <a:latin typeface="Times New Roman" pitchFamily="18" charset="0"/>
                <a:cs typeface="Times New Roman" pitchFamily="18" charset="0"/>
              </a:rPr>
              <a:t>f4.txtOutput:</a:t>
            </a:r>
            <a:endParaRPr sz="1600">
              <a:latin typeface="Times New Roman" pitchFamily="18" charset="0"/>
              <a:cs typeface="Times New Roman" pitchFamily="18" charset="0"/>
            </a:endParaRPr>
          </a:p>
          <a:p>
            <a:pPr>
              <a:lnSpc>
                <a:spcPct val="100000"/>
              </a:lnSpc>
              <a:spcBef>
                <a:spcPts val="35"/>
              </a:spcBef>
            </a:pPr>
            <a:endParaRPr sz="1600">
              <a:latin typeface="Times New Roman" pitchFamily="18" charset="0"/>
              <a:cs typeface="Times New Roman" pitchFamily="18" charset="0"/>
            </a:endParaRPr>
          </a:p>
          <a:p>
            <a:pPr marL="12700">
              <a:lnSpc>
                <a:spcPct val="100000"/>
              </a:lnSpc>
            </a:pPr>
            <a:r>
              <a:rPr sz="1600" spc="-5" dirty="0">
                <a:latin typeface="Times New Roman" pitchFamily="18" charset="0"/>
                <a:cs typeface="Times New Roman" pitchFamily="18" charset="0"/>
              </a:rPr>
              <a:t>geekfile.txt.</a:t>
            </a:r>
            <a:endParaRPr sz="1600">
              <a:latin typeface="Times New Roman" pitchFamily="18" charset="0"/>
              <a:cs typeface="Times New Roman" pitchFamily="18" charset="0"/>
            </a:endParaRPr>
          </a:p>
          <a:p>
            <a:pPr marL="12700" marR="41275">
              <a:lnSpc>
                <a:spcPct val="100000"/>
              </a:lnSpc>
            </a:pPr>
            <a:r>
              <a:rPr sz="1600" b="1" spc="-5" dirty="0">
                <a:latin typeface="Times New Roman" pitchFamily="18" charset="0"/>
                <a:cs typeface="Times New Roman" pitchFamily="18" charset="0"/>
              </a:rPr>
              <a:t>4. Checking for the whole words in a file </a:t>
            </a:r>
            <a:r>
              <a:rPr sz="1600" b="1" dirty="0">
                <a:latin typeface="Times New Roman" pitchFamily="18" charset="0"/>
                <a:cs typeface="Times New Roman" pitchFamily="18" charset="0"/>
              </a:rPr>
              <a:t>: </a:t>
            </a:r>
            <a:r>
              <a:rPr sz="1600" dirty="0">
                <a:latin typeface="Times New Roman" pitchFamily="18" charset="0"/>
                <a:cs typeface="Times New Roman" pitchFamily="18" charset="0"/>
              </a:rPr>
              <a:t>By default, </a:t>
            </a:r>
            <a:r>
              <a:rPr sz="1600" spc="-5" dirty="0">
                <a:latin typeface="Times New Roman" pitchFamily="18" charset="0"/>
                <a:cs typeface="Times New Roman" pitchFamily="18" charset="0"/>
              </a:rPr>
              <a:t>grep </a:t>
            </a:r>
            <a:r>
              <a:rPr sz="1600" dirty="0">
                <a:latin typeface="Times New Roman" pitchFamily="18" charset="0"/>
                <a:cs typeface="Times New Roman" pitchFamily="18" charset="0"/>
              </a:rPr>
              <a:t>matches the </a:t>
            </a:r>
            <a:r>
              <a:rPr sz="1600" spc="-5" dirty="0">
                <a:latin typeface="Times New Roman" pitchFamily="18" charset="0"/>
                <a:cs typeface="Times New Roman" pitchFamily="18" charset="0"/>
              </a:rPr>
              <a:t>given  string/pattern even </a:t>
            </a:r>
            <a:r>
              <a:rPr sz="1600" dirty="0">
                <a:latin typeface="Times New Roman" pitchFamily="18" charset="0"/>
                <a:cs typeface="Times New Roman" pitchFamily="18" charset="0"/>
              </a:rPr>
              <a:t>if </a:t>
            </a:r>
            <a:r>
              <a:rPr sz="1600" spc="-5" dirty="0">
                <a:latin typeface="Times New Roman" pitchFamily="18" charset="0"/>
                <a:cs typeface="Times New Roman" pitchFamily="18" charset="0"/>
              </a:rPr>
              <a:t>it is found as a substring in a file.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-w option </a:t>
            </a:r>
            <a:r>
              <a:rPr sz="1600" dirty="0">
                <a:latin typeface="Times New Roman" pitchFamily="18" charset="0"/>
                <a:cs typeface="Times New Roman" pitchFamily="18" charset="0"/>
              </a:rPr>
              <a:t>to </a:t>
            </a:r>
            <a:r>
              <a:rPr sz="1600" spc="-5" dirty="0">
                <a:latin typeface="Times New Roman" pitchFamily="18" charset="0"/>
                <a:cs typeface="Times New Roman" pitchFamily="18" charset="0"/>
              </a:rPr>
              <a:t>grep makes </a:t>
            </a:r>
            <a:r>
              <a:rPr sz="1600" dirty="0">
                <a:latin typeface="Times New Roman" pitchFamily="18" charset="0"/>
                <a:cs typeface="Times New Roman" pitchFamily="18" charset="0"/>
              </a:rPr>
              <a:t>it  match </a:t>
            </a:r>
            <a:r>
              <a:rPr sz="1600" spc="-5" dirty="0">
                <a:latin typeface="Times New Roman" pitchFamily="18" charset="0"/>
                <a:cs typeface="Times New Roman" pitchFamily="18" charset="0"/>
              </a:rPr>
              <a:t>only </a:t>
            </a: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whole</a:t>
            </a:r>
            <a:r>
              <a:rPr sz="1600" spc="-40" dirty="0">
                <a:latin typeface="Times New Roman" pitchFamily="18" charset="0"/>
                <a:cs typeface="Times New Roman" pitchFamily="18" charset="0"/>
              </a:rPr>
              <a:t> </a:t>
            </a:r>
            <a:r>
              <a:rPr sz="1600" spc="-5" dirty="0">
                <a:latin typeface="Times New Roman" pitchFamily="18" charset="0"/>
                <a:cs typeface="Times New Roman" pitchFamily="18" charset="0"/>
              </a:rPr>
              <a:t>words.</a:t>
            </a:r>
            <a:endParaRPr sz="1600">
              <a:latin typeface="Times New Roman" pitchFamily="18" charset="0"/>
              <a:cs typeface="Times New Roman" pitchFamily="18" charset="0"/>
            </a:endParaRPr>
          </a:p>
          <a:p>
            <a:pPr>
              <a:lnSpc>
                <a:spcPct val="100000"/>
              </a:lnSpc>
              <a:spcBef>
                <a:spcPts val="30"/>
              </a:spcBef>
            </a:pPr>
            <a:endParaRPr sz="1600">
              <a:latin typeface="Times New Roman" pitchFamily="18" charset="0"/>
              <a:cs typeface="Times New Roman" pitchFamily="18" charset="0"/>
            </a:endParaRPr>
          </a:p>
          <a:p>
            <a:pPr marL="12700">
              <a:lnSpc>
                <a:spcPct val="100000"/>
              </a:lnSpc>
            </a:pPr>
            <a:r>
              <a:rPr sz="1600" b="1" spc="-5" dirty="0">
                <a:latin typeface="Times New Roman" pitchFamily="18" charset="0"/>
                <a:cs typeface="Times New Roman" pitchFamily="18" charset="0"/>
              </a:rPr>
              <a:t>$ </a:t>
            </a:r>
            <a:r>
              <a:rPr sz="1600" b="1" dirty="0">
                <a:latin typeface="Times New Roman" pitchFamily="18" charset="0"/>
                <a:cs typeface="Times New Roman" pitchFamily="18" charset="0"/>
              </a:rPr>
              <a:t>grep -w </a:t>
            </a:r>
            <a:r>
              <a:rPr sz="1600" b="1" spc="-5" dirty="0">
                <a:latin typeface="Times New Roman" pitchFamily="18" charset="0"/>
                <a:cs typeface="Times New Roman" pitchFamily="18" charset="0"/>
              </a:rPr>
              <a:t>"unix"</a:t>
            </a:r>
            <a:r>
              <a:rPr sz="1600" b="1" spc="-20" dirty="0">
                <a:latin typeface="Times New Roman" pitchFamily="18" charset="0"/>
                <a:cs typeface="Times New Roman" pitchFamily="18" charset="0"/>
              </a:rPr>
              <a:t> </a:t>
            </a:r>
            <a:r>
              <a:rPr sz="1600" b="1" spc="-5" dirty="0">
                <a:latin typeface="Times New Roman" pitchFamily="18" charset="0"/>
                <a:cs typeface="Times New Roman" pitchFamily="18" charset="0"/>
              </a:rPr>
              <a:t>geekfile.txtOutput:</a:t>
            </a:r>
            <a:endParaRPr sz="160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8" name="object 8"/>
          <p:cNvSpPr txBox="1"/>
          <p:nvPr/>
        </p:nvSpPr>
        <p:spPr>
          <a:xfrm>
            <a:off x="535940" y="1984502"/>
            <a:ext cx="8757920" cy="4496103"/>
          </a:xfrm>
          <a:prstGeom prst="rect">
            <a:avLst/>
          </a:prstGeom>
        </p:spPr>
        <p:txBody>
          <a:bodyPr vert="horz" wrap="square" lIns="0" tIns="12700" rIns="0" bIns="0" rtlCol="0">
            <a:spAutoFit/>
          </a:bodyPr>
          <a:lstStyle/>
          <a:p>
            <a:pPr marL="12700" marR="50165" indent="126364">
              <a:lnSpc>
                <a:spcPct val="100000"/>
              </a:lnSpc>
              <a:spcBef>
                <a:spcPts val="100"/>
              </a:spcBef>
            </a:pPr>
            <a:r>
              <a:rPr sz="1800" b="1" dirty="0">
                <a:latin typeface="Times New Roman" pitchFamily="18" charset="0"/>
                <a:cs typeface="Times New Roman" pitchFamily="18" charset="0"/>
              </a:rPr>
              <a:t>egrep </a:t>
            </a:r>
            <a:r>
              <a:rPr sz="1800" spc="-5" dirty="0">
                <a:latin typeface="Times New Roman" pitchFamily="18" charset="0"/>
                <a:cs typeface="Times New Roman" pitchFamily="18" charset="0"/>
              </a:rPr>
              <a:t>is a </a:t>
            </a:r>
            <a:r>
              <a:rPr sz="1800" dirty="0">
                <a:latin typeface="Times New Roman" pitchFamily="18" charset="0"/>
                <a:cs typeface="Times New Roman" pitchFamily="18" charset="0"/>
              </a:rPr>
              <a:t>pattern </a:t>
            </a:r>
            <a:r>
              <a:rPr sz="1800" spc="-5" dirty="0">
                <a:latin typeface="Times New Roman" pitchFamily="18" charset="0"/>
                <a:cs typeface="Times New Roman" pitchFamily="18" charset="0"/>
              </a:rPr>
              <a:t>searching command which belongs </a:t>
            </a:r>
            <a:r>
              <a:rPr sz="1800" dirty="0">
                <a:latin typeface="Times New Roman" pitchFamily="18" charset="0"/>
                <a:cs typeface="Times New Roman" pitchFamily="18" charset="0"/>
              </a:rPr>
              <a:t>to the </a:t>
            </a:r>
            <a:r>
              <a:rPr sz="1800" spc="-5" dirty="0">
                <a:latin typeface="Times New Roman" pitchFamily="18" charset="0"/>
                <a:cs typeface="Times New Roman" pitchFamily="18" charset="0"/>
              </a:rPr>
              <a:t>family </a:t>
            </a:r>
            <a:r>
              <a:rPr sz="1800" dirty="0">
                <a:latin typeface="Times New Roman" pitchFamily="18" charset="0"/>
                <a:cs typeface="Times New Roman" pitchFamily="18" charset="0"/>
              </a:rPr>
              <a:t>of </a:t>
            </a:r>
            <a:r>
              <a:rPr sz="1800" u="heavy" spc="-5" dirty="0">
                <a:solidFill>
                  <a:srgbClr val="009A9A"/>
                </a:solidFill>
                <a:uFill>
                  <a:solidFill>
                    <a:srgbClr val="009999"/>
                  </a:solidFill>
                </a:uFill>
                <a:latin typeface="Times New Roman" pitchFamily="18" charset="0"/>
                <a:cs typeface="Times New Roman" pitchFamily="18" charset="0"/>
              </a:rPr>
              <a:t>grep</a:t>
            </a:r>
            <a:r>
              <a:rPr sz="1800" spc="-5" dirty="0">
                <a:solidFill>
                  <a:srgbClr val="009A9A"/>
                </a:solidFill>
                <a:latin typeface="Times New Roman" pitchFamily="18" charset="0"/>
                <a:cs typeface="Times New Roman" pitchFamily="18" charset="0"/>
              </a:rPr>
              <a:t> </a:t>
            </a:r>
            <a:r>
              <a:rPr sz="1800" spc="-5" dirty="0">
                <a:latin typeface="Times New Roman" pitchFamily="18" charset="0"/>
                <a:cs typeface="Times New Roman" pitchFamily="18" charset="0"/>
              </a:rPr>
              <a:t>functions</a:t>
            </a:r>
            <a:r>
              <a:rPr sz="1800" spc="-5">
                <a:latin typeface="Times New Roman" pitchFamily="18" charset="0"/>
                <a:cs typeface="Times New Roman" pitchFamily="18" charset="0"/>
              </a:rPr>
              <a:t>.  </a:t>
            </a:r>
            <a:r>
              <a:rPr lang="en-US" sz="1800" spc="-5" dirty="0" smtClean="0">
                <a:latin typeface="Times New Roman" pitchFamily="18" charset="0"/>
                <a:cs typeface="Times New Roman" pitchFamily="18" charset="0"/>
              </a:rPr>
              <a:t>  </a:t>
            </a:r>
            <a:r>
              <a:rPr sz="1800" spc="-5" smtClean="0">
                <a:latin typeface="Times New Roman" pitchFamily="18" charset="0"/>
                <a:cs typeface="Times New Roman" pitchFamily="18" charset="0"/>
              </a:rPr>
              <a:t>It </a:t>
            </a:r>
            <a:r>
              <a:rPr sz="1800" spc="-5" dirty="0">
                <a:latin typeface="Times New Roman" pitchFamily="18" charset="0"/>
                <a:cs typeface="Times New Roman" pitchFamily="18" charset="0"/>
              </a:rPr>
              <a:t>works the same way as </a:t>
            </a:r>
            <a:r>
              <a:rPr sz="1800" b="1" i="1" dirty="0">
                <a:latin typeface="Times New Roman" pitchFamily="18" charset="0"/>
                <a:cs typeface="Times New Roman" pitchFamily="18" charset="0"/>
              </a:rPr>
              <a:t>grep -E</a:t>
            </a:r>
            <a:r>
              <a:rPr sz="1800" b="1" i="1" spc="-10" dirty="0">
                <a:latin typeface="Times New Roman" pitchFamily="18" charset="0"/>
                <a:cs typeface="Times New Roman" pitchFamily="18" charset="0"/>
              </a:rPr>
              <a:t> </a:t>
            </a:r>
            <a:r>
              <a:rPr sz="1800" spc="-5" dirty="0">
                <a:latin typeface="Times New Roman" pitchFamily="18" charset="0"/>
                <a:cs typeface="Times New Roman" pitchFamily="18" charset="0"/>
              </a:rPr>
              <a:t>does.</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448309">
              <a:lnSpc>
                <a:spcPct val="100000"/>
              </a:lnSpc>
            </a:pPr>
            <a:r>
              <a:rPr sz="1800" dirty="0">
                <a:latin typeface="Times New Roman" pitchFamily="18" charset="0"/>
                <a:cs typeface="Times New Roman" pitchFamily="18" charset="0"/>
              </a:rPr>
              <a:t>It treats the pattern </a:t>
            </a:r>
            <a:r>
              <a:rPr sz="1800" spc="-5" dirty="0">
                <a:latin typeface="Times New Roman" pitchFamily="18" charset="0"/>
                <a:cs typeface="Times New Roman" pitchFamily="18" charset="0"/>
              </a:rPr>
              <a:t>as an extended regular expression and prints </a:t>
            </a:r>
            <a:r>
              <a:rPr sz="1800" dirty="0">
                <a:latin typeface="Times New Roman" pitchFamily="18" charset="0"/>
                <a:cs typeface="Times New Roman" pitchFamily="18" charset="0"/>
              </a:rPr>
              <a:t>out the </a:t>
            </a:r>
            <a:r>
              <a:rPr sz="1800" spc="-5" dirty="0">
                <a:latin typeface="Times New Roman" pitchFamily="18" charset="0"/>
                <a:cs typeface="Times New Roman" pitchFamily="18" charset="0"/>
              </a:rPr>
              <a:t>lines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match the</a:t>
            </a:r>
            <a:r>
              <a:rPr sz="1800" spc="-10" dirty="0">
                <a:latin typeface="Times New Roman" pitchFamily="18" charset="0"/>
                <a:cs typeface="Times New Roman" pitchFamily="18" charset="0"/>
              </a:rPr>
              <a:t> </a:t>
            </a:r>
            <a:r>
              <a:rPr sz="1800" spc="-5" dirty="0">
                <a:latin typeface="Times New Roman" pitchFamily="18" charset="0"/>
                <a:cs typeface="Times New Roman" pitchFamily="18" charset="0"/>
              </a:rPr>
              <a:t>pattern.</a:t>
            </a:r>
            <a:endParaRPr sz="1800">
              <a:latin typeface="Times New Roman" pitchFamily="18" charset="0"/>
              <a:cs typeface="Times New Roman" pitchFamily="18" charset="0"/>
            </a:endParaRPr>
          </a:p>
          <a:p>
            <a:pPr>
              <a:lnSpc>
                <a:spcPct val="100000"/>
              </a:lnSpc>
              <a:spcBef>
                <a:spcPts val="35"/>
              </a:spcBef>
            </a:pPr>
            <a:endParaRPr sz="1850">
              <a:latin typeface="Times New Roman" pitchFamily="18" charset="0"/>
              <a:cs typeface="Times New Roman" pitchFamily="18" charset="0"/>
            </a:endParaRPr>
          </a:p>
          <a:p>
            <a:pPr marL="12700" marR="320040">
              <a:lnSpc>
                <a:spcPct val="100000"/>
              </a:lnSpc>
            </a:pPr>
            <a:r>
              <a:rPr sz="1800" dirty="0">
                <a:latin typeface="Times New Roman" pitchFamily="18" charset="0"/>
                <a:cs typeface="Times New Roman" pitchFamily="18" charset="0"/>
              </a:rPr>
              <a:t>If </a:t>
            </a:r>
            <a:r>
              <a:rPr sz="1800" spc="-5" dirty="0">
                <a:latin typeface="Times New Roman" pitchFamily="18" charset="0"/>
                <a:cs typeface="Times New Roman" pitchFamily="18" charset="0"/>
              </a:rPr>
              <a:t>there are several files with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matching pattern, it also displays the file names for  each</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line.</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080" algn="just">
              <a:lnSpc>
                <a:spcPct val="100000"/>
              </a:lnSpc>
            </a:pPr>
            <a:r>
              <a:rPr sz="1800" b="1" spc="-5" dirty="0">
                <a:latin typeface="Times New Roman" pitchFamily="18" charset="0"/>
                <a:cs typeface="Times New Roman" pitchFamily="18" charset="0"/>
              </a:rPr>
              <a:t>Note: </a:t>
            </a:r>
            <a:r>
              <a:rPr sz="1800" spc="-5" dirty="0">
                <a:latin typeface="Times New Roman" pitchFamily="18" charset="0"/>
                <a:cs typeface="Times New Roman" pitchFamily="18" charset="0"/>
              </a:rPr>
              <a:t>The </a:t>
            </a:r>
            <a:r>
              <a:rPr sz="1800" i="1" spc="-5" dirty="0">
                <a:latin typeface="Times New Roman" pitchFamily="18" charset="0"/>
                <a:cs typeface="Times New Roman" pitchFamily="18" charset="0"/>
              </a:rPr>
              <a:t>egrep </a:t>
            </a:r>
            <a:r>
              <a:rPr sz="1800" spc="-5" dirty="0">
                <a:latin typeface="Times New Roman" pitchFamily="18" charset="0"/>
                <a:cs typeface="Times New Roman" pitchFamily="18" charset="0"/>
              </a:rPr>
              <a:t>command used mainly due </a:t>
            </a:r>
            <a:r>
              <a:rPr sz="1800" dirty="0">
                <a:latin typeface="Times New Roman" pitchFamily="18" charset="0"/>
                <a:cs typeface="Times New Roman" pitchFamily="18" charset="0"/>
              </a:rPr>
              <a:t>to the </a:t>
            </a:r>
            <a:r>
              <a:rPr sz="1800" spc="-5" dirty="0">
                <a:latin typeface="Times New Roman" pitchFamily="18" charset="0"/>
                <a:cs typeface="Times New Roman" pitchFamily="18" charset="0"/>
              </a:rPr>
              <a:t>fact that </a:t>
            </a:r>
            <a:r>
              <a:rPr sz="1800" dirty="0">
                <a:latin typeface="Times New Roman" pitchFamily="18" charset="0"/>
                <a:cs typeface="Times New Roman" pitchFamily="18" charset="0"/>
              </a:rPr>
              <a:t>it </a:t>
            </a:r>
            <a:r>
              <a:rPr sz="1800" spc="-5" dirty="0">
                <a:latin typeface="Times New Roman" pitchFamily="18" charset="0"/>
                <a:cs typeface="Times New Roman" pitchFamily="18" charset="0"/>
              </a:rPr>
              <a:t>is </a:t>
            </a:r>
            <a:r>
              <a:rPr sz="1800" dirty="0">
                <a:latin typeface="Times New Roman" pitchFamily="18" charset="0"/>
                <a:cs typeface="Times New Roman" pitchFamily="18" charset="0"/>
              </a:rPr>
              <a:t>faster </a:t>
            </a:r>
            <a:r>
              <a:rPr sz="1800" spc="-5" dirty="0">
                <a:latin typeface="Times New Roman" pitchFamily="18" charset="0"/>
                <a:cs typeface="Times New Roman" pitchFamily="18" charset="0"/>
              </a:rPr>
              <a:t>than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grep  command. The egrep command treats the meta-characters as they are and do not   require to be escaped as is the case with grep. This allows reducing the overhead of  replacing these characters while pattern matching making egrep faster  than </a:t>
            </a:r>
            <a:r>
              <a:rPr sz="1800" i="1" spc="-5" dirty="0">
                <a:latin typeface="Times New Roman" pitchFamily="18" charset="0"/>
                <a:cs typeface="Times New Roman" pitchFamily="18" charset="0"/>
              </a:rPr>
              <a:t>grep </a:t>
            </a:r>
            <a:r>
              <a:rPr sz="1800" spc="-5" dirty="0">
                <a:latin typeface="Times New Roman" pitchFamily="18" charset="0"/>
                <a:cs typeface="Times New Roman" pitchFamily="18" charset="0"/>
              </a:rPr>
              <a:t>or</a:t>
            </a:r>
            <a:r>
              <a:rPr sz="1800" spc="-20" dirty="0">
                <a:latin typeface="Times New Roman" pitchFamily="18" charset="0"/>
                <a:cs typeface="Times New Roman" pitchFamily="18" charset="0"/>
              </a:rPr>
              <a:t> </a:t>
            </a:r>
            <a:r>
              <a:rPr sz="1800" i="1" dirty="0">
                <a:latin typeface="Times New Roman" pitchFamily="18" charset="0"/>
                <a:cs typeface="Times New Roman" pitchFamily="18" charset="0"/>
              </a:rPr>
              <a:t>fgrep</a:t>
            </a: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pPr>
            <a:r>
              <a:rPr sz="1800" b="1" spc="-5" dirty="0">
                <a:latin typeface="Times New Roman" pitchFamily="18" charset="0"/>
                <a:cs typeface="Times New Roman" pitchFamily="18" charset="0"/>
              </a:rPr>
              <a:t>Options: </a:t>
            </a:r>
            <a:r>
              <a:rPr sz="1800" dirty="0">
                <a:latin typeface="Times New Roman" pitchFamily="18" charset="0"/>
                <a:cs typeface="Times New Roman" pitchFamily="18" charset="0"/>
              </a:rPr>
              <a:t>Most of the </a:t>
            </a:r>
            <a:r>
              <a:rPr sz="1800" spc="-5" dirty="0">
                <a:latin typeface="Times New Roman" pitchFamily="18" charset="0"/>
                <a:cs typeface="Times New Roman" pitchFamily="18" charset="0"/>
              </a:rPr>
              <a:t>options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this command are same as</a:t>
            </a:r>
            <a:r>
              <a:rPr sz="1800" spc="-15" dirty="0">
                <a:latin typeface="Times New Roman" pitchFamily="18" charset="0"/>
                <a:cs typeface="Times New Roman" pitchFamily="18" charset="0"/>
              </a:rPr>
              <a:t> </a:t>
            </a:r>
            <a:r>
              <a:rPr sz="1800" i="1" u="heavy" spc="-5" dirty="0">
                <a:solidFill>
                  <a:srgbClr val="009A9A"/>
                </a:solidFill>
                <a:uFill>
                  <a:solidFill>
                    <a:srgbClr val="009999"/>
                  </a:solidFill>
                </a:uFill>
                <a:latin typeface="Times New Roman" pitchFamily="18" charset="0"/>
                <a:cs typeface="Times New Roman" pitchFamily="18" charset="0"/>
              </a:rPr>
              <a:t>grep</a:t>
            </a:r>
            <a:r>
              <a:rPr sz="1800" spc="-5"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marR="6350" algn="just">
              <a:lnSpc>
                <a:spcPct val="100000"/>
              </a:lnSpc>
            </a:pPr>
            <a:r>
              <a:rPr sz="1800" b="1" spc="-5" dirty="0">
                <a:latin typeface="Times New Roman" pitchFamily="18" charset="0"/>
                <a:cs typeface="Times New Roman" pitchFamily="18" charset="0"/>
              </a:rPr>
              <a:t>-c: </a:t>
            </a:r>
            <a:r>
              <a:rPr sz="1800" spc="-5" dirty="0">
                <a:latin typeface="Times New Roman" pitchFamily="18" charset="0"/>
                <a:cs typeface="Times New Roman" pitchFamily="18" charset="0"/>
              </a:rPr>
              <a:t>Used to counts and prints the number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lines that matched the pattern and not the  lines.</a:t>
            </a:r>
            <a:endParaRPr sz="1800">
              <a:latin typeface="Times New Roman" pitchFamily="18" charset="0"/>
              <a:cs typeface="Times New Roman" pitchFamily="18" charset="0"/>
            </a:endParaRPr>
          </a:p>
          <a:p>
            <a:pPr marR="234315" algn="r">
              <a:lnSpc>
                <a:spcPct val="100000"/>
              </a:lnSpc>
              <a:spcBef>
                <a:spcPts val="655"/>
              </a:spcBef>
            </a:pPr>
            <a:r>
              <a:rPr sz="1400" spc="-5" dirty="0">
                <a:latin typeface="Times New Roman" pitchFamily="18" charset="0"/>
                <a:cs typeface="Times New Roman" pitchFamily="18" charset="0"/>
              </a:rPr>
              <a:t>21</a:t>
            </a:r>
            <a:endParaRPr sz="14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8" name="object 8"/>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22</a:t>
            </a:r>
            <a:endParaRPr sz="1400">
              <a:latin typeface="Arial"/>
              <a:cs typeface="Arial"/>
            </a:endParaRPr>
          </a:p>
        </p:txBody>
      </p:sp>
      <p:sp>
        <p:nvSpPr>
          <p:cNvPr id="9" name="object 9"/>
          <p:cNvSpPr txBox="1"/>
          <p:nvPr/>
        </p:nvSpPr>
        <p:spPr>
          <a:xfrm>
            <a:off x="535922" y="1984502"/>
            <a:ext cx="8566150" cy="4183196"/>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itchFamily="18" charset="0"/>
                <a:cs typeface="Times New Roman" pitchFamily="18" charset="0"/>
              </a:rPr>
              <a:t>fgrep command in Linux with</a:t>
            </a:r>
            <a:r>
              <a:rPr sz="1800" b="1" spc="10" dirty="0">
                <a:latin typeface="Times New Roman" pitchFamily="18" charset="0"/>
                <a:cs typeface="Times New Roman" pitchFamily="18" charset="0"/>
              </a:rPr>
              <a:t> </a:t>
            </a:r>
            <a:r>
              <a:rPr sz="1800" b="1" spc="-10" dirty="0">
                <a:latin typeface="Times New Roman" pitchFamily="18" charset="0"/>
                <a:cs typeface="Times New Roman" pitchFamily="18" charset="0"/>
              </a:rPr>
              <a:t>examples</a:t>
            </a:r>
            <a:endParaRPr sz="1800">
              <a:latin typeface="Times New Roman" pitchFamily="18" charset="0"/>
              <a:cs typeface="Times New Roman" pitchFamily="18" charset="0"/>
            </a:endParaRPr>
          </a:p>
          <a:p>
            <a:pPr>
              <a:lnSpc>
                <a:spcPct val="100000"/>
              </a:lnSpc>
              <a:spcBef>
                <a:spcPts val="30"/>
              </a:spcBef>
            </a:pPr>
            <a:endParaRPr sz="1850">
              <a:latin typeface="Times New Roman" pitchFamily="18" charset="0"/>
              <a:cs typeface="Times New Roman" pitchFamily="18" charset="0"/>
            </a:endParaRPr>
          </a:p>
          <a:p>
            <a:pPr marL="12700" marR="5080">
              <a:lnSpc>
                <a:spcPct val="100000"/>
              </a:lnSpc>
            </a:pPr>
            <a:r>
              <a:rPr sz="1800" spc="-5" dirty="0">
                <a:latin typeface="Times New Roman" pitchFamily="18" charset="0"/>
                <a:cs typeface="Times New Roman" pitchFamily="18" charset="0"/>
              </a:rPr>
              <a:t>The </a:t>
            </a:r>
            <a:r>
              <a:rPr sz="1800" i="1" spc="-5" dirty="0">
                <a:latin typeface="Times New Roman" pitchFamily="18" charset="0"/>
                <a:cs typeface="Times New Roman" pitchFamily="18" charset="0"/>
              </a:rPr>
              <a:t>fgrep </a:t>
            </a:r>
            <a:r>
              <a:rPr sz="1800" dirty="0">
                <a:latin typeface="Times New Roman" pitchFamily="18" charset="0"/>
                <a:cs typeface="Times New Roman" pitchFamily="18" charset="0"/>
              </a:rPr>
              <a:t>filter </a:t>
            </a:r>
            <a:r>
              <a:rPr sz="1800" spc="-5" dirty="0">
                <a:latin typeface="Times New Roman" pitchFamily="18" charset="0"/>
                <a:cs typeface="Times New Roman" pitchFamily="18" charset="0"/>
              </a:rPr>
              <a:t>is used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search </a:t>
            </a:r>
            <a:r>
              <a:rPr sz="1800" dirty="0">
                <a:latin typeface="Times New Roman" pitchFamily="18" charset="0"/>
                <a:cs typeface="Times New Roman" pitchFamily="18" charset="0"/>
              </a:rPr>
              <a:t>for the </a:t>
            </a:r>
            <a:r>
              <a:rPr sz="1800" spc="-5" dirty="0">
                <a:latin typeface="Times New Roman" pitchFamily="18" charset="0"/>
                <a:cs typeface="Times New Roman" pitchFamily="18" charset="0"/>
              </a:rPr>
              <a:t>fixed-character strings in a </a:t>
            </a:r>
            <a:r>
              <a:rPr sz="1800" dirty="0">
                <a:latin typeface="Times New Roman" pitchFamily="18" charset="0"/>
                <a:cs typeface="Times New Roman" pitchFamily="18" charset="0"/>
              </a:rPr>
              <a:t>file. </a:t>
            </a:r>
            <a:r>
              <a:rPr sz="1800" spc="-5" dirty="0">
                <a:latin typeface="Times New Roman" pitchFamily="18" charset="0"/>
                <a:cs typeface="Times New Roman" pitchFamily="18" charset="0"/>
              </a:rPr>
              <a:t>There can be  multiple files also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be searched. </a:t>
            </a:r>
            <a:r>
              <a:rPr sz="1800" dirty="0">
                <a:latin typeface="Times New Roman" pitchFamily="18" charset="0"/>
                <a:cs typeface="Times New Roman" pitchFamily="18" charset="0"/>
              </a:rPr>
              <a:t>This </a:t>
            </a:r>
            <a:r>
              <a:rPr sz="1800" spc="-5" dirty="0">
                <a:latin typeface="Times New Roman" pitchFamily="18" charset="0"/>
                <a:cs typeface="Times New Roman" pitchFamily="18" charset="0"/>
              </a:rPr>
              <a:t>command is useful when you need </a:t>
            </a:r>
            <a:r>
              <a:rPr sz="1800" dirty="0">
                <a:latin typeface="Times New Roman" pitchFamily="18" charset="0"/>
                <a:cs typeface="Times New Roman" pitchFamily="18" charset="0"/>
              </a:rPr>
              <a:t>to </a:t>
            </a:r>
            <a:r>
              <a:rPr sz="1800" spc="-5" dirty="0">
                <a:latin typeface="Times New Roman" pitchFamily="18" charset="0"/>
                <a:cs typeface="Times New Roman" pitchFamily="18" charset="0"/>
              </a:rPr>
              <a:t>search  </a:t>
            </a:r>
            <a:r>
              <a:rPr sz="1800" dirty="0">
                <a:latin typeface="Times New Roman" pitchFamily="18" charset="0"/>
                <a:cs typeface="Times New Roman" pitchFamily="18" charset="0"/>
              </a:rPr>
              <a:t>for </a:t>
            </a:r>
            <a:r>
              <a:rPr sz="1800" spc="-5" dirty="0">
                <a:latin typeface="Times New Roman" pitchFamily="18" charset="0"/>
                <a:cs typeface="Times New Roman" pitchFamily="18" charset="0"/>
              </a:rPr>
              <a:t>strings which contain </a:t>
            </a:r>
            <a:r>
              <a:rPr sz="1800" dirty="0">
                <a:latin typeface="Times New Roman" pitchFamily="18" charset="0"/>
                <a:cs typeface="Times New Roman" pitchFamily="18" charset="0"/>
              </a:rPr>
              <a:t>lots of </a:t>
            </a:r>
            <a:r>
              <a:rPr sz="1800" spc="-5" dirty="0">
                <a:latin typeface="Times New Roman" pitchFamily="18" charset="0"/>
                <a:cs typeface="Times New Roman" pitchFamily="18" charset="0"/>
              </a:rPr>
              <a:t>regular </a:t>
            </a:r>
            <a:r>
              <a:rPr sz="1800" dirty="0">
                <a:latin typeface="Times New Roman" pitchFamily="18" charset="0"/>
                <a:cs typeface="Times New Roman" pitchFamily="18" charset="0"/>
              </a:rPr>
              <a:t>expression metacharacters, </a:t>
            </a:r>
            <a:r>
              <a:rPr sz="1800" spc="-5" dirty="0">
                <a:latin typeface="Times New Roman" pitchFamily="18" charset="0"/>
                <a:cs typeface="Times New Roman" pitchFamily="18" charset="0"/>
              </a:rPr>
              <a:t>such as </a:t>
            </a:r>
            <a:r>
              <a:rPr sz="1800" dirty="0">
                <a:latin typeface="Times New Roman" pitchFamily="18" charset="0"/>
                <a:cs typeface="Times New Roman" pitchFamily="18" charset="0"/>
              </a:rPr>
              <a:t>“^”, “$”,  </a:t>
            </a:r>
            <a:r>
              <a:rPr sz="1800" spc="-5" dirty="0">
                <a:latin typeface="Times New Roman" pitchFamily="18" charset="0"/>
                <a:cs typeface="Times New Roman" pitchFamily="18" charset="0"/>
              </a:rPr>
              <a:t>etc.</a:t>
            </a:r>
            <a:endParaRPr sz="180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Syntax:</a:t>
            </a:r>
            <a:endParaRPr sz="1800">
              <a:latin typeface="Times New Roman" pitchFamily="18" charset="0"/>
              <a:cs typeface="Times New Roman" pitchFamily="18" charset="0"/>
            </a:endParaRPr>
          </a:p>
          <a:p>
            <a:pPr marL="12700">
              <a:lnSpc>
                <a:spcPct val="100000"/>
              </a:lnSpc>
            </a:pPr>
            <a:r>
              <a:rPr sz="1800" spc="-5" dirty="0">
                <a:latin typeface="Times New Roman" pitchFamily="18" charset="0"/>
                <a:cs typeface="Times New Roman" pitchFamily="18" charset="0"/>
              </a:rPr>
              <a:t>fgrep [options] </a:t>
            </a:r>
            <a:r>
              <a:rPr sz="1800" dirty="0">
                <a:latin typeface="Times New Roman" pitchFamily="18" charset="0"/>
                <a:cs typeface="Times New Roman" pitchFamily="18" charset="0"/>
              </a:rPr>
              <a:t>[ </a:t>
            </a:r>
            <a:r>
              <a:rPr sz="1800" spc="-5" dirty="0">
                <a:latin typeface="Times New Roman" pitchFamily="18" charset="0"/>
                <a:cs typeface="Times New Roman" pitchFamily="18" charset="0"/>
              </a:rPr>
              <a:t>-e pattern_list] [pattern]</a:t>
            </a:r>
            <a:r>
              <a:rPr sz="1800" spc="-30" dirty="0">
                <a:latin typeface="Times New Roman" pitchFamily="18" charset="0"/>
                <a:cs typeface="Times New Roman" pitchFamily="18" charset="0"/>
              </a:rPr>
              <a:t> </a:t>
            </a:r>
            <a:r>
              <a:rPr sz="1800" spc="-5" dirty="0">
                <a:latin typeface="Times New Roman" pitchFamily="18" charset="0"/>
                <a:cs typeface="Times New Roman" pitchFamily="18" charset="0"/>
              </a:rPr>
              <a:t>[file]</a:t>
            </a:r>
            <a:endParaRPr sz="1800">
              <a:latin typeface="Times New Roman" pitchFamily="18" charset="0"/>
              <a:cs typeface="Times New Roman" pitchFamily="18" charset="0"/>
            </a:endParaRPr>
          </a:p>
          <a:p>
            <a:pPr>
              <a:lnSpc>
                <a:spcPct val="100000"/>
              </a:lnSpc>
              <a:spcBef>
                <a:spcPts val="45"/>
              </a:spcBef>
            </a:pPr>
            <a:endParaRPr sz="185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Options with</a:t>
            </a:r>
            <a:r>
              <a:rPr sz="1400" b="1" spc="-40" dirty="0">
                <a:latin typeface="Times New Roman" pitchFamily="18" charset="0"/>
                <a:cs typeface="Times New Roman" pitchFamily="18" charset="0"/>
              </a:rPr>
              <a:t> </a:t>
            </a:r>
            <a:r>
              <a:rPr sz="1400" b="1" spc="-5" dirty="0">
                <a:latin typeface="Times New Roman" pitchFamily="18" charset="0"/>
                <a:cs typeface="Times New Roman" pitchFamily="18" charset="0"/>
              </a:rPr>
              <a:t>Description:</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-c : </a:t>
            </a:r>
            <a:r>
              <a:rPr sz="1400" spc="-5" dirty="0">
                <a:latin typeface="Times New Roman" pitchFamily="18" charset="0"/>
                <a:cs typeface="Times New Roman" pitchFamily="18" charset="0"/>
              </a:rPr>
              <a:t>It is used to print only a count of the lines which contain the</a:t>
            </a:r>
            <a:r>
              <a:rPr sz="1400" spc="-110" dirty="0">
                <a:latin typeface="Times New Roman" pitchFamily="18" charset="0"/>
                <a:cs typeface="Times New Roman" pitchFamily="18" charset="0"/>
              </a:rPr>
              <a:t> </a:t>
            </a:r>
            <a:r>
              <a:rPr sz="1400" spc="-5" dirty="0">
                <a:latin typeface="Times New Roman" pitchFamily="18" charset="0"/>
                <a:cs typeface="Times New Roman" pitchFamily="18" charset="0"/>
              </a:rPr>
              <a:t>pattern.</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-h : </a:t>
            </a:r>
            <a:r>
              <a:rPr sz="1400" spc="-5" dirty="0">
                <a:latin typeface="Times New Roman" pitchFamily="18" charset="0"/>
                <a:cs typeface="Times New Roman" pitchFamily="18" charset="0"/>
              </a:rPr>
              <a:t>Used to display the matched</a:t>
            </a:r>
            <a:r>
              <a:rPr sz="1400" spc="-75" dirty="0">
                <a:latin typeface="Times New Roman" pitchFamily="18" charset="0"/>
                <a:cs typeface="Times New Roman" pitchFamily="18" charset="0"/>
              </a:rPr>
              <a:t> </a:t>
            </a:r>
            <a:r>
              <a:rPr sz="1400" spc="-5" dirty="0">
                <a:latin typeface="Times New Roman" pitchFamily="18" charset="0"/>
                <a:cs typeface="Times New Roman" pitchFamily="18" charset="0"/>
              </a:rPr>
              <a:t>lines.</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-i : </a:t>
            </a:r>
            <a:r>
              <a:rPr sz="1400" spc="-5" dirty="0">
                <a:latin typeface="Times New Roman" pitchFamily="18" charset="0"/>
                <a:cs typeface="Times New Roman" pitchFamily="18" charset="0"/>
              </a:rPr>
              <a:t>During comparisons, it will ignore upper/lower case</a:t>
            </a:r>
            <a:r>
              <a:rPr sz="1400" spc="-90" dirty="0">
                <a:latin typeface="Times New Roman" pitchFamily="18" charset="0"/>
                <a:cs typeface="Times New Roman" pitchFamily="18" charset="0"/>
              </a:rPr>
              <a:t> </a:t>
            </a:r>
            <a:r>
              <a:rPr sz="1400" spc="-5" dirty="0">
                <a:latin typeface="Times New Roman" pitchFamily="18" charset="0"/>
                <a:cs typeface="Times New Roman" pitchFamily="18" charset="0"/>
              </a:rPr>
              <a:t>distinction.</a:t>
            </a:r>
            <a:endParaRPr sz="1400">
              <a:latin typeface="Times New Roman" pitchFamily="18" charset="0"/>
              <a:cs typeface="Times New Roman" pitchFamily="18" charset="0"/>
            </a:endParaRPr>
          </a:p>
          <a:p>
            <a:pPr marL="12700" marR="299085">
              <a:lnSpc>
                <a:spcPct val="100000"/>
              </a:lnSpc>
            </a:pPr>
            <a:r>
              <a:rPr sz="1400" b="1" spc="-5" dirty="0">
                <a:latin typeface="Times New Roman" pitchFamily="18" charset="0"/>
                <a:cs typeface="Times New Roman" pitchFamily="18" charset="0"/>
              </a:rPr>
              <a:t>-l : </a:t>
            </a:r>
            <a:r>
              <a:rPr sz="1400" spc="-5" dirty="0">
                <a:latin typeface="Times New Roman" pitchFamily="18" charset="0"/>
                <a:cs typeface="Times New Roman" pitchFamily="18" charset="0"/>
              </a:rPr>
              <a:t>Used to print the names of files with matching </a:t>
            </a:r>
            <a:r>
              <a:rPr sz="1400" dirty="0">
                <a:latin typeface="Times New Roman" pitchFamily="18" charset="0"/>
                <a:cs typeface="Times New Roman" pitchFamily="18" charset="0"/>
              </a:rPr>
              <a:t>lines </a:t>
            </a:r>
            <a:r>
              <a:rPr sz="1400" spc="-5" dirty="0">
                <a:latin typeface="Times New Roman" pitchFamily="18" charset="0"/>
                <a:cs typeface="Times New Roman" pitchFamily="18" charset="0"/>
              </a:rPr>
              <a:t>once, separated by new-lines. It will not repeat the  names of files when the pattern is found more than</a:t>
            </a:r>
            <a:r>
              <a:rPr sz="1400" spc="-105" dirty="0">
                <a:latin typeface="Times New Roman" pitchFamily="18" charset="0"/>
                <a:cs typeface="Times New Roman" pitchFamily="18" charset="0"/>
              </a:rPr>
              <a:t> </a:t>
            </a:r>
            <a:r>
              <a:rPr sz="1400" spc="-5" dirty="0">
                <a:latin typeface="Times New Roman" pitchFamily="18" charset="0"/>
                <a:cs typeface="Times New Roman" pitchFamily="18" charset="0"/>
              </a:rPr>
              <a:t>once.</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-n : </a:t>
            </a:r>
            <a:r>
              <a:rPr sz="1400" spc="-5" dirty="0">
                <a:latin typeface="Times New Roman" pitchFamily="18" charset="0"/>
                <a:cs typeface="Times New Roman" pitchFamily="18" charset="0"/>
              </a:rPr>
              <a:t>It is used precede each line by its line number in the file (first line is</a:t>
            </a:r>
            <a:r>
              <a:rPr sz="1400" spc="-100" dirty="0">
                <a:latin typeface="Times New Roman" pitchFamily="18" charset="0"/>
                <a:cs typeface="Times New Roman" pitchFamily="18" charset="0"/>
              </a:rPr>
              <a:t> </a:t>
            </a:r>
            <a:r>
              <a:rPr sz="1400" spc="-5" dirty="0">
                <a:latin typeface="Times New Roman" pitchFamily="18" charset="0"/>
                <a:cs typeface="Times New Roman" pitchFamily="18" charset="0"/>
              </a:rPr>
              <a:t>1).</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-s : </a:t>
            </a:r>
            <a:r>
              <a:rPr sz="1400" spc="-5" dirty="0">
                <a:latin typeface="Times New Roman" pitchFamily="18" charset="0"/>
                <a:cs typeface="Times New Roman" pitchFamily="18" charset="0"/>
              </a:rPr>
              <a:t>It will only display the error</a:t>
            </a:r>
            <a:r>
              <a:rPr sz="1400" spc="-60" dirty="0">
                <a:latin typeface="Times New Roman" pitchFamily="18" charset="0"/>
                <a:cs typeface="Times New Roman" pitchFamily="18" charset="0"/>
              </a:rPr>
              <a:t> </a:t>
            </a:r>
            <a:r>
              <a:rPr sz="1400" spc="-5" dirty="0">
                <a:latin typeface="Times New Roman" pitchFamily="18" charset="0"/>
                <a:cs typeface="Times New Roman" pitchFamily="18" charset="0"/>
              </a:rPr>
              <a:t>messages.</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-v : </a:t>
            </a:r>
            <a:r>
              <a:rPr sz="1400" spc="-5" dirty="0">
                <a:latin typeface="Times New Roman" pitchFamily="18" charset="0"/>
                <a:cs typeface="Times New Roman" pitchFamily="18" charset="0"/>
              </a:rPr>
              <a:t>Print all lines except those contain the</a:t>
            </a:r>
            <a:r>
              <a:rPr sz="1400" spc="-90" dirty="0">
                <a:latin typeface="Times New Roman" pitchFamily="18" charset="0"/>
                <a:cs typeface="Times New Roman" pitchFamily="18" charset="0"/>
              </a:rPr>
              <a:t> </a:t>
            </a:r>
            <a:r>
              <a:rPr sz="1400" spc="-5" dirty="0">
                <a:latin typeface="Times New Roman" pitchFamily="18" charset="0"/>
                <a:cs typeface="Times New Roman" pitchFamily="18" charset="0"/>
              </a:rPr>
              <a:t>pattern.</a:t>
            </a:r>
            <a:endParaRPr sz="1400">
              <a:latin typeface="Times New Roman" pitchFamily="18" charset="0"/>
              <a:cs typeface="Times New Roman" pitchFamily="18" charset="0"/>
            </a:endParaRPr>
          </a:p>
        </p:txBody>
      </p:sp>
      <p:sp>
        <p:nvSpPr>
          <p:cNvPr id="10" name="object 10"/>
          <p:cNvSpPr txBox="1"/>
          <p:nvPr/>
        </p:nvSpPr>
        <p:spPr>
          <a:xfrm>
            <a:off x="535929" y="6375143"/>
            <a:ext cx="7106920" cy="87884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a:t>
            </a:r>
            <a:r>
              <a:rPr sz="1400" b="1" spc="-5" dirty="0">
                <a:latin typeface="Times New Roman" pitchFamily="18" charset="0"/>
                <a:cs typeface="Times New Roman" pitchFamily="18" charset="0"/>
              </a:rPr>
              <a:t>x : </a:t>
            </a:r>
            <a:r>
              <a:rPr sz="1400" spc="-5" dirty="0">
                <a:latin typeface="Times New Roman" pitchFamily="18" charset="0"/>
                <a:cs typeface="Times New Roman" pitchFamily="18" charset="0"/>
              </a:rPr>
              <a:t>Print only lines matched</a:t>
            </a:r>
            <a:r>
              <a:rPr sz="1400" spc="-50" dirty="0">
                <a:latin typeface="Times New Roman" pitchFamily="18" charset="0"/>
                <a:cs typeface="Times New Roman" pitchFamily="18" charset="0"/>
              </a:rPr>
              <a:t> </a:t>
            </a:r>
            <a:r>
              <a:rPr sz="1400" spc="-15" dirty="0">
                <a:latin typeface="Times New Roman" pitchFamily="18" charset="0"/>
                <a:cs typeface="Times New Roman" pitchFamily="18" charset="0"/>
              </a:rPr>
              <a:t>entirely.</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-e pattern_list : </a:t>
            </a:r>
            <a:r>
              <a:rPr sz="1400" spc="-5" dirty="0">
                <a:latin typeface="Times New Roman" pitchFamily="18" charset="0"/>
                <a:cs typeface="Times New Roman" pitchFamily="18" charset="0"/>
              </a:rPr>
              <a:t>Search for a string in pattern-list (useful when the string begins with a</a:t>
            </a:r>
            <a:r>
              <a:rPr sz="1400" spc="20" dirty="0">
                <a:latin typeface="Times New Roman" pitchFamily="18" charset="0"/>
                <a:cs typeface="Times New Roman" pitchFamily="18" charset="0"/>
              </a:rPr>
              <a:t> </a:t>
            </a:r>
            <a:r>
              <a:rPr sz="1400" spc="-5" dirty="0">
                <a:latin typeface="Times New Roman" pitchFamily="18" charset="0"/>
                <a:cs typeface="Times New Roman" pitchFamily="18" charset="0"/>
              </a:rPr>
              <a:t>“-“).</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-f pattern-file : </a:t>
            </a:r>
            <a:r>
              <a:rPr sz="1400" spc="-45" dirty="0">
                <a:latin typeface="Times New Roman" pitchFamily="18" charset="0"/>
                <a:cs typeface="Times New Roman" pitchFamily="18" charset="0"/>
              </a:rPr>
              <a:t>Take </a:t>
            </a:r>
            <a:r>
              <a:rPr sz="1400" spc="-5" dirty="0">
                <a:latin typeface="Times New Roman" pitchFamily="18" charset="0"/>
                <a:cs typeface="Times New Roman" pitchFamily="18" charset="0"/>
              </a:rPr>
              <a:t>the list of patterns from</a:t>
            </a:r>
            <a:r>
              <a:rPr sz="1400" spc="-45" dirty="0">
                <a:latin typeface="Times New Roman" pitchFamily="18" charset="0"/>
                <a:cs typeface="Times New Roman" pitchFamily="18" charset="0"/>
              </a:rPr>
              <a:t> </a:t>
            </a:r>
            <a:r>
              <a:rPr sz="1400" spc="-5" dirty="0">
                <a:latin typeface="Times New Roman" pitchFamily="18" charset="0"/>
                <a:cs typeface="Times New Roman" pitchFamily="18" charset="0"/>
              </a:rPr>
              <a:t>pattern-file.</a:t>
            </a:r>
            <a:endParaRPr sz="1400">
              <a:latin typeface="Times New Roman" pitchFamily="18" charset="0"/>
              <a:cs typeface="Times New Roman" pitchFamily="18" charset="0"/>
            </a:endParaRPr>
          </a:p>
          <a:p>
            <a:pPr marL="12700">
              <a:lnSpc>
                <a:spcPct val="100000"/>
              </a:lnSpc>
            </a:pPr>
            <a:r>
              <a:rPr sz="1400" b="1" spc="-5" dirty="0">
                <a:latin typeface="Times New Roman" pitchFamily="18" charset="0"/>
                <a:cs typeface="Times New Roman" pitchFamily="18" charset="0"/>
              </a:rPr>
              <a:t>pattern : </a:t>
            </a:r>
            <a:r>
              <a:rPr sz="1400" spc="-5" dirty="0">
                <a:latin typeface="Times New Roman" pitchFamily="18" charset="0"/>
                <a:cs typeface="Times New Roman" pitchFamily="18" charset="0"/>
              </a:rPr>
              <a:t>Specify a pattern to be used during the search for</a:t>
            </a:r>
            <a:r>
              <a:rPr sz="1400" spc="-130" dirty="0">
                <a:latin typeface="Times New Roman" pitchFamily="18" charset="0"/>
                <a:cs typeface="Times New Roman" pitchFamily="18" charset="0"/>
              </a:rPr>
              <a:t> </a:t>
            </a:r>
            <a:r>
              <a:rPr sz="1400" spc="-5" dirty="0">
                <a:latin typeface="Times New Roman" pitchFamily="18" charset="0"/>
                <a:cs typeface="Times New Roman" pitchFamily="18" charset="0"/>
              </a:rPr>
              <a:t>input.</a:t>
            </a:r>
            <a:endParaRPr sz="14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8" name="object 8"/>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22</a:t>
            </a:r>
            <a:endParaRPr sz="1400">
              <a:latin typeface="Arial"/>
              <a:cs typeface="Arial"/>
            </a:endParaRPr>
          </a:p>
        </p:txBody>
      </p:sp>
      <p:sp>
        <p:nvSpPr>
          <p:cNvPr id="9" name="object 9"/>
          <p:cNvSpPr txBox="1"/>
          <p:nvPr/>
        </p:nvSpPr>
        <p:spPr>
          <a:xfrm>
            <a:off x="304800" y="1981200"/>
            <a:ext cx="9525000" cy="5768246"/>
          </a:xfrm>
          <a:prstGeom prst="rect">
            <a:avLst/>
          </a:prstGeom>
        </p:spPr>
        <p:txBody>
          <a:bodyPr vert="horz" wrap="square" lIns="0" tIns="12700" rIns="0" bIns="0" rtlCol="0">
            <a:spAutoFit/>
          </a:bodyPr>
          <a:lstStyle/>
          <a:p>
            <a:r>
              <a:rPr lang="en-US" b="1" dirty="0" smtClean="0"/>
              <a:t>#1) Anchor Characters:</a:t>
            </a:r>
            <a:r>
              <a:rPr lang="en-US" dirty="0" smtClean="0"/>
              <a:t> ‘^’ and ‘$’ at the beginning and end of the pattern are used to anchor the pattern to the start of the line, and to the end of the line respectively.</a:t>
            </a:r>
          </a:p>
          <a:p>
            <a:r>
              <a:rPr lang="en-US" b="1" u="sng" dirty="0" smtClean="0"/>
              <a:t>Example:</a:t>
            </a:r>
            <a:r>
              <a:rPr lang="en-US" dirty="0" smtClean="0"/>
              <a:t> “^Name” matches all lines that start with the string “Name”. The strings “\&lt;” and “\&gt;” are used to anchor the pattern to the start and end of a word respectively.</a:t>
            </a:r>
          </a:p>
          <a:p>
            <a:r>
              <a:rPr lang="en-US" b="1" dirty="0" smtClean="0"/>
              <a:t>#2) Wildcard Character:</a:t>
            </a:r>
            <a:r>
              <a:rPr lang="en-US" dirty="0" smtClean="0"/>
              <a:t> ‘.’ Is used to match any character.</a:t>
            </a:r>
          </a:p>
          <a:p>
            <a:r>
              <a:rPr lang="en-US" b="1" u="sng" dirty="0" smtClean="0"/>
              <a:t>Example:</a:t>
            </a:r>
            <a:r>
              <a:rPr lang="en-US" u="sng" dirty="0" smtClean="0"/>
              <a:t>“</a:t>
            </a:r>
            <a:r>
              <a:rPr lang="en-US" dirty="0" smtClean="0"/>
              <a:t>^.$” will match all lines with any single character.</a:t>
            </a:r>
          </a:p>
          <a:p>
            <a:r>
              <a:rPr lang="en-US" b="1" dirty="0" smtClean="0"/>
              <a:t>#3) Escaped Characters:</a:t>
            </a:r>
            <a:r>
              <a:rPr lang="en-US" dirty="0" smtClean="0"/>
              <a:t> Any of the special characters can be matched as a regular character by escaping them with a ‘\’.</a:t>
            </a:r>
          </a:p>
          <a:p>
            <a:r>
              <a:rPr lang="en-US" b="1" u="sng" dirty="0" smtClean="0"/>
              <a:t>Example:</a:t>
            </a:r>
            <a:r>
              <a:rPr lang="en-US" dirty="0" smtClean="0"/>
              <a:t> “\$\*” will match the lines that contain the string “$*”</a:t>
            </a:r>
          </a:p>
          <a:p>
            <a:r>
              <a:rPr lang="en-US" b="1" dirty="0" smtClean="0"/>
              <a:t>#4) Character Range:</a:t>
            </a:r>
            <a:r>
              <a:rPr lang="en-US" dirty="0" smtClean="0"/>
              <a:t> A set of characters enclosed in a ‘[‘ and ‘]’ pair specify a range of characters to be matched.</a:t>
            </a:r>
          </a:p>
          <a:p>
            <a:endParaRPr lang="en-US" dirty="0" smtClean="0"/>
          </a:p>
          <a:p>
            <a:r>
              <a:rPr lang="en-US" b="1" dirty="0" smtClean="0"/>
              <a:t>#5) Repetition Modifier:</a:t>
            </a:r>
            <a:r>
              <a:rPr lang="en-US" dirty="0" smtClean="0"/>
              <a:t> A ‘*’ after a character or group of characters is used to allow matching zero or more instances of the preceding pattern.</a:t>
            </a:r>
          </a:p>
          <a:p>
            <a:r>
              <a:rPr lang="en-US" b="1" dirty="0" smtClean="0"/>
              <a:t>The </a:t>
            </a:r>
            <a:r>
              <a:rPr lang="en-US" b="1" dirty="0" err="1" smtClean="0"/>
              <a:t>grep</a:t>
            </a:r>
            <a:r>
              <a:rPr lang="en-US" b="1" dirty="0" smtClean="0"/>
              <a:t> command supports a number of options for additional controls on the matching:</a:t>
            </a:r>
            <a:endParaRPr lang="en-US" dirty="0" smtClean="0"/>
          </a:p>
          <a:p>
            <a:r>
              <a:rPr lang="en-US" dirty="0" smtClean="0"/>
              <a:t>-</a:t>
            </a:r>
            <a:r>
              <a:rPr lang="en-US" dirty="0" err="1" smtClean="0"/>
              <a:t>i</a:t>
            </a:r>
            <a:r>
              <a:rPr lang="en-US" dirty="0" smtClean="0"/>
              <a:t>: performs a case-insensitive search.</a:t>
            </a:r>
          </a:p>
          <a:p>
            <a:r>
              <a:rPr lang="en-US" dirty="0" smtClean="0"/>
              <a:t>-n: displays the lines containing the pattern along with the line numbers.</a:t>
            </a:r>
          </a:p>
          <a:p>
            <a:r>
              <a:rPr lang="en-US" dirty="0" smtClean="0"/>
              <a:t>-v: displays the lines not containing the specified pattern.</a:t>
            </a:r>
          </a:p>
          <a:p>
            <a:r>
              <a:rPr lang="en-US" dirty="0" smtClean="0"/>
              <a:t>-c: displays the count of the matching patterns.</a:t>
            </a:r>
          </a:p>
          <a:p>
            <a:endParaRPr lang="en-US" dirty="0" smtClean="0"/>
          </a:p>
          <a:p>
            <a:pPr marL="12700">
              <a:lnSpc>
                <a:spcPct val="100000"/>
              </a:lnSpc>
            </a:pPr>
            <a:endParaRPr sz="140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8" name="object 8"/>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22</a:t>
            </a:r>
            <a:endParaRPr sz="1400">
              <a:latin typeface="Arial"/>
              <a:cs typeface="Arial"/>
            </a:endParaRPr>
          </a:p>
        </p:txBody>
      </p:sp>
      <p:sp>
        <p:nvSpPr>
          <p:cNvPr id="9" name="object 9"/>
          <p:cNvSpPr txBox="1"/>
          <p:nvPr/>
        </p:nvSpPr>
        <p:spPr>
          <a:xfrm>
            <a:off x="304800" y="2514600"/>
            <a:ext cx="9525000" cy="4106252"/>
          </a:xfrm>
          <a:prstGeom prst="rect">
            <a:avLst/>
          </a:prstGeom>
        </p:spPr>
        <p:txBody>
          <a:bodyPr vert="horz" wrap="square" lIns="0" tIns="12700" rIns="0" bIns="0" rtlCol="0">
            <a:spAutoFit/>
          </a:bodyPr>
          <a:lstStyle/>
          <a:p>
            <a:r>
              <a:rPr lang="en-US" b="1" dirty="0" smtClean="0"/>
              <a:t>#</a:t>
            </a:r>
            <a:r>
              <a:rPr lang="en-US" dirty="0" smtClean="0"/>
              <a:t>Match all lines that start with ‘hello’. </a:t>
            </a:r>
            <a:r>
              <a:rPr lang="en-US" b="1" u="sng" dirty="0" err="1" smtClean="0"/>
              <a:t>E.g</a:t>
            </a:r>
            <a:r>
              <a:rPr lang="en-US" b="1" u="sng" dirty="0" smtClean="0"/>
              <a:t>:</a:t>
            </a:r>
            <a:r>
              <a:rPr lang="en-US" dirty="0" smtClean="0"/>
              <a:t> “hello there”</a:t>
            </a:r>
          </a:p>
          <a:p>
            <a:endParaRPr lang="en-US" dirty="0" smtClean="0"/>
          </a:p>
          <a:p>
            <a:r>
              <a:rPr lang="en-US" dirty="0" smtClean="0"/>
              <a:t>$ </a:t>
            </a:r>
            <a:r>
              <a:rPr lang="en-US" dirty="0" err="1" smtClean="0"/>
              <a:t>grep</a:t>
            </a:r>
            <a:r>
              <a:rPr lang="en-US" dirty="0" smtClean="0"/>
              <a:t> “^hello” file1Match all lines that end with ‘done’. </a:t>
            </a:r>
            <a:r>
              <a:rPr lang="en-US" b="1" u="sng" dirty="0" err="1" smtClean="0"/>
              <a:t>E.g</a:t>
            </a:r>
            <a:r>
              <a:rPr lang="en-US" b="1" u="sng" dirty="0" smtClean="0"/>
              <a:t>:</a:t>
            </a:r>
            <a:r>
              <a:rPr lang="en-US" dirty="0" smtClean="0"/>
              <a:t> “well done”</a:t>
            </a:r>
          </a:p>
          <a:p>
            <a:endParaRPr lang="en-US" dirty="0" smtClean="0"/>
          </a:p>
          <a:p>
            <a:r>
              <a:rPr lang="en-US" dirty="0" smtClean="0"/>
              <a:t>$ </a:t>
            </a:r>
            <a:r>
              <a:rPr lang="en-US" dirty="0" err="1" smtClean="0"/>
              <a:t>grep</a:t>
            </a:r>
            <a:r>
              <a:rPr lang="en-US" dirty="0" smtClean="0"/>
              <a:t> “done$” file1Match all lines that contain any of the letters ‘a’, ‘b’, ‘c’, ‘d’ or ‘e’.</a:t>
            </a:r>
          </a:p>
          <a:p>
            <a:endParaRPr lang="en-US" dirty="0" smtClean="0"/>
          </a:p>
          <a:p>
            <a:r>
              <a:rPr lang="en-US" dirty="0" smtClean="0"/>
              <a:t>$ </a:t>
            </a:r>
            <a:r>
              <a:rPr lang="en-US" dirty="0" err="1" smtClean="0"/>
              <a:t>grep</a:t>
            </a:r>
            <a:r>
              <a:rPr lang="en-US" dirty="0" smtClean="0"/>
              <a:t> “[a-e]” file1Match all lines that do not contain a vowel</a:t>
            </a:r>
          </a:p>
          <a:p>
            <a:endParaRPr lang="en-US" dirty="0" smtClean="0"/>
          </a:p>
          <a:p>
            <a:r>
              <a:rPr lang="en-US" dirty="0" smtClean="0"/>
              <a:t>$ </a:t>
            </a:r>
            <a:r>
              <a:rPr lang="en-US" dirty="0" err="1" smtClean="0"/>
              <a:t>grep</a:t>
            </a:r>
            <a:r>
              <a:rPr lang="en-US" dirty="0" smtClean="0"/>
              <a:t> “[^</a:t>
            </a:r>
            <a:r>
              <a:rPr lang="en-US" dirty="0" err="1" smtClean="0"/>
              <a:t>aeiou</a:t>
            </a:r>
            <a:r>
              <a:rPr lang="en-US" dirty="0" smtClean="0"/>
              <a:t>]” file1Match all lines that start with a digit following zero or more spaces. </a:t>
            </a:r>
            <a:r>
              <a:rPr lang="en-US" b="1" u="sng" dirty="0" err="1" smtClean="0"/>
              <a:t>E.g</a:t>
            </a:r>
            <a:r>
              <a:rPr lang="en-US" b="1" u="sng" dirty="0" smtClean="0"/>
              <a:t>:</a:t>
            </a:r>
            <a:r>
              <a:rPr lang="en-US" dirty="0" smtClean="0"/>
              <a:t> “ 1.” or “2.”</a:t>
            </a:r>
          </a:p>
          <a:p>
            <a:endParaRPr lang="en-US" dirty="0" smtClean="0"/>
          </a:p>
          <a:p>
            <a:r>
              <a:rPr lang="en-US" dirty="0" smtClean="0"/>
              <a:t>$ </a:t>
            </a:r>
            <a:r>
              <a:rPr lang="en-US" dirty="0" err="1" smtClean="0"/>
              <a:t>grep</a:t>
            </a:r>
            <a:r>
              <a:rPr lang="en-US" dirty="0" smtClean="0"/>
              <a:t> “ *[0-9]” file1Match all lines that contain the word hello in upper-case or lower-case</a:t>
            </a:r>
          </a:p>
          <a:p>
            <a:endParaRPr lang="en-US" dirty="0" smtClean="0"/>
          </a:p>
          <a:p>
            <a:r>
              <a:rPr lang="en-US" dirty="0" smtClean="0"/>
              <a:t>$ </a:t>
            </a:r>
            <a:r>
              <a:rPr lang="en-US" dirty="0" err="1" smtClean="0"/>
              <a:t>grep</a:t>
            </a:r>
            <a:r>
              <a:rPr lang="en-US" dirty="0" smtClean="0"/>
              <a:t> -</a:t>
            </a:r>
            <a:r>
              <a:rPr lang="en-US" dirty="0" err="1" smtClean="0"/>
              <a:t>i</a:t>
            </a:r>
            <a:r>
              <a:rPr lang="en-US" dirty="0" smtClean="0"/>
              <a:t> “hello”</a:t>
            </a:r>
          </a:p>
          <a:p>
            <a:pPr marL="12700">
              <a:lnSpc>
                <a:spcPct val="100000"/>
              </a:lnSpc>
            </a:pPr>
            <a:endParaRPr sz="14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3393947"/>
            <a:ext cx="9144000" cy="2938780"/>
          </a:xfrm>
          <a:custGeom>
            <a:avLst/>
            <a:gdLst/>
            <a:ahLst/>
            <a:cxnLst/>
            <a:rect l="l" t="t" r="r" b="b"/>
            <a:pathLst>
              <a:path w="9144000" h="2938779">
                <a:moveTo>
                  <a:pt x="9144000" y="0"/>
                </a:moveTo>
                <a:lnTo>
                  <a:pt x="0" y="0"/>
                </a:lnTo>
                <a:lnTo>
                  <a:pt x="0" y="979170"/>
                </a:lnTo>
                <a:lnTo>
                  <a:pt x="0" y="979932"/>
                </a:lnTo>
                <a:lnTo>
                  <a:pt x="0" y="1958340"/>
                </a:lnTo>
                <a:lnTo>
                  <a:pt x="0" y="1959102"/>
                </a:lnTo>
                <a:lnTo>
                  <a:pt x="0" y="2938272"/>
                </a:lnTo>
                <a:lnTo>
                  <a:pt x="9144000" y="2938272"/>
                </a:lnTo>
                <a:lnTo>
                  <a:pt x="9144000" y="1959102"/>
                </a:lnTo>
                <a:lnTo>
                  <a:pt x="9144000" y="1958340"/>
                </a:lnTo>
                <a:lnTo>
                  <a:pt x="9144000" y="979932"/>
                </a:lnTo>
                <a:lnTo>
                  <a:pt x="9144000" y="97917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535940" y="1954022"/>
            <a:ext cx="8227695" cy="3713837"/>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fgrep command in Linux with</a:t>
            </a:r>
            <a:r>
              <a:rPr sz="1600" b="1" spc="20" dirty="0">
                <a:latin typeface="Arial"/>
                <a:cs typeface="Arial"/>
              </a:rPr>
              <a:t> </a:t>
            </a:r>
            <a:r>
              <a:rPr sz="1600" b="1" spc="-5" dirty="0">
                <a:latin typeface="Arial"/>
                <a:cs typeface="Arial"/>
              </a:rPr>
              <a:t>examples</a:t>
            </a:r>
            <a:endParaRPr sz="1600">
              <a:latin typeface="Arial"/>
              <a:cs typeface="Arial"/>
            </a:endParaRPr>
          </a:p>
          <a:p>
            <a:pPr>
              <a:lnSpc>
                <a:spcPct val="100000"/>
              </a:lnSpc>
              <a:spcBef>
                <a:spcPts val="20"/>
              </a:spcBef>
            </a:pPr>
            <a:endParaRPr sz="1650">
              <a:latin typeface="Arial"/>
              <a:cs typeface="Arial"/>
            </a:endParaRPr>
          </a:p>
          <a:p>
            <a:pPr marL="12700" marR="95250">
              <a:lnSpc>
                <a:spcPct val="100000"/>
              </a:lnSpc>
              <a:spcBef>
                <a:spcPts val="5"/>
              </a:spcBef>
            </a:pPr>
            <a:r>
              <a:rPr sz="1600" spc="-5" dirty="0">
                <a:latin typeface="Arial"/>
                <a:cs typeface="Arial"/>
              </a:rPr>
              <a:t>Consider below file as input. Here it is create using cat command and </a:t>
            </a:r>
            <a:r>
              <a:rPr sz="1600" b="1" i="1" spc="-5" dirty="0">
                <a:latin typeface="Arial"/>
                <a:cs typeface="Arial"/>
              </a:rPr>
              <a:t>“name of the file is  para”</a:t>
            </a:r>
            <a:r>
              <a:rPr sz="1600" spc="-5" dirty="0">
                <a:latin typeface="Arial"/>
                <a:cs typeface="Arial"/>
              </a:rPr>
              <a:t>.</a:t>
            </a:r>
            <a:endParaRPr sz="1600">
              <a:latin typeface="Arial"/>
              <a:cs typeface="Arial"/>
            </a:endParaRPr>
          </a:p>
          <a:p>
            <a:pPr marL="12700" marR="5080">
              <a:lnSpc>
                <a:spcPct val="100000"/>
              </a:lnSpc>
            </a:pPr>
            <a:endParaRPr lang="en-US" sz="1600" b="1" spc="-5" dirty="0">
              <a:latin typeface="Arial"/>
              <a:cs typeface="Arial"/>
            </a:endParaRPr>
          </a:p>
          <a:p>
            <a:pPr marL="12700" marR="5080">
              <a:lnSpc>
                <a:spcPct val="100000"/>
              </a:lnSpc>
            </a:pPr>
            <a:r>
              <a:rPr sz="1600" b="1" spc="-5" smtClean="0">
                <a:latin typeface="Arial"/>
                <a:cs typeface="Arial"/>
              </a:rPr>
              <a:t>-</a:t>
            </a:r>
            <a:r>
              <a:rPr sz="1600" b="1" spc="-5" dirty="0">
                <a:latin typeface="Arial"/>
                <a:cs typeface="Arial"/>
              </a:rPr>
              <a:t>c option: </a:t>
            </a:r>
            <a:r>
              <a:rPr sz="1600" spc="-5" dirty="0">
                <a:latin typeface="Arial"/>
                <a:cs typeface="Arial"/>
              </a:rPr>
              <a:t>Displaying the count of number of matches. </a:t>
            </a:r>
            <a:r>
              <a:rPr sz="1600" spc="-20" dirty="0">
                <a:latin typeface="Arial"/>
                <a:cs typeface="Arial"/>
              </a:rPr>
              <a:t>We </a:t>
            </a:r>
            <a:r>
              <a:rPr sz="1600" spc="-5" dirty="0">
                <a:latin typeface="Arial"/>
                <a:cs typeface="Arial"/>
              </a:rPr>
              <a:t>can find the number of lines that  match the given</a:t>
            </a:r>
            <a:r>
              <a:rPr sz="1600" spc="5" dirty="0">
                <a:latin typeface="Arial"/>
                <a:cs typeface="Arial"/>
              </a:rPr>
              <a:t> </a:t>
            </a:r>
            <a:r>
              <a:rPr sz="1600" spc="-5" dirty="0">
                <a:latin typeface="Arial"/>
                <a:cs typeface="Arial"/>
              </a:rPr>
              <a:t>string.</a:t>
            </a:r>
            <a:endParaRPr sz="1600">
              <a:latin typeface="Arial"/>
              <a:cs typeface="Arial"/>
            </a:endParaRPr>
          </a:p>
          <a:p>
            <a:pPr marL="12700">
              <a:lnSpc>
                <a:spcPct val="100000"/>
              </a:lnSpc>
            </a:pPr>
            <a:r>
              <a:rPr sz="1600" b="1" spc="-5" dirty="0">
                <a:latin typeface="Arial"/>
                <a:cs typeface="Arial"/>
              </a:rPr>
              <a:t>Example:</a:t>
            </a:r>
            <a:endParaRPr sz="1600">
              <a:latin typeface="Arial"/>
              <a:cs typeface="Arial"/>
            </a:endParaRPr>
          </a:p>
          <a:p>
            <a:pPr marL="12700">
              <a:lnSpc>
                <a:spcPct val="100000"/>
              </a:lnSpc>
            </a:pPr>
            <a:r>
              <a:rPr sz="1600" spc="-5" dirty="0">
                <a:latin typeface="Arial"/>
                <a:cs typeface="Arial"/>
              </a:rPr>
              <a:t>$fgrep </a:t>
            </a:r>
            <a:r>
              <a:rPr sz="1600" dirty="0">
                <a:latin typeface="Arial"/>
                <a:cs typeface="Arial"/>
              </a:rPr>
              <a:t>-c </a:t>
            </a:r>
            <a:r>
              <a:rPr sz="1600" spc="-5" dirty="0">
                <a:latin typeface="Arial"/>
                <a:cs typeface="Arial"/>
              </a:rPr>
              <a:t>"usin.g"</a:t>
            </a:r>
            <a:r>
              <a:rPr sz="1600" spc="-10" dirty="0">
                <a:latin typeface="Arial"/>
                <a:cs typeface="Arial"/>
              </a:rPr>
              <a:t> </a:t>
            </a:r>
            <a:r>
              <a:rPr sz="1600" spc="-5" dirty="0">
                <a:latin typeface="Arial"/>
                <a:cs typeface="Arial"/>
              </a:rPr>
              <a:t>para</a:t>
            </a:r>
            <a:r>
              <a:rPr sz="1600" b="1" spc="-5" dirty="0">
                <a:latin typeface="Arial"/>
                <a:cs typeface="Arial"/>
              </a:rPr>
              <a:t>Output:</a:t>
            </a:r>
            <a:endParaRPr sz="1600">
              <a:latin typeface="Arial"/>
              <a:cs typeface="Arial"/>
            </a:endParaRPr>
          </a:p>
          <a:p>
            <a:pPr marL="12700">
              <a:lnSpc>
                <a:spcPct val="100000"/>
              </a:lnSpc>
            </a:pPr>
            <a:r>
              <a:rPr sz="1600" dirty="0">
                <a:latin typeface="Arial"/>
                <a:cs typeface="Arial"/>
              </a:rPr>
              <a:t>1</a:t>
            </a:r>
            <a:endParaRPr sz="1600">
              <a:latin typeface="Arial"/>
              <a:cs typeface="Arial"/>
            </a:endParaRPr>
          </a:p>
          <a:p>
            <a:pPr marL="12700">
              <a:lnSpc>
                <a:spcPct val="100000"/>
              </a:lnSpc>
            </a:pPr>
            <a:r>
              <a:rPr sz="1600" b="1" spc="-5" dirty="0">
                <a:latin typeface="Arial"/>
                <a:cs typeface="Arial"/>
              </a:rPr>
              <a:t>-h option: </a:t>
            </a:r>
            <a:r>
              <a:rPr sz="1600" spc="-95" dirty="0">
                <a:latin typeface="Arial"/>
                <a:cs typeface="Arial"/>
              </a:rPr>
              <a:t>To </a:t>
            </a:r>
            <a:r>
              <a:rPr sz="1600" spc="-5" dirty="0">
                <a:latin typeface="Arial"/>
                <a:cs typeface="Arial"/>
              </a:rPr>
              <a:t>display the matched</a:t>
            </a:r>
            <a:r>
              <a:rPr sz="1600" spc="80" dirty="0">
                <a:latin typeface="Arial"/>
                <a:cs typeface="Arial"/>
              </a:rPr>
              <a:t> </a:t>
            </a:r>
            <a:r>
              <a:rPr sz="1600" spc="-5" dirty="0">
                <a:latin typeface="Arial"/>
                <a:cs typeface="Arial"/>
              </a:rPr>
              <a:t>lines.</a:t>
            </a:r>
            <a:endParaRPr sz="1600">
              <a:latin typeface="Arial"/>
              <a:cs typeface="Arial"/>
            </a:endParaRPr>
          </a:p>
          <a:p>
            <a:pPr marL="12700">
              <a:lnSpc>
                <a:spcPct val="100000"/>
              </a:lnSpc>
            </a:pPr>
            <a:r>
              <a:rPr sz="1600" b="1" spc="-5" dirty="0">
                <a:latin typeface="Arial"/>
                <a:cs typeface="Arial"/>
              </a:rPr>
              <a:t>Example:</a:t>
            </a:r>
            <a:endParaRPr sz="1600">
              <a:latin typeface="Arial"/>
              <a:cs typeface="Arial"/>
            </a:endParaRPr>
          </a:p>
          <a:p>
            <a:pPr marL="12700">
              <a:lnSpc>
                <a:spcPct val="100000"/>
              </a:lnSpc>
            </a:pPr>
            <a:r>
              <a:rPr sz="1600" spc="-5" dirty="0">
                <a:latin typeface="Arial"/>
                <a:cs typeface="Arial"/>
              </a:rPr>
              <a:t>fgrep -h "usin.g"</a:t>
            </a:r>
            <a:r>
              <a:rPr sz="1600" dirty="0">
                <a:latin typeface="Arial"/>
                <a:cs typeface="Arial"/>
              </a:rPr>
              <a:t> </a:t>
            </a:r>
            <a:r>
              <a:rPr sz="1600" spc="-5" dirty="0">
                <a:latin typeface="Arial"/>
                <a:cs typeface="Arial"/>
              </a:rPr>
              <a:t>para</a:t>
            </a:r>
            <a:r>
              <a:rPr sz="1600" b="1" spc="-5" dirty="0">
                <a:latin typeface="Arial"/>
                <a:cs typeface="Arial"/>
              </a:rPr>
              <a:t>Output:</a:t>
            </a:r>
            <a:endParaRPr sz="1600">
              <a:latin typeface="Arial"/>
              <a:cs typeface="Arial"/>
            </a:endParaRPr>
          </a:p>
          <a:p>
            <a:pPr marL="12700">
              <a:lnSpc>
                <a:spcPct val="100000"/>
              </a:lnSpc>
            </a:pPr>
            <a:endParaRPr lang="en-US" sz="1600" spc="-5" dirty="0" smtClean="0">
              <a:latin typeface="Arial"/>
              <a:cs typeface="Arial"/>
            </a:endParaRPr>
          </a:p>
          <a:p>
            <a:pPr marL="12700">
              <a:lnSpc>
                <a:spcPct val="100000"/>
              </a:lnSpc>
            </a:pPr>
            <a:r>
              <a:rPr sz="1600" spc="-5" smtClean="0">
                <a:latin typeface="Arial"/>
                <a:cs typeface="Arial"/>
              </a:rPr>
              <a:t>.</a:t>
            </a:r>
            <a:endParaRPr sz="1600">
              <a:latin typeface="Arial"/>
              <a:cs typeface="Arial"/>
            </a:endParaRPr>
          </a:p>
        </p:txBody>
      </p:sp>
      <p:sp>
        <p:nvSpPr>
          <p:cNvPr id="9" name="object 9"/>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10" name="object 10"/>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23</a:t>
            </a:r>
            <a:endParaRPr sz="1400">
              <a:latin typeface="Arial"/>
              <a:cs typeface="Arial"/>
            </a:endParaRPr>
          </a:p>
        </p:txBody>
      </p:sp>
      <p:sp>
        <p:nvSpPr>
          <p:cNvPr id="11" name="object 11"/>
          <p:cNvSpPr txBox="1"/>
          <p:nvPr/>
        </p:nvSpPr>
        <p:spPr>
          <a:xfrm>
            <a:off x="535940" y="5855461"/>
            <a:ext cx="7828280" cy="505267"/>
          </a:xfrm>
          <a:prstGeom prst="rect">
            <a:avLst/>
          </a:prstGeom>
        </p:spPr>
        <p:txBody>
          <a:bodyPr vert="horz" wrap="square" lIns="0" tIns="12700" rIns="0" bIns="0" rtlCol="0">
            <a:spAutoFit/>
          </a:bodyPr>
          <a:lstStyle/>
          <a:p>
            <a:pPr marL="12700" marR="5080">
              <a:lnSpc>
                <a:spcPct val="100000"/>
              </a:lnSpc>
              <a:spcBef>
                <a:spcPts val="100"/>
              </a:spcBef>
            </a:pPr>
            <a:r>
              <a:rPr sz="1600" b="1" spc="-5" dirty="0">
                <a:latin typeface="Arial"/>
                <a:cs typeface="Arial"/>
              </a:rPr>
              <a:t>-i option: </a:t>
            </a:r>
            <a:r>
              <a:rPr sz="1600" spc="-5" dirty="0">
                <a:latin typeface="Arial"/>
                <a:cs typeface="Arial"/>
              </a:rPr>
              <a:t>Used in case insensitive search. It ignore upper/lower case distinction during  comparisons</a:t>
            </a:r>
            <a:r>
              <a:rPr sz="1600" spc="-5">
                <a:latin typeface="Arial"/>
                <a:cs typeface="Arial"/>
              </a:rPr>
              <a:t>. </a:t>
            </a:r>
            <a:endParaRPr sz="16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339394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txBox="1"/>
          <p:nvPr/>
        </p:nvSpPr>
        <p:spPr>
          <a:xfrm>
            <a:off x="671576" y="2048509"/>
            <a:ext cx="8596630" cy="5001369"/>
          </a:xfrm>
          <a:prstGeom prst="rect">
            <a:avLst/>
          </a:prstGeom>
        </p:spPr>
        <p:txBody>
          <a:bodyPr vert="horz" wrap="square" lIns="0" tIns="12700" rIns="0" bIns="0" rtlCol="0">
            <a:spAutoFit/>
          </a:bodyPr>
          <a:lstStyle/>
          <a:p>
            <a:pPr marL="354965" marR="130810" indent="-342900">
              <a:lnSpc>
                <a:spcPct val="100000"/>
              </a:lnSpc>
              <a:spcBef>
                <a:spcPts val="100"/>
              </a:spcBef>
              <a:buAutoNum type="alphaLcParenR" startAt="3"/>
              <a:tabLst>
                <a:tab pos="354965" algn="l"/>
                <a:tab pos="356235" algn="l"/>
              </a:tabLst>
            </a:pPr>
            <a:r>
              <a:rPr sz="1800" dirty="0">
                <a:latin typeface="Times New Roman" pitchFamily="18" charset="0"/>
                <a:cs typeface="Times New Roman" pitchFamily="18" charset="0"/>
              </a:rPr>
              <a:t>List </a:t>
            </a:r>
            <a:r>
              <a:rPr sz="1800" spc="-5" dirty="0">
                <a:latin typeface="Times New Roman" pitchFamily="18" charset="0"/>
                <a:cs typeface="Times New Roman" pitchFamily="18" charset="0"/>
              </a:rPr>
              <a:t>all processes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you are currently running on your machine, sorted by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command name in alphabetical order </a:t>
            </a:r>
            <a:r>
              <a:rPr sz="1800" dirty="0">
                <a:latin typeface="Times New Roman" pitchFamily="18" charset="0"/>
                <a:cs typeface="Times New Roman" pitchFamily="18" charset="0"/>
              </a:rPr>
              <a:t>(i.e. </a:t>
            </a:r>
            <a:r>
              <a:rPr sz="1800" spc="-5" dirty="0">
                <a:latin typeface="Times New Roman" pitchFamily="18" charset="0"/>
                <a:cs typeface="Times New Roman" pitchFamily="18" charset="0"/>
              </a:rPr>
              <a:t>a process running acroread should be  listed before a process running </a:t>
            </a:r>
            <a:r>
              <a:rPr sz="1800" dirty="0">
                <a:latin typeface="Times New Roman" pitchFamily="18" charset="0"/>
                <a:cs typeface="Times New Roman" pitchFamily="18" charset="0"/>
              </a:rPr>
              <a:t>zwgc). The output </a:t>
            </a:r>
            <a:r>
              <a:rPr sz="1800" spc="-5" dirty="0">
                <a:latin typeface="Times New Roman" pitchFamily="18" charset="0"/>
                <a:cs typeface="Times New Roman" pitchFamily="18" charset="0"/>
              </a:rPr>
              <a:t>should </a:t>
            </a:r>
            <a:r>
              <a:rPr sz="1800" dirty="0">
                <a:latin typeface="Times New Roman" pitchFamily="18" charset="0"/>
                <a:cs typeface="Times New Roman" pitchFamily="18" charset="0"/>
              </a:rPr>
              <a:t>consist </a:t>
            </a:r>
            <a:r>
              <a:rPr sz="1800" spc="-5" dirty="0">
                <a:latin typeface="Times New Roman" pitchFamily="18" charset="0"/>
                <a:cs typeface="Times New Roman" pitchFamily="18" charset="0"/>
              </a:rPr>
              <a:t>only </a:t>
            </a:r>
            <a:r>
              <a:rPr sz="1800" dirty="0">
                <a:latin typeface="Times New Roman" pitchFamily="18" charset="0"/>
                <a:cs typeface="Times New Roman" pitchFamily="18" charset="0"/>
              </a:rPr>
              <a:t>of the  </a:t>
            </a:r>
            <a:r>
              <a:rPr sz="1800" spc="-5" dirty="0">
                <a:latin typeface="Times New Roman" pitchFamily="18" charset="0"/>
                <a:cs typeface="Times New Roman" pitchFamily="18" charset="0"/>
              </a:rPr>
              <a:t>processes you are running and nothing else </a:t>
            </a:r>
            <a:r>
              <a:rPr sz="1800" dirty="0">
                <a:latin typeface="Times New Roman" pitchFamily="18" charset="0"/>
                <a:cs typeface="Times New Roman" pitchFamily="18" charset="0"/>
              </a:rPr>
              <a:t>(i.e. if </a:t>
            </a:r>
            <a:r>
              <a:rPr sz="1800" spc="-5" dirty="0">
                <a:latin typeface="Times New Roman" pitchFamily="18" charset="0"/>
                <a:cs typeface="Times New Roman" pitchFamily="18" charset="0"/>
              </a:rPr>
              <a:t>you are running 6 </a:t>
            </a:r>
            <a:r>
              <a:rPr sz="1800" dirty="0">
                <a:latin typeface="Times New Roman" pitchFamily="18" charset="0"/>
                <a:cs typeface="Times New Roman" pitchFamily="18" charset="0"/>
              </a:rPr>
              <a:t>processes,  the </a:t>
            </a:r>
            <a:r>
              <a:rPr sz="1800" spc="-5" dirty="0">
                <a:latin typeface="Times New Roman" pitchFamily="18" charset="0"/>
                <a:cs typeface="Times New Roman" pitchFamily="18" charset="0"/>
              </a:rPr>
              <a:t>output should only have 6</a:t>
            </a:r>
            <a:r>
              <a:rPr sz="1800" spc="-25" dirty="0">
                <a:latin typeface="Times New Roman" pitchFamily="18" charset="0"/>
                <a:cs typeface="Times New Roman" pitchFamily="18" charset="0"/>
              </a:rPr>
              <a:t> </a:t>
            </a:r>
            <a:r>
              <a:rPr sz="1800" dirty="0">
                <a:latin typeface="Times New Roman" pitchFamily="18" charset="0"/>
                <a:cs typeface="Times New Roman" pitchFamily="18" charset="0"/>
              </a:rPr>
              <a:t>lines).</a:t>
            </a:r>
          </a:p>
          <a:p>
            <a:pPr>
              <a:lnSpc>
                <a:spcPct val="100000"/>
              </a:lnSpc>
              <a:spcBef>
                <a:spcPts val="30"/>
              </a:spcBef>
              <a:buFont typeface="Arial"/>
              <a:buAutoNum type="alphaLcParenR" startAt="3"/>
            </a:pPr>
            <a:endParaRPr sz="1850" dirty="0">
              <a:latin typeface="Times New Roman" pitchFamily="18" charset="0"/>
              <a:cs typeface="Times New Roman" pitchFamily="18" charset="0"/>
            </a:endParaRPr>
          </a:p>
          <a:p>
            <a:pPr marL="354965" marR="28575" indent="-342900">
              <a:lnSpc>
                <a:spcPct val="100000"/>
              </a:lnSpc>
              <a:buAutoNum type="alphaLcParenR" startAt="3"/>
              <a:tabLst>
                <a:tab pos="354965" algn="l"/>
                <a:tab pos="355600" algn="l"/>
              </a:tabLst>
            </a:pPr>
            <a:r>
              <a:rPr sz="1800" spc="-5" dirty="0">
                <a:latin typeface="Times New Roman" pitchFamily="18" charset="0"/>
                <a:cs typeface="Times New Roman" pitchFamily="18" charset="0"/>
              </a:rPr>
              <a:t>Display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files in </a:t>
            </a:r>
            <a:r>
              <a:rPr sz="1800" dirty="0">
                <a:latin typeface="Times New Roman" pitchFamily="18" charset="0"/>
                <a:cs typeface="Times New Roman" pitchFamily="18" charset="0"/>
              </a:rPr>
              <a:t>the current </a:t>
            </a:r>
            <a:r>
              <a:rPr sz="1800" spc="-5" dirty="0">
                <a:latin typeface="Times New Roman" pitchFamily="18" charset="0"/>
                <a:cs typeface="Times New Roman" pitchFamily="18" charset="0"/>
              </a:rPr>
              <a:t>directory </a:t>
            </a:r>
            <a:r>
              <a:rPr sz="1800" dirty="0">
                <a:latin typeface="Times New Roman" pitchFamily="18" charset="0"/>
                <a:cs typeface="Times New Roman" pitchFamily="18" charset="0"/>
              </a:rPr>
              <a:t>that </a:t>
            </a:r>
            <a:r>
              <a:rPr sz="1800" spc="-5" dirty="0">
                <a:latin typeface="Times New Roman" pitchFamily="18" charset="0"/>
                <a:cs typeface="Times New Roman" pitchFamily="18" charset="0"/>
              </a:rPr>
              <a:t>contain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string </a:t>
            </a:r>
            <a:r>
              <a:rPr lang="en-US" spc="-5" dirty="0" smtClean="0">
                <a:latin typeface="Times New Roman" pitchFamily="18" charset="0"/>
                <a:cs typeface="Times New Roman" pitchFamily="18" charset="0"/>
              </a:rPr>
              <a:t>CSEUEM</a:t>
            </a:r>
            <a:r>
              <a:rPr sz="1800" dirty="0" smtClean="0">
                <a:latin typeface="Times New Roman" pitchFamily="18" charset="0"/>
                <a:cs typeface="Times New Roman" pitchFamily="18" charset="0"/>
              </a:rPr>
              <a:t>K </a:t>
            </a:r>
            <a:r>
              <a:rPr sz="1800" spc="-5" dirty="0">
                <a:latin typeface="Times New Roman" pitchFamily="18" charset="0"/>
                <a:cs typeface="Times New Roman" pitchFamily="18" charset="0"/>
              </a:rPr>
              <a:t>in either  upper- or</a:t>
            </a:r>
            <a:r>
              <a:rPr sz="1800" spc="-20" dirty="0">
                <a:latin typeface="Times New Roman" pitchFamily="18" charset="0"/>
                <a:cs typeface="Times New Roman" pitchFamily="18" charset="0"/>
              </a:rPr>
              <a:t> </a:t>
            </a:r>
            <a:r>
              <a:rPr sz="1800" spc="-5" dirty="0">
                <a:latin typeface="Times New Roman" pitchFamily="18" charset="0"/>
                <a:cs typeface="Times New Roman" pitchFamily="18" charset="0"/>
              </a:rPr>
              <a:t>lowercase.</a:t>
            </a:r>
            <a:endParaRPr sz="1800" dirty="0">
              <a:latin typeface="Times New Roman" pitchFamily="18" charset="0"/>
              <a:cs typeface="Times New Roman" pitchFamily="18" charset="0"/>
            </a:endParaRPr>
          </a:p>
          <a:p>
            <a:pPr marL="354330" indent="-342265">
              <a:lnSpc>
                <a:spcPct val="100000"/>
              </a:lnSpc>
              <a:buAutoNum type="alphaLcParenR" startAt="3"/>
              <a:tabLst>
                <a:tab pos="354965" algn="l"/>
                <a:tab pos="1624965" algn="l"/>
                <a:tab pos="2983230" algn="l"/>
              </a:tabLst>
            </a:pPr>
            <a:r>
              <a:rPr sz="1800" b="1" spc="-5" dirty="0">
                <a:latin typeface="Times New Roman" pitchFamily="18" charset="0"/>
                <a:cs typeface="Times New Roman" pitchFamily="18" charset="0"/>
              </a:rPr>
              <a:t>$ </a:t>
            </a:r>
            <a:r>
              <a:rPr sz="1800" b="1" spc="5" dirty="0">
                <a:latin typeface="Times New Roman" pitchFamily="18" charset="0"/>
                <a:cs typeface="Times New Roman" pitchFamily="18" charset="0"/>
              </a:rPr>
              <a:t> </a:t>
            </a:r>
            <a:r>
              <a:rPr sz="1800" b="1" dirty="0">
                <a:latin typeface="Times New Roman" pitchFamily="18" charset="0"/>
                <a:cs typeface="Times New Roman" pitchFamily="18" charset="0"/>
              </a:rPr>
              <a:t>grep  </a:t>
            </a:r>
            <a:r>
              <a:rPr sz="1800" b="1" spc="-5" dirty="0">
                <a:latin typeface="Times New Roman" pitchFamily="18" charset="0"/>
                <a:cs typeface="Times New Roman" pitchFamily="18" charset="0"/>
              </a:rPr>
              <a:t>-il	</a:t>
            </a:r>
            <a:r>
              <a:rPr sz="1800"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CSEUEM</a:t>
            </a:r>
            <a:r>
              <a:rPr sz="1800" b="1" dirty="0" smtClean="0">
                <a:latin typeface="Times New Roman" pitchFamily="18" charset="0"/>
                <a:cs typeface="Times New Roman" pitchFamily="18" charset="0"/>
              </a:rPr>
              <a:t>K</a:t>
            </a:r>
            <a:r>
              <a:rPr sz="1800" b="1" dirty="0">
                <a:latin typeface="Times New Roman" pitchFamily="18" charset="0"/>
                <a:cs typeface="Times New Roman" pitchFamily="18" charset="0"/>
              </a:rPr>
              <a:t>’	</a:t>
            </a:r>
            <a:r>
              <a:rPr sz="1800" b="1" spc="-5" dirty="0">
                <a:latin typeface="Times New Roman" pitchFamily="18" charset="0"/>
                <a:cs typeface="Times New Roman" pitchFamily="18" charset="0"/>
              </a:rPr>
              <a:t>*</a:t>
            </a:r>
            <a:endParaRPr sz="1800" dirty="0">
              <a:latin typeface="Times New Roman" pitchFamily="18" charset="0"/>
              <a:cs typeface="Times New Roman" pitchFamily="18" charset="0"/>
            </a:endParaRPr>
          </a:p>
          <a:p>
            <a:pPr>
              <a:lnSpc>
                <a:spcPct val="100000"/>
              </a:lnSpc>
              <a:spcBef>
                <a:spcPts val="35"/>
              </a:spcBef>
              <a:buAutoNum type="alphaLcParenR" startAt="3"/>
            </a:pPr>
            <a:endParaRPr sz="1850" dirty="0">
              <a:latin typeface="Times New Roman" pitchFamily="18" charset="0"/>
              <a:cs typeface="Times New Roman" pitchFamily="18" charset="0"/>
            </a:endParaRPr>
          </a:p>
          <a:p>
            <a:pPr marL="355600" marR="5080" indent="-342900">
              <a:lnSpc>
                <a:spcPct val="100000"/>
              </a:lnSpc>
              <a:buAutoNum type="alphaLcParenR" startAt="3"/>
              <a:tabLst>
                <a:tab pos="354965" algn="l"/>
                <a:tab pos="355600" algn="l"/>
              </a:tabLst>
            </a:pPr>
            <a:r>
              <a:rPr sz="1800" dirty="0">
                <a:latin typeface="Times New Roman" pitchFamily="18" charset="0"/>
                <a:cs typeface="Times New Roman" pitchFamily="18" charset="0"/>
              </a:rPr>
              <a:t>Store </a:t>
            </a:r>
            <a:r>
              <a:rPr sz="1800" spc="-5" dirty="0">
                <a:latin typeface="Times New Roman" pitchFamily="18" charset="0"/>
                <a:cs typeface="Times New Roman" pitchFamily="18" charset="0"/>
              </a:rPr>
              <a:t>in a variable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number </a:t>
            </a:r>
            <a:r>
              <a:rPr sz="1800" dirty="0">
                <a:latin typeface="Times New Roman" pitchFamily="18" charset="0"/>
                <a:cs typeface="Times New Roman" pitchFamily="18" charset="0"/>
              </a:rPr>
              <a:t>of </a:t>
            </a:r>
            <a:r>
              <a:rPr sz="1800" spc="-5" dirty="0">
                <a:latin typeface="Times New Roman" pitchFamily="18" charset="0"/>
                <a:cs typeface="Times New Roman" pitchFamily="18" charset="0"/>
              </a:rPr>
              <a:t>lines </a:t>
            </a:r>
            <a:r>
              <a:rPr sz="1800" dirty="0">
                <a:latin typeface="Times New Roman" pitchFamily="18" charset="0"/>
                <a:cs typeface="Times New Roman" pitchFamily="18" charset="0"/>
              </a:rPr>
              <a:t>containing the </a:t>
            </a:r>
            <a:r>
              <a:rPr sz="1800" spc="-5" dirty="0">
                <a:latin typeface="Times New Roman" pitchFamily="18" charset="0"/>
                <a:cs typeface="Times New Roman" pitchFamily="18" charset="0"/>
              </a:rPr>
              <a:t>word </a:t>
            </a:r>
            <a:r>
              <a:rPr lang="en-US" sz="1800" dirty="0" smtClean="0">
                <a:latin typeface="Times New Roman" pitchFamily="18" charset="0"/>
                <a:cs typeface="Times New Roman" pitchFamily="18" charset="0"/>
              </a:rPr>
              <a:t>CSE </a:t>
            </a:r>
            <a:r>
              <a:rPr sz="1800" spc="-5" dirty="0" smtClean="0">
                <a:latin typeface="Times New Roman" pitchFamily="18" charset="0"/>
                <a:cs typeface="Times New Roman" pitchFamily="18" charset="0"/>
              </a:rPr>
              <a:t>in </a:t>
            </a:r>
            <a:r>
              <a:rPr sz="1800" dirty="0">
                <a:latin typeface="Times New Roman" pitchFamily="18" charset="0"/>
                <a:cs typeface="Times New Roman" pitchFamily="18" charset="0"/>
              </a:rPr>
              <a:t>the </a:t>
            </a:r>
            <a:r>
              <a:rPr sz="1800" spc="-5" dirty="0">
                <a:latin typeface="Times New Roman" pitchFamily="18" charset="0"/>
                <a:cs typeface="Times New Roman" pitchFamily="18" charset="0"/>
              </a:rPr>
              <a:t>files</a:t>
            </a:r>
            <a:r>
              <a:rPr sz="1800" spc="-9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cse1</a:t>
            </a:r>
            <a:r>
              <a:rPr sz="180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cse2 </a:t>
            </a:r>
            <a:r>
              <a:rPr sz="1800" spc="-5" smtClean="0">
                <a:latin typeface="Times New Roman" pitchFamily="18" charset="0"/>
                <a:cs typeface="Times New Roman" pitchFamily="18" charset="0"/>
              </a:rPr>
              <a:t>and</a:t>
            </a:r>
            <a:r>
              <a:rPr sz="1800" spc="-20" smtClean="0">
                <a:latin typeface="Times New Roman" pitchFamily="18" charset="0"/>
                <a:cs typeface="Times New Roman" pitchFamily="18" charset="0"/>
              </a:rPr>
              <a:t> </a:t>
            </a:r>
            <a:r>
              <a:rPr lang="en-US" sz="1800" smtClean="0">
                <a:latin typeface="Times New Roman" pitchFamily="18" charset="0"/>
                <a:cs typeface="Times New Roman" pitchFamily="18" charset="0"/>
              </a:rPr>
              <a:t>cse3</a:t>
            </a:r>
            <a:r>
              <a:rPr sz="1800" smtClean="0">
                <a:latin typeface="Times New Roman" pitchFamily="18" charset="0"/>
                <a:cs typeface="Times New Roman" pitchFamily="18" charset="0"/>
              </a:rPr>
              <a:t>.</a:t>
            </a:r>
            <a:endParaRPr sz="1800" dirty="0">
              <a:latin typeface="Times New Roman" pitchFamily="18" charset="0"/>
              <a:cs typeface="Times New Roman" pitchFamily="18" charset="0"/>
            </a:endParaRPr>
          </a:p>
          <a:p>
            <a:pPr marL="12700">
              <a:lnSpc>
                <a:spcPct val="100000"/>
              </a:lnSpc>
            </a:pPr>
            <a:r>
              <a:rPr sz="1800" b="1" spc="-5" dirty="0">
                <a:latin typeface="Times New Roman" pitchFamily="18" charset="0"/>
                <a:cs typeface="Times New Roman" pitchFamily="18" charset="0"/>
              </a:rPr>
              <a:t>e) $ var=`</a:t>
            </a:r>
            <a:r>
              <a:rPr sz="1800" b="1" spc="-5" dirty="0" err="1">
                <a:latin typeface="Times New Roman" pitchFamily="18" charset="0"/>
                <a:cs typeface="Times New Roman" pitchFamily="18" charset="0"/>
              </a:rPr>
              <a:t>grep</a:t>
            </a:r>
            <a:r>
              <a:rPr sz="1800" b="1" spc="-5" dirty="0">
                <a:latin typeface="Times New Roman" pitchFamily="18" charset="0"/>
                <a:cs typeface="Times New Roman" pitchFamily="18" charset="0"/>
              </a:rPr>
              <a:t> </a:t>
            </a:r>
            <a:r>
              <a:rPr lang="en-US" b="1" spc="-5" dirty="0" smtClean="0">
                <a:latin typeface="Times New Roman" pitchFamily="18" charset="0"/>
                <a:cs typeface="Times New Roman" pitchFamily="18" charset="0"/>
              </a:rPr>
              <a:t>CSE</a:t>
            </a:r>
            <a:r>
              <a:rPr sz="1800" b="1" spc="-5" dirty="0" smtClean="0">
                <a:latin typeface="Times New Roman" pitchFamily="18" charset="0"/>
                <a:cs typeface="Times New Roman" pitchFamily="18" charset="0"/>
              </a:rPr>
              <a:t> </a:t>
            </a:r>
            <a:r>
              <a:rPr lang="en-US" b="1" spc="-5" dirty="0" err="1" smtClean="0">
                <a:latin typeface="Times New Roman" pitchFamily="18" charset="0"/>
                <a:cs typeface="Times New Roman" pitchFamily="18" charset="0"/>
              </a:rPr>
              <a:t>cse</a:t>
            </a:r>
            <a:r>
              <a:rPr sz="1800" b="1" spc="-5" dirty="0" smtClean="0">
                <a:latin typeface="Times New Roman" pitchFamily="18" charset="0"/>
                <a:cs typeface="Times New Roman" pitchFamily="18" charset="0"/>
              </a:rPr>
              <a:t>[1-3</a:t>
            </a:r>
            <a:r>
              <a:rPr sz="1800" b="1" spc="-5" dirty="0">
                <a:latin typeface="Times New Roman" pitchFamily="18" charset="0"/>
                <a:cs typeface="Times New Roman" pitchFamily="18" charset="0"/>
              </a:rPr>
              <a:t>] </a:t>
            </a:r>
            <a:r>
              <a:rPr sz="1800" b="1" dirty="0">
                <a:latin typeface="Times New Roman" pitchFamily="18" charset="0"/>
                <a:cs typeface="Times New Roman" pitchFamily="18" charset="0"/>
              </a:rPr>
              <a:t>| </a:t>
            </a:r>
            <a:r>
              <a:rPr sz="1800" b="1" spc="-5" dirty="0">
                <a:latin typeface="Times New Roman" pitchFamily="18" charset="0"/>
                <a:cs typeface="Times New Roman" pitchFamily="18" charset="0"/>
              </a:rPr>
              <a:t>wc</a:t>
            </a:r>
            <a:r>
              <a:rPr sz="1800" b="1" spc="409" dirty="0">
                <a:latin typeface="Times New Roman" pitchFamily="18" charset="0"/>
                <a:cs typeface="Times New Roman" pitchFamily="18" charset="0"/>
              </a:rPr>
              <a:t> </a:t>
            </a:r>
            <a:r>
              <a:rPr sz="1800" b="1" spc="-5" dirty="0">
                <a:latin typeface="Times New Roman" pitchFamily="18" charset="0"/>
                <a:cs typeface="Times New Roman" pitchFamily="18" charset="0"/>
              </a:rPr>
              <a:t>-l`</a:t>
            </a:r>
            <a:endParaRPr sz="1800" dirty="0">
              <a:latin typeface="Times New Roman" pitchFamily="18" charset="0"/>
              <a:cs typeface="Times New Roman" pitchFamily="18" charset="0"/>
            </a:endParaRPr>
          </a:p>
          <a:p>
            <a:pPr marL="836930">
              <a:lnSpc>
                <a:spcPct val="100000"/>
              </a:lnSpc>
              <a:tabLst>
                <a:tab pos="1687830" algn="l"/>
              </a:tabLst>
            </a:pPr>
            <a:r>
              <a:rPr sz="1800" b="1" spc="-5" dirty="0">
                <a:latin typeface="Times New Roman" pitchFamily="18" charset="0"/>
                <a:cs typeface="Times New Roman" pitchFamily="18" charset="0"/>
              </a:rPr>
              <a:t>$</a:t>
            </a:r>
            <a:r>
              <a:rPr sz="1800" b="1" dirty="0">
                <a:latin typeface="Times New Roman" pitchFamily="18" charset="0"/>
                <a:cs typeface="Times New Roman" pitchFamily="18" charset="0"/>
              </a:rPr>
              <a:t> echo	</a:t>
            </a:r>
            <a:r>
              <a:rPr sz="1800" b="1" spc="-5" dirty="0">
                <a:latin typeface="Times New Roman" pitchFamily="18" charset="0"/>
                <a:cs typeface="Times New Roman" pitchFamily="18" charset="0"/>
              </a:rPr>
              <a:t>$var</a:t>
            </a:r>
            <a:endParaRPr sz="1800" dirty="0">
              <a:latin typeface="Times New Roman" pitchFamily="18" charset="0"/>
              <a:cs typeface="Times New Roman" pitchFamily="18" charset="0"/>
            </a:endParaRPr>
          </a:p>
          <a:p>
            <a:pPr>
              <a:lnSpc>
                <a:spcPct val="100000"/>
              </a:lnSpc>
            </a:pPr>
            <a:endParaRPr sz="2000" dirty="0">
              <a:latin typeface="Times New Roman" pitchFamily="18" charset="0"/>
              <a:cs typeface="Times New Roman" pitchFamily="18" charset="0"/>
            </a:endParaRPr>
          </a:p>
          <a:p>
            <a:pPr>
              <a:lnSpc>
                <a:spcPct val="100000"/>
              </a:lnSpc>
              <a:spcBef>
                <a:spcPts val="5"/>
              </a:spcBef>
            </a:pPr>
            <a:endParaRPr sz="1750" dirty="0">
              <a:latin typeface="Times New Roman" pitchFamily="18" charset="0"/>
              <a:cs typeface="Times New Roman" pitchFamily="18" charset="0"/>
            </a:endParaRPr>
          </a:p>
          <a:p>
            <a:pPr marL="12700">
              <a:lnSpc>
                <a:spcPct val="100000"/>
              </a:lnSpc>
            </a:pPr>
            <a:r>
              <a:rPr sz="1800" dirty="0">
                <a:latin typeface="Times New Roman" pitchFamily="18" charset="0"/>
                <a:cs typeface="Times New Roman" pitchFamily="18" charset="0"/>
              </a:rPr>
              <a:t>.</a:t>
            </a:r>
          </a:p>
          <a:p>
            <a:pPr marR="208915" algn="r">
              <a:lnSpc>
                <a:spcPct val="100000"/>
              </a:lnSpc>
              <a:spcBef>
                <a:spcPts val="150"/>
              </a:spcBef>
            </a:pPr>
            <a:r>
              <a:rPr sz="1400" spc="-5" dirty="0">
                <a:latin typeface="Times New Roman" pitchFamily="18" charset="0"/>
                <a:cs typeface="Times New Roman" pitchFamily="18" charset="0"/>
              </a:rPr>
              <a:t>24</a:t>
            </a:r>
            <a:endParaRPr sz="1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339394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12700" rIns="0" bIns="0" rtlCol="0">
            <a:spAutoFit/>
          </a:bodyPr>
          <a:lstStyle/>
          <a:p>
            <a:pPr marL="354965" marR="5080" indent="-342900">
              <a:lnSpc>
                <a:spcPct val="100000"/>
              </a:lnSpc>
              <a:spcBef>
                <a:spcPts val="100"/>
              </a:spcBef>
              <a:tabLst>
                <a:tab pos="355600" algn="l"/>
              </a:tabLst>
            </a:pPr>
            <a:r>
              <a:rPr dirty="0"/>
              <a:t>f)		If </a:t>
            </a:r>
            <a:r>
              <a:rPr spc="-5" dirty="0"/>
              <a:t>you did </a:t>
            </a:r>
            <a:r>
              <a:rPr dirty="0"/>
              <a:t>not </a:t>
            </a:r>
            <a:r>
              <a:rPr spc="-5" dirty="0"/>
              <a:t>have </a:t>
            </a:r>
            <a:r>
              <a:rPr dirty="0"/>
              <a:t>the </a:t>
            </a:r>
            <a:r>
              <a:rPr spc="-5" dirty="0"/>
              <a:t>wc </a:t>
            </a:r>
            <a:r>
              <a:rPr dirty="0"/>
              <a:t>command, </a:t>
            </a:r>
            <a:r>
              <a:rPr spc="-5" dirty="0"/>
              <a:t>how would you use grep </a:t>
            </a:r>
            <a:r>
              <a:rPr dirty="0"/>
              <a:t>to </a:t>
            </a:r>
            <a:r>
              <a:rPr spc="-5" dirty="0"/>
              <a:t>count </a:t>
            </a:r>
            <a:r>
              <a:rPr dirty="0"/>
              <a:t>the </a:t>
            </a:r>
            <a:r>
              <a:rPr spc="-5" dirty="0"/>
              <a:t>number  of users currently using the</a:t>
            </a:r>
            <a:r>
              <a:rPr spc="-35" dirty="0"/>
              <a:t> </a:t>
            </a:r>
            <a:r>
              <a:rPr spc="-5" dirty="0"/>
              <a:t>system?</a:t>
            </a:r>
          </a:p>
          <a:p>
            <a:pPr>
              <a:lnSpc>
                <a:spcPct val="100000"/>
              </a:lnSpc>
              <a:spcBef>
                <a:spcPts val="30"/>
              </a:spcBef>
            </a:pPr>
            <a:endParaRPr sz="1850"/>
          </a:p>
          <a:p>
            <a:pPr marL="227329" indent="-215265">
              <a:lnSpc>
                <a:spcPct val="100000"/>
              </a:lnSpc>
              <a:buAutoNum type="alphaLcParenR" startAt="6"/>
              <a:tabLst>
                <a:tab pos="227965" algn="l"/>
              </a:tabLst>
            </a:pPr>
            <a:r>
              <a:rPr b="1" spc="-5" dirty="0">
                <a:latin typeface="Arial"/>
                <a:cs typeface="Arial"/>
              </a:rPr>
              <a:t>who </a:t>
            </a:r>
            <a:r>
              <a:rPr b="1" dirty="0">
                <a:latin typeface="Arial"/>
                <a:cs typeface="Arial"/>
              </a:rPr>
              <a:t>| </a:t>
            </a:r>
            <a:r>
              <a:rPr b="1" spc="-5" dirty="0">
                <a:latin typeface="Arial"/>
                <a:cs typeface="Arial"/>
              </a:rPr>
              <a:t>grep -c</a:t>
            </a:r>
            <a:r>
              <a:rPr b="1" spc="10" dirty="0">
                <a:latin typeface="Arial"/>
                <a:cs typeface="Arial"/>
              </a:rPr>
              <a:t> </a:t>
            </a:r>
            <a:r>
              <a:rPr b="1" spc="-5" dirty="0">
                <a:latin typeface="Arial"/>
                <a:cs typeface="Arial"/>
              </a:rPr>
              <a:t>“.*”</a:t>
            </a:r>
          </a:p>
          <a:p>
            <a:pPr>
              <a:lnSpc>
                <a:spcPct val="100000"/>
              </a:lnSpc>
              <a:spcBef>
                <a:spcPts val="35"/>
              </a:spcBef>
              <a:buAutoNum type="alphaLcParenR" startAt="6"/>
            </a:pPr>
            <a:endParaRPr sz="1850">
              <a:latin typeface="Arial"/>
              <a:cs typeface="Arial"/>
            </a:endParaRPr>
          </a:p>
          <a:p>
            <a:pPr marL="355600" indent="-342900">
              <a:lnSpc>
                <a:spcPct val="100000"/>
              </a:lnSpc>
              <a:buAutoNum type="alphaLcParenR" startAt="6"/>
              <a:tabLst>
                <a:tab pos="354965" algn="l"/>
                <a:tab pos="355600" algn="l"/>
              </a:tabLst>
            </a:pPr>
            <a:r>
              <a:rPr spc="-5" dirty="0"/>
              <a:t>Remove blank lines </a:t>
            </a:r>
            <a:r>
              <a:rPr dirty="0"/>
              <a:t>from </a:t>
            </a:r>
            <a:r>
              <a:rPr spc="-5" dirty="0"/>
              <a:t>a file using</a:t>
            </a:r>
            <a:r>
              <a:rPr spc="-30" dirty="0"/>
              <a:t> </a:t>
            </a:r>
            <a:r>
              <a:rPr spc="-5" dirty="0"/>
              <a:t>grep.</a:t>
            </a:r>
          </a:p>
          <a:p>
            <a:pPr>
              <a:lnSpc>
                <a:spcPct val="100000"/>
              </a:lnSpc>
              <a:spcBef>
                <a:spcPts val="30"/>
              </a:spcBef>
              <a:buAutoNum type="alphaLcParenR" startAt="6"/>
            </a:pPr>
            <a:endParaRPr sz="1850"/>
          </a:p>
          <a:p>
            <a:pPr marL="12700">
              <a:lnSpc>
                <a:spcPct val="100000"/>
              </a:lnSpc>
              <a:tabLst>
                <a:tab pos="1218565" algn="l"/>
                <a:tab pos="1897380" algn="l"/>
              </a:tabLst>
            </a:pPr>
            <a:r>
              <a:rPr b="1" spc="-5" dirty="0">
                <a:latin typeface="Arial"/>
                <a:cs typeface="Arial"/>
              </a:rPr>
              <a:t>$ </a:t>
            </a:r>
            <a:r>
              <a:rPr b="1" dirty="0">
                <a:latin typeface="Arial"/>
                <a:cs typeface="Arial"/>
              </a:rPr>
              <a:t>grep </a:t>
            </a:r>
            <a:r>
              <a:rPr b="1" spc="5" dirty="0">
                <a:latin typeface="Arial"/>
                <a:cs typeface="Arial"/>
              </a:rPr>
              <a:t> </a:t>
            </a:r>
            <a:r>
              <a:rPr b="1" spc="-5" dirty="0">
                <a:latin typeface="Arial"/>
                <a:cs typeface="Arial"/>
              </a:rPr>
              <a:t>-v	</a:t>
            </a:r>
            <a:r>
              <a:rPr b="1" dirty="0">
                <a:latin typeface="Arial"/>
                <a:cs typeface="Arial"/>
              </a:rPr>
              <a:t>“^$”	</a:t>
            </a:r>
            <a:r>
              <a:rPr b="1" spc="-5" dirty="0">
                <a:latin typeface="Arial"/>
                <a:cs typeface="Arial"/>
              </a:rPr>
              <a:t>aa1</a:t>
            </a:r>
          </a:p>
          <a:p>
            <a:pPr>
              <a:lnSpc>
                <a:spcPct val="100000"/>
              </a:lnSpc>
              <a:spcBef>
                <a:spcPts val="35"/>
              </a:spcBef>
            </a:pPr>
            <a:endParaRPr sz="1850">
              <a:latin typeface="Arial"/>
              <a:cs typeface="Arial"/>
            </a:endParaRPr>
          </a:p>
          <a:p>
            <a:pPr marL="355600" indent="-342900">
              <a:lnSpc>
                <a:spcPct val="100000"/>
              </a:lnSpc>
              <a:buAutoNum type="alphaLcParenR" startAt="8"/>
              <a:tabLst>
                <a:tab pos="354965" algn="l"/>
                <a:tab pos="355600" algn="l"/>
              </a:tabLst>
            </a:pPr>
            <a:r>
              <a:rPr spc="-5" dirty="0"/>
              <a:t>List the ordinary files in your current directory that are not writable by the</a:t>
            </a:r>
            <a:r>
              <a:rPr spc="105" dirty="0"/>
              <a:t> </a:t>
            </a:r>
            <a:r>
              <a:rPr spc="-20" dirty="0"/>
              <a:t>owner.</a:t>
            </a:r>
          </a:p>
          <a:p>
            <a:pPr>
              <a:lnSpc>
                <a:spcPct val="100000"/>
              </a:lnSpc>
              <a:spcBef>
                <a:spcPts val="30"/>
              </a:spcBef>
            </a:pPr>
            <a:endParaRPr sz="1850"/>
          </a:p>
          <a:p>
            <a:pPr marL="12700">
              <a:lnSpc>
                <a:spcPct val="100000"/>
              </a:lnSpc>
              <a:tabLst>
                <a:tab pos="584200" algn="l"/>
                <a:tab pos="2055495" algn="l"/>
              </a:tabLst>
            </a:pPr>
            <a:r>
              <a:rPr b="1" spc="-5" dirty="0">
                <a:latin typeface="Arial"/>
                <a:cs typeface="Arial"/>
              </a:rPr>
              <a:t>$ </a:t>
            </a:r>
            <a:r>
              <a:rPr b="1" dirty="0">
                <a:latin typeface="Arial"/>
                <a:cs typeface="Arial"/>
              </a:rPr>
              <a:t> </a:t>
            </a:r>
            <a:r>
              <a:rPr b="1" spc="-5" dirty="0">
                <a:latin typeface="Arial"/>
                <a:cs typeface="Arial"/>
              </a:rPr>
              <a:t>ls	-l  </a:t>
            </a:r>
            <a:r>
              <a:rPr b="1" dirty="0">
                <a:latin typeface="Arial"/>
                <a:cs typeface="Arial"/>
              </a:rPr>
              <a:t>|</a:t>
            </a:r>
            <a:r>
              <a:rPr b="1" spc="10" dirty="0">
                <a:latin typeface="Arial"/>
                <a:cs typeface="Arial"/>
              </a:rPr>
              <a:t> </a:t>
            </a:r>
            <a:r>
              <a:rPr b="1" spc="-5" dirty="0">
                <a:latin typeface="Arial"/>
                <a:cs typeface="Arial"/>
              </a:rPr>
              <a:t>grep </a:t>
            </a:r>
            <a:r>
              <a:rPr b="1" dirty="0">
                <a:latin typeface="Arial"/>
                <a:cs typeface="Arial"/>
              </a:rPr>
              <a:t> </a:t>
            </a:r>
            <a:r>
              <a:rPr b="1" spc="-5" dirty="0">
                <a:latin typeface="Arial"/>
                <a:cs typeface="Arial"/>
              </a:rPr>
              <a:t>-v	‘^..w’</a:t>
            </a:r>
          </a:p>
          <a:p>
            <a:pPr>
              <a:lnSpc>
                <a:spcPct val="100000"/>
              </a:lnSpc>
              <a:spcBef>
                <a:spcPts val="35"/>
              </a:spcBef>
            </a:pPr>
            <a:endParaRPr sz="1850">
              <a:latin typeface="Arial"/>
              <a:cs typeface="Arial"/>
            </a:endParaRPr>
          </a:p>
          <a:p>
            <a:pPr marL="12700">
              <a:lnSpc>
                <a:spcPct val="100000"/>
              </a:lnSpc>
            </a:pPr>
            <a:r>
              <a:rPr spc="-5" dirty="0"/>
              <a:t>i)Locate lines ending and beginning with a </a:t>
            </a:r>
            <a:r>
              <a:rPr dirty="0"/>
              <a:t>dot </a:t>
            </a:r>
            <a:r>
              <a:rPr spc="-5" dirty="0"/>
              <a:t>and containing anything between</a:t>
            </a:r>
            <a:r>
              <a:rPr spc="130" dirty="0"/>
              <a:t> </a:t>
            </a:r>
            <a:r>
              <a:rPr dirty="0"/>
              <a:t>them.</a:t>
            </a:r>
          </a:p>
          <a:p>
            <a:pPr>
              <a:lnSpc>
                <a:spcPct val="100000"/>
              </a:lnSpc>
              <a:spcBef>
                <a:spcPts val="30"/>
              </a:spcBef>
            </a:pPr>
            <a:endParaRPr sz="1850"/>
          </a:p>
          <a:p>
            <a:pPr marL="139065">
              <a:lnSpc>
                <a:spcPct val="100000"/>
              </a:lnSpc>
              <a:tabLst>
                <a:tab pos="1923414" algn="l"/>
              </a:tabLst>
            </a:pPr>
            <a:r>
              <a:rPr b="1" spc="-5" dirty="0">
                <a:latin typeface="Arial"/>
                <a:cs typeface="Arial"/>
              </a:rPr>
              <a:t>$ grep </a:t>
            </a:r>
            <a:r>
              <a:rPr b="1" dirty="0">
                <a:latin typeface="Arial"/>
                <a:cs typeface="Arial"/>
              </a:rPr>
              <a:t> </a:t>
            </a:r>
            <a:r>
              <a:rPr b="1" spc="-5" dirty="0">
                <a:latin typeface="Arial"/>
                <a:cs typeface="Arial"/>
              </a:rPr>
              <a:t>‘^\..*\.$’	</a:t>
            </a:r>
            <a:r>
              <a:rPr b="1" spc="-10" dirty="0">
                <a:latin typeface="Arial"/>
                <a:cs typeface="Arial"/>
              </a:rPr>
              <a:t>mca4</a:t>
            </a:r>
          </a:p>
        </p:txBody>
      </p:sp>
      <p:sp>
        <p:nvSpPr>
          <p:cNvPr id="9" name="object 9"/>
          <p:cNvSpPr txBox="1"/>
          <p:nvPr/>
        </p:nvSpPr>
        <p:spPr>
          <a:xfrm>
            <a:off x="8840216" y="6731000"/>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25</a:t>
            </a:r>
            <a:endParaRPr sz="1400">
              <a:latin typeface="Arial"/>
              <a:cs typeface="Arial"/>
            </a:endParaRPr>
          </a:p>
        </p:txBody>
      </p:sp>
      <p:sp>
        <p:nvSpPr>
          <p:cNvPr id="10" name="object 10"/>
          <p:cNvSpPr txBox="1"/>
          <p:nvPr/>
        </p:nvSpPr>
        <p:spPr>
          <a:xfrm>
            <a:off x="764540" y="6466585"/>
            <a:ext cx="5751195" cy="57404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j) Locate lines </a:t>
            </a:r>
            <a:r>
              <a:rPr sz="1800" dirty="0">
                <a:latin typeface="Arial"/>
                <a:cs typeface="Arial"/>
              </a:rPr>
              <a:t>that </a:t>
            </a:r>
            <a:r>
              <a:rPr sz="1800" spc="-5" dirty="0">
                <a:latin typeface="Arial"/>
                <a:cs typeface="Arial"/>
              </a:rPr>
              <a:t>are less than 100 </a:t>
            </a:r>
            <a:r>
              <a:rPr sz="1800" dirty="0">
                <a:latin typeface="Arial"/>
                <a:cs typeface="Arial"/>
              </a:rPr>
              <a:t>characters </a:t>
            </a:r>
            <a:r>
              <a:rPr sz="1800" spc="-5" dirty="0">
                <a:latin typeface="Arial"/>
                <a:cs typeface="Arial"/>
              </a:rPr>
              <a:t>in</a:t>
            </a:r>
            <a:r>
              <a:rPr sz="1800" spc="10" dirty="0">
                <a:latin typeface="Arial"/>
                <a:cs typeface="Arial"/>
              </a:rPr>
              <a:t> </a:t>
            </a:r>
            <a:r>
              <a:rPr sz="1800" spc="-5" dirty="0">
                <a:latin typeface="Arial"/>
                <a:cs typeface="Arial"/>
              </a:rPr>
              <a:t>length</a:t>
            </a:r>
            <a:endParaRPr sz="1800">
              <a:latin typeface="Arial"/>
              <a:cs typeface="Arial"/>
            </a:endParaRPr>
          </a:p>
          <a:p>
            <a:pPr marL="12700">
              <a:lnSpc>
                <a:spcPct val="100000"/>
              </a:lnSpc>
              <a:tabLst>
                <a:tab pos="951865" algn="l"/>
                <a:tab pos="2329815" algn="l"/>
              </a:tabLst>
            </a:pPr>
            <a:r>
              <a:rPr sz="1800" b="1" spc="-5" dirty="0">
                <a:latin typeface="Arial"/>
                <a:cs typeface="Arial"/>
              </a:rPr>
              <a:t>$ </a:t>
            </a:r>
            <a:r>
              <a:rPr sz="1800" b="1" dirty="0">
                <a:latin typeface="Arial"/>
                <a:cs typeface="Arial"/>
              </a:rPr>
              <a:t> </a:t>
            </a:r>
            <a:r>
              <a:rPr sz="1800" b="1" spc="-5" dirty="0">
                <a:latin typeface="Arial"/>
                <a:cs typeface="Arial"/>
              </a:rPr>
              <a:t>grep	‘^.\{0,99\}$’	*</a:t>
            </a:r>
            <a:r>
              <a:rPr sz="1800" b="1" dirty="0">
                <a:latin typeface="Arial"/>
                <a:cs typeface="Arial"/>
              </a:rPr>
              <a:t> </a:t>
            </a:r>
            <a:r>
              <a:rPr sz="1800" b="1" spc="-5" dirty="0">
                <a:latin typeface="Arial"/>
                <a:cs typeface="Arial"/>
              </a:rPr>
              <a:t>file1</a:t>
            </a:r>
            <a:endParaRPr sz="1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3418585" y="2559050"/>
            <a:ext cx="3134615" cy="689291"/>
          </a:xfrm>
          <a:prstGeom prst="rect">
            <a:avLst/>
          </a:prstGeom>
        </p:spPr>
        <p:txBody>
          <a:bodyPr vert="horz" wrap="square" lIns="0" tIns="12065" rIns="0" bIns="0" rtlCol="0">
            <a:spAutoFit/>
          </a:bodyPr>
          <a:lstStyle/>
          <a:p>
            <a:pPr marL="12700">
              <a:lnSpc>
                <a:spcPct val="100000"/>
              </a:lnSpc>
              <a:spcBef>
                <a:spcPts val="95"/>
              </a:spcBef>
            </a:pPr>
            <a:r>
              <a:rPr sz="4400" b="1" spc="-10" smtClean="0">
                <a:latin typeface="Caladea"/>
                <a:cs typeface="Caladea"/>
              </a:rPr>
              <a:t>Thank</a:t>
            </a:r>
            <a:r>
              <a:rPr lang="en-US" sz="4400" b="1" spc="-10" dirty="0" smtClean="0">
                <a:latin typeface="Caladea"/>
                <a:cs typeface="Caladea"/>
              </a:rPr>
              <a:t> </a:t>
            </a:r>
            <a:r>
              <a:rPr lang="en-US" sz="4400" b="1" spc="-135" dirty="0" smtClean="0">
                <a:latin typeface="Caladea"/>
                <a:cs typeface="Caladea"/>
              </a:rPr>
              <a:t>You</a:t>
            </a:r>
            <a:endParaRPr sz="4400">
              <a:latin typeface="Caladea"/>
              <a:cs typeface="Caladea"/>
            </a:endParaRPr>
          </a:p>
        </p:txBody>
      </p:sp>
      <p:sp>
        <p:nvSpPr>
          <p:cNvPr id="8" name="object 8"/>
          <p:cNvSpPr/>
          <p:nvPr/>
        </p:nvSpPr>
        <p:spPr>
          <a:xfrm>
            <a:off x="3200400" y="4572000"/>
            <a:ext cx="2438400" cy="2209800"/>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pPr marL="38100">
                <a:lnSpc>
                  <a:spcPts val="1645"/>
                </a:lnSpc>
              </a:pPr>
              <a:t>28</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8" name="object 8"/>
          <p:cNvSpPr txBox="1"/>
          <p:nvPr/>
        </p:nvSpPr>
        <p:spPr>
          <a:xfrm>
            <a:off x="916932" y="1985264"/>
            <a:ext cx="8126730" cy="4140200"/>
          </a:xfrm>
          <a:prstGeom prst="rect">
            <a:avLst/>
          </a:prstGeom>
        </p:spPr>
        <p:txBody>
          <a:bodyPr vert="horz" wrap="square" lIns="0" tIns="12700" rIns="0" bIns="0" rtlCol="0">
            <a:spAutoFit/>
          </a:bodyPr>
          <a:lstStyle/>
          <a:p>
            <a:pPr marL="90170" algn="ctr">
              <a:lnSpc>
                <a:spcPct val="100000"/>
              </a:lnSpc>
              <a:spcBef>
                <a:spcPts val="100"/>
              </a:spcBef>
            </a:pPr>
            <a:r>
              <a:rPr sz="1800" b="1" spc="-10" dirty="0">
                <a:solidFill>
                  <a:srgbClr val="FF0000"/>
                </a:solidFill>
                <a:latin typeface="Times New Roman"/>
                <a:cs typeface="Times New Roman"/>
              </a:rPr>
              <a:t>Question</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marR="295275">
              <a:lnSpc>
                <a:spcPct val="100000"/>
              </a:lnSpc>
              <a:buAutoNum type="alphaLcParenR" startAt="7"/>
              <a:tabLst>
                <a:tab pos="259715" algn="l"/>
              </a:tabLst>
            </a:pPr>
            <a:r>
              <a:rPr sz="1800" dirty="0">
                <a:latin typeface="Times New Roman"/>
                <a:cs typeface="Times New Roman"/>
              </a:rPr>
              <a:t>Sort the file /etc/passwd on </a:t>
            </a:r>
            <a:r>
              <a:rPr sz="1800" spc="-5" dirty="0">
                <a:latin typeface="Times New Roman"/>
                <a:cs typeface="Times New Roman"/>
              </a:rPr>
              <a:t>GUID </a:t>
            </a:r>
            <a:r>
              <a:rPr sz="1800" dirty="0">
                <a:latin typeface="Times New Roman"/>
                <a:cs typeface="Times New Roman"/>
              </a:rPr>
              <a:t>(primary) and </a:t>
            </a:r>
            <a:r>
              <a:rPr sz="1800" spc="-5" dirty="0">
                <a:latin typeface="Times New Roman"/>
                <a:cs typeface="Times New Roman"/>
              </a:rPr>
              <a:t>UID </a:t>
            </a:r>
            <a:r>
              <a:rPr sz="1800" dirty="0">
                <a:latin typeface="Times New Roman"/>
                <a:cs typeface="Times New Roman"/>
              </a:rPr>
              <a:t>(secondary) </a:t>
            </a:r>
            <a:r>
              <a:rPr sz="1800" spc="-5" dirty="0">
                <a:latin typeface="Times New Roman"/>
                <a:cs typeface="Times New Roman"/>
              </a:rPr>
              <a:t>so </a:t>
            </a:r>
            <a:r>
              <a:rPr sz="1800" dirty="0">
                <a:latin typeface="Times New Roman"/>
                <a:cs typeface="Times New Roman"/>
              </a:rPr>
              <a:t>that the </a:t>
            </a:r>
            <a:r>
              <a:rPr sz="1800" spc="-5" dirty="0">
                <a:latin typeface="Times New Roman"/>
                <a:cs typeface="Times New Roman"/>
              </a:rPr>
              <a:t>users  with the same GUID are placed </a:t>
            </a:r>
            <a:r>
              <a:rPr sz="1800" spc="-20" dirty="0">
                <a:latin typeface="Times New Roman"/>
                <a:cs typeface="Times New Roman"/>
              </a:rPr>
              <a:t>together. </a:t>
            </a:r>
            <a:r>
              <a:rPr sz="1800" spc="-5" dirty="0">
                <a:latin typeface="Times New Roman"/>
                <a:cs typeface="Times New Roman"/>
              </a:rPr>
              <a:t>User </a:t>
            </a:r>
            <a:r>
              <a:rPr sz="1800" dirty="0">
                <a:latin typeface="Times New Roman"/>
                <a:cs typeface="Times New Roman"/>
              </a:rPr>
              <a:t>with a lower </a:t>
            </a:r>
            <a:r>
              <a:rPr sz="1800" spc="-5" dirty="0">
                <a:latin typeface="Times New Roman"/>
                <a:cs typeface="Times New Roman"/>
              </a:rPr>
              <a:t>UID </a:t>
            </a:r>
            <a:r>
              <a:rPr sz="1800" dirty="0">
                <a:latin typeface="Times New Roman"/>
                <a:cs typeface="Times New Roman"/>
              </a:rPr>
              <a:t>should be placed  </a:t>
            </a:r>
            <a:r>
              <a:rPr sz="1800" spc="-5" dirty="0">
                <a:latin typeface="Times New Roman"/>
                <a:cs typeface="Times New Roman"/>
              </a:rPr>
              <a:t>higher in the</a:t>
            </a:r>
            <a:r>
              <a:rPr sz="1800" spc="5" dirty="0">
                <a:latin typeface="Times New Roman"/>
                <a:cs typeface="Times New Roman"/>
              </a:rPr>
              <a:t> </a:t>
            </a:r>
            <a:r>
              <a:rPr sz="1800" spc="-10" dirty="0">
                <a:latin typeface="Times New Roman"/>
                <a:cs typeface="Times New Roman"/>
              </a:rPr>
              <a:t>list.</a:t>
            </a:r>
            <a:endParaRPr sz="1800">
              <a:latin typeface="Times New Roman"/>
              <a:cs typeface="Times New Roman"/>
            </a:endParaRPr>
          </a:p>
          <a:p>
            <a:pPr marL="259079" indent="-247015">
              <a:lnSpc>
                <a:spcPct val="100000"/>
              </a:lnSpc>
              <a:buAutoNum type="alphaLcParenR" startAt="7"/>
              <a:tabLst>
                <a:tab pos="259715" algn="l"/>
              </a:tabLst>
            </a:pPr>
            <a:r>
              <a:rPr sz="1800" dirty="0">
                <a:latin typeface="Times New Roman"/>
                <a:cs typeface="Times New Roman"/>
              </a:rPr>
              <a:t>List from /etc/passwd </a:t>
            </a:r>
            <a:r>
              <a:rPr sz="1800" spc="-5" dirty="0">
                <a:latin typeface="Times New Roman"/>
                <a:cs typeface="Times New Roman"/>
              </a:rPr>
              <a:t>the UID </a:t>
            </a:r>
            <a:r>
              <a:rPr sz="1800" dirty="0">
                <a:latin typeface="Times New Roman"/>
                <a:cs typeface="Times New Roman"/>
              </a:rPr>
              <a:t>and the </a:t>
            </a:r>
            <a:r>
              <a:rPr sz="1800" spc="-5" dirty="0">
                <a:latin typeface="Times New Roman"/>
                <a:cs typeface="Times New Roman"/>
              </a:rPr>
              <a:t>user </a:t>
            </a:r>
            <a:r>
              <a:rPr sz="1800" dirty="0">
                <a:latin typeface="Times New Roman"/>
                <a:cs typeface="Times New Roman"/>
              </a:rPr>
              <a:t>having the highest </a:t>
            </a:r>
            <a:r>
              <a:rPr sz="1800" spc="-5" dirty="0">
                <a:latin typeface="Times New Roman"/>
                <a:cs typeface="Times New Roman"/>
              </a:rPr>
              <a:t>UID.</a:t>
            </a:r>
            <a:endParaRPr sz="1800">
              <a:latin typeface="Times New Roman"/>
              <a:cs typeface="Times New Roman"/>
            </a:endParaRPr>
          </a:p>
          <a:p>
            <a:pPr marL="208279" indent="-196215">
              <a:lnSpc>
                <a:spcPct val="100000"/>
              </a:lnSpc>
              <a:buAutoNum type="alphaLcParenR" startAt="9"/>
              <a:tabLst>
                <a:tab pos="208915" algn="l"/>
              </a:tabLst>
            </a:pPr>
            <a:r>
              <a:rPr sz="1800" spc="-5" dirty="0">
                <a:latin typeface="Times New Roman"/>
                <a:cs typeface="Times New Roman"/>
              </a:rPr>
              <a:t>Device </a:t>
            </a:r>
            <a:r>
              <a:rPr sz="1800" dirty="0">
                <a:latin typeface="Times New Roman"/>
                <a:cs typeface="Times New Roman"/>
              </a:rPr>
              <a:t>a </a:t>
            </a:r>
            <a:r>
              <a:rPr sz="1800" spc="-5" dirty="0">
                <a:latin typeface="Times New Roman"/>
                <a:cs typeface="Times New Roman"/>
              </a:rPr>
              <a:t>sequence which lists the five </a:t>
            </a:r>
            <a:r>
              <a:rPr sz="1800" spc="-10" dirty="0">
                <a:latin typeface="Times New Roman"/>
                <a:cs typeface="Times New Roman"/>
              </a:rPr>
              <a:t>largest </a:t>
            </a:r>
            <a:r>
              <a:rPr sz="1800" spc="-5" dirty="0">
                <a:latin typeface="Times New Roman"/>
                <a:cs typeface="Times New Roman"/>
              </a:rPr>
              <a:t>files in the current</a:t>
            </a:r>
            <a:r>
              <a:rPr sz="1800" spc="55" dirty="0">
                <a:latin typeface="Times New Roman"/>
                <a:cs typeface="Times New Roman"/>
              </a:rPr>
              <a:t> </a:t>
            </a:r>
            <a:r>
              <a:rPr sz="1800" spc="-20" dirty="0">
                <a:latin typeface="Times New Roman"/>
                <a:cs typeface="Times New Roman"/>
              </a:rPr>
              <a:t>directory.</a:t>
            </a:r>
            <a:endParaRPr sz="1800">
              <a:latin typeface="Times New Roman"/>
              <a:cs typeface="Times New Roman"/>
            </a:endParaRPr>
          </a:p>
          <a:p>
            <a:pPr marL="208279" indent="-196215">
              <a:lnSpc>
                <a:spcPct val="100000"/>
              </a:lnSpc>
              <a:buAutoNum type="alphaLcParenR" startAt="9"/>
              <a:tabLst>
                <a:tab pos="208915" algn="l"/>
              </a:tabLst>
            </a:pPr>
            <a:r>
              <a:rPr sz="1800" spc="-5" dirty="0">
                <a:latin typeface="Times New Roman"/>
                <a:cs typeface="Times New Roman"/>
              </a:rPr>
              <a:t>Remove duplicate lines from </a:t>
            </a:r>
            <a:r>
              <a:rPr sz="1800" dirty="0">
                <a:latin typeface="Times New Roman"/>
                <a:cs typeface="Times New Roman"/>
              </a:rPr>
              <a:t>a</a:t>
            </a:r>
            <a:r>
              <a:rPr sz="1800" spc="40" dirty="0">
                <a:latin typeface="Times New Roman"/>
                <a:cs typeface="Times New Roman"/>
              </a:rPr>
              <a:t> </a:t>
            </a:r>
            <a:r>
              <a:rPr sz="1800" spc="-5" dirty="0">
                <a:latin typeface="Times New Roman"/>
                <a:cs typeface="Times New Roman"/>
              </a:rPr>
              <a:t>file.</a:t>
            </a:r>
            <a:endParaRPr sz="1800">
              <a:latin typeface="Times New Roman"/>
              <a:cs typeface="Times New Roman"/>
            </a:endParaRPr>
          </a:p>
          <a:p>
            <a:pPr marL="259079" indent="-247015">
              <a:lnSpc>
                <a:spcPct val="100000"/>
              </a:lnSpc>
              <a:buAutoNum type="alphaLcParenR" startAt="9"/>
              <a:tabLst>
                <a:tab pos="259715" algn="l"/>
              </a:tabLst>
            </a:pPr>
            <a:r>
              <a:rPr sz="1800" spc="-5" dirty="0">
                <a:latin typeface="Times New Roman"/>
                <a:cs typeface="Times New Roman"/>
              </a:rPr>
              <a:t>Count the frequency </a:t>
            </a:r>
            <a:r>
              <a:rPr sz="1800" dirty="0">
                <a:latin typeface="Times New Roman"/>
                <a:cs typeface="Times New Roman"/>
              </a:rPr>
              <a:t>of </a:t>
            </a:r>
            <a:r>
              <a:rPr sz="1800" spc="-5" dirty="0">
                <a:latin typeface="Times New Roman"/>
                <a:cs typeface="Times New Roman"/>
              </a:rPr>
              <a:t>occurrences of words in </a:t>
            </a:r>
            <a:r>
              <a:rPr sz="1800" dirty="0">
                <a:latin typeface="Times New Roman"/>
                <a:cs typeface="Times New Roman"/>
              </a:rPr>
              <a:t>a</a:t>
            </a:r>
            <a:r>
              <a:rPr sz="1800" spc="30" dirty="0">
                <a:latin typeface="Times New Roman"/>
                <a:cs typeface="Times New Roman"/>
              </a:rPr>
              <a:t> </a:t>
            </a:r>
            <a:r>
              <a:rPr sz="1800" spc="-5" dirty="0">
                <a:latin typeface="Times New Roman"/>
                <a:cs typeface="Times New Roman"/>
              </a:rPr>
              <a:t>file.</a:t>
            </a:r>
            <a:endParaRPr sz="1800">
              <a:latin typeface="Times New Roman"/>
              <a:cs typeface="Times New Roman"/>
            </a:endParaRPr>
          </a:p>
          <a:p>
            <a:pPr marL="12700" marR="5080">
              <a:lnSpc>
                <a:spcPct val="100000"/>
              </a:lnSpc>
              <a:buAutoNum type="alphaLcParenR" startAt="9"/>
              <a:tabLst>
                <a:tab pos="209550" algn="l"/>
              </a:tabLst>
            </a:pPr>
            <a:r>
              <a:rPr sz="1800" spc="-5" dirty="0">
                <a:latin typeface="Times New Roman"/>
                <a:cs typeface="Times New Roman"/>
              </a:rPr>
              <a:t>Find "long" listing of the smallest </a:t>
            </a:r>
            <a:r>
              <a:rPr sz="1800" dirty="0">
                <a:latin typeface="Times New Roman"/>
                <a:cs typeface="Times New Roman"/>
              </a:rPr>
              <a:t>5 </a:t>
            </a:r>
            <a:r>
              <a:rPr sz="1800" spc="-5" dirty="0">
                <a:latin typeface="Times New Roman"/>
                <a:cs typeface="Times New Roman"/>
              </a:rPr>
              <a:t>files in </a:t>
            </a:r>
            <a:r>
              <a:rPr sz="1800" dirty="0">
                <a:latin typeface="Times New Roman"/>
                <a:cs typeface="Times New Roman"/>
              </a:rPr>
              <a:t>the /etc </a:t>
            </a:r>
            <a:r>
              <a:rPr sz="1800" spc="-5" dirty="0">
                <a:latin typeface="Times New Roman"/>
                <a:cs typeface="Times New Roman"/>
              </a:rPr>
              <a:t>directory whose name </a:t>
            </a:r>
            <a:r>
              <a:rPr sz="1800" dirty="0">
                <a:latin typeface="Times New Roman"/>
                <a:cs typeface="Times New Roman"/>
              </a:rPr>
              <a:t>contains the  </a:t>
            </a:r>
            <a:r>
              <a:rPr sz="1800" spc="-5" dirty="0">
                <a:latin typeface="Times New Roman"/>
                <a:cs typeface="Times New Roman"/>
              </a:rPr>
              <a:t>string ".conf", sorted by increasing file</a:t>
            </a:r>
            <a:r>
              <a:rPr sz="1800" spc="30" dirty="0">
                <a:latin typeface="Times New Roman"/>
                <a:cs typeface="Times New Roman"/>
              </a:rPr>
              <a:t> </a:t>
            </a:r>
            <a:r>
              <a:rPr sz="1800" spc="-5" dirty="0">
                <a:latin typeface="Times New Roman"/>
                <a:cs typeface="Times New Roman"/>
              </a:rPr>
              <a:t>size.</a:t>
            </a:r>
            <a:endParaRPr sz="1800">
              <a:latin typeface="Times New Roman"/>
              <a:cs typeface="Times New Roman"/>
            </a:endParaRPr>
          </a:p>
          <a:p>
            <a:pPr marL="12700" marR="127000" indent="-635">
              <a:lnSpc>
                <a:spcPct val="100000"/>
              </a:lnSpc>
              <a:buAutoNum type="alphaLcParenR" startAt="9"/>
              <a:tabLst>
                <a:tab pos="319405" algn="l"/>
              </a:tabLst>
            </a:pPr>
            <a:r>
              <a:rPr sz="1800" spc="-5" dirty="0">
                <a:latin typeface="Times New Roman"/>
                <a:cs typeface="Times New Roman"/>
              </a:rPr>
              <a:t>What would you type at the command line to get </a:t>
            </a:r>
            <a:r>
              <a:rPr sz="1800" dirty="0">
                <a:latin typeface="Times New Roman"/>
                <a:cs typeface="Times New Roman"/>
              </a:rPr>
              <a:t>a </a:t>
            </a:r>
            <a:r>
              <a:rPr sz="1800" spc="-5" dirty="0">
                <a:latin typeface="Times New Roman"/>
                <a:cs typeface="Times New Roman"/>
              </a:rPr>
              <a:t>sorted </a:t>
            </a:r>
            <a:r>
              <a:rPr sz="1800" dirty="0">
                <a:latin typeface="Times New Roman"/>
                <a:cs typeface="Times New Roman"/>
              </a:rPr>
              <a:t>list, </a:t>
            </a:r>
            <a:r>
              <a:rPr sz="1800" spc="-5" dirty="0">
                <a:latin typeface="Times New Roman"/>
                <a:cs typeface="Times New Roman"/>
              </a:rPr>
              <a:t>with no duplicates, of  all the users logged into the local</a:t>
            </a:r>
            <a:r>
              <a:rPr sz="1800" spc="10" dirty="0">
                <a:latin typeface="Times New Roman"/>
                <a:cs typeface="Times New Roman"/>
              </a:rPr>
              <a:t> </a:t>
            </a:r>
            <a:r>
              <a:rPr sz="1800" spc="-5" dirty="0">
                <a:latin typeface="Times New Roman"/>
                <a:cs typeface="Times New Roman"/>
              </a:rPr>
              <a:t>network?</a:t>
            </a:r>
            <a:endParaRPr sz="1800">
              <a:latin typeface="Times New Roman"/>
              <a:cs typeface="Times New Roman"/>
            </a:endParaRPr>
          </a:p>
          <a:p>
            <a:pPr marL="12700" marR="13970">
              <a:lnSpc>
                <a:spcPct val="100000"/>
              </a:lnSpc>
              <a:buAutoNum type="alphaLcParenR" startAt="9"/>
              <a:tabLst>
                <a:tab pos="255904" algn="l"/>
              </a:tabLst>
            </a:pPr>
            <a:r>
              <a:rPr sz="1800" spc="-5" dirty="0">
                <a:latin typeface="Times New Roman"/>
                <a:cs typeface="Times New Roman"/>
              </a:rPr>
              <a:t>What would you type at the command line to find all files in your home directory that  </a:t>
            </a:r>
            <a:r>
              <a:rPr sz="1800" dirty="0">
                <a:latin typeface="Times New Roman"/>
                <a:cs typeface="Times New Roman"/>
              </a:rPr>
              <a:t>are more than a </a:t>
            </a:r>
            <a:r>
              <a:rPr sz="1800" spc="-5" dirty="0">
                <a:latin typeface="Times New Roman"/>
                <a:cs typeface="Times New Roman"/>
              </a:rPr>
              <a:t>week old </a:t>
            </a:r>
            <a:r>
              <a:rPr sz="1800" dirty="0">
                <a:latin typeface="Times New Roman"/>
                <a:cs typeface="Times New Roman"/>
              </a:rPr>
              <a:t>and end </a:t>
            </a:r>
            <a:r>
              <a:rPr sz="1800" spc="-5" dirty="0">
                <a:latin typeface="Times New Roman"/>
                <a:cs typeface="Times New Roman"/>
              </a:rPr>
              <a:t>with</a:t>
            </a:r>
            <a:r>
              <a:rPr sz="1800" dirty="0">
                <a:latin typeface="Times New Roman"/>
                <a:cs typeface="Times New Roman"/>
              </a:rPr>
              <a:t> </a:t>
            </a:r>
            <a:r>
              <a:rPr sz="1800" spc="-5" dirty="0">
                <a:latin typeface="Times New Roman"/>
                <a:cs typeface="Times New Roman"/>
              </a:rPr>
              <a:t>.bak?</a:t>
            </a:r>
            <a:endParaRPr sz="1800">
              <a:latin typeface="Times New Roman"/>
              <a:cs typeface="Times New Roman"/>
            </a:endParaRPr>
          </a:p>
        </p:txBody>
      </p:sp>
      <p:sp>
        <p:nvSpPr>
          <p:cNvPr id="9" name="object 9"/>
          <p:cNvSpPr txBox="1"/>
          <p:nvPr/>
        </p:nvSpPr>
        <p:spPr>
          <a:xfrm>
            <a:off x="8939276" y="6731000"/>
            <a:ext cx="12446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a:t>
            </a:r>
            <a:endParaRPr sz="1400">
              <a:latin typeface="Arial"/>
              <a:cs typeface="Arial"/>
            </a:endParaRPr>
          </a:p>
        </p:txBody>
      </p:sp>
      <p:sp>
        <p:nvSpPr>
          <p:cNvPr id="10" name="object 10"/>
          <p:cNvSpPr txBox="1"/>
          <p:nvPr/>
        </p:nvSpPr>
        <p:spPr>
          <a:xfrm>
            <a:off x="916939" y="6374383"/>
            <a:ext cx="759904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Times New Roman"/>
                <a:cs typeface="Times New Roman"/>
              </a:rPr>
              <a:t>What would you type at the command line to find out how many total lines are  contained in all the files ending in .c in the current </a:t>
            </a:r>
            <a:r>
              <a:rPr sz="1800" spc="-20" dirty="0">
                <a:latin typeface="Times New Roman"/>
                <a:cs typeface="Times New Roman"/>
              </a:rPr>
              <a:t>directory, </a:t>
            </a:r>
            <a:r>
              <a:rPr sz="1800" spc="-5" dirty="0">
                <a:latin typeface="Times New Roman"/>
                <a:cs typeface="Times New Roman"/>
              </a:rPr>
              <a:t>printing only the total  number of</a:t>
            </a:r>
            <a:r>
              <a:rPr sz="1800" dirty="0">
                <a:latin typeface="Times New Roman"/>
                <a:cs typeface="Times New Roman"/>
              </a:rPr>
              <a:t> lines?</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78077" y="2006600"/>
            <a:ext cx="91440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Times New Roman"/>
                <a:cs typeface="Times New Roman"/>
              </a:rPr>
              <a:t>Solution:</a:t>
            </a:r>
            <a:endParaRPr sz="1800">
              <a:latin typeface="Times New Roman"/>
              <a:cs typeface="Times New Roman"/>
            </a:endParaRPr>
          </a:p>
        </p:txBody>
      </p:sp>
      <p:sp>
        <p:nvSpPr>
          <p:cNvPr id="8" name="object 8"/>
          <p:cNvSpPr txBox="1"/>
          <p:nvPr/>
        </p:nvSpPr>
        <p:spPr>
          <a:xfrm>
            <a:off x="878077" y="2555240"/>
            <a:ext cx="4191000" cy="1945639"/>
          </a:xfrm>
          <a:prstGeom prst="rect">
            <a:avLst/>
          </a:prstGeom>
        </p:spPr>
        <p:txBody>
          <a:bodyPr vert="horz" wrap="square" lIns="0" tIns="12700" rIns="0" bIns="0" rtlCol="0">
            <a:spAutoFit/>
          </a:bodyPr>
          <a:lstStyle/>
          <a:p>
            <a:pPr marL="361950" indent="-349885">
              <a:lnSpc>
                <a:spcPct val="100000"/>
              </a:lnSpc>
              <a:spcBef>
                <a:spcPts val="100"/>
              </a:spcBef>
              <a:buAutoNum type="alphaLcParenR"/>
              <a:tabLst>
                <a:tab pos="361950" algn="l"/>
                <a:tab pos="362585" algn="l"/>
              </a:tabLst>
            </a:pPr>
            <a:r>
              <a:rPr sz="1800" dirty="0">
                <a:latin typeface="Times New Roman"/>
                <a:cs typeface="Times New Roman"/>
              </a:rPr>
              <a:t>$ </a:t>
            </a:r>
            <a:r>
              <a:rPr sz="1800" spc="-5" dirty="0">
                <a:latin typeface="Times New Roman"/>
                <a:cs typeface="Times New Roman"/>
              </a:rPr>
              <a:t>ls [a] </a:t>
            </a:r>
            <a:r>
              <a:rPr sz="1800" dirty="0">
                <a:latin typeface="Times New Roman"/>
                <a:cs typeface="Times New Roman"/>
              </a:rPr>
              <a:t>* </a:t>
            </a:r>
            <a:r>
              <a:rPr sz="1800" spc="-5" dirty="0">
                <a:latin typeface="Times New Roman"/>
                <a:cs typeface="Times New Roman"/>
              </a:rPr>
              <a:t>| tee</a:t>
            </a:r>
            <a:r>
              <a:rPr sz="1800" spc="10" dirty="0">
                <a:latin typeface="Times New Roman"/>
                <a:cs typeface="Times New Roman"/>
              </a:rPr>
              <a:t> </a:t>
            </a:r>
            <a:r>
              <a:rPr sz="1800" spc="-5" dirty="0">
                <a:latin typeface="Times New Roman"/>
                <a:cs typeface="Times New Roman"/>
              </a:rPr>
              <a:t>file1</a:t>
            </a:r>
            <a:endParaRPr sz="1800">
              <a:latin typeface="Times New Roman"/>
              <a:cs typeface="Times New Roman"/>
            </a:endParaRPr>
          </a:p>
          <a:p>
            <a:pPr marL="374015" indent="-361950">
              <a:lnSpc>
                <a:spcPct val="100000"/>
              </a:lnSpc>
              <a:buAutoNum type="alphaLcParenR"/>
              <a:tabLst>
                <a:tab pos="374015" algn="l"/>
                <a:tab pos="374650" algn="l"/>
                <a:tab pos="2547620" algn="l"/>
              </a:tabLst>
            </a:pPr>
            <a:r>
              <a:rPr sz="1800" dirty="0">
                <a:latin typeface="Times New Roman"/>
                <a:cs typeface="Times New Roman"/>
              </a:rPr>
              <a:t>$ who  -q </a:t>
            </a:r>
            <a:r>
              <a:rPr sz="1800" spc="-5" dirty="0">
                <a:latin typeface="Times New Roman"/>
                <a:cs typeface="Times New Roman"/>
              </a:rPr>
              <a:t>| sort</a:t>
            </a:r>
            <a:r>
              <a:rPr sz="1800" spc="20" dirty="0">
                <a:latin typeface="Times New Roman"/>
                <a:cs typeface="Times New Roman"/>
              </a:rPr>
              <a:t> </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who	</a:t>
            </a:r>
            <a:r>
              <a:rPr sz="1800" spc="-5" dirty="0">
                <a:latin typeface="Times New Roman"/>
                <a:cs typeface="Times New Roman"/>
              </a:rPr>
              <a:t>-Hu | </a:t>
            </a:r>
            <a:r>
              <a:rPr sz="1800" dirty="0">
                <a:latin typeface="Times New Roman"/>
                <a:cs typeface="Times New Roman"/>
              </a:rPr>
              <a:t>cat &gt;&gt;</a:t>
            </a:r>
            <a:r>
              <a:rPr sz="1800" spc="380" dirty="0">
                <a:latin typeface="Times New Roman"/>
                <a:cs typeface="Times New Roman"/>
              </a:rPr>
              <a:t> </a:t>
            </a:r>
            <a:r>
              <a:rPr sz="1800" dirty="0">
                <a:latin typeface="Times New Roman"/>
                <a:cs typeface="Times New Roman"/>
              </a:rPr>
              <a:t>file1</a:t>
            </a:r>
            <a:endParaRPr sz="1800">
              <a:latin typeface="Times New Roman"/>
              <a:cs typeface="Times New Roman"/>
            </a:endParaRPr>
          </a:p>
          <a:p>
            <a:pPr marL="361315" indent="-349250">
              <a:lnSpc>
                <a:spcPct val="100000"/>
              </a:lnSpc>
              <a:buAutoNum type="alphaLcParenR"/>
              <a:tabLst>
                <a:tab pos="361315" algn="l"/>
                <a:tab pos="361950" algn="l"/>
                <a:tab pos="1256665" algn="l"/>
              </a:tabLst>
            </a:pPr>
            <a:r>
              <a:rPr sz="1800" dirty="0">
                <a:latin typeface="Times New Roman"/>
                <a:cs typeface="Times New Roman"/>
              </a:rPr>
              <a:t>$</a:t>
            </a:r>
            <a:r>
              <a:rPr sz="1800" spc="445" dirty="0">
                <a:latin typeface="Times New Roman"/>
                <a:cs typeface="Times New Roman"/>
              </a:rPr>
              <a:t> </a:t>
            </a:r>
            <a:r>
              <a:rPr sz="1800" spc="-5" dirty="0">
                <a:latin typeface="Times New Roman"/>
                <a:cs typeface="Times New Roman"/>
              </a:rPr>
              <a:t>pr </a:t>
            </a:r>
            <a:r>
              <a:rPr sz="1800" spc="5" dirty="0">
                <a:latin typeface="Times New Roman"/>
                <a:cs typeface="Times New Roman"/>
              </a:rPr>
              <a:t> </a:t>
            </a:r>
            <a:r>
              <a:rPr sz="1800" spc="-5" dirty="0">
                <a:latin typeface="Times New Roman"/>
                <a:cs typeface="Times New Roman"/>
              </a:rPr>
              <a:t>-d	file1</a:t>
            </a:r>
            <a:endParaRPr sz="1800">
              <a:latin typeface="Times New Roman"/>
              <a:cs typeface="Times New Roman"/>
            </a:endParaRPr>
          </a:p>
          <a:p>
            <a:pPr marL="431800" indent="-419734">
              <a:lnSpc>
                <a:spcPct val="100000"/>
              </a:lnSpc>
              <a:buAutoNum type="alphaLcParenR"/>
              <a:tabLst>
                <a:tab pos="431800" algn="l"/>
                <a:tab pos="432434" algn="l"/>
              </a:tabLst>
            </a:pPr>
            <a:r>
              <a:rPr sz="1800" dirty="0">
                <a:latin typeface="Times New Roman"/>
                <a:cs typeface="Times New Roman"/>
              </a:rPr>
              <a:t>$ </a:t>
            </a:r>
            <a:r>
              <a:rPr sz="1800" spc="-5" dirty="0">
                <a:latin typeface="Times New Roman"/>
                <a:cs typeface="Times New Roman"/>
              </a:rPr>
              <a:t>head -10 file1 | </a:t>
            </a:r>
            <a:r>
              <a:rPr sz="1800" dirty="0">
                <a:latin typeface="Times New Roman"/>
                <a:cs typeface="Times New Roman"/>
              </a:rPr>
              <a:t>tail </a:t>
            </a:r>
            <a:r>
              <a:rPr sz="1800" spc="-5" dirty="0">
                <a:latin typeface="Times New Roman"/>
                <a:cs typeface="Times New Roman"/>
              </a:rPr>
              <a:t>-n</a:t>
            </a:r>
            <a:r>
              <a:rPr sz="1800" spc="5" dirty="0">
                <a:latin typeface="Times New Roman"/>
                <a:cs typeface="Times New Roman"/>
              </a:rPr>
              <a:t> </a:t>
            </a:r>
            <a:r>
              <a:rPr sz="1800" spc="-5" dirty="0">
                <a:latin typeface="Times New Roman"/>
                <a:cs typeface="Times New Roman"/>
              </a:rPr>
              <a:t>-5</a:t>
            </a:r>
            <a:endParaRPr sz="1800">
              <a:latin typeface="Times New Roman"/>
              <a:cs typeface="Times New Roman"/>
            </a:endParaRPr>
          </a:p>
          <a:p>
            <a:pPr marL="12700" marR="608330">
              <a:lnSpc>
                <a:spcPct val="100000"/>
              </a:lnSpc>
              <a:buAutoNum type="alphaLcParenR"/>
              <a:tabLst>
                <a:tab pos="476250" algn="l"/>
                <a:tab pos="476884" algn="l"/>
                <a:tab pos="1841500" algn="l"/>
              </a:tabLst>
            </a:pPr>
            <a:r>
              <a:rPr sz="1800" dirty="0">
                <a:latin typeface="Times New Roman"/>
                <a:cs typeface="Times New Roman"/>
              </a:rPr>
              <a:t>$  </a:t>
            </a:r>
            <a:r>
              <a:rPr sz="1800" spc="-5" dirty="0">
                <a:latin typeface="Times New Roman"/>
                <a:cs typeface="Times New Roman"/>
              </a:rPr>
              <a:t>cut </a:t>
            </a:r>
            <a:r>
              <a:rPr sz="1800" spc="10" dirty="0">
                <a:latin typeface="Times New Roman"/>
                <a:cs typeface="Times New Roman"/>
              </a:rPr>
              <a:t> </a:t>
            </a:r>
            <a:r>
              <a:rPr sz="1800" spc="-5" dirty="0">
                <a:latin typeface="Times New Roman"/>
                <a:cs typeface="Times New Roman"/>
              </a:rPr>
              <a:t>-d </a:t>
            </a:r>
            <a:r>
              <a:rPr sz="1800" spc="10" dirty="0">
                <a:latin typeface="Times New Roman"/>
                <a:cs typeface="Times New Roman"/>
              </a:rPr>
              <a:t> </a:t>
            </a:r>
            <a:r>
              <a:rPr sz="1800" spc="-5" dirty="0">
                <a:latin typeface="Times New Roman"/>
                <a:cs typeface="Times New Roman"/>
              </a:rPr>
              <a:t>“:”	-f 1,4 /etc/passwd  f)</a:t>
            </a:r>
            <a:endParaRPr sz="1800">
              <a:latin typeface="Times New Roman"/>
              <a:cs typeface="Times New Roman"/>
            </a:endParaRPr>
          </a:p>
          <a:p>
            <a:pPr marL="12700">
              <a:lnSpc>
                <a:spcPct val="100000"/>
              </a:lnSpc>
            </a:pPr>
            <a:r>
              <a:rPr sz="1800" dirty="0">
                <a:latin typeface="Times New Roman"/>
                <a:cs typeface="Times New Roman"/>
              </a:rPr>
              <a:t>g)</a:t>
            </a:r>
            <a:endParaRPr sz="1800">
              <a:latin typeface="Times New Roman"/>
              <a:cs typeface="Times New Roman"/>
            </a:endParaRPr>
          </a:p>
        </p:txBody>
      </p:sp>
      <p:sp>
        <p:nvSpPr>
          <p:cNvPr id="9" name="object 9"/>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10" name="object 10"/>
          <p:cNvSpPr txBox="1"/>
          <p:nvPr/>
        </p:nvSpPr>
        <p:spPr>
          <a:xfrm>
            <a:off x="1297170" y="3926840"/>
            <a:ext cx="4307205" cy="574040"/>
          </a:xfrm>
          <a:prstGeom prst="rect">
            <a:avLst/>
          </a:prstGeom>
        </p:spPr>
        <p:txBody>
          <a:bodyPr vert="horz" wrap="square" lIns="0" tIns="12700" rIns="0" bIns="0" rtlCol="0">
            <a:spAutoFit/>
          </a:bodyPr>
          <a:lstStyle/>
          <a:p>
            <a:pPr marL="31750">
              <a:lnSpc>
                <a:spcPct val="100000"/>
              </a:lnSpc>
              <a:spcBef>
                <a:spcPts val="100"/>
              </a:spcBef>
              <a:tabLst>
                <a:tab pos="1016000" algn="l"/>
                <a:tab pos="1720214" algn="l"/>
                <a:tab pos="2006600" algn="l"/>
              </a:tabLst>
            </a:pPr>
            <a:r>
              <a:rPr sz="1800" dirty="0">
                <a:latin typeface="Times New Roman"/>
                <a:cs typeface="Times New Roman"/>
              </a:rPr>
              <a:t>$  </a:t>
            </a:r>
            <a:r>
              <a:rPr sz="1800" spc="-5" dirty="0">
                <a:latin typeface="Times New Roman"/>
                <a:cs typeface="Times New Roman"/>
              </a:rPr>
              <a:t>cut </a:t>
            </a:r>
            <a:r>
              <a:rPr sz="1800" spc="10" dirty="0">
                <a:latin typeface="Times New Roman"/>
                <a:cs typeface="Times New Roman"/>
              </a:rPr>
              <a:t> </a:t>
            </a:r>
            <a:r>
              <a:rPr sz="1800" spc="-5" dirty="0">
                <a:latin typeface="Times New Roman"/>
                <a:cs typeface="Times New Roman"/>
              </a:rPr>
              <a:t>-d	“:” </a:t>
            </a:r>
            <a:r>
              <a:rPr sz="1800" spc="10" dirty="0">
                <a:latin typeface="Times New Roman"/>
                <a:cs typeface="Times New Roman"/>
              </a:rPr>
              <a:t> </a:t>
            </a:r>
            <a:r>
              <a:rPr sz="1800" spc="-5" dirty="0">
                <a:latin typeface="Times New Roman"/>
                <a:cs typeface="Times New Roman"/>
              </a:rPr>
              <a:t>-f	</a:t>
            </a:r>
            <a:r>
              <a:rPr sz="1800" dirty="0">
                <a:latin typeface="Times New Roman"/>
                <a:cs typeface="Times New Roman"/>
              </a:rPr>
              <a:t>1	</a:t>
            </a:r>
            <a:r>
              <a:rPr sz="1800" spc="-5" dirty="0">
                <a:latin typeface="Times New Roman"/>
                <a:cs typeface="Times New Roman"/>
              </a:rPr>
              <a:t>/etc/passwd | tail -n</a:t>
            </a:r>
            <a:r>
              <a:rPr sz="1800" spc="400" dirty="0">
                <a:latin typeface="Times New Roman"/>
                <a:cs typeface="Times New Roman"/>
              </a:rPr>
              <a:t> </a:t>
            </a:r>
            <a:r>
              <a:rPr sz="1800" spc="-25" dirty="0">
                <a:latin typeface="Times New Roman"/>
                <a:cs typeface="Times New Roman"/>
              </a:rPr>
              <a:t>+11</a:t>
            </a:r>
            <a:endParaRPr sz="1800">
              <a:latin typeface="Times New Roman"/>
              <a:cs typeface="Times New Roman"/>
            </a:endParaRPr>
          </a:p>
          <a:p>
            <a:pPr marL="12700">
              <a:lnSpc>
                <a:spcPct val="100000"/>
              </a:lnSpc>
            </a:pPr>
            <a:r>
              <a:rPr sz="1800" dirty="0">
                <a:latin typeface="Times New Roman"/>
                <a:cs typeface="Times New Roman"/>
              </a:rPr>
              <a:t>$ </a:t>
            </a:r>
            <a:r>
              <a:rPr sz="1800" spc="-5" dirty="0">
                <a:latin typeface="Times New Roman"/>
                <a:cs typeface="Times New Roman"/>
              </a:rPr>
              <a:t>cut</a:t>
            </a:r>
            <a:r>
              <a:rPr sz="1800" dirty="0">
                <a:latin typeface="Times New Roman"/>
                <a:cs typeface="Times New Roman"/>
              </a:rPr>
              <a:t> -d</a:t>
            </a:r>
            <a:endParaRPr sz="1800">
              <a:latin typeface="Times New Roman"/>
              <a:cs typeface="Times New Roman"/>
            </a:endParaRPr>
          </a:p>
        </p:txBody>
      </p:sp>
      <p:sp>
        <p:nvSpPr>
          <p:cNvPr id="11" name="object 11"/>
          <p:cNvSpPr txBox="1"/>
          <p:nvPr/>
        </p:nvSpPr>
        <p:spPr>
          <a:xfrm>
            <a:off x="2224532" y="4201159"/>
            <a:ext cx="30048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 </a:t>
            </a:r>
            <a:r>
              <a:rPr sz="1800" dirty="0">
                <a:latin typeface="Times New Roman"/>
                <a:cs typeface="Times New Roman"/>
              </a:rPr>
              <a:t>-f </a:t>
            </a:r>
            <a:r>
              <a:rPr sz="1800" spc="-5" dirty="0">
                <a:latin typeface="Times New Roman"/>
                <a:cs typeface="Times New Roman"/>
              </a:rPr>
              <a:t>3,4 /etc/passwd | sort</a:t>
            </a:r>
            <a:r>
              <a:rPr sz="1800" dirty="0">
                <a:latin typeface="Times New Roman"/>
                <a:cs typeface="Times New Roman"/>
              </a:rPr>
              <a:t> -n</a:t>
            </a:r>
            <a:endParaRPr sz="1800">
              <a:latin typeface="Times New Roman"/>
              <a:cs typeface="Times New Roman"/>
            </a:endParaRPr>
          </a:p>
        </p:txBody>
      </p:sp>
      <p:sp>
        <p:nvSpPr>
          <p:cNvPr id="12" name="object 12"/>
          <p:cNvSpPr txBox="1"/>
          <p:nvPr/>
        </p:nvSpPr>
        <p:spPr>
          <a:xfrm>
            <a:off x="1982886" y="4475479"/>
            <a:ext cx="1708150" cy="299720"/>
          </a:xfrm>
          <a:prstGeom prst="rect">
            <a:avLst/>
          </a:prstGeom>
        </p:spPr>
        <p:txBody>
          <a:bodyPr vert="horz" wrap="square" lIns="0" tIns="12700" rIns="0" bIns="0" rtlCol="0">
            <a:spAutoFit/>
          </a:bodyPr>
          <a:lstStyle/>
          <a:p>
            <a:pPr marL="12700">
              <a:lnSpc>
                <a:spcPct val="100000"/>
              </a:lnSpc>
              <a:spcBef>
                <a:spcPts val="100"/>
              </a:spcBef>
              <a:tabLst>
                <a:tab pos="323215" algn="l"/>
              </a:tabLst>
            </a:pPr>
            <a:r>
              <a:rPr sz="1800" spc="-5" dirty="0">
                <a:latin typeface="Times New Roman"/>
                <a:cs typeface="Times New Roman"/>
              </a:rPr>
              <a:t>-t	</a:t>
            </a:r>
            <a:r>
              <a:rPr sz="1800" dirty="0">
                <a:latin typeface="Times New Roman"/>
                <a:cs typeface="Times New Roman"/>
              </a:rPr>
              <a:t>“:” </a:t>
            </a:r>
            <a:r>
              <a:rPr sz="1800" spc="-5" dirty="0">
                <a:latin typeface="Times New Roman"/>
                <a:cs typeface="Times New Roman"/>
              </a:rPr>
              <a:t>-r -n -k</a:t>
            </a:r>
            <a:r>
              <a:rPr sz="1800" spc="385" dirty="0">
                <a:latin typeface="Times New Roman"/>
                <a:cs typeface="Times New Roman"/>
              </a:rPr>
              <a:t> </a:t>
            </a:r>
            <a:r>
              <a:rPr sz="1800" dirty="0">
                <a:latin typeface="Times New Roman"/>
                <a:cs typeface="Times New Roman"/>
              </a:rPr>
              <a:t>3</a:t>
            </a:r>
            <a:endParaRPr sz="1800">
              <a:latin typeface="Times New Roman"/>
              <a:cs typeface="Times New Roman"/>
            </a:endParaRPr>
          </a:p>
        </p:txBody>
      </p:sp>
      <p:sp>
        <p:nvSpPr>
          <p:cNvPr id="13" name="object 13"/>
          <p:cNvSpPr txBox="1"/>
          <p:nvPr/>
        </p:nvSpPr>
        <p:spPr>
          <a:xfrm>
            <a:off x="3836607" y="4475479"/>
            <a:ext cx="1951989"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/etc/passwd | </a:t>
            </a:r>
            <a:r>
              <a:rPr sz="1800" dirty="0">
                <a:latin typeface="Times New Roman"/>
                <a:cs typeface="Times New Roman"/>
              </a:rPr>
              <a:t>cut</a:t>
            </a:r>
            <a:r>
              <a:rPr sz="1800" spc="430" dirty="0">
                <a:latin typeface="Times New Roman"/>
                <a:cs typeface="Times New Roman"/>
              </a:rPr>
              <a:t> </a:t>
            </a:r>
            <a:r>
              <a:rPr sz="1800" dirty="0">
                <a:latin typeface="Times New Roman"/>
                <a:cs typeface="Times New Roman"/>
              </a:rPr>
              <a:t>-d</a:t>
            </a:r>
            <a:endParaRPr sz="1800">
              <a:latin typeface="Times New Roman"/>
              <a:cs typeface="Times New Roman"/>
            </a:endParaRPr>
          </a:p>
        </p:txBody>
      </p:sp>
      <p:sp>
        <p:nvSpPr>
          <p:cNvPr id="14" name="object 14"/>
          <p:cNvSpPr txBox="1"/>
          <p:nvPr/>
        </p:nvSpPr>
        <p:spPr>
          <a:xfrm>
            <a:off x="5934676" y="4475479"/>
            <a:ext cx="5588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t>
            </a:r>
            <a:r>
              <a:rPr sz="1800" spc="360" dirty="0">
                <a:latin typeface="Times New Roman"/>
                <a:cs typeface="Times New Roman"/>
              </a:rPr>
              <a:t> </a:t>
            </a:r>
            <a:r>
              <a:rPr sz="1800" dirty="0">
                <a:latin typeface="Times New Roman"/>
                <a:cs typeface="Times New Roman"/>
              </a:rPr>
              <a:t>-f</a:t>
            </a:r>
            <a:endParaRPr sz="1800">
              <a:latin typeface="Times New Roman"/>
              <a:cs typeface="Times New Roman"/>
            </a:endParaRPr>
          </a:p>
        </p:txBody>
      </p:sp>
      <p:sp>
        <p:nvSpPr>
          <p:cNvPr id="15" name="object 15"/>
          <p:cNvSpPr txBox="1"/>
          <p:nvPr/>
        </p:nvSpPr>
        <p:spPr>
          <a:xfrm>
            <a:off x="6697191" y="4475479"/>
            <a:ext cx="13227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1,3 </a:t>
            </a:r>
            <a:r>
              <a:rPr sz="1800" spc="-5" dirty="0">
                <a:latin typeface="Times New Roman"/>
                <a:cs typeface="Times New Roman"/>
              </a:rPr>
              <a:t>| </a:t>
            </a:r>
            <a:r>
              <a:rPr sz="1800" dirty="0">
                <a:latin typeface="Times New Roman"/>
                <a:cs typeface="Times New Roman"/>
              </a:rPr>
              <a:t>head</a:t>
            </a:r>
            <a:r>
              <a:rPr sz="1800" spc="365" dirty="0">
                <a:latin typeface="Times New Roman"/>
                <a:cs typeface="Times New Roman"/>
              </a:rPr>
              <a:t> </a:t>
            </a:r>
            <a:r>
              <a:rPr sz="1800" dirty="0">
                <a:latin typeface="Times New Roman"/>
                <a:cs typeface="Times New Roman"/>
              </a:rPr>
              <a:t>-1</a:t>
            </a:r>
            <a:endParaRPr sz="1800">
              <a:latin typeface="Times New Roman"/>
              <a:cs typeface="Times New Roman"/>
            </a:endParaRPr>
          </a:p>
        </p:txBody>
      </p:sp>
      <p:sp>
        <p:nvSpPr>
          <p:cNvPr id="16" name="object 16"/>
          <p:cNvSpPr txBox="1"/>
          <p:nvPr/>
        </p:nvSpPr>
        <p:spPr>
          <a:xfrm>
            <a:off x="3000879" y="4749800"/>
            <a:ext cx="2159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-6</a:t>
            </a:r>
            <a:endParaRPr sz="1800">
              <a:latin typeface="Times New Roman"/>
              <a:cs typeface="Times New Roman"/>
            </a:endParaRPr>
          </a:p>
        </p:txBody>
      </p:sp>
      <p:sp>
        <p:nvSpPr>
          <p:cNvPr id="17" name="object 17"/>
          <p:cNvSpPr txBox="1"/>
          <p:nvPr/>
        </p:nvSpPr>
        <p:spPr>
          <a:xfrm>
            <a:off x="878077" y="4475479"/>
            <a:ext cx="1976755" cy="1122680"/>
          </a:xfrm>
          <a:prstGeom prst="rect">
            <a:avLst/>
          </a:prstGeom>
        </p:spPr>
        <p:txBody>
          <a:bodyPr vert="horz" wrap="square" lIns="0" tIns="12700" rIns="0" bIns="0" rtlCol="0">
            <a:spAutoFit/>
          </a:bodyPr>
          <a:lstStyle/>
          <a:p>
            <a:pPr marL="431165" indent="-419100">
              <a:lnSpc>
                <a:spcPct val="100000"/>
              </a:lnSpc>
              <a:spcBef>
                <a:spcPts val="100"/>
              </a:spcBef>
              <a:buAutoNum type="alphaLcParenR" startAt="8"/>
              <a:tabLst>
                <a:tab pos="431165" algn="l"/>
                <a:tab pos="431800" algn="l"/>
              </a:tabLst>
            </a:pP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sort</a:t>
            </a:r>
            <a:endParaRPr sz="1800">
              <a:latin typeface="Times New Roman"/>
              <a:cs typeface="Times New Roman"/>
            </a:endParaRPr>
          </a:p>
          <a:p>
            <a:pPr marL="69215" marR="5080" lvl="1">
              <a:lnSpc>
                <a:spcPct val="100000"/>
              </a:lnSpc>
              <a:buAutoNum type="romanLcParenR"/>
              <a:tabLst>
                <a:tab pos="438150" algn="l"/>
                <a:tab pos="438784" algn="l"/>
                <a:tab pos="990600" algn="l"/>
              </a:tabLst>
            </a:pPr>
            <a:r>
              <a:rPr sz="1800" dirty="0">
                <a:latin typeface="Times New Roman"/>
                <a:cs typeface="Times New Roman"/>
              </a:rPr>
              <a:t>$ </a:t>
            </a:r>
            <a:r>
              <a:rPr sz="1800" spc="5" dirty="0">
                <a:latin typeface="Times New Roman"/>
                <a:cs typeface="Times New Roman"/>
              </a:rPr>
              <a:t> </a:t>
            </a:r>
            <a:r>
              <a:rPr sz="1800" spc="-5" dirty="0">
                <a:latin typeface="Times New Roman"/>
                <a:cs typeface="Times New Roman"/>
              </a:rPr>
              <a:t>ls	-lS | head  j)</a:t>
            </a:r>
            <a:endParaRPr sz="1800">
              <a:latin typeface="Times New Roman"/>
              <a:cs typeface="Times New Roman"/>
            </a:endParaRPr>
          </a:p>
          <a:p>
            <a:pPr marL="12700">
              <a:lnSpc>
                <a:spcPct val="100000"/>
              </a:lnSpc>
            </a:pPr>
            <a:r>
              <a:rPr sz="1800" spc="-5" dirty="0">
                <a:latin typeface="Times New Roman"/>
                <a:cs typeface="Times New Roman"/>
              </a:rPr>
              <a:t>k)</a:t>
            </a:r>
            <a:endParaRPr sz="1800">
              <a:latin typeface="Times New Roman"/>
              <a:cs typeface="Times New Roman"/>
            </a:endParaRPr>
          </a:p>
        </p:txBody>
      </p:sp>
      <p:sp>
        <p:nvSpPr>
          <p:cNvPr id="18" name="object 18"/>
          <p:cNvSpPr txBox="1"/>
          <p:nvPr/>
        </p:nvSpPr>
        <p:spPr>
          <a:xfrm>
            <a:off x="1297330" y="5024120"/>
            <a:ext cx="2103755" cy="574040"/>
          </a:xfrm>
          <a:prstGeom prst="rect">
            <a:avLst/>
          </a:prstGeom>
        </p:spPr>
        <p:txBody>
          <a:bodyPr vert="horz" wrap="square" lIns="0" tIns="12700" rIns="0" bIns="0" rtlCol="0">
            <a:spAutoFit/>
          </a:bodyPr>
          <a:lstStyle/>
          <a:p>
            <a:pPr marL="75565">
              <a:lnSpc>
                <a:spcPct val="100000"/>
              </a:lnSpc>
              <a:spcBef>
                <a:spcPts val="100"/>
              </a:spcBef>
            </a:pPr>
            <a:r>
              <a:rPr sz="1800" dirty="0">
                <a:latin typeface="Times New Roman"/>
                <a:cs typeface="Times New Roman"/>
              </a:rPr>
              <a:t>$ </a:t>
            </a:r>
            <a:r>
              <a:rPr sz="1800" spc="-5" dirty="0">
                <a:latin typeface="Times New Roman"/>
                <a:cs typeface="Times New Roman"/>
              </a:rPr>
              <a:t>uniq</a:t>
            </a:r>
            <a:r>
              <a:rPr sz="1800" spc="430" dirty="0">
                <a:latin typeface="Times New Roman"/>
                <a:cs typeface="Times New Roman"/>
              </a:rPr>
              <a:t> </a:t>
            </a:r>
            <a:r>
              <a:rPr sz="1800" spc="-5" dirty="0">
                <a:latin typeface="Times New Roman"/>
                <a:cs typeface="Times New Roman"/>
              </a:rPr>
              <a:t>file1</a:t>
            </a:r>
            <a:endParaRPr sz="1800">
              <a:latin typeface="Times New Roman"/>
              <a:cs typeface="Times New Roman"/>
            </a:endParaRPr>
          </a:p>
          <a:p>
            <a:pPr marL="12700">
              <a:lnSpc>
                <a:spcPct val="100000"/>
              </a:lnSpc>
            </a:pPr>
            <a:r>
              <a:rPr sz="1800" dirty="0">
                <a:latin typeface="Times New Roman"/>
                <a:cs typeface="Times New Roman"/>
              </a:rPr>
              <a:t>$ </a:t>
            </a:r>
            <a:r>
              <a:rPr sz="1800" spc="-5" dirty="0">
                <a:latin typeface="Times New Roman"/>
                <a:cs typeface="Times New Roman"/>
              </a:rPr>
              <a:t>sort file1 | uniq</a:t>
            </a:r>
            <a:r>
              <a:rPr sz="1800" spc="405" dirty="0">
                <a:latin typeface="Times New Roman"/>
                <a:cs typeface="Times New Roman"/>
              </a:rPr>
              <a:t> </a:t>
            </a:r>
            <a:r>
              <a:rPr sz="1800" dirty="0">
                <a:latin typeface="Times New Roman"/>
                <a:cs typeface="Times New Roman"/>
              </a:rPr>
              <a:t>-c</a:t>
            </a:r>
            <a:endParaRPr sz="1800">
              <a:latin typeface="Times New Roman"/>
              <a:cs typeface="Times New Roman"/>
            </a:endParaRPr>
          </a:p>
        </p:txBody>
      </p:sp>
      <p:sp>
        <p:nvSpPr>
          <p:cNvPr id="19" name="object 19"/>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20" name="object 20"/>
          <p:cNvSpPr txBox="1"/>
          <p:nvPr/>
        </p:nvSpPr>
        <p:spPr>
          <a:xfrm>
            <a:off x="878077" y="5572759"/>
            <a:ext cx="4307205" cy="1122680"/>
          </a:xfrm>
          <a:prstGeom prst="rect">
            <a:avLst/>
          </a:prstGeom>
        </p:spPr>
        <p:txBody>
          <a:bodyPr vert="horz" wrap="square" lIns="0" tIns="12700" rIns="0" bIns="0" rtlCol="0">
            <a:spAutoFit/>
          </a:bodyPr>
          <a:lstStyle/>
          <a:p>
            <a:pPr marL="381000" indent="-311785">
              <a:lnSpc>
                <a:spcPct val="100000"/>
              </a:lnSpc>
              <a:spcBef>
                <a:spcPts val="100"/>
              </a:spcBef>
              <a:buAutoNum type="alphaLcParenR" startAt="12"/>
              <a:tabLst>
                <a:tab pos="381000" algn="l"/>
                <a:tab pos="381635" algn="l"/>
                <a:tab pos="1390650" algn="l"/>
              </a:tabLst>
            </a:pPr>
            <a:r>
              <a:rPr sz="1800" dirty="0">
                <a:latin typeface="Times New Roman"/>
                <a:cs typeface="Times New Roman"/>
              </a:rPr>
              <a:t>$  </a:t>
            </a:r>
            <a:r>
              <a:rPr sz="1800" spc="-5" dirty="0">
                <a:latin typeface="Times New Roman"/>
                <a:cs typeface="Times New Roman"/>
              </a:rPr>
              <a:t>ls </a:t>
            </a:r>
            <a:r>
              <a:rPr sz="1800" spc="10" dirty="0">
                <a:latin typeface="Times New Roman"/>
                <a:cs typeface="Times New Roman"/>
              </a:rPr>
              <a:t> </a:t>
            </a:r>
            <a:r>
              <a:rPr sz="1800" spc="-5" dirty="0">
                <a:latin typeface="Times New Roman"/>
                <a:cs typeface="Times New Roman"/>
              </a:rPr>
              <a:t>-lSr	/etc/*.conf | head</a:t>
            </a:r>
            <a:r>
              <a:rPr sz="1800" spc="10" dirty="0">
                <a:latin typeface="Times New Roman"/>
                <a:cs typeface="Times New Roman"/>
              </a:rPr>
              <a:t> </a:t>
            </a:r>
            <a:r>
              <a:rPr sz="1800" spc="-5" dirty="0">
                <a:latin typeface="Times New Roman"/>
                <a:cs typeface="Times New Roman"/>
              </a:rPr>
              <a:t>-5</a:t>
            </a:r>
            <a:endParaRPr sz="1800">
              <a:latin typeface="Times New Roman"/>
              <a:cs typeface="Times New Roman"/>
            </a:endParaRPr>
          </a:p>
          <a:p>
            <a:pPr marL="381000" indent="-368935">
              <a:lnSpc>
                <a:spcPct val="100000"/>
              </a:lnSpc>
              <a:buAutoNum type="alphaLcParenR" startAt="12"/>
              <a:tabLst>
                <a:tab pos="381635" algn="l"/>
              </a:tabLst>
            </a:pPr>
            <a:r>
              <a:rPr sz="1800" dirty="0">
                <a:latin typeface="Times New Roman"/>
                <a:cs typeface="Times New Roman"/>
              </a:rPr>
              <a:t>$ who </a:t>
            </a:r>
            <a:r>
              <a:rPr sz="1800" spc="-5" dirty="0">
                <a:latin typeface="Times New Roman"/>
                <a:cs typeface="Times New Roman"/>
              </a:rPr>
              <a:t>| </a:t>
            </a:r>
            <a:r>
              <a:rPr sz="1800" dirty="0">
                <a:latin typeface="Times New Roman"/>
                <a:cs typeface="Times New Roman"/>
              </a:rPr>
              <a:t>uniq </a:t>
            </a:r>
            <a:r>
              <a:rPr sz="1800" spc="-5" dirty="0">
                <a:latin typeface="Times New Roman"/>
                <a:cs typeface="Times New Roman"/>
              </a:rPr>
              <a:t>|sort</a:t>
            </a:r>
            <a:endParaRPr sz="1800">
              <a:latin typeface="Times New Roman"/>
              <a:cs typeface="Times New Roman"/>
            </a:endParaRPr>
          </a:p>
          <a:p>
            <a:pPr marL="374015" indent="-361950">
              <a:lnSpc>
                <a:spcPct val="100000"/>
              </a:lnSpc>
              <a:buAutoNum type="alphaLcParenR" startAt="12"/>
              <a:tabLst>
                <a:tab pos="374015" algn="l"/>
                <a:tab pos="374650" algn="l"/>
                <a:tab pos="1917064" algn="l"/>
                <a:tab pos="2388870" algn="l"/>
                <a:tab pos="3188970" algn="l"/>
                <a:tab pos="4065270" algn="l"/>
              </a:tabLst>
            </a:pPr>
            <a:r>
              <a:rPr sz="1800" dirty="0">
                <a:latin typeface="Times New Roman"/>
                <a:cs typeface="Times New Roman"/>
              </a:rPr>
              <a:t>$  f</a:t>
            </a:r>
            <a:r>
              <a:rPr sz="1800" spc="-5" dirty="0">
                <a:latin typeface="Times New Roman"/>
                <a:cs typeface="Times New Roman"/>
              </a:rPr>
              <a:t>in</a:t>
            </a:r>
            <a:r>
              <a:rPr sz="1800" dirty="0">
                <a:latin typeface="Times New Roman"/>
                <a:cs typeface="Times New Roman"/>
              </a:rPr>
              <a:t>d </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mtim</a:t>
            </a:r>
            <a:r>
              <a:rPr sz="1800" dirty="0">
                <a:latin typeface="Times New Roman"/>
                <a:cs typeface="Times New Roman"/>
              </a:rPr>
              <a:t>e	</a:t>
            </a:r>
            <a:r>
              <a:rPr sz="1800" spc="-5" dirty="0">
                <a:latin typeface="Times New Roman"/>
                <a:cs typeface="Times New Roman"/>
              </a:rPr>
              <a:t>+</a:t>
            </a:r>
            <a:r>
              <a:rPr sz="1800" dirty="0">
                <a:latin typeface="Times New Roman"/>
                <a:cs typeface="Times New Roman"/>
              </a:rPr>
              <a:t>7	-</a:t>
            </a:r>
            <a:r>
              <a:rPr sz="1800" spc="-5" dirty="0">
                <a:latin typeface="Times New Roman"/>
                <a:cs typeface="Times New Roman"/>
              </a:rPr>
              <a:t>nam</a:t>
            </a:r>
            <a:r>
              <a:rPr sz="1800" dirty="0">
                <a:latin typeface="Times New Roman"/>
                <a:cs typeface="Times New Roman"/>
              </a:rPr>
              <a:t>e	</a:t>
            </a:r>
            <a:r>
              <a:rPr sz="1800" spc="-5" dirty="0">
                <a:latin typeface="Times New Roman"/>
                <a:cs typeface="Times New Roman"/>
              </a:rPr>
              <a:t>“*</a:t>
            </a:r>
            <a:r>
              <a:rPr sz="1800" dirty="0">
                <a:latin typeface="Times New Roman"/>
                <a:cs typeface="Times New Roman"/>
              </a:rPr>
              <a:t>.</a:t>
            </a:r>
            <a:r>
              <a:rPr sz="1800" spc="-5" dirty="0">
                <a:latin typeface="Times New Roman"/>
                <a:cs typeface="Times New Roman"/>
              </a:rPr>
              <a:t>ba</a:t>
            </a:r>
            <a:r>
              <a:rPr sz="1800" dirty="0">
                <a:latin typeface="Times New Roman"/>
                <a:cs typeface="Times New Roman"/>
              </a:rPr>
              <a:t>k”	-</a:t>
            </a:r>
            <a:r>
              <a:rPr sz="1800" spc="-10" dirty="0">
                <a:latin typeface="Times New Roman"/>
                <a:cs typeface="Times New Roman"/>
              </a:rPr>
              <a:t>ls</a:t>
            </a:r>
            <a:endParaRPr sz="1800">
              <a:latin typeface="Times New Roman"/>
              <a:cs typeface="Times New Roman"/>
            </a:endParaRPr>
          </a:p>
          <a:p>
            <a:pPr marL="431165" indent="-419100">
              <a:lnSpc>
                <a:spcPct val="100000"/>
              </a:lnSpc>
              <a:buAutoNum type="alphaLcParenR" startAt="12"/>
              <a:tabLst>
                <a:tab pos="431165" algn="l"/>
                <a:tab pos="431800" algn="l"/>
                <a:tab pos="1351915" algn="l"/>
              </a:tabLst>
            </a:pPr>
            <a:r>
              <a:rPr sz="1800" dirty="0">
                <a:latin typeface="Times New Roman"/>
                <a:cs typeface="Times New Roman"/>
              </a:rPr>
              <a:t>$  </a:t>
            </a:r>
            <a:r>
              <a:rPr sz="1800" spc="-5" dirty="0">
                <a:latin typeface="Times New Roman"/>
                <a:cs typeface="Times New Roman"/>
              </a:rPr>
              <a:t>wc </a:t>
            </a:r>
            <a:r>
              <a:rPr sz="1800" spc="5" dirty="0">
                <a:latin typeface="Times New Roman"/>
                <a:cs typeface="Times New Roman"/>
              </a:rPr>
              <a:t> </a:t>
            </a:r>
            <a:r>
              <a:rPr sz="1800" dirty="0">
                <a:latin typeface="Times New Roman"/>
                <a:cs typeface="Times New Roman"/>
              </a:rPr>
              <a:t>-l	*.c</a:t>
            </a:r>
            <a:endParaRPr sz="180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36525">
              <a:lnSpc>
                <a:spcPts val="1645"/>
              </a:lnSpc>
            </a:pPr>
            <a:fld id="{81D60167-4931-47E6-BA6A-407CBD079E47}" type="slidenum">
              <a:rPr spc="-5" dirty="0"/>
              <a:pPr marL="136525">
                <a:lnSpc>
                  <a:spcPts val="1645"/>
                </a:lnSpc>
              </a:pPr>
              <a:t>4</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9" name="object 9"/>
          <p:cNvSpPr txBox="1"/>
          <p:nvPr/>
        </p:nvSpPr>
        <p:spPr>
          <a:xfrm>
            <a:off x="1221739" y="1855724"/>
            <a:ext cx="7617459" cy="3440429"/>
          </a:xfrm>
          <a:prstGeom prst="rect">
            <a:avLst/>
          </a:prstGeom>
        </p:spPr>
        <p:txBody>
          <a:bodyPr vert="horz" wrap="square" lIns="0" tIns="12065" rIns="0" bIns="0" rtlCol="0">
            <a:spAutoFit/>
          </a:bodyPr>
          <a:lstStyle/>
          <a:p>
            <a:pPr marL="355600" indent="-343535">
              <a:lnSpc>
                <a:spcPct val="100000"/>
              </a:lnSpc>
              <a:spcBef>
                <a:spcPts val="95"/>
              </a:spcBef>
              <a:buAutoNum type="alphaLcParenR"/>
              <a:tabLst>
                <a:tab pos="355600" algn="l"/>
                <a:tab pos="356235" algn="l"/>
              </a:tabLst>
            </a:pPr>
            <a:r>
              <a:rPr sz="1400" spc="-5" dirty="0">
                <a:latin typeface="Times New Roman"/>
                <a:cs typeface="Times New Roman"/>
              </a:rPr>
              <a:t>List all files beginning with character ‘a’ on the screen and also store them in a file called</a:t>
            </a:r>
            <a:r>
              <a:rPr sz="1400" spc="150" dirty="0">
                <a:latin typeface="Times New Roman"/>
                <a:cs typeface="Times New Roman"/>
              </a:rPr>
              <a:t> </a:t>
            </a:r>
            <a:r>
              <a:rPr sz="1400" spc="-5" dirty="0">
                <a:latin typeface="Times New Roman"/>
                <a:cs typeface="Times New Roman"/>
              </a:rPr>
              <a:t>file1.</a:t>
            </a:r>
            <a:endParaRPr sz="1400">
              <a:latin typeface="Times New Roman"/>
              <a:cs typeface="Times New Roman"/>
            </a:endParaRPr>
          </a:p>
          <a:p>
            <a:pPr>
              <a:lnSpc>
                <a:spcPct val="100000"/>
              </a:lnSpc>
              <a:spcBef>
                <a:spcPts val="15"/>
              </a:spcBef>
              <a:buFont typeface="Times New Roman"/>
              <a:buAutoNum type="alphaLcParenR"/>
            </a:pPr>
            <a:endParaRPr sz="1450">
              <a:latin typeface="Times New Roman"/>
              <a:cs typeface="Times New Roman"/>
            </a:endParaRPr>
          </a:p>
          <a:p>
            <a:pPr marL="12700">
              <a:lnSpc>
                <a:spcPct val="100000"/>
              </a:lnSpc>
            </a:pPr>
            <a:r>
              <a:rPr sz="1400" spc="-5" dirty="0">
                <a:solidFill>
                  <a:srgbClr val="92D050"/>
                </a:solidFill>
                <a:latin typeface="Times New Roman"/>
                <a:cs typeface="Times New Roman"/>
              </a:rPr>
              <a:t>Ans: </a:t>
            </a:r>
            <a:r>
              <a:rPr sz="1400" b="1" spc="-5" dirty="0">
                <a:latin typeface="Times New Roman"/>
                <a:cs typeface="Times New Roman"/>
              </a:rPr>
              <a:t>$ ls [a] * | tee</a:t>
            </a:r>
            <a:r>
              <a:rPr sz="1400" b="1" spc="25" dirty="0">
                <a:latin typeface="Times New Roman"/>
                <a:cs typeface="Times New Roman"/>
              </a:rPr>
              <a:t> </a:t>
            </a:r>
            <a:r>
              <a:rPr sz="1400" b="1" spc="-5" dirty="0">
                <a:latin typeface="Times New Roman"/>
                <a:cs typeface="Times New Roman"/>
              </a:rPr>
              <a:t>file1</a:t>
            </a:r>
            <a:endParaRPr sz="1400">
              <a:latin typeface="Times New Roman"/>
              <a:cs typeface="Times New Roman"/>
            </a:endParaRPr>
          </a:p>
          <a:p>
            <a:pPr>
              <a:lnSpc>
                <a:spcPct val="100000"/>
              </a:lnSpc>
              <a:spcBef>
                <a:spcPts val="10"/>
              </a:spcBef>
            </a:pPr>
            <a:endParaRPr sz="1450">
              <a:latin typeface="Times New Roman"/>
              <a:cs typeface="Times New Roman"/>
            </a:endParaRPr>
          </a:p>
          <a:p>
            <a:pPr marL="293370" marR="5080" indent="-293370">
              <a:lnSpc>
                <a:spcPct val="100000"/>
              </a:lnSpc>
              <a:buAutoNum type="alphaLcParenR" startAt="2"/>
              <a:tabLst>
                <a:tab pos="293370" algn="l"/>
              </a:tabLst>
            </a:pPr>
            <a:r>
              <a:rPr sz="1400" spc="-5" dirty="0">
                <a:latin typeface="Times New Roman"/>
                <a:cs typeface="Times New Roman"/>
              </a:rPr>
              <a:t>Sort the output of who and display on screen along with total number of users. The same output except  the number of users should be stored in a file</a:t>
            </a:r>
            <a:r>
              <a:rPr sz="1400" spc="30" dirty="0">
                <a:latin typeface="Times New Roman"/>
                <a:cs typeface="Times New Roman"/>
              </a:rPr>
              <a:t> </a:t>
            </a:r>
            <a:r>
              <a:rPr sz="1400" spc="-5" dirty="0">
                <a:latin typeface="Times New Roman"/>
                <a:cs typeface="Times New Roman"/>
              </a:rPr>
              <a:t>file1.</a:t>
            </a:r>
            <a:endParaRPr sz="1400">
              <a:latin typeface="Times New Roman"/>
              <a:cs typeface="Times New Roman"/>
            </a:endParaRPr>
          </a:p>
          <a:p>
            <a:pPr>
              <a:lnSpc>
                <a:spcPct val="100000"/>
              </a:lnSpc>
              <a:spcBef>
                <a:spcPts val="15"/>
              </a:spcBef>
              <a:buFont typeface="Times New Roman"/>
              <a:buAutoNum type="alphaLcParenR" startAt="2"/>
            </a:pPr>
            <a:endParaRPr sz="1450">
              <a:latin typeface="Times New Roman"/>
              <a:cs typeface="Times New Roman"/>
            </a:endParaRPr>
          </a:p>
          <a:p>
            <a:pPr marL="12700">
              <a:lnSpc>
                <a:spcPct val="100000"/>
              </a:lnSpc>
            </a:pPr>
            <a:r>
              <a:rPr sz="1400" spc="-5" dirty="0">
                <a:latin typeface="Times New Roman"/>
                <a:cs typeface="Times New Roman"/>
              </a:rPr>
              <a:t>Ans: i) </a:t>
            </a:r>
            <a:r>
              <a:rPr sz="1400" b="1" spc="-5" dirty="0">
                <a:latin typeface="Times New Roman"/>
                <a:cs typeface="Times New Roman"/>
              </a:rPr>
              <a:t>$ </a:t>
            </a:r>
            <a:r>
              <a:rPr sz="1400" b="1" spc="-10" dirty="0">
                <a:latin typeface="Times New Roman"/>
                <a:cs typeface="Times New Roman"/>
              </a:rPr>
              <a:t>who </a:t>
            </a:r>
            <a:r>
              <a:rPr sz="1400" b="1" spc="-5" dirty="0">
                <a:latin typeface="Times New Roman"/>
                <a:cs typeface="Times New Roman"/>
              </a:rPr>
              <a:t>-q |</a:t>
            </a:r>
            <a:r>
              <a:rPr sz="1400" b="1" spc="30" dirty="0">
                <a:latin typeface="Times New Roman"/>
                <a:cs typeface="Times New Roman"/>
              </a:rPr>
              <a:t> </a:t>
            </a:r>
            <a:r>
              <a:rPr sz="1400" b="1" spc="-5" dirty="0">
                <a:latin typeface="Times New Roman"/>
                <a:cs typeface="Times New Roman"/>
              </a:rPr>
              <a:t>sort</a:t>
            </a:r>
            <a:endParaRPr sz="1400">
              <a:latin typeface="Times New Roman"/>
              <a:cs typeface="Times New Roman"/>
            </a:endParaRPr>
          </a:p>
          <a:p>
            <a:pPr>
              <a:lnSpc>
                <a:spcPct val="100000"/>
              </a:lnSpc>
              <a:spcBef>
                <a:spcPts val="10"/>
              </a:spcBef>
            </a:pPr>
            <a:endParaRPr sz="1450">
              <a:latin typeface="Times New Roman"/>
              <a:cs typeface="Times New Roman"/>
            </a:endParaRPr>
          </a:p>
          <a:p>
            <a:pPr marL="322580">
              <a:lnSpc>
                <a:spcPct val="100000"/>
              </a:lnSpc>
              <a:tabLst>
                <a:tab pos="1151890" algn="l"/>
              </a:tabLst>
            </a:pPr>
            <a:r>
              <a:rPr sz="1400" b="1" spc="-5" dirty="0">
                <a:latin typeface="Times New Roman"/>
                <a:cs typeface="Times New Roman"/>
              </a:rPr>
              <a:t>ii) </a:t>
            </a:r>
            <a:r>
              <a:rPr sz="1400" b="1" spc="15" dirty="0">
                <a:latin typeface="Times New Roman"/>
                <a:cs typeface="Times New Roman"/>
              </a:rPr>
              <a:t> </a:t>
            </a:r>
            <a:r>
              <a:rPr sz="1400" b="1" spc="-5" dirty="0">
                <a:latin typeface="Times New Roman"/>
                <a:cs typeface="Times New Roman"/>
              </a:rPr>
              <a:t>$</a:t>
            </a:r>
            <a:r>
              <a:rPr sz="1400" b="1" spc="5" dirty="0">
                <a:latin typeface="Times New Roman"/>
                <a:cs typeface="Times New Roman"/>
              </a:rPr>
              <a:t> </a:t>
            </a:r>
            <a:r>
              <a:rPr sz="1400" b="1" spc="-10" dirty="0">
                <a:latin typeface="Times New Roman"/>
                <a:cs typeface="Times New Roman"/>
              </a:rPr>
              <a:t>who	</a:t>
            </a:r>
            <a:r>
              <a:rPr sz="1400" b="1" spc="-5" dirty="0">
                <a:latin typeface="Times New Roman"/>
                <a:cs typeface="Times New Roman"/>
              </a:rPr>
              <a:t>-Hu | cat &gt;&gt;</a:t>
            </a:r>
            <a:r>
              <a:rPr sz="1400" b="1" spc="5" dirty="0">
                <a:latin typeface="Times New Roman"/>
                <a:cs typeface="Times New Roman"/>
              </a:rPr>
              <a:t> </a:t>
            </a:r>
            <a:r>
              <a:rPr sz="1400" b="1" spc="-5" dirty="0">
                <a:latin typeface="Times New Roman"/>
                <a:cs typeface="Times New Roman"/>
              </a:rPr>
              <a:t>file1</a:t>
            </a:r>
            <a:endParaRPr sz="1400">
              <a:latin typeface="Times New Roman"/>
              <a:cs typeface="Times New Roman"/>
            </a:endParaRPr>
          </a:p>
          <a:p>
            <a:pPr marL="12700" marR="5883275">
              <a:lnSpc>
                <a:spcPts val="3370"/>
              </a:lnSpc>
              <a:spcBef>
                <a:spcPts val="385"/>
              </a:spcBef>
              <a:buAutoNum type="alphaLcParenR" startAt="3"/>
              <a:tabLst>
                <a:tab pos="354965" algn="l"/>
                <a:tab pos="355600" algn="l"/>
                <a:tab pos="1179830" algn="l"/>
              </a:tabLst>
            </a:pPr>
            <a:r>
              <a:rPr sz="1400" spc="-5" dirty="0">
                <a:latin typeface="Times New Roman"/>
                <a:cs typeface="Times New Roman"/>
              </a:rPr>
              <a:t>Double space a file  Ans: </a:t>
            </a:r>
            <a:r>
              <a:rPr sz="1400" b="1" spc="-5" dirty="0">
                <a:latin typeface="Arial"/>
                <a:cs typeface="Arial"/>
              </a:rPr>
              <a:t>$ </a:t>
            </a:r>
            <a:r>
              <a:rPr sz="1400" b="1" spc="20" dirty="0">
                <a:latin typeface="Arial"/>
                <a:cs typeface="Arial"/>
              </a:rPr>
              <a:t> </a:t>
            </a:r>
            <a:r>
              <a:rPr sz="1400" b="1" spc="-5" dirty="0">
                <a:latin typeface="Arial"/>
                <a:cs typeface="Arial"/>
              </a:rPr>
              <a:t>pr </a:t>
            </a:r>
            <a:r>
              <a:rPr sz="1400" b="1" spc="15" dirty="0">
                <a:latin typeface="Arial"/>
                <a:cs typeface="Arial"/>
              </a:rPr>
              <a:t> </a:t>
            </a:r>
            <a:r>
              <a:rPr sz="1400" b="1" spc="-5" dirty="0">
                <a:latin typeface="Arial"/>
                <a:cs typeface="Arial"/>
              </a:rPr>
              <a:t>-d	file1</a:t>
            </a:r>
            <a:endParaRPr sz="1400">
              <a:latin typeface="Arial"/>
              <a:cs typeface="Arial"/>
            </a:endParaRPr>
          </a:p>
          <a:p>
            <a:pPr marL="12700">
              <a:lnSpc>
                <a:spcPct val="100000"/>
              </a:lnSpc>
              <a:spcBef>
                <a:spcPts val="1290"/>
              </a:spcBef>
            </a:pPr>
            <a:r>
              <a:rPr sz="1400" spc="-5" dirty="0">
                <a:latin typeface="Arial"/>
                <a:cs typeface="Arial"/>
              </a:rPr>
              <a:t>.</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36525">
              <a:lnSpc>
                <a:spcPts val="1645"/>
              </a:lnSpc>
            </a:pPr>
            <a:fld id="{81D60167-4931-47E6-BA6A-407CBD079E47}" type="slidenum">
              <a:rPr spc="-5" dirty="0"/>
              <a:pPr marL="136525">
                <a:lnSpc>
                  <a:spcPts val="1645"/>
                </a:lnSpc>
              </a:pPr>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1037082" y="2578607"/>
            <a:ext cx="184785" cy="307975"/>
          </a:xfrm>
          <a:custGeom>
            <a:avLst/>
            <a:gdLst/>
            <a:ahLst/>
            <a:cxnLst/>
            <a:rect l="l" t="t" r="r" b="b"/>
            <a:pathLst>
              <a:path w="184784" h="307975">
                <a:moveTo>
                  <a:pt x="184403" y="307848"/>
                </a:moveTo>
                <a:lnTo>
                  <a:pt x="184403" y="0"/>
                </a:lnTo>
                <a:lnTo>
                  <a:pt x="0" y="0"/>
                </a:lnTo>
                <a:lnTo>
                  <a:pt x="0" y="307848"/>
                </a:lnTo>
                <a:lnTo>
                  <a:pt x="184403" y="307848"/>
                </a:lnTo>
                <a:close/>
              </a:path>
            </a:pathLst>
          </a:custGeom>
          <a:solidFill>
            <a:srgbClr val="F79646"/>
          </a:solidFill>
        </p:spPr>
        <p:txBody>
          <a:bodyPr wrap="square" lIns="0" tIns="0" rIns="0" bIns="0" rtlCol="0"/>
          <a:lstStyle/>
          <a:p>
            <a:endParaRPr/>
          </a:p>
        </p:txBody>
      </p:sp>
      <p:sp>
        <p:nvSpPr>
          <p:cNvPr id="8" name="object 8"/>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9" name="object 9"/>
          <p:cNvSpPr txBox="1"/>
          <p:nvPr/>
        </p:nvSpPr>
        <p:spPr>
          <a:xfrm>
            <a:off x="1145531" y="2162048"/>
            <a:ext cx="7597140" cy="3652520"/>
          </a:xfrm>
          <a:prstGeom prst="rect">
            <a:avLst/>
          </a:prstGeom>
        </p:spPr>
        <p:txBody>
          <a:bodyPr vert="horz" wrap="square" lIns="0" tIns="12065" rIns="0" bIns="0" rtlCol="0">
            <a:spAutoFit/>
          </a:bodyPr>
          <a:lstStyle/>
          <a:p>
            <a:pPr marL="12700" marR="5080" indent="48260" algn="just">
              <a:lnSpc>
                <a:spcPct val="100000"/>
              </a:lnSpc>
              <a:spcBef>
                <a:spcPts val="95"/>
              </a:spcBef>
            </a:pPr>
            <a:r>
              <a:rPr sz="1400" spc="-5" dirty="0">
                <a:latin typeface="Arial"/>
                <a:cs typeface="Arial"/>
              </a:rPr>
              <a:t>Linux/Unix </a:t>
            </a:r>
            <a:r>
              <a:rPr sz="1400" b="1" spc="-5" dirty="0">
                <a:latin typeface="Arial"/>
                <a:cs typeface="Arial"/>
              </a:rPr>
              <a:t>pr </a:t>
            </a:r>
            <a:r>
              <a:rPr sz="1400" spc="-5" dirty="0">
                <a:latin typeface="Arial"/>
                <a:cs typeface="Arial"/>
              </a:rPr>
              <a:t>command is used to prepare a file for printing by adding suitable footers, headers,  and the formatted text. </a:t>
            </a:r>
            <a:r>
              <a:rPr sz="1400" b="1" spc="-5" dirty="0">
                <a:latin typeface="Arial"/>
                <a:cs typeface="Arial"/>
              </a:rPr>
              <a:t>pr </a:t>
            </a:r>
            <a:r>
              <a:rPr sz="1400" spc="-5" dirty="0">
                <a:latin typeface="Arial"/>
                <a:cs typeface="Arial"/>
              </a:rPr>
              <a:t>command actually adds 5 lines of margin both at the top and bottom of  the</a:t>
            </a:r>
            <a:r>
              <a:rPr sz="1400" spc="-20" dirty="0">
                <a:latin typeface="Arial"/>
                <a:cs typeface="Arial"/>
              </a:rPr>
              <a:t> </a:t>
            </a:r>
            <a:r>
              <a:rPr sz="1400" spc="-5" dirty="0">
                <a:latin typeface="Arial"/>
                <a:cs typeface="Arial"/>
              </a:rPr>
              <a:t>page</a:t>
            </a:r>
            <a:endParaRPr sz="1400">
              <a:latin typeface="Arial"/>
              <a:cs typeface="Arial"/>
            </a:endParaRPr>
          </a:p>
          <a:p>
            <a:pPr>
              <a:lnSpc>
                <a:spcPct val="100000"/>
              </a:lnSpc>
              <a:spcBef>
                <a:spcPts val="15"/>
              </a:spcBef>
            </a:pPr>
            <a:endParaRPr sz="1450">
              <a:latin typeface="Arial"/>
              <a:cs typeface="Arial"/>
            </a:endParaRPr>
          </a:p>
          <a:p>
            <a:pPr marL="12700" algn="just">
              <a:lnSpc>
                <a:spcPct val="100000"/>
              </a:lnSpc>
            </a:pPr>
            <a:r>
              <a:rPr sz="1400" spc="-5" dirty="0">
                <a:latin typeface="Arial"/>
                <a:cs typeface="Arial"/>
              </a:rPr>
              <a:t>Example</a:t>
            </a:r>
            <a:r>
              <a:rPr sz="1400" spc="-25" dirty="0">
                <a:latin typeface="Arial"/>
                <a:cs typeface="Arial"/>
              </a:rPr>
              <a:t> </a:t>
            </a:r>
            <a:r>
              <a:rPr sz="1400" spc="-5" dirty="0">
                <a:latin typeface="Arial"/>
                <a:cs typeface="Arial"/>
              </a:rPr>
              <a:t>:</a:t>
            </a:r>
            <a:endParaRPr sz="1400">
              <a:latin typeface="Arial"/>
              <a:cs typeface="Arial"/>
            </a:endParaRPr>
          </a:p>
          <a:p>
            <a:pPr>
              <a:lnSpc>
                <a:spcPct val="100000"/>
              </a:lnSpc>
              <a:spcBef>
                <a:spcPts val="10"/>
              </a:spcBef>
            </a:pPr>
            <a:endParaRPr sz="1450">
              <a:latin typeface="Arial"/>
              <a:cs typeface="Arial"/>
            </a:endParaRPr>
          </a:p>
          <a:p>
            <a:pPr marL="12700" algn="just">
              <a:lnSpc>
                <a:spcPct val="100000"/>
              </a:lnSpc>
            </a:pPr>
            <a:r>
              <a:rPr sz="1400" b="1" spc="-5" dirty="0">
                <a:latin typeface="Arial"/>
                <a:cs typeface="Arial"/>
              </a:rPr>
              <a:t>$ pr -3 abc.txt here abc.txt is the name of</a:t>
            </a:r>
            <a:r>
              <a:rPr sz="1400" b="1" spc="-70" dirty="0">
                <a:latin typeface="Arial"/>
                <a:cs typeface="Arial"/>
              </a:rPr>
              <a:t> </a:t>
            </a:r>
            <a:r>
              <a:rPr sz="1400" b="1" spc="-5" dirty="0">
                <a:latin typeface="Arial"/>
                <a:cs typeface="Arial"/>
              </a:rPr>
              <a:t>file.</a:t>
            </a:r>
            <a:endParaRPr sz="1400">
              <a:latin typeface="Arial"/>
              <a:cs typeface="Arial"/>
            </a:endParaRPr>
          </a:p>
          <a:p>
            <a:pPr marL="12700" marR="2360930" indent="48260" algn="just">
              <a:lnSpc>
                <a:spcPct val="200000"/>
              </a:lnSpc>
            </a:pPr>
            <a:r>
              <a:rPr sz="1400" spc="-5" dirty="0">
                <a:latin typeface="Arial"/>
                <a:cs typeface="Arial"/>
              </a:rPr>
              <a:t>print this content in 3 columns we will use the following command.  </a:t>
            </a:r>
            <a:r>
              <a:rPr sz="1400" spc="-85" dirty="0">
                <a:latin typeface="Arial"/>
                <a:cs typeface="Arial"/>
              </a:rPr>
              <a:t>To </a:t>
            </a:r>
            <a:r>
              <a:rPr sz="1400" spc="-5" dirty="0">
                <a:latin typeface="Arial"/>
                <a:cs typeface="Arial"/>
              </a:rPr>
              <a:t>suppress the headers and footers the -t option is used.</a:t>
            </a:r>
            <a:endParaRPr sz="1400">
              <a:latin typeface="Arial"/>
              <a:cs typeface="Arial"/>
            </a:endParaRPr>
          </a:p>
          <a:p>
            <a:pPr>
              <a:lnSpc>
                <a:spcPct val="100000"/>
              </a:lnSpc>
              <a:spcBef>
                <a:spcPts val="15"/>
              </a:spcBef>
            </a:pPr>
            <a:endParaRPr sz="1450">
              <a:latin typeface="Arial"/>
              <a:cs typeface="Arial"/>
            </a:endParaRPr>
          </a:p>
          <a:p>
            <a:pPr marL="12700" algn="just">
              <a:lnSpc>
                <a:spcPct val="100000"/>
              </a:lnSpc>
            </a:pPr>
            <a:r>
              <a:rPr sz="1400" b="1" spc="-5" dirty="0">
                <a:latin typeface="Arial"/>
                <a:cs typeface="Arial"/>
              </a:rPr>
              <a:t>$ pr -t</a:t>
            </a:r>
            <a:r>
              <a:rPr sz="1400" b="1" spc="-25" dirty="0">
                <a:latin typeface="Arial"/>
                <a:cs typeface="Arial"/>
              </a:rPr>
              <a:t> </a:t>
            </a:r>
            <a:r>
              <a:rPr sz="1400" b="1" spc="-5" dirty="0">
                <a:latin typeface="Arial"/>
                <a:cs typeface="Arial"/>
              </a:rPr>
              <a:t>abc.txt</a:t>
            </a:r>
            <a:endParaRPr sz="1400">
              <a:latin typeface="Arial"/>
              <a:cs typeface="Arial"/>
            </a:endParaRPr>
          </a:p>
          <a:p>
            <a:pPr>
              <a:lnSpc>
                <a:spcPct val="100000"/>
              </a:lnSpc>
            </a:pPr>
            <a:endParaRPr sz="1450">
              <a:latin typeface="Arial"/>
              <a:cs typeface="Arial"/>
            </a:endParaRPr>
          </a:p>
          <a:p>
            <a:pPr marL="12700">
              <a:lnSpc>
                <a:spcPct val="100000"/>
              </a:lnSpc>
            </a:pPr>
            <a:r>
              <a:rPr sz="1400" spc="-5" dirty="0">
                <a:latin typeface="Times New Roman"/>
                <a:cs typeface="Times New Roman"/>
              </a:rPr>
              <a:t>d) Select lines 5 to 10 of a</a:t>
            </a:r>
            <a:r>
              <a:rPr sz="1400" spc="30" dirty="0">
                <a:latin typeface="Times New Roman"/>
                <a:cs typeface="Times New Roman"/>
              </a:rPr>
              <a:t> </a:t>
            </a:r>
            <a:r>
              <a:rPr sz="1400" spc="-5" dirty="0">
                <a:latin typeface="Times New Roman"/>
                <a:cs typeface="Times New Roman"/>
              </a:rPr>
              <a:t>file</a:t>
            </a:r>
            <a:endParaRPr sz="1400">
              <a:latin typeface="Times New Roman"/>
              <a:cs typeface="Times New Roman"/>
            </a:endParaRPr>
          </a:p>
          <a:p>
            <a:pPr>
              <a:lnSpc>
                <a:spcPct val="100000"/>
              </a:lnSpc>
              <a:spcBef>
                <a:spcPts val="25"/>
              </a:spcBef>
            </a:pPr>
            <a:endParaRPr sz="1450">
              <a:latin typeface="Times New Roman"/>
              <a:cs typeface="Times New Roman"/>
            </a:endParaRPr>
          </a:p>
          <a:p>
            <a:pPr marL="12700" algn="just">
              <a:lnSpc>
                <a:spcPct val="100000"/>
              </a:lnSpc>
            </a:pPr>
            <a:r>
              <a:rPr sz="1400" spc="-5" dirty="0">
                <a:latin typeface="Arial"/>
                <a:cs typeface="Arial"/>
              </a:rPr>
              <a:t>Ans : </a:t>
            </a:r>
            <a:r>
              <a:rPr sz="1400" b="1" spc="-5" dirty="0">
                <a:latin typeface="Arial"/>
                <a:cs typeface="Arial"/>
              </a:rPr>
              <a:t>$ head -10 file1 | tail -n</a:t>
            </a:r>
            <a:r>
              <a:rPr sz="1400" b="1" spc="330" dirty="0">
                <a:latin typeface="Arial"/>
                <a:cs typeface="Arial"/>
              </a:rPr>
              <a:t> </a:t>
            </a:r>
            <a:r>
              <a:rPr sz="1400" b="1" spc="-5" dirty="0">
                <a:latin typeface="Arial"/>
                <a:cs typeface="Arial"/>
              </a:rPr>
              <a:t>-5</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36525">
              <a:lnSpc>
                <a:spcPts val="1645"/>
              </a:lnSpc>
            </a:pPr>
            <a:fld id="{81D60167-4931-47E6-BA6A-407CBD079E47}" type="slidenum">
              <a:rPr spc="-5" dirty="0"/>
              <a:pPr marL="136525">
                <a:lnSpc>
                  <a:spcPts val="1645"/>
                </a:lnSpc>
              </a:pPr>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1037082" y="2578607"/>
            <a:ext cx="184785" cy="307975"/>
          </a:xfrm>
          <a:custGeom>
            <a:avLst/>
            <a:gdLst/>
            <a:ahLst/>
            <a:cxnLst/>
            <a:rect l="l" t="t" r="r" b="b"/>
            <a:pathLst>
              <a:path w="184784" h="307975">
                <a:moveTo>
                  <a:pt x="184403" y="307848"/>
                </a:moveTo>
                <a:lnTo>
                  <a:pt x="184403" y="0"/>
                </a:lnTo>
                <a:lnTo>
                  <a:pt x="0" y="0"/>
                </a:lnTo>
                <a:lnTo>
                  <a:pt x="0" y="307848"/>
                </a:lnTo>
                <a:lnTo>
                  <a:pt x="184403" y="307848"/>
                </a:lnTo>
                <a:close/>
              </a:path>
            </a:pathLst>
          </a:custGeom>
          <a:solidFill>
            <a:srgbClr val="F79646"/>
          </a:solidFill>
        </p:spPr>
        <p:txBody>
          <a:bodyPr wrap="square" lIns="0" tIns="0" rIns="0" bIns="0" rtlCol="0"/>
          <a:lstStyle/>
          <a:p>
            <a:endParaRPr/>
          </a:p>
        </p:txBody>
      </p:sp>
      <p:sp>
        <p:nvSpPr>
          <p:cNvPr id="8" name="object 8"/>
          <p:cNvSpPr txBox="1"/>
          <p:nvPr/>
        </p:nvSpPr>
        <p:spPr>
          <a:xfrm>
            <a:off x="764528" y="2161286"/>
            <a:ext cx="6684645" cy="1092835"/>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e) Find the user name and group id from the file /etc/passwd using the cut</a:t>
            </a:r>
            <a:r>
              <a:rPr sz="1400" spc="15" dirty="0">
                <a:latin typeface="Arial"/>
                <a:cs typeface="Arial"/>
              </a:rPr>
              <a:t> </a:t>
            </a:r>
            <a:r>
              <a:rPr sz="1400" spc="-5" dirty="0">
                <a:latin typeface="Arial"/>
                <a:cs typeface="Arial"/>
              </a:rPr>
              <a:t>command.</a:t>
            </a:r>
            <a:endParaRPr sz="1400">
              <a:latin typeface="Arial"/>
              <a:cs typeface="Arial"/>
            </a:endParaRPr>
          </a:p>
          <a:p>
            <a:pPr>
              <a:lnSpc>
                <a:spcPct val="100000"/>
              </a:lnSpc>
              <a:spcBef>
                <a:spcPts val="5"/>
              </a:spcBef>
            </a:pPr>
            <a:endParaRPr sz="1450">
              <a:latin typeface="Arial"/>
              <a:cs typeface="Arial"/>
            </a:endParaRPr>
          </a:p>
          <a:p>
            <a:pPr marL="55880">
              <a:lnSpc>
                <a:spcPct val="100000"/>
              </a:lnSpc>
              <a:spcBef>
                <a:spcPts val="5"/>
              </a:spcBef>
              <a:tabLst>
                <a:tab pos="1175385" algn="l"/>
              </a:tabLst>
            </a:pPr>
            <a:r>
              <a:rPr sz="1400" b="1" spc="-5" dirty="0">
                <a:latin typeface="Times New Roman"/>
                <a:cs typeface="Times New Roman"/>
              </a:rPr>
              <a:t>$  cut </a:t>
            </a:r>
            <a:r>
              <a:rPr sz="1400" b="1" spc="30" dirty="0">
                <a:latin typeface="Times New Roman"/>
                <a:cs typeface="Times New Roman"/>
              </a:rPr>
              <a:t> </a:t>
            </a:r>
            <a:r>
              <a:rPr sz="1400" b="1" spc="-5" dirty="0">
                <a:latin typeface="Times New Roman"/>
                <a:cs typeface="Times New Roman"/>
              </a:rPr>
              <a:t>-d </a:t>
            </a:r>
            <a:r>
              <a:rPr sz="1400" b="1" spc="5" dirty="0">
                <a:latin typeface="Times New Roman"/>
                <a:cs typeface="Times New Roman"/>
              </a:rPr>
              <a:t> </a:t>
            </a:r>
            <a:r>
              <a:rPr sz="1400" b="1" spc="-5" dirty="0">
                <a:latin typeface="Times New Roman"/>
                <a:cs typeface="Times New Roman"/>
              </a:rPr>
              <a:t>“:”	-f 1,4</a:t>
            </a:r>
            <a:r>
              <a:rPr sz="1400" b="1" spc="335" dirty="0">
                <a:latin typeface="Times New Roman"/>
                <a:cs typeface="Times New Roman"/>
              </a:rPr>
              <a:t> </a:t>
            </a:r>
            <a:r>
              <a:rPr sz="1400" b="1" spc="-5" dirty="0">
                <a:latin typeface="Times New Roman"/>
                <a:cs typeface="Times New Roman"/>
              </a:rPr>
              <a:t>/etc/passwd</a:t>
            </a:r>
            <a:endParaRPr sz="1400">
              <a:latin typeface="Times New Roman"/>
              <a:cs typeface="Times New Roman"/>
            </a:endParaRPr>
          </a:p>
          <a:p>
            <a:pPr>
              <a:lnSpc>
                <a:spcPct val="100000"/>
              </a:lnSpc>
              <a:spcBef>
                <a:spcPts val="20"/>
              </a:spcBef>
            </a:pPr>
            <a:endParaRPr sz="1450">
              <a:latin typeface="Times New Roman"/>
              <a:cs typeface="Times New Roman"/>
            </a:endParaRPr>
          </a:p>
          <a:p>
            <a:pPr marL="12700">
              <a:lnSpc>
                <a:spcPct val="100000"/>
              </a:lnSpc>
              <a:spcBef>
                <a:spcPts val="5"/>
              </a:spcBef>
            </a:pPr>
            <a:r>
              <a:rPr sz="1400" b="1" spc="-5" dirty="0">
                <a:latin typeface="Arial"/>
                <a:cs typeface="Arial"/>
              </a:rPr>
              <a:t>cut </a:t>
            </a:r>
            <a:r>
              <a:rPr sz="1400" b="1" spc="-10" dirty="0">
                <a:latin typeface="Arial"/>
                <a:cs typeface="Arial"/>
              </a:rPr>
              <a:t>command </a:t>
            </a:r>
            <a:r>
              <a:rPr sz="1400" b="1" spc="-5" dirty="0">
                <a:latin typeface="Arial"/>
                <a:cs typeface="Arial"/>
              </a:rPr>
              <a:t>in</a:t>
            </a:r>
            <a:r>
              <a:rPr sz="1400" b="1" spc="-30" dirty="0">
                <a:latin typeface="Arial"/>
                <a:cs typeface="Arial"/>
              </a:rPr>
              <a:t> </a:t>
            </a:r>
            <a:r>
              <a:rPr sz="1400" b="1" spc="-10" dirty="0">
                <a:latin typeface="Arial"/>
                <a:cs typeface="Arial"/>
              </a:rPr>
              <a:t>Linux:</a:t>
            </a:r>
            <a:endParaRPr sz="1400">
              <a:latin typeface="Arial"/>
              <a:cs typeface="Arial"/>
            </a:endParaRPr>
          </a:p>
        </p:txBody>
      </p:sp>
      <p:sp>
        <p:nvSpPr>
          <p:cNvPr id="9" name="object 9"/>
          <p:cNvSpPr txBox="1"/>
          <p:nvPr/>
        </p:nvSpPr>
        <p:spPr>
          <a:xfrm>
            <a:off x="764536" y="3442207"/>
            <a:ext cx="6537959" cy="1945639"/>
          </a:xfrm>
          <a:prstGeom prst="rect">
            <a:avLst/>
          </a:prstGeom>
        </p:spPr>
        <p:txBody>
          <a:bodyPr vert="horz" wrap="square" lIns="0" tIns="12065" rIns="0" bIns="0" rtlCol="0">
            <a:spAutoFit/>
          </a:bodyPr>
          <a:lstStyle/>
          <a:p>
            <a:pPr marL="12700" marR="5080" algn="just">
              <a:lnSpc>
                <a:spcPct val="100000"/>
              </a:lnSpc>
              <a:spcBef>
                <a:spcPts val="95"/>
              </a:spcBef>
            </a:pPr>
            <a:r>
              <a:rPr sz="1400" spc="-5" dirty="0">
                <a:latin typeface="Arial"/>
                <a:cs typeface="Arial"/>
              </a:rPr>
              <a:t>The cut command in UNIX is a command for cutting out the sections from each line  of files and writing the result to standard output. It can be used to cut parts of a line  by byte position, character and</a:t>
            </a:r>
            <a:r>
              <a:rPr sz="1400" spc="-70" dirty="0">
                <a:latin typeface="Arial"/>
                <a:cs typeface="Arial"/>
              </a:rPr>
              <a:t> </a:t>
            </a:r>
            <a:r>
              <a:rPr sz="1400" spc="-5" dirty="0">
                <a:latin typeface="Arial"/>
                <a:cs typeface="Arial"/>
              </a:rPr>
              <a:t>field.</a:t>
            </a:r>
            <a:endParaRPr sz="1400">
              <a:latin typeface="Arial"/>
              <a:cs typeface="Arial"/>
            </a:endParaRPr>
          </a:p>
          <a:p>
            <a:pPr marL="12700" marR="57785" algn="just">
              <a:lnSpc>
                <a:spcPct val="100000"/>
              </a:lnSpc>
              <a:buSzPct val="92857"/>
              <a:buFont typeface="Wingdings"/>
              <a:buChar char=""/>
              <a:tabLst>
                <a:tab pos="154940" algn="l"/>
              </a:tabLst>
            </a:pPr>
            <a:r>
              <a:rPr sz="1400" b="1" spc="-5" dirty="0">
                <a:latin typeface="Arial"/>
                <a:cs typeface="Arial"/>
              </a:rPr>
              <a:t>-b(byte): </a:t>
            </a:r>
            <a:r>
              <a:rPr sz="1400" spc="-85" dirty="0">
                <a:latin typeface="Arial"/>
                <a:cs typeface="Arial"/>
              </a:rPr>
              <a:t>To </a:t>
            </a:r>
            <a:r>
              <a:rPr sz="1400" spc="-5" dirty="0">
                <a:latin typeface="Arial"/>
                <a:cs typeface="Arial"/>
              </a:rPr>
              <a:t>extract the specific bytes, you need to follow -b option with the list of  byte numbers separated by</a:t>
            </a:r>
            <a:r>
              <a:rPr sz="1400" spc="-80" dirty="0">
                <a:latin typeface="Arial"/>
                <a:cs typeface="Arial"/>
              </a:rPr>
              <a:t> </a:t>
            </a:r>
            <a:r>
              <a:rPr sz="1400" spc="-5" dirty="0">
                <a:latin typeface="Arial"/>
                <a:cs typeface="Arial"/>
              </a:rPr>
              <a:t>comma.</a:t>
            </a:r>
            <a:endParaRPr sz="1400">
              <a:latin typeface="Arial"/>
              <a:cs typeface="Arial"/>
            </a:endParaRPr>
          </a:p>
          <a:p>
            <a:pPr marL="12700">
              <a:lnSpc>
                <a:spcPct val="100000"/>
              </a:lnSpc>
            </a:pPr>
            <a:r>
              <a:rPr sz="1400" b="1" spc="-5" dirty="0">
                <a:latin typeface="Arial"/>
                <a:cs typeface="Arial"/>
              </a:rPr>
              <a:t>-c (column): </a:t>
            </a:r>
            <a:r>
              <a:rPr sz="1400" spc="-85" dirty="0">
                <a:latin typeface="Arial"/>
                <a:cs typeface="Arial"/>
              </a:rPr>
              <a:t>To </a:t>
            </a:r>
            <a:r>
              <a:rPr sz="1400" spc="-5" dirty="0">
                <a:latin typeface="Arial"/>
                <a:cs typeface="Arial"/>
              </a:rPr>
              <a:t>cut by character use the -c</a:t>
            </a:r>
            <a:r>
              <a:rPr sz="1400" spc="-30" dirty="0">
                <a:latin typeface="Arial"/>
                <a:cs typeface="Arial"/>
              </a:rPr>
              <a:t> </a:t>
            </a:r>
            <a:r>
              <a:rPr sz="1400" spc="-5" dirty="0">
                <a:latin typeface="Arial"/>
                <a:cs typeface="Arial"/>
              </a:rPr>
              <a:t>option.</a:t>
            </a:r>
            <a:endParaRPr sz="1400">
              <a:latin typeface="Arial"/>
              <a:cs typeface="Arial"/>
            </a:endParaRPr>
          </a:p>
          <a:p>
            <a:pPr marL="12700">
              <a:lnSpc>
                <a:spcPct val="100000"/>
              </a:lnSpc>
            </a:pPr>
            <a:r>
              <a:rPr sz="1400" b="1" spc="-5" dirty="0">
                <a:latin typeface="Arial"/>
                <a:cs typeface="Arial"/>
              </a:rPr>
              <a:t>$ cut -c 2,5,7</a:t>
            </a:r>
            <a:r>
              <a:rPr sz="1400" b="1" spc="-60" dirty="0">
                <a:latin typeface="Arial"/>
                <a:cs typeface="Arial"/>
              </a:rPr>
              <a:t> </a:t>
            </a:r>
            <a:r>
              <a:rPr sz="1400" b="1" spc="-5" dirty="0">
                <a:latin typeface="Arial"/>
                <a:cs typeface="Arial"/>
              </a:rPr>
              <a:t>state.txt</a:t>
            </a:r>
            <a:endParaRPr sz="1400">
              <a:latin typeface="Arial"/>
              <a:cs typeface="Arial"/>
            </a:endParaRPr>
          </a:p>
          <a:p>
            <a:pPr marL="12700">
              <a:lnSpc>
                <a:spcPct val="100000"/>
              </a:lnSpc>
            </a:pPr>
            <a:r>
              <a:rPr sz="1400" spc="-5" dirty="0">
                <a:latin typeface="Arial"/>
                <a:cs typeface="Arial"/>
              </a:rPr>
              <a:t>nr rah sm ir</a:t>
            </a:r>
            <a:r>
              <a:rPr sz="1400" spc="-35" dirty="0">
                <a:latin typeface="Arial"/>
                <a:cs typeface="Arial"/>
              </a:rPr>
              <a:t> </a:t>
            </a:r>
            <a:r>
              <a:rPr sz="1400" spc="-5" dirty="0">
                <a:latin typeface="Arial"/>
                <a:cs typeface="Arial"/>
              </a:rPr>
              <a:t>hti</a:t>
            </a:r>
            <a:endParaRPr sz="1400">
              <a:latin typeface="Arial"/>
              <a:cs typeface="Arial"/>
            </a:endParaRPr>
          </a:p>
          <a:p>
            <a:pPr marL="12700">
              <a:lnSpc>
                <a:spcPct val="100000"/>
              </a:lnSpc>
            </a:pPr>
            <a:r>
              <a:rPr sz="1400" b="1" spc="-5" dirty="0">
                <a:latin typeface="Arial"/>
                <a:cs typeface="Arial"/>
              </a:rPr>
              <a:t>$ cut -c 1- state.txt </a:t>
            </a:r>
            <a:r>
              <a:rPr sz="1400" spc="-5" dirty="0">
                <a:latin typeface="Arial"/>
                <a:cs typeface="Arial"/>
              </a:rPr>
              <a:t>-&gt; [First Char to</a:t>
            </a:r>
            <a:r>
              <a:rPr sz="1400" spc="-90" dirty="0">
                <a:latin typeface="Arial"/>
                <a:cs typeface="Arial"/>
              </a:rPr>
              <a:t> </a:t>
            </a:r>
            <a:r>
              <a:rPr sz="1400" spc="-5" dirty="0">
                <a:latin typeface="Arial"/>
                <a:cs typeface="Arial"/>
              </a:rPr>
              <a:t>all]</a:t>
            </a:r>
            <a:endParaRPr sz="1400">
              <a:latin typeface="Arial"/>
              <a:cs typeface="Arial"/>
            </a:endParaRPr>
          </a:p>
        </p:txBody>
      </p:sp>
      <p:grpSp>
        <p:nvGrpSpPr>
          <p:cNvPr id="10" name="object 10"/>
          <p:cNvGrpSpPr/>
          <p:nvPr/>
        </p:nvGrpSpPr>
        <p:grpSpPr>
          <a:xfrm>
            <a:off x="457200" y="5251703"/>
            <a:ext cx="9144000" cy="1080770"/>
            <a:chOff x="457200" y="5251703"/>
            <a:chExt cx="9144000" cy="1080770"/>
          </a:xfrm>
        </p:grpSpPr>
        <p:sp>
          <p:nvSpPr>
            <p:cNvPr id="11" name="object 11"/>
            <p:cNvSpPr/>
            <p:nvPr/>
          </p:nvSpPr>
          <p:spPr>
            <a:xfrm>
              <a:off x="7315200" y="5257799"/>
              <a:ext cx="1905000" cy="95250"/>
            </a:xfrm>
            <a:custGeom>
              <a:avLst/>
              <a:gdLst/>
              <a:ahLst/>
              <a:cxnLst/>
              <a:rect l="l" t="t" r="r" b="b"/>
              <a:pathLst>
                <a:path w="1905000" h="95250">
                  <a:moveTo>
                    <a:pt x="1905000" y="95250"/>
                  </a:moveTo>
                  <a:lnTo>
                    <a:pt x="1905000" y="0"/>
                  </a:lnTo>
                  <a:lnTo>
                    <a:pt x="0" y="0"/>
                  </a:lnTo>
                  <a:lnTo>
                    <a:pt x="0" y="95250"/>
                  </a:lnTo>
                  <a:lnTo>
                    <a:pt x="1905000" y="95250"/>
                  </a:lnTo>
                  <a:close/>
                </a:path>
              </a:pathLst>
            </a:custGeom>
            <a:solidFill>
              <a:srgbClr val="BBE0E3"/>
            </a:solidFill>
          </p:spPr>
          <p:txBody>
            <a:bodyPr wrap="square" lIns="0" tIns="0" rIns="0" bIns="0" rtlCol="0"/>
            <a:lstStyle/>
            <a:p>
              <a:endParaRPr/>
            </a:p>
          </p:txBody>
        </p:sp>
        <p:sp>
          <p:nvSpPr>
            <p:cNvPr id="12" name="object 12"/>
            <p:cNvSpPr/>
            <p:nvPr/>
          </p:nvSpPr>
          <p:spPr>
            <a:xfrm>
              <a:off x="7309104" y="5251703"/>
              <a:ext cx="1918335" cy="101600"/>
            </a:xfrm>
            <a:custGeom>
              <a:avLst/>
              <a:gdLst/>
              <a:ahLst/>
              <a:cxnLst/>
              <a:rect l="l" t="t" r="r" b="b"/>
              <a:pathLst>
                <a:path w="1918334" h="101600">
                  <a:moveTo>
                    <a:pt x="1917954" y="101346"/>
                  </a:moveTo>
                  <a:lnTo>
                    <a:pt x="1917954" y="3048"/>
                  </a:lnTo>
                  <a:lnTo>
                    <a:pt x="1914906" y="0"/>
                  </a:lnTo>
                  <a:lnTo>
                    <a:pt x="3047" y="0"/>
                  </a:lnTo>
                  <a:lnTo>
                    <a:pt x="0" y="3048"/>
                  </a:lnTo>
                  <a:lnTo>
                    <a:pt x="0" y="101346"/>
                  </a:lnTo>
                  <a:lnTo>
                    <a:pt x="6096" y="101346"/>
                  </a:lnTo>
                  <a:lnTo>
                    <a:pt x="6096" y="12954"/>
                  </a:lnTo>
                  <a:lnTo>
                    <a:pt x="12954" y="6096"/>
                  </a:lnTo>
                  <a:lnTo>
                    <a:pt x="12954" y="12954"/>
                  </a:lnTo>
                  <a:lnTo>
                    <a:pt x="1905000" y="12954"/>
                  </a:lnTo>
                  <a:lnTo>
                    <a:pt x="1905000" y="6096"/>
                  </a:lnTo>
                  <a:lnTo>
                    <a:pt x="1911095" y="12954"/>
                  </a:lnTo>
                  <a:lnTo>
                    <a:pt x="1911095" y="101346"/>
                  </a:lnTo>
                  <a:lnTo>
                    <a:pt x="1917954" y="101346"/>
                  </a:lnTo>
                  <a:close/>
                </a:path>
                <a:path w="1918334" h="101600">
                  <a:moveTo>
                    <a:pt x="12954" y="12954"/>
                  </a:moveTo>
                  <a:lnTo>
                    <a:pt x="12954" y="6096"/>
                  </a:lnTo>
                  <a:lnTo>
                    <a:pt x="6096" y="12954"/>
                  </a:lnTo>
                  <a:lnTo>
                    <a:pt x="12954" y="12954"/>
                  </a:lnTo>
                  <a:close/>
                </a:path>
                <a:path w="1918334" h="101600">
                  <a:moveTo>
                    <a:pt x="12954" y="101346"/>
                  </a:moveTo>
                  <a:lnTo>
                    <a:pt x="12954" y="12954"/>
                  </a:lnTo>
                  <a:lnTo>
                    <a:pt x="6096" y="12954"/>
                  </a:lnTo>
                  <a:lnTo>
                    <a:pt x="6096" y="101346"/>
                  </a:lnTo>
                  <a:lnTo>
                    <a:pt x="12954" y="101346"/>
                  </a:lnTo>
                  <a:close/>
                </a:path>
                <a:path w="1918334" h="101600">
                  <a:moveTo>
                    <a:pt x="1911095" y="12954"/>
                  </a:moveTo>
                  <a:lnTo>
                    <a:pt x="1905000" y="6096"/>
                  </a:lnTo>
                  <a:lnTo>
                    <a:pt x="1905000" y="12954"/>
                  </a:lnTo>
                  <a:lnTo>
                    <a:pt x="1911095" y="12954"/>
                  </a:lnTo>
                  <a:close/>
                </a:path>
                <a:path w="1918334" h="101600">
                  <a:moveTo>
                    <a:pt x="1911095" y="101346"/>
                  </a:moveTo>
                  <a:lnTo>
                    <a:pt x="1911095" y="12954"/>
                  </a:lnTo>
                  <a:lnTo>
                    <a:pt x="1905000" y="12954"/>
                  </a:lnTo>
                  <a:lnTo>
                    <a:pt x="1905000" y="101346"/>
                  </a:lnTo>
                  <a:lnTo>
                    <a:pt x="1911095" y="101346"/>
                  </a:lnTo>
                  <a:close/>
                </a:path>
              </a:pathLst>
            </a:custGeom>
            <a:solidFill>
              <a:srgbClr val="000000"/>
            </a:solidFill>
          </p:spPr>
          <p:txBody>
            <a:bodyPr wrap="square" lIns="0" tIns="0" rIns="0" bIns="0" rtlCol="0"/>
            <a:lstStyle/>
            <a:p>
              <a:endParaRPr/>
            </a:p>
          </p:txBody>
        </p:sp>
        <p:sp>
          <p:nvSpPr>
            <p:cNvPr id="13" name="object 13"/>
            <p:cNvSpPr/>
            <p:nvPr/>
          </p:nvSpPr>
          <p:spPr>
            <a:xfrm>
              <a:off x="457200" y="5352287"/>
              <a:ext cx="9144000" cy="980440"/>
            </a:xfrm>
            <a:custGeom>
              <a:avLst/>
              <a:gdLst/>
              <a:ahLst/>
              <a:cxnLst/>
              <a:rect l="l" t="t" r="r" b="b"/>
              <a:pathLst>
                <a:path w="9144000" h="980439">
                  <a:moveTo>
                    <a:pt x="6858000" y="0"/>
                  </a:moveTo>
                  <a:lnTo>
                    <a:pt x="0" y="0"/>
                  </a:lnTo>
                  <a:lnTo>
                    <a:pt x="0" y="979944"/>
                  </a:lnTo>
                  <a:lnTo>
                    <a:pt x="6858000" y="979944"/>
                  </a:lnTo>
                  <a:lnTo>
                    <a:pt x="6858000" y="0"/>
                  </a:lnTo>
                  <a:close/>
                </a:path>
                <a:path w="9144000" h="980439">
                  <a:moveTo>
                    <a:pt x="9144000" y="0"/>
                  </a:moveTo>
                  <a:lnTo>
                    <a:pt x="8763000" y="0"/>
                  </a:lnTo>
                  <a:lnTo>
                    <a:pt x="8763000" y="979944"/>
                  </a:lnTo>
                  <a:lnTo>
                    <a:pt x="9144000" y="979944"/>
                  </a:lnTo>
                  <a:lnTo>
                    <a:pt x="9144000"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764540" y="5362447"/>
            <a:ext cx="1574165" cy="878840"/>
          </a:xfrm>
          <a:prstGeom prst="rect">
            <a:avLst/>
          </a:prstGeom>
        </p:spPr>
        <p:txBody>
          <a:bodyPr vert="horz" wrap="square" lIns="0" tIns="12065" rIns="0" bIns="0" rtlCol="0">
            <a:spAutoFit/>
          </a:bodyPr>
          <a:lstStyle/>
          <a:p>
            <a:pPr marL="51435" marR="5080" indent="-39370">
              <a:lnSpc>
                <a:spcPct val="100000"/>
              </a:lnSpc>
              <a:spcBef>
                <a:spcPts val="95"/>
              </a:spcBef>
            </a:pPr>
            <a:r>
              <a:rPr sz="1400" spc="-5" dirty="0">
                <a:latin typeface="Arial"/>
                <a:cs typeface="Arial"/>
              </a:rPr>
              <a:t>Andhra Pradesh  Arunachal</a:t>
            </a:r>
            <a:r>
              <a:rPr sz="1400" spc="-65" dirty="0">
                <a:latin typeface="Arial"/>
                <a:cs typeface="Arial"/>
              </a:rPr>
              <a:t> </a:t>
            </a:r>
            <a:r>
              <a:rPr sz="1400" spc="-5" dirty="0">
                <a:latin typeface="Arial"/>
                <a:cs typeface="Arial"/>
              </a:rPr>
              <a:t>Pradesh  Assam Bihar  Chhattisgarh</a:t>
            </a:r>
            <a:endParaRPr sz="1400">
              <a:latin typeface="Arial"/>
              <a:cs typeface="Arial"/>
            </a:endParaRPr>
          </a:p>
        </p:txBody>
      </p:sp>
      <p:grpSp>
        <p:nvGrpSpPr>
          <p:cNvPr id="15" name="object 15"/>
          <p:cNvGrpSpPr/>
          <p:nvPr/>
        </p:nvGrpSpPr>
        <p:grpSpPr>
          <a:xfrm>
            <a:off x="7309104" y="5352288"/>
            <a:ext cx="1918335" cy="980440"/>
            <a:chOff x="7309104" y="5352288"/>
            <a:chExt cx="1918335" cy="980440"/>
          </a:xfrm>
        </p:grpSpPr>
        <p:sp>
          <p:nvSpPr>
            <p:cNvPr id="16" name="object 16"/>
            <p:cNvSpPr/>
            <p:nvPr/>
          </p:nvSpPr>
          <p:spPr>
            <a:xfrm>
              <a:off x="7315200" y="5352288"/>
              <a:ext cx="1905000" cy="980440"/>
            </a:xfrm>
            <a:custGeom>
              <a:avLst/>
              <a:gdLst/>
              <a:ahLst/>
              <a:cxnLst/>
              <a:rect l="l" t="t" r="r" b="b"/>
              <a:pathLst>
                <a:path w="1905000" h="980439">
                  <a:moveTo>
                    <a:pt x="1905000" y="979932"/>
                  </a:moveTo>
                  <a:lnTo>
                    <a:pt x="1905000" y="0"/>
                  </a:lnTo>
                  <a:lnTo>
                    <a:pt x="0" y="0"/>
                  </a:lnTo>
                  <a:lnTo>
                    <a:pt x="0" y="979932"/>
                  </a:lnTo>
                  <a:lnTo>
                    <a:pt x="1905000" y="979932"/>
                  </a:lnTo>
                  <a:close/>
                </a:path>
              </a:pathLst>
            </a:custGeom>
            <a:solidFill>
              <a:srgbClr val="BBE0E3"/>
            </a:solidFill>
          </p:spPr>
          <p:txBody>
            <a:bodyPr wrap="square" lIns="0" tIns="0" rIns="0" bIns="0" rtlCol="0"/>
            <a:lstStyle/>
            <a:p>
              <a:endParaRPr/>
            </a:p>
          </p:txBody>
        </p:sp>
        <p:sp>
          <p:nvSpPr>
            <p:cNvPr id="17" name="object 17"/>
            <p:cNvSpPr/>
            <p:nvPr/>
          </p:nvSpPr>
          <p:spPr>
            <a:xfrm>
              <a:off x="7309104" y="5353049"/>
              <a:ext cx="1918335" cy="979169"/>
            </a:xfrm>
            <a:custGeom>
              <a:avLst/>
              <a:gdLst/>
              <a:ahLst/>
              <a:cxnLst/>
              <a:rect l="l" t="t" r="r" b="b"/>
              <a:pathLst>
                <a:path w="1918334" h="979170">
                  <a:moveTo>
                    <a:pt x="12954" y="0"/>
                  </a:moveTo>
                  <a:lnTo>
                    <a:pt x="0" y="0"/>
                  </a:lnTo>
                  <a:lnTo>
                    <a:pt x="0" y="979170"/>
                  </a:lnTo>
                  <a:lnTo>
                    <a:pt x="12954" y="979170"/>
                  </a:lnTo>
                  <a:lnTo>
                    <a:pt x="12954" y="0"/>
                  </a:lnTo>
                  <a:close/>
                </a:path>
                <a:path w="1918334" h="979170">
                  <a:moveTo>
                    <a:pt x="1917954" y="0"/>
                  </a:moveTo>
                  <a:lnTo>
                    <a:pt x="1905000" y="0"/>
                  </a:lnTo>
                  <a:lnTo>
                    <a:pt x="1905000" y="979170"/>
                  </a:lnTo>
                  <a:lnTo>
                    <a:pt x="1917954" y="979170"/>
                  </a:lnTo>
                  <a:lnTo>
                    <a:pt x="1917954"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7322057" y="5286247"/>
            <a:ext cx="1892300" cy="1092200"/>
          </a:xfrm>
          <a:prstGeom prst="rect">
            <a:avLst/>
          </a:prstGeom>
        </p:spPr>
        <p:txBody>
          <a:bodyPr vert="horz" wrap="square" lIns="0" tIns="12065" rIns="0" bIns="0" rtlCol="0">
            <a:spAutoFit/>
          </a:bodyPr>
          <a:lstStyle/>
          <a:p>
            <a:pPr marL="84455" marR="289560">
              <a:lnSpc>
                <a:spcPct val="100000"/>
              </a:lnSpc>
              <a:spcBef>
                <a:spcPts val="95"/>
              </a:spcBef>
            </a:pPr>
            <a:r>
              <a:rPr sz="1400" spc="-5" dirty="0">
                <a:latin typeface="Arial"/>
                <a:cs typeface="Arial"/>
              </a:rPr>
              <a:t>$ cat state.txt  Andhra Pradesh  Arunachal</a:t>
            </a:r>
            <a:r>
              <a:rPr sz="1400" spc="-60" dirty="0">
                <a:latin typeface="Arial"/>
                <a:cs typeface="Arial"/>
              </a:rPr>
              <a:t> </a:t>
            </a:r>
            <a:r>
              <a:rPr sz="1400" spc="-5" dirty="0">
                <a:latin typeface="Arial"/>
                <a:cs typeface="Arial"/>
              </a:rPr>
              <a:t>Pradesh  Assam Bihar  Chhattisgarh</a:t>
            </a:r>
            <a:endParaRPr sz="1400">
              <a:latin typeface="Arial"/>
              <a:cs typeface="Arial"/>
            </a:endParaRPr>
          </a:p>
        </p:txBody>
      </p:sp>
      <p:grpSp>
        <p:nvGrpSpPr>
          <p:cNvPr id="19" name="object 19"/>
          <p:cNvGrpSpPr/>
          <p:nvPr/>
        </p:nvGrpSpPr>
        <p:grpSpPr>
          <a:xfrm>
            <a:off x="457200" y="6331458"/>
            <a:ext cx="9144000" cy="984250"/>
            <a:chOff x="457200" y="6331458"/>
            <a:chExt cx="9144000" cy="984250"/>
          </a:xfrm>
        </p:grpSpPr>
        <p:sp>
          <p:nvSpPr>
            <p:cNvPr id="20" name="object 20"/>
            <p:cNvSpPr/>
            <p:nvPr/>
          </p:nvSpPr>
          <p:spPr>
            <a:xfrm>
              <a:off x="457200" y="6331458"/>
              <a:ext cx="9144000" cy="984250"/>
            </a:xfrm>
            <a:custGeom>
              <a:avLst/>
              <a:gdLst/>
              <a:ahLst/>
              <a:cxnLst/>
              <a:rect l="l" t="t" r="r" b="b"/>
              <a:pathLst>
                <a:path w="9144000" h="984250">
                  <a:moveTo>
                    <a:pt x="9144000" y="983742"/>
                  </a:moveTo>
                  <a:lnTo>
                    <a:pt x="9144000" y="0"/>
                  </a:lnTo>
                  <a:lnTo>
                    <a:pt x="0" y="0"/>
                  </a:lnTo>
                  <a:lnTo>
                    <a:pt x="0" y="983742"/>
                  </a:lnTo>
                  <a:lnTo>
                    <a:pt x="9144000" y="983742"/>
                  </a:lnTo>
                  <a:close/>
                </a:path>
              </a:pathLst>
            </a:custGeom>
            <a:solidFill>
              <a:srgbClr val="FFFFFF"/>
            </a:solidFill>
          </p:spPr>
          <p:txBody>
            <a:bodyPr wrap="square" lIns="0" tIns="0" rIns="0" bIns="0" rtlCol="0"/>
            <a:lstStyle/>
            <a:p>
              <a:endParaRPr/>
            </a:p>
          </p:txBody>
        </p:sp>
        <p:sp>
          <p:nvSpPr>
            <p:cNvPr id="21" name="object 21"/>
            <p:cNvSpPr/>
            <p:nvPr/>
          </p:nvSpPr>
          <p:spPr>
            <a:xfrm>
              <a:off x="7315200" y="6331458"/>
              <a:ext cx="1905000" cy="298450"/>
            </a:xfrm>
            <a:custGeom>
              <a:avLst/>
              <a:gdLst/>
              <a:ahLst/>
              <a:cxnLst/>
              <a:rect l="l" t="t" r="r" b="b"/>
              <a:pathLst>
                <a:path w="1905000" h="298450">
                  <a:moveTo>
                    <a:pt x="1905000" y="297942"/>
                  </a:moveTo>
                  <a:lnTo>
                    <a:pt x="1905000" y="0"/>
                  </a:lnTo>
                  <a:lnTo>
                    <a:pt x="0" y="0"/>
                  </a:lnTo>
                  <a:lnTo>
                    <a:pt x="0" y="297942"/>
                  </a:lnTo>
                  <a:lnTo>
                    <a:pt x="1905000" y="297942"/>
                  </a:lnTo>
                  <a:close/>
                </a:path>
              </a:pathLst>
            </a:custGeom>
            <a:solidFill>
              <a:srgbClr val="BBE0E3"/>
            </a:solidFill>
          </p:spPr>
          <p:txBody>
            <a:bodyPr wrap="square" lIns="0" tIns="0" rIns="0" bIns="0" rtlCol="0"/>
            <a:lstStyle/>
            <a:p>
              <a:endParaRPr/>
            </a:p>
          </p:txBody>
        </p:sp>
        <p:sp>
          <p:nvSpPr>
            <p:cNvPr id="22" name="object 22"/>
            <p:cNvSpPr/>
            <p:nvPr/>
          </p:nvSpPr>
          <p:spPr>
            <a:xfrm>
              <a:off x="7309104" y="6332220"/>
              <a:ext cx="1918335" cy="304165"/>
            </a:xfrm>
            <a:custGeom>
              <a:avLst/>
              <a:gdLst/>
              <a:ahLst/>
              <a:cxnLst/>
              <a:rect l="l" t="t" r="r" b="b"/>
              <a:pathLst>
                <a:path w="1918334" h="304165">
                  <a:moveTo>
                    <a:pt x="12954" y="291084"/>
                  </a:moveTo>
                  <a:lnTo>
                    <a:pt x="12954" y="0"/>
                  </a:lnTo>
                  <a:lnTo>
                    <a:pt x="0" y="0"/>
                  </a:lnTo>
                  <a:lnTo>
                    <a:pt x="0" y="300990"/>
                  </a:lnTo>
                  <a:lnTo>
                    <a:pt x="3048" y="304038"/>
                  </a:lnTo>
                  <a:lnTo>
                    <a:pt x="6095" y="304038"/>
                  </a:lnTo>
                  <a:lnTo>
                    <a:pt x="6096" y="291084"/>
                  </a:lnTo>
                  <a:lnTo>
                    <a:pt x="12954" y="291084"/>
                  </a:lnTo>
                  <a:close/>
                </a:path>
                <a:path w="1918334" h="304165">
                  <a:moveTo>
                    <a:pt x="1911095" y="291084"/>
                  </a:moveTo>
                  <a:lnTo>
                    <a:pt x="6096" y="291084"/>
                  </a:lnTo>
                  <a:lnTo>
                    <a:pt x="12954" y="297180"/>
                  </a:lnTo>
                  <a:lnTo>
                    <a:pt x="12954" y="304038"/>
                  </a:lnTo>
                  <a:lnTo>
                    <a:pt x="1905000" y="304038"/>
                  </a:lnTo>
                  <a:lnTo>
                    <a:pt x="1905000" y="297180"/>
                  </a:lnTo>
                  <a:lnTo>
                    <a:pt x="1911095" y="291084"/>
                  </a:lnTo>
                  <a:close/>
                </a:path>
                <a:path w="1918334" h="304165">
                  <a:moveTo>
                    <a:pt x="12954" y="304038"/>
                  </a:moveTo>
                  <a:lnTo>
                    <a:pt x="12954" y="297180"/>
                  </a:lnTo>
                  <a:lnTo>
                    <a:pt x="6096" y="291084"/>
                  </a:lnTo>
                  <a:lnTo>
                    <a:pt x="6095" y="304038"/>
                  </a:lnTo>
                  <a:lnTo>
                    <a:pt x="12954" y="304038"/>
                  </a:lnTo>
                  <a:close/>
                </a:path>
                <a:path w="1918334" h="304165">
                  <a:moveTo>
                    <a:pt x="1917954" y="300990"/>
                  </a:moveTo>
                  <a:lnTo>
                    <a:pt x="1917954" y="0"/>
                  </a:lnTo>
                  <a:lnTo>
                    <a:pt x="1905000" y="0"/>
                  </a:lnTo>
                  <a:lnTo>
                    <a:pt x="1905000" y="291084"/>
                  </a:lnTo>
                  <a:lnTo>
                    <a:pt x="1911095" y="291084"/>
                  </a:lnTo>
                  <a:lnTo>
                    <a:pt x="1911095" y="304038"/>
                  </a:lnTo>
                  <a:lnTo>
                    <a:pt x="1914906" y="304038"/>
                  </a:lnTo>
                  <a:lnTo>
                    <a:pt x="1917954" y="300990"/>
                  </a:lnTo>
                  <a:close/>
                </a:path>
                <a:path w="1918334" h="304165">
                  <a:moveTo>
                    <a:pt x="1911095" y="304038"/>
                  </a:moveTo>
                  <a:lnTo>
                    <a:pt x="1911095" y="291084"/>
                  </a:lnTo>
                  <a:lnTo>
                    <a:pt x="1905000" y="297180"/>
                  </a:lnTo>
                  <a:lnTo>
                    <a:pt x="1905000" y="304038"/>
                  </a:lnTo>
                  <a:lnTo>
                    <a:pt x="1911095" y="304038"/>
                  </a:lnTo>
                  <a:close/>
                </a:path>
              </a:pathLst>
            </a:custGeom>
            <a:solidFill>
              <a:srgbClr val="000000"/>
            </a:solidFill>
          </p:spPr>
          <p:txBody>
            <a:bodyPr wrap="square" lIns="0" tIns="0" rIns="0" bIns="0" rtlCol="0"/>
            <a:lstStyle/>
            <a:p>
              <a:endParaRPr/>
            </a:p>
          </p:txBody>
        </p:sp>
      </p:gr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36525">
              <a:lnSpc>
                <a:spcPts val="1645"/>
              </a:lnSpc>
            </a:pPr>
            <a:fld id="{81D60167-4931-47E6-BA6A-407CBD079E47}" type="slidenum">
              <a:rPr spc="-5" dirty="0"/>
              <a:pPr marL="136525">
                <a:lnSpc>
                  <a:spcPts val="1645"/>
                </a:lnSpc>
              </a:pPr>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64540" y="2162048"/>
            <a:ext cx="158115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 cut -c -5</a:t>
            </a:r>
            <a:r>
              <a:rPr sz="1400" b="1" spc="-75" dirty="0">
                <a:latin typeface="Arial"/>
                <a:cs typeface="Arial"/>
              </a:rPr>
              <a:t> </a:t>
            </a:r>
            <a:r>
              <a:rPr sz="1400" b="1" spc="-5" dirty="0">
                <a:latin typeface="Arial"/>
                <a:cs typeface="Arial"/>
              </a:rPr>
              <a:t>state.txt</a:t>
            </a:r>
            <a:endParaRPr sz="1400">
              <a:latin typeface="Arial"/>
              <a:cs typeface="Arial"/>
            </a:endParaRPr>
          </a:p>
        </p:txBody>
      </p:sp>
      <p:grpSp>
        <p:nvGrpSpPr>
          <p:cNvPr id="8" name="object 8"/>
          <p:cNvGrpSpPr/>
          <p:nvPr/>
        </p:nvGrpSpPr>
        <p:grpSpPr>
          <a:xfrm>
            <a:off x="7690104" y="1822704"/>
            <a:ext cx="1911350" cy="593090"/>
            <a:chOff x="7690104" y="1822704"/>
            <a:chExt cx="1911350" cy="593090"/>
          </a:xfrm>
        </p:grpSpPr>
        <p:sp>
          <p:nvSpPr>
            <p:cNvPr id="9" name="object 9"/>
            <p:cNvSpPr/>
            <p:nvPr/>
          </p:nvSpPr>
          <p:spPr>
            <a:xfrm>
              <a:off x="7696200" y="1828800"/>
              <a:ext cx="1905000" cy="586740"/>
            </a:xfrm>
            <a:custGeom>
              <a:avLst/>
              <a:gdLst/>
              <a:ahLst/>
              <a:cxnLst/>
              <a:rect l="l" t="t" r="r" b="b"/>
              <a:pathLst>
                <a:path w="1905000" h="586739">
                  <a:moveTo>
                    <a:pt x="1905000" y="586739"/>
                  </a:moveTo>
                  <a:lnTo>
                    <a:pt x="1905000" y="0"/>
                  </a:lnTo>
                  <a:lnTo>
                    <a:pt x="0" y="0"/>
                  </a:lnTo>
                  <a:lnTo>
                    <a:pt x="0" y="586740"/>
                  </a:lnTo>
                  <a:lnTo>
                    <a:pt x="1905000" y="586739"/>
                  </a:lnTo>
                  <a:close/>
                </a:path>
              </a:pathLst>
            </a:custGeom>
            <a:solidFill>
              <a:srgbClr val="BBE0E3"/>
            </a:solidFill>
          </p:spPr>
          <p:txBody>
            <a:bodyPr wrap="square" lIns="0" tIns="0" rIns="0" bIns="0" rtlCol="0"/>
            <a:lstStyle/>
            <a:p>
              <a:endParaRPr/>
            </a:p>
          </p:txBody>
        </p:sp>
        <p:sp>
          <p:nvSpPr>
            <p:cNvPr id="10" name="object 10"/>
            <p:cNvSpPr/>
            <p:nvPr/>
          </p:nvSpPr>
          <p:spPr>
            <a:xfrm>
              <a:off x="7690104" y="1822704"/>
              <a:ext cx="1911350" cy="593090"/>
            </a:xfrm>
            <a:custGeom>
              <a:avLst/>
              <a:gdLst/>
              <a:ahLst/>
              <a:cxnLst/>
              <a:rect l="l" t="t" r="r" b="b"/>
              <a:pathLst>
                <a:path w="1911350" h="593089">
                  <a:moveTo>
                    <a:pt x="1911095" y="12953"/>
                  </a:moveTo>
                  <a:lnTo>
                    <a:pt x="1911095" y="0"/>
                  </a:lnTo>
                  <a:lnTo>
                    <a:pt x="3047" y="0"/>
                  </a:lnTo>
                  <a:lnTo>
                    <a:pt x="0" y="3048"/>
                  </a:lnTo>
                  <a:lnTo>
                    <a:pt x="0" y="592836"/>
                  </a:lnTo>
                  <a:lnTo>
                    <a:pt x="6096" y="592836"/>
                  </a:lnTo>
                  <a:lnTo>
                    <a:pt x="6096" y="12954"/>
                  </a:lnTo>
                  <a:lnTo>
                    <a:pt x="12953" y="6096"/>
                  </a:lnTo>
                  <a:lnTo>
                    <a:pt x="12953" y="12954"/>
                  </a:lnTo>
                  <a:lnTo>
                    <a:pt x="1905000" y="12954"/>
                  </a:lnTo>
                  <a:lnTo>
                    <a:pt x="1905000" y="6096"/>
                  </a:lnTo>
                  <a:lnTo>
                    <a:pt x="1911095" y="12953"/>
                  </a:lnTo>
                  <a:close/>
                </a:path>
                <a:path w="1911350" h="593089">
                  <a:moveTo>
                    <a:pt x="12953" y="12954"/>
                  </a:moveTo>
                  <a:lnTo>
                    <a:pt x="12953" y="6096"/>
                  </a:lnTo>
                  <a:lnTo>
                    <a:pt x="6096" y="12954"/>
                  </a:lnTo>
                  <a:lnTo>
                    <a:pt x="12953" y="12954"/>
                  </a:lnTo>
                  <a:close/>
                </a:path>
                <a:path w="1911350" h="593089">
                  <a:moveTo>
                    <a:pt x="12953" y="592836"/>
                  </a:moveTo>
                  <a:lnTo>
                    <a:pt x="12953" y="12954"/>
                  </a:lnTo>
                  <a:lnTo>
                    <a:pt x="6096" y="12954"/>
                  </a:lnTo>
                  <a:lnTo>
                    <a:pt x="6096" y="592836"/>
                  </a:lnTo>
                  <a:lnTo>
                    <a:pt x="12953" y="592836"/>
                  </a:lnTo>
                  <a:close/>
                </a:path>
                <a:path w="1911350" h="593089">
                  <a:moveTo>
                    <a:pt x="1911095" y="12954"/>
                  </a:moveTo>
                  <a:lnTo>
                    <a:pt x="1905000" y="6096"/>
                  </a:lnTo>
                  <a:lnTo>
                    <a:pt x="1905000" y="12954"/>
                  </a:lnTo>
                  <a:lnTo>
                    <a:pt x="1911095" y="12954"/>
                  </a:lnTo>
                  <a:close/>
                </a:path>
                <a:path w="1911350" h="593089">
                  <a:moveTo>
                    <a:pt x="1911095" y="592836"/>
                  </a:moveTo>
                  <a:lnTo>
                    <a:pt x="1911095" y="12954"/>
                  </a:lnTo>
                  <a:lnTo>
                    <a:pt x="1905000" y="12954"/>
                  </a:lnTo>
                  <a:lnTo>
                    <a:pt x="1905000" y="592836"/>
                  </a:lnTo>
                  <a:lnTo>
                    <a:pt x="1911095" y="592836"/>
                  </a:lnTo>
                  <a:close/>
                </a:path>
              </a:pathLst>
            </a:custGeom>
            <a:solidFill>
              <a:srgbClr val="000000"/>
            </a:solidFill>
          </p:spPr>
          <p:txBody>
            <a:bodyPr wrap="square" lIns="0" tIns="0" rIns="0" bIns="0" rtlCol="0"/>
            <a:lstStyle/>
            <a:p>
              <a:endParaRPr/>
            </a:p>
          </p:txBody>
        </p:sp>
      </p:grpSp>
      <p:sp>
        <p:nvSpPr>
          <p:cNvPr id="11" name="object 11"/>
          <p:cNvSpPr txBox="1"/>
          <p:nvPr/>
        </p:nvSpPr>
        <p:spPr>
          <a:xfrm>
            <a:off x="7774940" y="1857248"/>
            <a:ext cx="1536065" cy="665480"/>
          </a:xfrm>
          <a:prstGeom prst="rect">
            <a:avLst/>
          </a:prstGeom>
        </p:spPr>
        <p:txBody>
          <a:bodyPr vert="horz" wrap="square" lIns="0" tIns="12065" rIns="0" bIns="0" rtlCol="0">
            <a:spAutoFit/>
          </a:bodyPr>
          <a:lstStyle/>
          <a:p>
            <a:pPr marL="12700" marR="5080">
              <a:lnSpc>
                <a:spcPct val="100000"/>
              </a:lnSpc>
              <a:spcBef>
                <a:spcPts val="95"/>
              </a:spcBef>
            </a:pPr>
            <a:r>
              <a:rPr sz="1400" spc="-5" dirty="0">
                <a:latin typeface="Arial"/>
                <a:cs typeface="Arial"/>
              </a:rPr>
              <a:t>$ cat state.txt  Andhra Pradesh  Arunachal</a:t>
            </a:r>
            <a:r>
              <a:rPr sz="1400" spc="-65" dirty="0">
                <a:latin typeface="Arial"/>
                <a:cs typeface="Arial"/>
              </a:rPr>
              <a:t> </a:t>
            </a:r>
            <a:r>
              <a:rPr sz="1400" spc="-5" dirty="0">
                <a:latin typeface="Arial"/>
                <a:cs typeface="Arial"/>
              </a:rPr>
              <a:t>Pradesh</a:t>
            </a:r>
            <a:endParaRPr sz="1400">
              <a:latin typeface="Arial"/>
              <a:cs typeface="Arial"/>
            </a:endParaRPr>
          </a:p>
        </p:txBody>
      </p:sp>
      <p:grpSp>
        <p:nvGrpSpPr>
          <p:cNvPr id="12" name="object 12"/>
          <p:cNvGrpSpPr/>
          <p:nvPr/>
        </p:nvGrpSpPr>
        <p:grpSpPr>
          <a:xfrm>
            <a:off x="457200" y="2414777"/>
            <a:ext cx="9144000" cy="980440"/>
            <a:chOff x="457200" y="2414777"/>
            <a:chExt cx="9144000" cy="980440"/>
          </a:xfrm>
        </p:grpSpPr>
        <p:sp>
          <p:nvSpPr>
            <p:cNvPr id="13" name="object 13"/>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14" name="object 14"/>
            <p:cNvSpPr/>
            <p:nvPr/>
          </p:nvSpPr>
          <p:spPr>
            <a:xfrm>
              <a:off x="1037081" y="2578607"/>
              <a:ext cx="184785" cy="307975"/>
            </a:xfrm>
            <a:custGeom>
              <a:avLst/>
              <a:gdLst/>
              <a:ahLst/>
              <a:cxnLst/>
              <a:rect l="l" t="t" r="r" b="b"/>
              <a:pathLst>
                <a:path w="184784" h="307975">
                  <a:moveTo>
                    <a:pt x="184403" y="307848"/>
                  </a:moveTo>
                  <a:lnTo>
                    <a:pt x="184403" y="0"/>
                  </a:lnTo>
                  <a:lnTo>
                    <a:pt x="0" y="0"/>
                  </a:lnTo>
                  <a:lnTo>
                    <a:pt x="0" y="307848"/>
                  </a:lnTo>
                  <a:lnTo>
                    <a:pt x="184403" y="307848"/>
                  </a:lnTo>
                  <a:close/>
                </a:path>
              </a:pathLst>
            </a:custGeom>
            <a:solidFill>
              <a:srgbClr val="F79646"/>
            </a:solidFill>
          </p:spPr>
          <p:txBody>
            <a:bodyPr wrap="square" lIns="0" tIns="0" rIns="0" bIns="0" rtlCol="0"/>
            <a:lstStyle/>
            <a:p>
              <a:endParaRPr/>
            </a:p>
          </p:txBody>
        </p:sp>
      </p:grpSp>
      <p:sp>
        <p:nvSpPr>
          <p:cNvPr id="15" name="object 15"/>
          <p:cNvSpPr txBox="1"/>
          <p:nvPr/>
        </p:nvSpPr>
        <p:spPr>
          <a:xfrm>
            <a:off x="764540" y="2375407"/>
            <a:ext cx="500380" cy="238760"/>
          </a:xfrm>
          <a:prstGeom prst="rect">
            <a:avLst/>
          </a:prstGeom>
        </p:spPr>
        <p:txBody>
          <a:bodyPr vert="horz" wrap="square" lIns="0" tIns="12065" rIns="0" bIns="0" rtlCol="0">
            <a:spAutoFit/>
          </a:bodyPr>
          <a:lstStyle/>
          <a:p>
            <a:pPr marL="12700">
              <a:lnSpc>
                <a:spcPct val="100000"/>
              </a:lnSpc>
              <a:spcBef>
                <a:spcPts val="95"/>
              </a:spcBef>
            </a:pPr>
            <a:r>
              <a:rPr sz="1400" spc="-10" dirty="0">
                <a:latin typeface="Arial"/>
                <a:cs typeface="Arial"/>
              </a:rPr>
              <a:t>A</a:t>
            </a:r>
            <a:r>
              <a:rPr sz="1400" spc="-5" dirty="0">
                <a:latin typeface="Arial"/>
                <a:cs typeface="Arial"/>
              </a:rPr>
              <a:t>ndhr</a:t>
            </a:r>
            <a:endParaRPr sz="1400">
              <a:latin typeface="Arial"/>
              <a:cs typeface="Arial"/>
            </a:endParaRPr>
          </a:p>
        </p:txBody>
      </p:sp>
      <p:sp>
        <p:nvSpPr>
          <p:cNvPr id="16" name="object 16"/>
          <p:cNvSpPr txBox="1"/>
          <p:nvPr/>
        </p:nvSpPr>
        <p:spPr>
          <a:xfrm>
            <a:off x="764546" y="2588765"/>
            <a:ext cx="50038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Aruna</a:t>
            </a:r>
            <a:endParaRPr sz="1400">
              <a:latin typeface="Arial"/>
              <a:cs typeface="Arial"/>
            </a:endParaRPr>
          </a:p>
        </p:txBody>
      </p:sp>
      <p:sp>
        <p:nvSpPr>
          <p:cNvPr id="17" name="object 17"/>
          <p:cNvSpPr txBox="1"/>
          <p:nvPr/>
        </p:nvSpPr>
        <p:spPr>
          <a:xfrm>
            <a:off x="803411" y="2802122"/>
            <a:ext cx="56896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Assam</a:t>
            </a:r>
            <a:endParaRPr sz="1400">
              <a:latin typeface="Arial"/>
              <a:cs typeface="Arial"/>
            </a:endParaRPr>
          </a:p>
        </p:txBody>
      </p:sp>
      <p:sp>
        <p:nvSpPr>
          <p:cNvPr id="18" name="object 18"/>
          <p:cNvSpPr txBox="1"/>
          <p:nvPr/>
        </p:nvSpPr>
        <p:spPr>
          <a:xfrm>
            <a:off x="764546" y="3015479"/>
            <a:ext cx="549275" cy="452120"/>
          </a:xfrm>
          <a:prstGeom prst="rect">
            <a:avLst/>
          </a:prstGeom>
        </p:spPr>
        <p:txBody>
          <a:bodyPr vert="horz" wrap="square" lIns="0" tIns="12065" rIns="0" bIns="0" rtlCol="0">
            <a:spAutoFit/>
          </a:bodyPr>
          <a:lstStyle/>
          <a:p>
            <a:pPr marL="60960" marR="5080" indent="-48895">
              <a:lnSpc>
                <a:spcPct val="100000"/>
              </a:lnSpc>
              <a:spcBef>
                <a:spcPts val="95"/>
              </a:spcBef>
            </a:pPr>
            <a:r>
              <a:rPr sz="1400" spc="-5" dirty="0">
                <a:latin typeface="Arial"/>
                <a:cs typeface="Arial"/>
              </a:rPr>
              <a:t>Bihar  Chhat</a:t>
            </a:r>
            <a:endParaRPr sz="1400">
              <a:latin typeface="Arial"/>
              <a:cs typeface="Arial"/>
            </a:endParaRPr>
          </a:p>
        </p:txBody>
      </p:sp>
      <p:grpSp>
        <p:nvGrpSpPr>
          <p:cNvPr id="19" name="object 19"/>
          <p:cNvGrpSpPr/>
          <p:nvPr/>
        </p:nvGrpSpPr>
        <p:grpSpPr>
          <a:xfrm>
            <a:off x="7690104" y="2414777"/>
            <a:ext cx="1911350" cy="792480"/>
            <a:chOff x="7690104" y="2414777"/>
            <a:chExt cx="1911350" cy="792480"/>
          </a:xfrm>
        </p:grpSpPr>
        <p:sp>
          <p:nvSpPr>
            <p:cNvPr id="20" name="object 20"/>
            <p:cNvSpPr/>
            <p:nvPr/>
          </p:nvSpPr>
          <p:spPr>
            <a:xfrm>
              <a:off x="7696200" y="2414777"/>
              <a:ext cx="1905000" cy="786130"/>
            </a:xfrm>
            <a:custGeom>
              <a:avLst/>
              <a:gdLst/>
              <a:ahLst/>
              <a:cxnLst/>
              <a:rect l="l" t="t" r="r" b="b"/>
              <a:pathLst>
                <a:path w="1905000" h="786130">
                  <a:moveTo>
                    <a:pt x="1905000" y="785622"/>
                  </a:moveTo>
                  <a:lnTo>
                    <a:pt x="1905000" y="0"/>
                  </a:lnTo>
                  <a:lnTo>
                    <a:pt x="0" y="0"/>
                  </a:lnTo>
                  <a:lnTo>
                    <a:pt x="0" y="785622"/>
                  </a:lnTo>
                  <a:lnTo>
                    <a:pt x="1905000" y="785622"/>
                  </a:lnTo>
                  <a:close/>
                </a:path>
              </a:pathLst>
            </a:custGeom>
            <a:solidFill>
              <a:srgbClr val="BBE0E3"/>
            </a:solidFill>
          </p:spPr>
          <p:txBody>
            <a:bodyPr wrap="square" lIns="0" tIns="0" rIns="0" bIns="0" rtlCol="0"/>
            <a:lstStyle/>
            <a:p>
              <a:endParaRPr/>
            </a:p>
          </p:txBody>
        </p:sp>
        <p:sp>
          <p:nvSpPr>
            <p:cNvPr id="21" name="object 21"/>
            <p:cNvSpPr/>
            <p:nvPr/>
          </p:nvSpPr>
          <p:spPr>
            <a:xfrm>
              <a:off x="7690104" y="2415539"/>
              <a:ext cx="1911350" cy="791845"/>
            </a:xfrm>
            <a:custGeom>
              <a:avLst/>
              <a:gdLst/>
              <a:ahLst/>
              <a:cxnLst/>
              <a:rect l="l" t="t" r="r" b="b"/>
              <a:pathLst>
                <a:path w="1911350" h="791844">
                  <a:moveTo>
                    <a:pt x="12954" y="778764"/>
                  </a:moveTo>
                  <a:lnTo>
                    <a:pt x="12954" y="0"/>
                  </a:lnTo>
                  <a:lnTo>
                    <a:pt x="0" y="0"/>
                  </a:lnTo>
                  <a:lnTo>
                    <a:pt x="0" y="788670"/>
                  </a:lnTo>
                  <a:lnTo>
                    <a:pt x="3048" y="791718"/>
                  </a:lnTo>
                  <a:lnTo>
                    <a:pt x="6095" y="791718"/>
                  </a:lnTo>
                  <a:lnTo>
                    <a:pt x="6096" y="778764"/>
                  </a:lnTo>
                  <a:lnTo>
                    <a:pt x="12954" y="778764"/>
                  </a:lnTo>
                  <a:close/>
                </a:path>
                <a:path w="1911350" h="791844">
                  <a:moveTo>
                    <a:pt x="1911095" y="778763"/>
                  </a:moveTo>
                  <a:lnTo>
                    <a:pt x="6096" y="778764"/>
                  </a:lnTo>
                  <a:lnTo>
                    <a:pt x="12954" y="784860"/>
                  </a:lnTo>
                  <a:lnTo>
                    <a:pt x="12953" y="791718"/>
                  </a:lnTo>
                  <a:lnTo>
                    <a:pt x="1904999" y="791718"/>
                  </a:lnTo>
                  <a:lnTo>
                    <a:pt x="1904999" y="784860"/>
                  </a:lnTo>
                  <a:lnTo>
                    <a:pt x="1911095" y="778763"/>
                  </a:lnTo>
                  <a:close/>
                </a:path>
                <a:path w="1911350" h="791844">
                  <a:moveTo>
                    <a:pt x="12953" y="791718"/>
                  </a:moveTo>
                  <a:lnTo>
                    <a:pt x="12954" y="784860"/>
                  </a:lnTo>
                  <a:lnTo>
                    <a:pt x="6096" y="778764"/>
                  </a:lnTo>
                  <a:lnTo>
                    <a:pt x="6095" y="791718"/>
                  </a:lnTo>
                  <a:lnTo>
                    <a:pt x="12953" y="791718"/>
                  </a:lnTo>
                  <a:close/>
                </a:path>
                <a:path w="1911350" h="791844">
                  <a:moveTo>
                    <a:pt x="1911095" y="778763"/>
                  </a:moveTo>
                  <a:lnTo>
                    <a:pt x="1911095" y="0"/>
                  </a:lnTo>
                  <a:lnTo>
                    <a:pt x="1904999" y="0"/>
                  </a:lnTo>
                  <a:lnTo>
                    <a:pt x="1904999" y="778763"/>
                  </a:lnTo>
                  <a:lnTo>
                    <a:pt x="1911095" y="778763"/>
                  </a:lnTo>
                  <a:close/>
                </a:path>
                <a:path w="1911350" h="791844">
                  <a:moveTo>
                    <a:pt x="1911095" y="791718"/>
                  </a:moveTo>
                  <a:lnTo>
                    <a:pt x="1911095" y="778763"/>
                  </a:lnTo>
                  <a:lnTo>
                    <a:pt x="1904999" y="784860"/>
                  </a:lnTo>
                  <a:lnTo>
                    <a:pt x="1904999" y="791718"/>
                  </a:lnTo>
                  <a:lnTo>
                    <a:pt x="1911095" y="791718"/>
                  </a:lnTo>
                  <a:close/>
                </a:path>
              </a:pathLst>
            </a:custGeom>
            <a:solidFill>
              <a:srgbClr val="000000"/>
            </a:solidFill>
          </p:spPr>
          <p:txBody>
            <a:bodyPr wrap="square" lIns="0" tIns="0" rIns="0" bIns="0" rtlCol="0"/>
            <a:lstStyle/>
            <a:p>
              <a:endParaRPr/>
            </a:p>
          </p:txBody>
        </p:sp>
      </p:grpSp>
      <p:sp>
        <p:nvSpPr>
          <p:cNvPr id="22" name="object 22"/>
          <p:cNvSpPr txBox="1"/>
          <p:nvPr/>
        </p:nvSpPr>
        <p:spPr>
          <a:xfrm>
            <a:off x="7774946" y="2497324"/>
            <a:ext cx="1033780" cy="452120"/>
          </a:xfrm>
          <a:prstGeom prst="rect">
            <a:avLst/>
          </a:prstGeom>
        </p:spPr>
        <p:txBody>
          <a:bodyPr vert="horz" wrap="square" lIns="0" tIns="12065" rIns="0" bIns="0" rtlCol="0">
            <a:spAutoFit/>
          </a:bodyPr>
          <a:lstStyle/>
          <a:p>
            <a:pPr marL="12700" marR="5080">
              <a:lnSpc>
                <a:spcPct val="100000"/>
              </a:lnSpc>
              <a:spcBef>
                <a:spcPts val="95"/>
              </a:spcBef>
            </a:pPr>
            <a:r>
              <a:rPr sz="1400" spc="-5" dirty="0">
                <a:latin typeface="Arial"/>
                <a:cs typeface="Arial"/>
              </a:rPr>
              <a:t>Assam</a:t>
            </a:r>
            <a:r>
              <a:rPr sz="1400" spc="-70" dirty="0">
                <a:latin typeface="Arial"/>
                <a:cs typeface="Arial"/>
              </a:rPr>
              <a:t> </a:t>
            </a:r>
            <a:r>
              <a:rPr sz="1400" spc="-5" dirty="0">
                <a:latin typeface="Arial"/>
                <a:cs typeface="Arial"/>
              </a:rPr>
              <a:t>Bihar  Chhattisgarh</a:t>
            </a:r>
            <a:endParaRPr sz="1400">
              <a:latin typeface="Arial"/>
              <a:cs typeface="Arial"/>
            </a:endParaRPr>
          </a:p>
        </p:txBody>
      </p:sp>
      <p:sp>
        <p:nvSpPr>
          <p:cNvPr id="23" name="object 23"/>
          <p:cNvSpPr/>
          <p:nvPr/>
        </p:nvSpPr>
        <p:spPr>
          <a:xfrm>
            <a:off x="457200" y="3393947"/>
            <a:ext cx="9144000" cy="1959610"/>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a:p>
        </p:txBody>
      </p:sp>
      <p:sp>
        <p:nvSpPr>
          <p:cNvPr id="24" name="object 24"/>
          <p:cNvSpPr txBox="1"/>
          <p:nvPr/>
        </p:nvSpPr>
        <p:spPr>
          <a:xfrm>
            <a:off x="840738" y="3990847"/>
            <a:ext cx="8652510" cy="2159000"/>
          </a:xfrm>
          <a:prstGeom prst="rect">
            <a:avLst/>
          </a:prstGeom>
        </p:spPr>
        <p:txBody>
          <a:bodyPr vert="horz" wrap="square" lIns="0" tIns="12065" rIns="0" bIns="0" rtlCol="0">
            <a:spAutoFit/>
          </a:bodyPr>
          <a:lstStyle/>
          <a:p>
            <a:pPr marL="12700" marR="5080">
              <a:lnSpc>
                <a:spcPct val="100000"/>
              </a:lnSpc>
              <a:spcBef>
                <a:spcPts val="95"/>
              </a:spcBef>
            </a:pPr>
            <a:r>
              <a:rPr sz="1400" b="1" spc="-5" dirty="0">
                <a:latin typeface="Arial"/>
                <a:cs typeface="Arial"/>
              </a:rPr>
              <a:t>-f (field): -c </a:t>
            </a:r>
            <a:r>
              <a:rPr sz="1400" spc="-5" dirty="0">
                <a:latin typeface="Arial"/>
                <a:cs typeface="Arial"/>
              </a:rPr>
              <a:t>option is useful for fixed-length lines. Most unix files doesn’t have fixed-length lines. </a:t>
            </a:r>
            <a:r>
              <a:rPr sz="1400" spc="-85" dirty="0">
                <a:latin typeface="Arial"/>
                <a:cs typeface="Arial"/>
              </a:rPr>
              <a:t>To </a:t>
            </a:r>
            <a:r>
              <a:rPr sz="1400" spc="-5" dirty="0">
                <a:latin typeface="Arial"/>
                <a:cs typeface="Arial"/>
              </a:rPr>
              <a:t>extract the  useful information you need to cut by fields rather than columns. List of the fields number specified must be  </a:t>
            </a:r>
            <a:r>
              <a:rPr sz="1400" spc="-10" dirty="0">
                <a:latin typeface="Arial"/>
                <a:cs typeface="Arial"/>
              </a:rPr>
              <a:t>separated </a:t>
            </a:r>
            <a:r>
              <a:rPr sz="1400" spc="-5" dirty="0">
                <a:latin typeface="Arial"/>
                <a:cs typeface="Arial"/>
              </a:rPr>
              <a:t>by </a:t>
            </a:r>
            <a:r>
              <a:rPr sz="1400" spc="-10" dirty="0">
                <a:latin typeface="Arial"/>
                <a:cs typeface="Arial"/>
              </a:rPr>
              <a:t>comma. </a:t>
            </a:r>
            <a:r>
              <a:rPr sz="1400" i="1" spc="-5" dirty="0">
                <a:latin typeface="Arial"/>
                <a:cs typeface="Arial"/>
              </a:rPr>
              <a:t>Ranges are not described with -f </a:t>
            </a:r>
            <a:r>
              <a:rPr sz="1400" i="1" dirty="0">
                <a:latin typeface="Arial"/>
                <a:cs typeface="Arial"/>
              </a:rPr>
              <a:t>option</a:t>
            </a:r>
            <a:r>
              <a:rPr sz="1400" dirty="0">
                <a:latin typeface="Arial"/>
                <a:cs typeface="Arial"/>
              </a:rPr>
              <a:t>. </a:t>
            </a:r>
            <a:r>
              <a:rPr sz="1400" b="1" spc="-5" dirty="0">
                <a:latin typeface="Arial"/>
                <a:cs typeface="Arial"/>
              </a:rPr>
              <a:t>cut </a:t>
            </a:r>
            <a:r>
              <a:rPr sz="1400" spc="-5" dirty="0">
                <a:latin typeface="Arial"/>
                <a:cs typeface="Arial"/>
              </a:rPr>
              <a:t>uses </a:t>
            </a:r>
            <a:r>
              <a:rPr sz="1400" b="1" spc="-5" dirty="0">
                <a:latin typeface="Arial"/>
                <a:cs typeface="Arial"/>
              </a:rPr>
              <a:t>tab </a:t>
            </a:r>
            <a:r>
              <a:rPr sz="1400" spc="-5" dirty="0">
                <a:latin typeface="Arial"/>
                <a:cs typeface="Arial"/>
              </a:rPr>
              <a:t>as a default field delimiter but can  also work with other delimiter by using </a:t>
            </a:r>
            <a:r>
              <a:rPr sz="1400" b="1" spc="-5" dirty="0">
                <a:latin typeface="Arial"/>
                <a:cs typeface="Arial"/>
              </a:rPr>
              <a:t>-d</a:t>
            </a:r>
            <a:r>
              <a:rPr sz="1400" b="1" spc="-80" dirty="0">
                <a:latin typeface="Arial"/>
                <a:cs typeface="Arial"/>
              </a:rPr>
              <a:t> </a:t>
            </a:r>
            <a:r>
              <a:rPr sz="1400" spc="-5" dirty="0">
                <a:latin typeface="Arial"/>
                <a:cs typeface="Arial"/>
              </a:rPr>
              <a:t>option.</a:t>
            </a:r>
            <a:endParaRPr sz="1400">
              <a:latin typeface="Arial"/>
              <a:cs typeface="Arial"/>
            </a:endParaRPr>
          </a:p>
          <a:p>
            <a:pPr marL="12700">
              <a:lnSpc>
                <a:spcPct val="100000"/>
              </a:lnSpc>
            </a:pPr>
            <a:r>
              <a:rPr sz="1400" b="1" spc="-5" dirty="0">
                <a:solidFill>
                  <a:srgbClr val="FF0000"/>
                </a:solidFill>
                <a:latin typeface="Arial"/>
                <a:cs typeface="Arial"/>
              </a:rPr>
              <a:t>$cut -d "delimiter" -f (field number)</a:t>
            </a:r>
            <a:r>
              <a:rPr sz="1400" b="1" spc="-65" dirty="0">
                <a:solidFill>
                  <a:srgbClr val="FF0000"/>
                </a:solidFill>
                <a:latin typeface="Arial"/>
                <a:cs typeface="Arial"/>
              </a:rPr>
              <a:t> </a:t>
            </a:r>
            <a:r>
              <a:rPr sz="1400" b="1" spc="-5" dirty="0">
                <a:solidFill>
                  <a:srgbClr val="FF0000"/>
                </a:solidFill>
                <a:latin typeface="Arial"/>
                <a:cs typeface="Arial"/>
              </a:rPr>
              <a:t>file.txt</a:t>
            </a:r>
            <a:endParaRPr sz="1400">
              <a:latin typeface="Arial"/>
              <a:cs typeface="Arial"/>
            </a:endParaRPr>
          </a:p>
          <a:p>
            <a:pPr>
              <a:lnSpc>
                <a:spcPct val="100000"/>
              </a:lnSpc>
              <a:spcBef>
                <a:spcPts val="15"/>
              </a:spcBef>
            </a:pPr>
            <a:endParaRPr sz="1450">
              <a:latin typeface="Arial"/>
              <a:cs typeface="Arial"/>
            </a:endParaRPr>
          </a:p>
          <a:p>
            <a:pPr marL="12700">
              <a:lnSpc>
                <a:spcPct val="100000"/>
              </a:lnSpc>
            </a:pPr>
            <a:r>
              <a:rPr sz="1400" spc="-5" dirty="0">
                <a:solidFill>
                  <a:srgbClr val="FF0000"/>
                </a:solidFill>
                <a:latin typeface="Arial"/>
                <a:cs typeface="Arial"/>
              </a:rPr>
              <a:t>Q: Find the user name and group id from the file /etc/passwd using the cut</a:t>
            </a:r>
            <a:r>
              <a:rPr sz="1400" spc="-110" dirty="0">
                <a:solidFill>
                  <a:srgbClr val="FF0000"/>
                </a:solidFill>
                <a:latin typeface="Arial"/>
                <a:cs typeface="Arial"/>
              </a:rPr>
              <a:t> </a:t>
            </a:r>
            <a:r>
              <a:rPr sz="1400" spc="-5" dirty="0">
                <a:solidFill>
                  <a:srgbClr val="FF0000"/>
                </a:solidFill>
                <a:latin typeface="Arial"/>
                <a:cs typeface="Arial"/>
              </a:rPr>
              <a:t>command</a:t>
            </a:r>
            <a:endParaRPr sz="1400">
              <a:latin typeface="Arial"/>
              <a:cs typeface="Arial"/>
            </a:endParaRPr>
          </a:p>
          <a:p>
            <a:pPr marL="12700">
              <a:lnSpc>
                <a:spcPct val="100000"/>
              </a:lnSpc>
              <a:tabLst>
                <a:tab pos="1221740" algn="l"/>
              </a:tabLst>
            </a:pPr>
            <a:r>
              <a:rPr sz="1400" b="1" spc="-5" dirty="0">
                <a:latin typeface="Arial"/>
                <a:cs typeface="Arial"/>
              </a:rPr>
              <a:t>$  cut </a:t>
            </a:r>
            <a:r>
              <a:rPr sz="1400" b="1" spc="5" dirty="0">
                <a:latin typeface="Arial"/>
                <a:cs typeface="Arial"/>
              </a:rPr>
              <a:t> </a:t>
            </a:r>
            <a:r>
              <a:rPr sz="1400" b="1" spc="-5" dirty="0">
                <a:latin typeface="Arial"/>
                <a:cs typeface="Arial"/>
              </a:rPr>
              <a:t>-d </a:t>
            </a:r>
            <a:r>
              <a:rPr sz="1400" b="1" spc="5" dirty="0">
                <a:latin typeface="Arial"/>
                <a:cs typeface="Arial"/>
              </a:rPr>
              <a:t> </a:t>
            </a:r>
            <a:r>
              <a:rPr sz="1400" b="1" spc="-5" dirty="0">
                <a:latin typeface="Arial"/>
                <a:cs typeface="Arial"/>
              </a:rPr>
              <a:t>“:”	-f 1,4</a:t>
            </a:r>
            <a:r>
              <a:rPr sz="1400" b="1" spc="365" dirty="0">
                <a:latin typeface="Arial"/>
                <a:cs typeface="Arial"/>
              </a:rPr>
              <a:t> </a:t>
            </a:r>
            <a:r>
              <a:rPr sz="1400" b="1" spc="-5" dirty="0">
                <a:latin typeface="Arial"/>
                <a:cs typeface="Arial"/>
              </a:rPr>
              <a:t>/etc/passwd</a:t>
            </a:r>
            <a:endParaRPr sz="1400">
              <a:latin typeface="Arial"/>
              <a:cs typeface="Arial"/>
            </a:endParaRPr>
          </a:p>
          <a:p>
            <a:pPr marL="12700">
              <a:lnSpc>
                <a:spcPct val="100000"/>
              </a:lnSpc>
            </a:pPr>
            <a:r>
              <a:rPr sz="1400" spc="-5" dirty="0">
                <a:solidFill>
                  <a:srgbClr val="FF0000"/>
                </a:solidFill>
                <a:latin typeface="Arial"/>
                <a:cs typeface="Arial"/>
              </a:rPr>
              <a:t>Q: Extract the names of the users from /etc/passwd after ignoring the first 10</a:t>
            </a:r>
            <a:r>
              <a:rPr sz="1400" spc="-110" dirty="0">
                <a:solidFill>
                  <a:srgbClr val="FF0000"/>
                </a:solidFill>
                <a:latin typeface="Arial"/>
                <a:cs typeface="Arial"/>
              </a:rPr>
              <a:t> </a:t>
            </a:r>
            <a:r>
              <a:rPr sz="1400" spc="-5" dirty="0">
                <a:solidFill>
                  <a:srgbClr val="FF0000"/>
                </a:solidFill>
                <a:latin typeface="Arial"/>
                <a:cs typeface="Arial"/>
              </a:rPr>
              <a:t>entries.</a:t>
            </a:r>
            <a:endParaRPr sz="1400">
              <a:latin typeface="Arial"/>
              <a:cs typeface="Arial"/>
            </a:endParaRPr>
          </a:p>
          <a:p>
            <a:pPr marL="12700">
              <a:lnSpc>
                <a:spcPct val="100000"/>
              </a:lnSpc>
              <a:tabLst>
                <a:tab pos="886460" algn="l"/>
                <a:tab pos="1485900" algn="l"/>
                <a:tab pos="1732280" algn="l"/>
              </a:tabLst>
            </a:pPr>
            <a:r>
              <a:rPr sz="1400" b="1" spc="-5" dirty="0">
                <a:latin typeface="Arial"/>
                <a:cs typeface="Arial"/>
              </a:rPr>
              <a:t>$ </a:t>
            </a:r>
            <a:r>
              <a:rPr sz="1400" b="1" dirty="0">
                <a:latin typeface="Arial"/>
                <a:cs typeface="Arial"/>
              </a:rPr>
              <a:t> </a:t>
            </a:r>
            <a:r>
              <a:rPr sz="1400" b="1" spc="-5" dirty="0">
                <a:latin typeface="Arial"/>
                <a:cs typeface="Arial"/>
              </a:rPr>
              <a:t>cut  -d	“:” </a:t>
            </a:r>
            <a:r>
              <a:rPr sz="1400" b="1" spc="5" dirty="0">
                <a:latin typeface="Arial"/>
                <a:cs typeface="Arial"/>
              </a:rPr>
              <a:t> </a:t>
            </a:r>
            <a:r>
              <a:rPr sz="1400" b="1" spc="-5" dirty="0">
                <a:latin typeface="Arial"/>
                <a:cs typeface="Arial"/>
              </a:rPr>
              <a:t>-f	1	/etc/passwd | tail -n</a:t>
            </a:r>
            <a:r>
              <a:rPr sz="1400" b="1" spc="340" dirty="0">
                <a:latin typeface="Arial"/>
                <a:cs typeface="Arial"/>
              </a:rPr>
              <a:t> </a:t>
            </a:r>
            <a:r>
              <a:rPr sz="1400" b="1" spc="-30" dirty="0">
                <a:latin typeface="Arial"/>
                <a:cs typeface="Arial"/>
              </a:rPr>
              <a:t>+11</a:t>
            </a:r>
            <a:endParaRPr sz="1400">
              <a:latin typeface="Arial"/>
              <a:cs typeface="Arial"/>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136525">
              <a:lnSpc>
                <a:spcPts val="1645"/>
              </a:lnSpc>
            </a:pPr>
            <a:fld id="{81D60167-4931-47E6-BA6A-407CBD079E47}" type="slidenum">
              <a:rPr spc="-5" dirty="0"/>
              <a:pPr marL="136525">
                <a:lnSpc>
                  <a:spcPts val="1645"/>
                </a:lnSpc>
              </a:pPr>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a:lnSpc>
                <a:spcPct val="100000"/>
              </a:lnSpc>
              <a:spcBef>
                <a:spcPts val="20"/>
              </a:spcBef>
            </a:pPr>
            <a:endParaRPr sz="2850">
              <a:latin typeface="Times New Roman"/>
              <a:cs typeface="Times New Roman"/>
            </a:endParaRPr>
          </a:p>
          <a:p>
            <a:pPr marL="1647825">
              <a:lnSpc>
                <a:spcPct val="100000"/>
              </a:lnSpc>
            </a:pPr>
            <a:r>
              <a:rPr spc="-10" dirty="0"/>
              <a:t>UNIVERSITY </a:t>
            </a:r>
            <a:r>
              <a:rPr spc="-5" dirty="0"/>
              <a:t>OF </a:t>
            </a:r>
            <a:r>
              <a:rPr spc="-10" dirty="0"/>
              <a:t>ENGINEERING </a:t>
            </a:r>
            <a:r>
              <a:rPr spc="-5" dirty="0"/>
              <a:t>&amp; </a:t>
            </a:r>
            <a:r>
              <a:rPr spc="-35" dirty="0"/>
              <a:t>MANAGEMENT,</a:t>
            </a:r>
            <a:r>
              <a:rPr spc="25" dirty="0"/>
              <a:t> </a:t>
            </a:r>
            <a:r>
              <a:rPr spc="-70" dirty="0"/>
              <a:t>KOLKATA</a:t>
            </a:r>
          </a:p>
        </p:txBody>
      </p:sp>
      <p:grpSp>
        <p:nvGrpSpPr>
          <p:cNvPr id="3" name="object 3"/>
          <p:cNvGrpSpPr/>
          <p:nvPr/>
        </p:nvGrpSpPr>
        <p:grpSpPr>
          <a:xfrm>
            <a:off x="457200" y="609600"/>
            <a:ext cx="9144000" cy="1203960"/>
            <a:chOff x="457200" y="609600"/>
            <a:chExt cx="9144000" cy="1203960"/>
          </a:xfrm>
        </p:grpSpPr>
        <p:sp>
          <p:nvSpPr>
            <p:cNvPr id="4" name="object 4"/>
            <p:cNvSpPr/>
            <p:nvPr/>
          </p:nvSpPr>
          <p:spPr>
            <a:xfrm>
              <a:off x="609600" y="609600"/>
              <a:ext cx="1267904" cy="8267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1436369"/>
              <a:ext cx="9144000" cy="377190"/>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p:spPr>
          <p:txBody>
            <a:bodyPr wrap="square" lIns="0" tIns="0" rIns="0" bIns="0" rtlCol="0"/>
            <a:lstStyle/>
            <a:p>
              <a:endParaRPr/>
            </a:p>
          </p:txBody>
        </p:sp>
        <p:sp>
          <p:nvSpPr>
            <p:cNvPr id="6" name="object 6"/>
            <p:cNvSpPr/>
            <p:nvPr/>
          </p:nvSpPr>
          <p:spPr>
            <a:xfrm>
              <a:off x="609600" y="1436369"/>
              <a:ext cx="1266215" cy="240029"/>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a:p>
        </p:txBody>
      </p:sp>
      <p:sp>
        <p:nvSpPr>
          <p:cNvPr id="8" name="object 8"/>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a:p>
        </p:txBody>
      </p:sp>
      <p:sp>
        <p:nvSpPr>
          <p:cNvPr id="9" name="object 9"/>
          <p:cNvSpPr txBox="1"/>
          <p:nvPr/>
        </p:nvSpPr>
        <p:spPr>
          <a:xfrm>
            <a:off x="535922" y="2009648"/>
            <a:ext cx="8596630" cy="4505960"/>
          </a:xfrm>
          <a:prstGeom prst="rect">
            <a:avLst/>
          </a:prstGeom>
        </p:spPr>
        <p:txBody>
          <a:bodyPr vert="horz" wrap="square" lIns="0" tIns="12065" rIns="0" bIns="0" rtlCol="0">
            <a:spAutoFit/>
          </a:bodyPr>
          <a:lstStyle/>
          <a:p>
            <a:pPr marL="12700" marR="5080">
              <a:lnSpc>
                <a:spcPct val="100000"/>
              </a:lnSpc>
              <a:spcBef>
                <a:spcPts val="95"/>
              </a:spcBef>
            </a:pPr>
            <a:r>
              <a:rPr sz="1400" spc="-5" dirty="0">
                <a:latin typeface="Arial"/>
                <a:cs typeface="Arial"/>
              </a:rPr>
              <a:t>g) Sort the file /etc/passwd on GUID (primary) and UID (secondary) so that the users with the same GUID are  placed </a:t>
            </a:r>
            <a:r>
              <a:rPr sz="1400" spc="-10" dirty="0">
                <a:latin typeface="Arial"/>
                <a:cs typeface="Arial"/>
              </a:rPr>
              <a:t>together. </a:t>
            </a:r>
            <a:r>
              <a:rPr sz="1400" spc="-5" dirty="0">
                <a:latin typeface="Arial"/>
                <a:cs typeface="Arial"/>
              </a:rPr>
              <a:t>User with a lower UID should be placed higher in the</a:t>
            </a:r>
            <a:r>
              <a:rPr sz="1400" spc="-110" dirty="0">
                <a:latin typeface="Arial"/>
                <a:cs typeface="Arial"/>
              </a:rPr>
              <a:t> </a:t>
            </a:r>
            <a:r>
              <a:rPr sz="1400" spc="-5" dirty="0">
                <a:latin typeface="Arial"/>
                <a:cs typeface="Arial"/>
              </a:rPr>
              <a:t>list.</a:t>
            </a:r>
            <a:endParaRPr sz="1400">
              <a:latin typeface="Arial"/>
              <a:cs typeface="Arial"/>
            </a:endParaRPr>
          </a:p>
          <a:p>
            <a:pPr>
              <a:lnSpc>
                <a:spcPct val="100000"/>
              </a:lnSpc>
              <a:spcBef>
                <a:spcPts val="15"/>
              </a:spcBef>
            </a:pPr>
            <a:endParaRPr sz="1450">
              <a:latin typeface="Arial"/>
              <a:cs typeface="Arial"/>
            </a:endParaRPr>
          </a:p>
          <a:p>
            <a:pPr marL="375285" indent="-363220">
              <a:lnSpc>
                <a:spcPct val="100000"/>
              </a:lnSpc>
              <a:buAutoNum type="alphaLcParenR" startAt="7"/>
              <a:tabLst>
                <a:tab pos="375285" algn="l"/>
                <a:tab pos="375920" algn="l"/>
                <a:tab pos="1200785" algn="l"/>
              </a:tabLst>
            </a:pPr>
            <a:r>
              <a:rPr sz="1400" b="1" spc="-5" dirty="0">
                <a:latin typeface="Arial"/>
                <a:cs typeface="Arial"/>
              </a:rPr>
              <a:t>$</a:t>
            </a:r>
            <a:r>
              <a:rPr sz="1400" b="1" dirty="0">
                <a:latin typeface="Arial"/>
                <a:cs typeface="Arial"/>
              </a:rPr>
              <a:t> </a:t>
            </a:r>
            <a:r>
              <a:rPr sz="1400" b="1" spc="-5" dirty="0">
                <a:latin typeface="Arial"/>
                <a:cs typeface="Arial"/>
              </a:rPr>
              <a:t>cut </a:t>
            </a:r>
            <a:r>
              <a:rPr sz="1400" b="1" dirty="0">
                <a:latin typeface="Arial"/>
                <a:cs typeface="Arial"/>
              </a:rPr>
              <a:t> </a:t>
            </a:r>
            <a:r>
              <a:rPr sz="1400" b="1" spc="-5" dirty="0">
                <a:latin typeface="Arial"/>
                <a:cs typeface="Arial"/>
              </a:rPr>
              <a:t>-d	“:” -f 3,4 /etc/passwd | sort</a:t>
            </a:r>
            <a:r>
              <a:rPr sz="1400" b="1" spc="355" dirty="0">
                <a:latin typeface="Arial"/>
                <a:cs typeface="Arial"/>
              </a:rPr>
              <a:t> </a:t>
            </a:r>
            <a:r>
              <a:rPr sz="1400" b="1" spc="-5" dirty="0">
                <a:latin typeface="Arial"/>
                <a:cs typeface="Arial"/>
              </a:rPr>
              <a:t>-n</a:t>
            </a:r>
            <a:endParaRPr sz="1400">
              <a:latin typeface="Arial"/>
              <a:cs typeface="Arial"/>
            </a:endParaRPr>
          </a:p>
          <a:p>
            <a:pPr>
              <a:lnSpc>
                <a:spcPct val="100000"/>
              </a:lnSpc>
              <a:spcBef>
                <a:spcPts val="10"/>
              </a:spcBef>
              <a:buAutoNum type="alphaLcParenR" startAt="7"/>
            </a:pPr>
            <a:endParaRPr sz="1450">
              <a:latin typeface="Arial"/>
              <a:cs typeface="Arial"/>
            </a:endParaRPr>
          </a:p>
          <a:p>
            <a:pPr marL="266700" indent="-206375">
              <a:lnSpc>
                <a:spcPct val="100000"/>
              </a:lnSpc>
              <a:buAutoNum type="alphaLcParenR" startAt="7"/>
              <a:tabLst>
                <a:tab pos="267335" algn="l"/>
              </a:tabLst>
            </a:pPr>
            <a:r>
              <a:rPr sz="1400" spc="-5" dirty="0">
                <a:latin typeface="Arial"/>
                <a:cs typeface="Arial"/>
              </a:rPr>
              <a:t>List from /etc/passwd the UID and the user having the highest</a:t>
            </a:r>
            <a:r>
              <a:rPr sz="1400" spc="-125" dirty="0">
                <a:latin typeface="Arial"/>
                <a:cs typeface="Arial"/>
              </a:rPr>
              <a:t> </a:t>
            </a:r>
            <a:r>
              <a:rPr sz="1400" spc="-5" dirty="0">
                <a:latin typeface="Arial"/>
                <a:cs typeface="Arial"/>
              </a:rPr>
              <a:t>UID.</a:t>
            </a:r>
            <a:endParaRPr sz="1400">
              <a:latin typeface="Arial"/>
              <a:cs typeface="Arial"/>
            </a:endParaRPr>
          </a:p>
          <a:p>
            <a:pPr>
              <a:lnSpc>
                <a:spcPct val="100000"/>
              </a:lnSpc>
              <a:spcBef>
                <a:spcPts val="15"/>
              </a:spcBef>
            </a:pPr>
            <a:endParaRPr sz="1450">
              <a:latin typeface="Arial"/>
              <a:cs typeface="Arial"/>
            </a:endParaRPr>
          </a:p>
          <a:p>
            <a:pPr marL="60960">
              <a:lnSpc>
                <a:spcPct val="100000"/>
              </a:lnSpc>
              <a:tabLst>
                <a:tab pos="424815" algn="l"/>
                <a:tab pos="1055370" algn="l"/>
                <a:tab pos="1320165" algn="l"/>
                <a:tab pos="2646680" algn="l"/>
                <a:tab pos="4577715" algn="l"/>
                <a:tab pos="5226050" algn="l"/>
              </a:tabLst>
            </a:pPr>
            <a:r>
              <a:rPr sz="1400" b="1" spc="-5" dirty="0">
                <a:latin typeface="Arial"/>
                <a:cs typeface="Arial"/>
              </a:rPr>
              <a:t>h)	$ sort	-t	“:”  -r  -n </a:t>
            </a:r>
            <a:r>
              <a:rPr sz="1400" b="1" spc="15" dirty="0">
                <a:latin typeface="Arial"/>
                <a:cs typeface="Arial"/>
              </a:rPr>
              <a:t> </a:t>
            </a:r>
            <a:r>
              <a:rPr sz="1400" b="1" spc="-5" dirty="0">
                <a:latin typeface="Arial"/>
                <a:cs typeface="Arial"/>
              </a:rPr>
              <a:t>-k</a:t>
            </a:r>
            <a:r>
              <a:rPr sz="1400" b="1" spc="375" dirty="0">
                <a:latin typeface="Arial"/>
                <a:cs typeface="Arial"/>
              </a:rPr>
              <a:t> </a:t>
            </a:r>
            <a:r>
              <a:rPr sz="1400" b="1" spc="-5" dirty="0">
                <a:latin typeface="Arial"/>
                <a:cs typeface="Arial"/>
              </a:rPr>
              <a:t>3	</a:t>
            </a:r>
            <a:r>
              <a:rPr sz="1400" b="1" dirty="0">
                <a:latin typeface="Arial"/>
                <a:cs typeface="Arial"/>
              </a:rPr>
              <a:t>/etc/passwd  </a:t>
            </a:r>
            <a:r>
              <a:rPr sz="1400" b="1" spc="-5" dirty="0">
                <a:latin typeface="Arial"/>
                <a:cs typeface="Arial"/>
              </a:rPr>
              <a:t>|</a:t>
            </a:r>
            <a:r>
              <a:rPr sz="1400" b="1" spc="365" dirty="0">
                <a:latin typeface="Arial"/>
                <a:cs typeface="Arial"/>
              </a:rPr>
              <a:t> </a:t>
            </a:r>
            <a:r>
              <a:rPr sz="1400" b="1" spc="-5" dirty="0">
                <a:latin typeface="Arial"/>
                <a:cs typeface="Arial"/>
              </a:rPr>
              <a:t>cut </a:t>
            </a:r>
            <a:r>
              <a:rPr sz="1400" b="1" dirty="0">
                <a:latin typeface="Arial"/>
                <a:cs typeface="Arial"/>
              </a:rPr>
              <a:t> </a:t>
            </a:r>
            <a:r>
              <a:rPr sz="1400" b="1" spc="-5" dirty="0">
                <a:latin typeface="Arial"/>
                <a:cs typeface="Arial"/>
              </a:rPr>
              <a:t>-d	“:” </a:t>
            </a:r>
            <a:r>
              <a:rPr sz="1400" b="1" spc="5" dirty="0">
                <a:latin typeface="Arial"/>
                <a:cs typeface="Arial"/>
              </a:rPr>
              <a:t> </a:t>
            </a:r>
            <a:r>
              <a:rPr sz="1400" b="1" spc="-5" dirty="0">
                <a:latin typeface="Arial"/>
                <a:cs typeface="Arial"/>
              </a:rPr>
              <a:t>-f	1,3 | head</a:t>
            </a:r>
            <a:r>
              <a:rPr sz="1400" b="1" spc="360" dirty="0">
                <a:latin typeface="Arial"/>
                <a:cs typeface="Arial"/>
              </a:rPr>
              <a:t> </a:t>
            </a:r>
            <a:r>
              <a:rPr sz="1400" b="1" spc="-5" dirty="0">
                <a:latin typeface="Arial"/>
                <a:cs typeface="Arial"/>
              </a:rPr>
              <a:t>-1</a:t>
            </a:r>
            <a:endParaRPr sz="1400">
              <a:latin typeface="Arial"/>
              <a:cs typeface="Arial"/>
            </a:endParaRPr>
          </a:p>
          <a:p>
            <a:pPr>
              <a:lnSpc>
                <a:spcPct val="100000"/>
              </a:lnSpc>
              <a:spcBef>
                <a:spcPts val="10"/>
              </a:spcBef>
            </a:pPr>
            <a:endParaRPr sz="1450">
              <a:latin typeface="Arial"/>
              <a:cs typeface="Arial"/>
            </a:endParaRPr>
          </a:p>
          <a:p>
            <a:pPr marL="12700">
              <a:lnSpc>
                <a:spcPct val="100000"/>
              </a:lnSpc>
            </a:pPr>
            <a:r>
              <a:rPr sz="1400" spc="-5" dirty="0">
                <a:solidFill>
                  <a:srgbClr val="FF0000"/>
                </a:solidFill>
                <a:latin typeface="Arial"/>
                <a:cs typeface="Arial"/>
              </a:rPr>
              <a:t>Q: Device a sequence which lists the five largest files in the current</a:t>
            </a:r>
            <a:r>
              <a:rPr sz="1400" spc="-100" dirty="0">
                <a:solidFill>
                  <a:srgbClr val="FF0000"/>
                </a:solidFill>
                <a:latin typeface="Arial"/>
                <a:cs typeface="Arial"/>
              </a:rPr>
              <a:t> </a:t>
            </a:r>
            <a:r>
              <a:rPr sz="1400" spc="-15" dirty="0">
                <a:solidFill>
                  <a:srgbClr val="FF0000"/>
                </a:solidFill>
                <a:latin typeface="Arial"/>
                <a:cs typeface="Arial"/>
              </a:rPr>
              <a:t>directory.</a:t>
            </a:r>
            <a:endParaRPr sz="1400">
              <a:latin typeface="Arial"/>
              <a:cs typeface="Arial"/>
            </a:endParaRPr>
          </a:p>
          <a:p>
            <a:pPr>
              <a:lnSpc>
                <a:spcPct val="100000"/>
              </a:lnSpc>
              <a:spcBef>
                <a:spcPts val="15"/>
              </a:spcBef>
            </a:pPr>
            <a:endParaRPr sz="1450">
              <a:latin typeface="Arial"/>
              <a:cs typeface="Arial"/>
            </a:endParaRPr>
          </a:p>
          <a:p>
            <a:pPr marL="12700">
              <a:lnSpc>
                <a:spcPct val="100000"/>
              </a:lnSpc>
              <a:tabLst>
                <a:tab pos="503555" algn="l"/>
                <a:tab pos="1537335" algn="l"/>
              </a:tabLst>
            </a:pPr>
            <a:r>
              <a:rPr sz="1400" b="1" spc="-5" dirty="0">
                <a:latin typeface="Arial"/>
                <a:cs typeface="Arial"/>
              </a:rPr>
              <a:t>$  ls	-lS </a:t>
            </a:r>
            <a:r>
              <a:rPr sz="1400" b="1" spc="5" dirty="0">
                <a:latin typeface="Arial"/>
                <a:cs typeface="Arial"/>
              </a:rPr>
              <a:t> </a:t>
            </a:r>
            <a:r>
              <a:rPr sz="1400" b="1" spc="-5" dirty="0">
                <a:latin typeface="Arial"/>
                <a:cs typeface="Arial"/>
              </a:rPr>
              <a:t>| </a:t>
            </a:r>
            <a:r>
              <a:rPr sz="1400" b="1" spc="10" dirty="0">
                <a:latin typeface="Arial"/>
                <a:cs typeface="Arial"/>
              </a:rPr>
              <a:t> </a:t>
            </a:r>
            <a:r>
              <a:rPr sz="1400" b="1" spc="-5" dirty="0">
                <a:latin typeface="Arial"/>
                <a:cs typeface="Arial"/>
              </a:rPr>
              <a:t>head	-6</a:t>
            </a:r>
            <a:endParaRPr sz="1400">
              <a:latin typeface="Arial"/>
              <a:cs typeface="Arial"/>
            </a:endParaRPr>
          </a:p>
          <a:p>
            <a:pPr>
              <a:lnSpc>
                <a:spcPct val="100000"/>
              </a:lnSpc>
              <a:spcBef>
                <a:spcPts val="10"/>
              </a:spcBef>
            </a:pPr>
            <a:endParaRPr sz="1450">
              <a:latin typeface="Arial"/>
              <a:cs typeface="Arial"/>
            </a:endParaRPr>
          </a:p>
          <a:p>
            <a:pPr marL="12700">
              <a:lnSpc>
                <a:spcPct val="100000"/>
              </a:lnSpc>
            </a:pPr>
            <a:r>
              <a:rPr sz="1400" spc="-5" dirty="0">
                <a:solidFill>
                  <a:srgbClr val="FF0000"/>
                </a:solidFill>
                <a:latin typeface="Arial"/>
                <a:cs typeface="Arial"/>
              </a:rPr>
              <a:t>Q: Remove duplicate lines from a</a:t>
            </a:r>
            <a:r>
              <a:rPr sz="1400" spc="-75" dirty="0">
                <a:solidFill>
                  <a:srgbClr val="FF0000"/>
                </a:solidFill>
                <a:latin typeface="Arial"/>
                <a:cs typeface="Arial"/>
              </a:rPr>
              <a:t> </a:t>
            </a:r>
            <a:r>
              <a:rPr sz="1400" spc="-5" dirty="0">
                <a:solidFill>
                  <a:srgbClr val="FF0000"/>
                </a:solidFill>
                <a:latin typeface="Arial"/>
                <a:cs typeface="Arial"/>
              </a:rPr>
              <a:t>file.</a:t>
            </a:r>
            <a:endParaRPr sz="1400">
              <a:latin typeface="Arial"/>
              <a:cs typeface="Arial"/>
            </a:endParaRPr>
          </a:p>
          <a:p>
            <a:pPr marL="12700">
              <a:lnSpc>
                <a:spcPct val="100000"/>
              </a:lnSpc>
              <a:tabLst>
                <a:tab pos="1280795" algn="l"/>
              </a:tabLst>
            </a:pPr>
            <a:r>
              <a:rPr sz="1400" b="1" spc="-5" dirty="0">
                <a:latin typeface="Arial"/>
                <a:cs typeface="Arial"/>
              </a:rPr>
              <a:t>$ </a:t>
            </a:r>
            <a:r>
              <a:rPr sz="1400" b="1" spc="5" dirty="0">
                <a:latin typeface="Arial"/>
                <a:cs typeface="Arial"/>
              </a:rPr>
              <a:t> </a:t>
            </a:r>
            <a:r>
              <a:rPr sz="1400" b="1" spc="-5" dirty="0">
                <a:latin typeface="Arial"/>
                <a:cs typeface="Arial"/>
              </a:rPr>
              <a:t>uniq </a:t>
            </a:r>
            <a:r>
              <a:rPr sz="1400" b="1" spc="5" dirty="0">
                <a:latin typeface="Arial"/>
                <a:cs typeface="Arial"/>
              </a:rPr>
              <a:t> </a:t>
            </a:r>
            <a:r>
              <a:rPr sz="1400" b="1" spc="-5" dirty="0">
                <a:latin typeface="Arial"/>
                <a:cs typeface="Arial"/>
              </a:rPr>
              <a:t>file1	[</a:t>
            </a:r>
            <a:r>
              <a:rPr sz="1400" spc="-5" dirty="0">
                <a:latin typeface="Arial"/>
                <a:cs typeface="Arial"/>
              </a:rPr>
              <a:t>The linux </a:t>
            </a:r>
            <a:r>
              <a:rPr sz="1400" b="1" spc="-5" dirty="0">
                <a:latin typeface="Arial"/>
                <a:cs typeface="Arial"/>
              </a:rPr>
              <a:t>uniq </a:t>
            </a:r>
            <a:r>
              <a:rPr sz="1400" spc="-5" dirty="0">
                <a:latin typeface="Arial"/>
                <a:cs typeface="Arial"/>
              </a:rPr>
              <a:t>command is basically used to remove all repeated lines in a</a:t>
            </a:r>
            <a:r>
              <a:rPr sz="1400" spc="-70" dirty="0">
                <a:latin typeface="Arial"/>
                <a:cs typeface="Arial"/>
              </a:rPr>
              <a:t> </a:t>
            </a:r>
            <a:r>
              <a:rPr sz="1400" spc="-5" dirty="0">
                <a:latin typeface="Arial"/>
                <a:cs typeface="Arial"/>
              </a:rPr>
              <a:t>file.</a:t>
            </a:r>
            <a:endParaRPr sz="1400">
              <a:latin typeface="Arial"/>
              <a:cs typeface="Arial"/>
            </a:endParaRPr>
          </a:p>
          <a:p>
            <a:pPr marL="60960">
              <a:lnSpc>
                <a:spcPct val="100000"/>
              </a:lnSpc>
            </a:pPr>
            <a:r>
              <a:rPr sz="1400" b="1" spc="-10" dirty="0">
                <a:latin typeface="Arial"/>
                <a:cs typeface="Arial"/>
              </a:rPr>
              <a:t>Options</a:t>
            </a:r>
            <a:r>
              <a:rPr sz="1400" b="1" spc="-30" dirty="0">
                <a:latin typeface="Arial"/>
                <a:cs typeface="Arial"/>
              </a:rPr>
              <a:t> </a:t>
            </a:r>
            <a:r>
              <a:rPr sz="1400" b="1" spc="-5" dirty="0">
                <a:latin typeface="Arial"/>
                <a:cs typeface="Arial"/>
              </a:rPr>
              <a:t>:</a:t>
            </a:r>
            <a:endParaRPr sz="1400">
              <a:latin typeface="Arial"/>
              <a:cs typeface="Arial"/>
            </a:endParaRPr>
          </a:p>
          <a:p>
            <a:pPr marL="12700">
              <a:lnSpc>
                <a:spcPct val="100000"/>
              </a:lnSpc>
            </a:pPr>
            <a:r>
              <a:rPr sz="1400" b="1" spc="-5" dirty="0">
                <a:latin typeface="Arial"/>
                <a:cs typeface="Arial"/>
              </a:rPr>
              <a:t>-c : </a:t>
            </a:r>
            <a:r>
              <a:rPr sz="1400" spc="-5" dirty="0">
                <a:latin typeface="Arial"/>
                <a:cs typeface="Arial"/>
              </a:rPr>
              <a:t>Precede each output line by the number of times it </a:t>
            </a:r>
            <a:r>
              <a:rPr sz="1400" spc="-15" dirty="0">
                <a:latin typeface="Arial"/>
                <a:cs typeface="Arial"/>
              </a:rPr>
              <a:t>occur. </a:t>
            </a:r>
            <a:r>
              <a:rPr sz="1400" b="1" spc="-5" dirty="0">
                <a:latin typeface="Arial"/>
                <a:cs typeface="Arial"/>
              </a:rPr>
              <a:t>-d : </a:t>
            </a:r>
            <a:r>
              <a:rPr sz="1400" spc="-5" dirty="0">
                <a:latin typeface="Arial"/>
                <a:cs typeface="Arial"/>
              </a:rPr>
              <a:t>Display the repeated</a:t>
            </a:r>
            <a:r>
              <a:rPr sz="1400" spc="-95" dirty="0">
                <a:latin typeface="Arial"/>
                <a:cs typeface="Arial"/>
              </a:rPr>
              <a:t> </a:t>
            </a:r>
            <a:r>
              <a:rPr sz="1400" spc="-5" dirty="0">
                <a:latin typeface="Arial"/>
                <a:cs typeface="Arial"/>
              </a:rPr>
              <a:t>lines.</a:t>
            </a:r>
            <a:endParaRPr sz="1400">
              <a:latin typeface="Arial"/>
              <a:cs typeface="Arial"/>
            </a:endParaRPr>
          </a:p>
          <a:p>
            <a:pPr marL="12700">
              <a:lnSpc>
                <a:spcPct val="100000"/>
              </a:lnSpc>
            </a:pPr>
            <a:r>
              <a:rPr sz="1400" b="1" spc="-5" dirty="0">
                <a:latin typeface="Arial"/>
                <a:cs typeface="Arial"/>
              </a:rPr>
              <a:t>-u : </a:t>
            </a:r>
            <a:r>
              <a:rPr sz="1400" spc="-5" dirty="0">
                <a:latin typeface="Arial"/>
                <a:cs typeface="Arial"/>
              </a:rPr>
              <a:t>Display the lines that are not</a:t>
            </a:r>
            <a:r>
              <a:rPr sz="1400" spc="-80" dirty="0">
                <a:latin typeface="Arial"/>
                <a:cs typeface="Arial"/>
              </a:rPr>
              <a:t> </a:t>
            </a:r>
            <a:r>
              <a:rPr sz="1400" spc="-5" dirty="0">
                <a:latin typeface="Arial"/>
                <a:cs typeface="Arial"/>
              </a:rPr>
              <a:t>repeated.</a:t>
            </a:r>
            <a:endParaRPr sz="1400">
              <a:latin typeface="Arial"/>
              <a:cs typeface="Arial"/>
            </a:endParaRPr>
          </a:p>
          <a:p>
            <a:pPr marL="12700">
              <a:lnSpc>
                <a:spcPct val="100000"/>
              </a:lnSpc>
            </a:pPr>
            <a:r>
              <a:rPr sz="1400" spc="-5" dirty="0">
                <a:solidFill>
                  <a:srgbClr val="FF0000"/>
                </a:solidFill>
                <a:latin typeface="Arial"/>
                <a:cs typeface="Arial"/>
              </a:rPr>
              <a:t>Q: Count the frequency of occurrences of words in a</a:t>
            </a:r>
            <a:r>
              <a:rPr sz="1400" spc="-100" dirty="0">
                <a:solidFill>
                  <a:srgbClr val="FF0000"/>
                </a:solidFill>
                <a:latin typeface="Arial"/>
                <a:cs typeface="Arial"/>
              </a:rPr>
              <a:t> </a:t>
            </a:r>
            <a:r>
              <a:rPr sz="1400" spc="-5" dirty="0">
                <a:solidFill>
                  <a:srgbClr val="FF0000"/>
                </a:solidFill>
                <a:latin typeface="Arial"/>
                <a:cs typeface="Arial"/>
              </a:rPr>
              <a:t>file.</a:t>
            </a:r>
            <a:endParaRPr sz="1400">
              <a:latin typeface="Arial"/>
              <a:cs typeface="Arial"/>
            </a:endParaRPr>
          </a:p>
          <a:p>
            <a:pPr marL="12700">
              <a:lnSpc>
                <a:spcPct val="100000"/>
              </a:lnSpc>
            </a:pPr>
            <a:r>
              <a:rPr sz="1400" b="1" spc="-5" dirty="0">
                <a:latin typeface="Arial"/>
                <a:cs typeface="Arial"/>
              </a:rPr>
              <a:t>$ sort file1 | uniq</a:t>
            </a:r>
            <a:r>
              <a:rPr sz="1400" b="1" spc="360" dirty="0">
                <a:latin typeface="Arial"/>
                <a:cs typeface="Arial"/>
              </a:rPr>
              <a:t> </a:t>
            </a:r>
            <a:r>
              <a:rPr sz="1400" b="1" spc="-5" dirty="0">
                <a:latin typeface="Arial"/>
                <a:cs typeface="Arial"/>
              </a:rPr>
              <a:t>-c</a:t>
            </a:r>
            <a:endParaRPr sz="1400">
              <a:latin typeface="Arial"/>
              <a:cs typeface="Arial"/>
            </a:endParaRPr>
          </a:p>
          <a:p>
            <a:pPr marL="12700">
              <a:lnSpc>
                <a:spcPct val="100000"/>
              </a:lnSpc>
            </a:pPr>
            <a:r>
              <a:rPr sz="1400" spc="-5" dirty="0">
                <a:solidFill>
                  <a:srgbClr val="FF0000"/>
                </a:solidFill>
                <a:latin typeface="Arial"/>
                <a:cs typeface="Arial"/>
              </a:rPr>
              <a:t>Q:Find "long" listing of the smallest 5 files in the </a:t>
            </a:r>
            <a:r>
              <a:rPr sz="1400" b="1" spc="-5" dirty="0">
                <a:solidFill>
                  <a:srgbClr val="FF0000"/>
                </a:solidFill>
                <a:latin typeface="Arial"/>
                <a:cs typeface="Arial"/>
              </a:rPr>
              <a:t>/etc </a:t>
            </a:r>
            <a:r>
              <a:rPr sz="1400" spc="-5" dirty="0">
                <a:solidFill>
                  <a:srgbClr val="FF0000"/>
                </a:solidFill>
                <a:latin typeface="Arial"/>
                <a:cs typeface="Arial"/>
              </a:rPr>
              <a:t>directory whose name contains the string ".conf",</a:t>
            </a:r>
            <a:r>
              <a:rPr sz="1400" spc="60" dirty="0">
                <a:solidFill>
                  <a:srgbClr val="FF0000"/>
                </a:solidFill>
                <a:latin typeface="Arial"/>
                <a:cs typeface="Arial"/>
              </a:rPr>
              <a:t> </a:t>
            </a:r>
            <a:r>
              <a:rPr sz="1400" spc="-5" dirty="0">
                <a:solidFill>
                  <a:srgbClr val="FF0000"/>
                </a:solidFill>
                <a:latin typeface="Arial"/>
                <a:cs typeface="Arial"/>
              </a:rPr>
              <a:t>sorted</a:t>
            </a:r>
            <a:endParaRPr sz="1400">
              <a:latin typeface="Arial"/>
              <a:cs typeface="Arial"/>
            </a:endParaRPr>
          </a:p>
        </p:txBody>
      </p:sp>
      <p:sp>
        <p:nvSpPr>
          <p:cNvPr id="10" name="object 10"/>
          <p:cNvSpPr txBox="1"/>
          <p:nvPr/>
        </p:nvSpPr>
        <p:spPr>
          <a:xfrm>
            <a:off x="8939276" y="6731000"/>
            <a:ext cx="12446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9</a:t>
            </a:r>
            <a:endParaRPr sz="1400">
              <a:latin typeface="Arial"/>
              <a:cs typeface="Arial"/>
            </a:endParaRPr>
          </a:p>
        </p:txBody>
      </p:sp>
      <p:sp>
        <p:nvSpPr>
          <p:cNvPr id="11" name="object 11"/>
          <p:cNvSpPr txBox="1"/>
          <p:nvPr/>
        </p:nvSpPr>
        <p:spPr>
          <a:xfrm>
            <a:off x="535935" y="6490211"/>
            <a:ext cx="2673985" cy="45212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by increasing file</a:t>
            </a:r>
            <a:r>
              <a:rPr sz="1400" spc="-50" dirty="0">
                <a:solidFill>
                  <a:srgbClr val="FF0000"/>
                </a:solidFill>
                <a:latin typeface="Arial"/>
                <a:cs typeface="Arial"/>
              </a:rPr>
              <a:t> </a:t>
            </a:r>
            <a:r>
              <a:rPr sz="1400" dirty="0">
                <a:solidFill>
                  <a:srgbClr val="FF0000"/>
                </a:solidFill>
                <a:latin typeface="Arial"/>
                <a:cs typeface="Arial"/>
              </a:rPr>
              <a:t>size</a:t>
            </a:r>
            <a:r>
              <a:rPr sz="1400" dirty="0">
                <a:latin typeface="Arial"/>
                <a:cs typeface="Arial"/>
              </a:rPr>
              <a:t>.</a:t>
            </a:r>
            <a:endParaRPr sz="1400">
              <a:latin typeface="Arial"/>
              <a:cs typeface="Arial"/>
            </a:endParaRPr>
          </a:p>
          <a:p>
            <a:pPr marL="12700">
              <a:lnSpc>
                <a:spcPct val="100000"/>
              </a:lnSpc>
              <a:tabLst>
                <a:tab pos="899160" algn="l"/>
              </a:tabLst>
            </a:pPr>
            <a:r>
              <a:rPr sz="1400" b="1" spc="-5" dirty="0">
                <a:latin typeface="Arial"/>
                <a:cs typeface="Arial"/>
              </a:rPr>
              <a:t>$ </a:t>
            </a:r>
            <a:r>
              <a:rPr sz="1400" b="1" dirty="0">
                <a:latin typeface="Arial"/>
                <a:cs typeface="Arial"/>
              </a:rPr>
              <a:t> </a:t>
            </a:r>
            <a:r>
              <a:rPr sz="1400" b="1" spc="-5" dirty="0">
                <a:latin typeface="Arial"/>
                <a:cs typeface="Arial"/>
              </a:rPr>
              <a:t>ls </a:t>
            </a:r>
            <a:r>
              <a:rPr sz="1400" b="1" spc="5" dirty="0">
                <a:latin typeface="Arial"/>
                <a:cs typeface="Arial"/>
              </a:rPr>
              <a:t> </a:t>
            </a:r>
            <a:r>
              <a:rPr sz="1400" b="1" spc="-5" dirty="0">
                <a:latin typeface="Arial"/>
                <a:cs typeface="Arial"/>
              </a:rPr>
              <a:t>-lSr	/etc/*.conf | head</a:t>
            </a:r>
            <a:r>
              <a:rPr sz="1400" b="1" spc="315" dirty="0">
                <a:latin typeface="Arial"/>
                <a:cs typeface="Arial"/>
              </a:rPr>
              <a:t> </a:t>
            </a:r>
            <a:r>
              <a:rPr sz="1400" b="1" spc="-5" dirty="0">
                <a:latin typeface="Arial"/>
                <a:cs typeface="Arial"/>
              </a:rPr>
              <a:t>-5</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3017</Words>
  <Application>Microsoft Office PowerPoint</Application>
  <PresentationFormat>Custom</PresentationFormat>
  <Paragraphs>430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Caladea</vt:lpstr>
      <vt:lpstr>Calibri</vt:lpstr>
      <vt:lpstr>Times New Roman</vt:lpstr>
      <vt:lpstr>Wingdings</vt:lpstr>
      <vt:lpstr>Office Theme</vt:lpstr>
      <vt:lpstr>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lpstr> UNIVERSITY OF ENGINEERING &amp; MANAGEMENT, KOLKATA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OS-lab Week 3.pptx</dc:title>
  <dc:creator>BISWA</dc:creator>
  <cp:lastModifiedBy>User</cp:lastModifiedBy>
  <cp:revision>8</cp:revision>
  <dcterms:created xsi:type="dcterms:W3CDTF">2022-03-15T05:35:53Z</dcterms:created>
  <dcterms:modified xsi:type="dcterms:W3CDTF">2022-03-30T15:05:16Z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2022-03-09T00:00:00Z</vt:filetime>
  </property>
  <property fmtid="{D5CDD505-2E9C-101B-9397-08002B2CF9AE}" pid="3" name="Creator">
    <vt:lpwstr>PScript5.dll Version 5.2.2</vt:lpwstr>
  </property>
  <property fmtid="{D5CDD505-2E9C-101B-9397-08002B2CF9AE}" pid="4" name="LastSaved">
    <vt:filetime>2022-03-15T00:00:00Z</vt:filetime>
  </property>
</Properties>
</file>