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7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FF7D34-6477-442A-B39F-3A479174E9C8}"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4857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FF7D34-6477-442A-B39F-3A479174E9C8}"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219880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FF7D34-6477-442A-B39F-3A479174E9C8}"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116516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FF7D34-6477-442A-B39F-3A479174E9C8}"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369057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FF7D34-6477-442A-B39F-3A479174E9C8}"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314336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3FF7D34-6477-442A-B39F-3A479174E9C8}"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120970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3FF7D34-6477-442A-B39F-3A479174E9C8}" type="datetimeFigureOut">
              <a:rPr lang="en-IN" smtClean="0"/>
              <a:t>01-03-2022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155102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FF7D34-6477-442A-B39F-3A479174E9C8}"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217047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F7D34-6477-442A-B39F-3A479174E9C8}" type="datetimeFigureOut">
              <a:rPr lang="en-IN" smtClean="0"/>
              <a:t>01-03-2022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63456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FF7D34-6477-442A-B39F-3A479174E9C8}"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116332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FF7D34-6477-442A-B39F-3A479174E9C8}"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A28A81-10E1-4AE2-85D7-047DB1F7F596}" type="slidenum">
              <a:rPr lang="en-IN" smtClean="0"/>
              <a:t>‹#›</a:t>
            </a:fld>
            <a:endParaRPr lang="en-IN"/>
          </a:p>
        </p:txBody>
      </p:sp>
    </p:spTree>
    <p:extLst>
      <p:ext uri="{BB962C8B-B14F-4D97-AF65-F5344CB8AC3E}">
        <p14:creationId xmlns:p14="http://schemas.microsoft.com/office/powerpoint/2010/main" val="24462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F7D34-6477-442A-B39F-3A479174E9C8}" type="datetimeFigureOut">
              <a:rPr lang="en-IN" smtClean="0"/>
              <a:t>01-03-2022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28A81-10E1-4AE2-85D7-047DB1F7F596}" type="slidenum">
              <a:rPr lang="en-IN" smtClean="0"/>
              <a:t>‹#›</a:t>
            </a:fld>
            <a:endParaRPr lang="en-IN"/>
          </a:p>
        </p:txBody>
      </p:sp>
    </p:spTree>
    <p:extLst>
      <p:ext uri="{BB962C8B-B14F-4D97-AF65-F5344CB8AC3E}">
        <p14:creationId xmlns:p14="http://schemas.microsoft.com/office/powerpoint/2010/main" val="118642044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(COA )</a:t>
            </a:r>
            <a:endParaRPr lang="en-IN" dirty="0"/>
          </a:p>
        </p:txBody>
      </p:sp>
      <p:sp>
        <p:nvSpPr>
          <p:cNvPr id="3" name="Content Placeholder 2"/>
          <p:cNvSpPr>
            <a:spLocks noGrp="1"/>
          </p:cNvSpPr>
          <p:nvPr>
            <p:ph idx="1"/>
          </p:nvPr>
        </p:nvSpPr>
        <p:spPr/>
        <p:txBody>
          <a:bodyPr/>
          <a:lstStyle/>
          <a:p>
            <a:r>
              <a:rPr lang="en-US" dirty="0" smtClean="0"/>
              <a:t>Nilanjan Byabarta</a:t>
            </a:r>
            <a:endParaRPr lang="en-IN" dirty="0"/>
          </a:p>
        </p:txBody>
      </p:sp>
    </p:spTree>
    <p:extLst>
      <p:ext uri="{BB962C8B-B14F-4D97-AF65-F5344CB8AC3E}">
        <p14:creationId xmlns:p14="http://schemas.microsoft.com/office/powerpoint/2010/main" val="321002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2510246" y="894805"/>
            <a:ext cx="8382000"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ea typeface="宋体" panose="02010600030101010101" pitchFamily="2" charset="-122"/>
              </a:rPr>
              <a:t>Invert each bit (by inverter) of b and add 1</a:t>
            </a:r>
          </a:p>
          <a:p>
            <a:r>
              <a:rPr lang="en-US" altLang="zh-CN" smtClean="0">
                <a:ea typeface="宋体" panose="02010600030101010101" pitchFamily="2" charset="-122"/>
              </a:rPr>
              <a:t>How do we implement?</a:t>
            </a:r>
          </a:p>
          <a:p>
            <a:r>
              <a:rPr lang="en-US" altLang="zh-CN" smtClean="0">
                <a:ea typeface="宋体" panose="02010600030101010101" pitchFamily="2" charset="-122"/>
              </a:rPr>
              <a:t>A very clever solution: a + (-b) = a + (b’ +1)</a:t>
            </a:r>
          </a:p>
          <a:p>
            <a:pPr lvl="1"/>
            <a:endParaRPr lang="en-US" altLang="zh-CN" dirty="0">
              <a:ea typeface="宋体" panose="02010600030101010101" pitchFamily="2" charset="-122"/>
            </a:endParaRPr>
          </a:p>
        </p:txBody>
      </p:sp>
      <p:pic>
        <p:nvPicPr>
          <p:cNvPr id="5" name="Picture 1028"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609" y="2647405"/>
            <a:ext cx="3851275" cy="324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1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91788" y="1456509"/>
            <a:ext cx="3657600"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mtClean="0">
                <a:ea typeface="宋体" panose="02010600030101010101" pitchFamily="2" charset="-122"/>
              </a:rPr>
              <a:t>Explore existing hardware in the ALU</a:t>
            </a:r>
          </a:p>
          <a:p>
            <a:pPr lvl="1"/>
            <a:r>
              <a:rPr lang="en-US" altLang="zh-CN" sz="1800" smtClean="0">
                <a:ea typeface="宋体" panose="02010600030101010101" pitchFamily="2" charset="-122"/>
              </a:rPr>
              <a:t>NOR (a,b) = not (a or b) = not(a) and not(b)</a:t>
            </a:r>
          </a:p>
          <a:p>
            <a:pPr lvl="1"/>
            <a:r>
              <a:rPr lang="en-US" altLang="zh-CN" sz="1800" smtClean="0">
                <a:ea typeface="宋体" panose="02010600030101010101" pitchFamily="2" charset="-122"/>
              </a:rPr>
              <a:t>Only need to add an inverter for input a</a:t>
            </a:r>
            <a:endParaRPr lang="en-US" altLang="en-US" sz="1800" dirty="0"/>
          </a:p>
        </p:txBody>
      </p:sp>
      <p:pic>
        <p:nvPicPr>
          <p:cNvPr id="5" name="Picture 4" descr="14~Figure_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677988" y="1913709"/>
            <a:ext cx="4419600" cy="3738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434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16~Figure_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48848" y="503057"/>
            <a:ext cx="3752850" cy="5972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5" descr="15~Figure_B"/>
          <p:cNvPicPr>
            <a:picLocks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603250"/>
            <a:ext cx="3279775" cy="5872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4619999" y="3169818"/>
            <a:ext cx="2742995" cy="369332"/>
          </a:xfrm>
          <a:prstGeom prst="rect">
            <a:avLst/>
          </a:prstGeom>
        </p:spPr>
        <p:txBody>
          <a:bodyPr wrap="none">
            <a:spAutoFit/>
          </a:bodyPr>
          <a:lstStyle/>
          <a:p>
            <a:r>
              <a:rPr lang="en-US" altLang="en-US" dirty="0" smtClean="0"/>
              <a:t>Set on Less Than Operation</a:t>
            </a:r>
            <a:endParaRPr lang="en-IN" dirty="0"/>
          </a:p>
        </p:txBody>
      </p:sp>
    </p:spTree>
    <p:extLst>
      <p:ext uri="{BB962C8B-B14F-4D97-AF65-F5344CB8AC3E}">
        <p14:creationId xmlns:p14="http://schemas.microsoft.com/office/powerpoint/2010/main" val="188146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661160" y="855617"/>
            <a:ext cx="8153400" cy="167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smtClean="0"/>
              <a:t>Operations supported: and, or, </a:t>
            </a:r>
            <a:r>
              <a:rPr lang="en-US" altLang="zh-CN" sz="2000" smtClean="0">
                <a:ea typeface="宋体" panose="02010600030101010101" pitchFamily="2" charset="-122"/>
              </a:rPr>
              <a:t>nor, </a:t>
            </a:r>
            <a:r>
              <a:rPr lang="en-US" altLang="en-US" sz="2000" smtClean="0"/>
              <a:t>add, sub, slt, beq/bnq</a:t>
            </a:r>
          </a:p>
          <a:p>
            <a:pPr lvl="1"/>
            <a:endParaRPr lang="en-US" altLang="en-US" sz="1800" smtClean="0"/>
          </a:p>
          <a:p>
            <a:r>
              <a:rPr lang="en-US" altLang="en-US" sz="2000" smtClean="0"/>
              <a:t>ALU Control lines: 2 operation control signal for and, or, add, and slt, </a:t>
            </a:r>
            <a:r>
              <a:rPr lang="en-US" altLang="zh-CN" sz="2000" smtClean="0">
                <a:ea typeface="宋体" panose="02010600030101010101" pitchFamily="2" charset="-122"/>
              </a:rPr>
              <a:t>2</a:t>
            </a:r>
            <a:r>
              <a:rPr lang="en-US" altLang="en-US" sz="2000" smtClean="0"/>
              <a:t> control line for sub</a:t>
            </a:r>
            <a:r>
              <a:rPr lang="en-US" altLang="zh-CN" sz="2000" smtClean="0">
                <a:ea typeface="宋体" panose="02010600030101010101" pitchFamily="2" charset="-122"/>
              </a:rPr>
              <a:t>, nor, and </a:t>
            </a:r>
            <a:r>
              <a:rPr lang="en-US" altLang="en-US" sz="2000" smtClean="0"/>
              <a:t>slt</a:t>
            </a:r>
            <a:endParaRPr lang="en-US" altLang="en-US" sz="2000" dirty="0"/>
          </a:p>
        </p:txBody>
      </p:sp>
      <p:graphicFrame>
        <p:nvGraphicFramePr>
          <p:cNvPr id="5" name="Group 37"/>
          <p:cNvGraphicFramePr>
            <a:graphicFrameLocks noGrp="1"/>
          </p:cNvGraphicFramePr>
          <p:nvPr>
            <p:extLst>
              <p:ext uri="{D42A27DB-BD31-4B8C-83A1-F6EECF244321}">
                <p14:modId xmlns:p14="http://schemas.microsoft.com/office/powerpoint/2010/main" val="4165502132"/>
              </p:ext>
            </p:extLst>
          </p:nvPr>
        </p:nvGraphicFramePr>
        <p:xfrm>
          <a:off x="1813560" y="2989217"/>
          <a:ext cx="6096000" cy="2909254"/>
        </p:xfrm>
        <a:graphic>
          <a:graphicData uri="http://schemas.openxmlformats.org/drawingml/2006/table">
            <a:tbl>
              <a:tblPr/>
              <a:tblGrid>
                <a:gridCol w="3048000">
                  <a:extLst>
                    <a:ext uri="{9D8B030D-6E8A-4147-A177-3AD203B41FA5}">
                      <a16:colId xmlns:a16="http://schemas.microsoft.com/office/drawing/2014/main" val="4276324888"/>
                    </a:ext>
                  </a:extLst>
                </a:gridCol>
                <a:gridCol w="3048000">
                  <a:extLst>
                    <a:ext uri="{9D8B030D-6E8A-4147-A177-3AD203B41FA5}">
                      <a16:colId xmlns:a16="http://schemas.microsoft.com/office/drawing/2014/main" val="2461295013"/>
                    </a:ext>
                  </a:extLst>
                </a:gridCol>
              </a:tblGrid>
              <a:tr h="381000">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en-US" sz="2000" b="1" i="0" u="none" strike="noStrike" cap="none" normalizeH="0" baseline="0" smtClean="0">
                          <a:ln>
                            <a:noFill/>
                          </a:ln>
                          <a:solidFill>
                            <a:srgbClr val="250296"/>
                          </a:solidFill>
                          <a:effectLst/>
                          <a:latin typeface="Arial" panose="020B0604020202020204" pitchFamily="34" charset="0"/>
                        </a:rPr>
                        <a:t>ALU Control Lines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228"/>
                    </a:solidFill>
                  </a:tcPr>
                </a:tc>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en-US" sz="2000" b="1" i="0" u="none" strike="noStrike" cap="none" normalizeH="0" baseline="0" smtClean="0">
                          <a:ln>
                            <a:noFill/>
                          </a:ln>
                          <a:solidFill>
                            <a:srgbClr val="250296"/>
                          </a:solidFill>
                          <a:effectLst/>
                          <a:latin typeface="Arial" panose="020B0604020202020204" pitchFamily="34"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228"/>
                    </a:solidFill>
                  </a:tcPr>
                </a:tc>
                <a:extLst>
                  <a:ext uri="{0D108BD9-81ED-4DB2-BD59-A6C34878D82A}">
                    <a16:rowId xmlns:a16="http://schemas.microsoft.com/office/drawing/2014/main" val="3880040601"/>
                  </a:ext>
                </a:extLst>
              </a:tr>
              <a:tr h="436563">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zh-CN" sz="2000" b="1" i="0" u="none" strike="noStrike" cap="none" normalizeH="0" baseline="0" dirty="0" smtClean="0">
                          <a:ln>
                            <a:noFill/>
                          </a:ln>
                          <a:solidFill>
                            <a:srgbClr val="250296"/>
                          </a:solidFill>
                          <a:effectLst/>
                          <a:latin typeface="Arial" panose="020B0604020202020204" pitchFamily="34" charset="0"/>
                          <a:ea typeface="宋体" panose="02010600030101010101" pitchFamily="2" charset="-122"/>
                        </a:rPr>
                        <a:t>0</a:t>
                      </a:r>
                      <a:r>
                        <a:rPr kumimoji="0" lang="en-US" altLang="en-US" sz="2000" b="1" i="0" u="none" strike="noStrike" cap="none" normalizeH="0" baseline="0" dirty="0" smtClean="0">
                          <a:ln>
                            <a:noFill/>
                          </a:ln>
                          <a:solidFill>
                            <a:srgbClr val="250296"/>
                          </a:solidFill>
                          <a:effectLst/>
                          <a:latin typeface="Arial" panose="020B0604020202020204" pitchFamily="34"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en-US" sz="2000" b="1" i="0" u="none" strike="noStrike" cap="none" normalizeH="0" baseline="0" smtClean="0">
                          <a:ln>
                            <a:noFill/>
                          </a:ln>
                          <a:solidFill>
                            <a:srgbClr val="250296"/>
                          </a:solidFill>
                          <a:effectLst/>
                          <a:latin typeface="Arial" panose="020B0604020202020204" pitchFamily="34" charset="0"/>
                        </a:rPr>
                        <a:t>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2250384"/>
                  </a:ext>
                </a:extLst>
              </a:tr>
              <a:tr h="439738">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zh-CN" sz="2000" b="1" i="0" u="none" strike="noStrike" cap="none" normalizeH="0" baseline="0" smtClean="0">
                          <a:ln>
                            <a:noFill/>
                          </a:ln>
                          <a:solidFill>
                            <a:srgbClr val="250296"/>
                          </a:solidFill>
                          <a:effectLst/>
                          <a:latin typeface="Arial" panose="020B0604020202020204" pitchFamily="34" charset="0"/>
                          <a:ea typeface="宋体" panose="02010600030101010101" pitchFamily="2" charset="-122"/>
                        </a:rPr>
                        <a:t>0</a:t>
                      </a:r>
                      <a:r>
                        <a:rPr kumimoji="0" lang="en-US" altLang="en-US" sz="2000" b="1" i="0" u="none" strike="noStrike" cap="none" normalizeH="0" baseline="0" smtClean="0">
                          <a:ln>
                            <a:noFill/>
                          </a:ln>
                          <a:solidFill>
                            <a:srgbClr val="250296"/>
                          </a:solidFill>
                          <a:effectLst/>
                          <a:latin typeface="Arial" panose="020B0604020202020204" pitchFamily="34"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en-US" sz="2000" b="1" i="0" u="none" strike="noStrike" cap="none" normalizeH="0" baseline="0" smtClean="0">
                          <a:ln>
                            <a:noFill/>
                          </a:ln>
                          <a:solidFill>
                            <a:srgbClr val="250296"/>
                          </a:solidFill>
                          <a:effectLst/>
                          <a:latin typeface="Arial" panose="020B0604020202020204" pitchFamily="34" charset="0"/>
                        </a:rPr>
                        <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1906777"/>
                  </a:ext>
                </a:extLst>
              </a:tr>
              <a:tr h="438150">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zh-CN" sz="2000" b="1" i="0" u="none" strike="noStrike" cap="none" normalizeH="0" baseline="0" smtClean="0">
                          <a:ln>
                            <a:noFill/>
                          </a:ln>
                          <a:solidFill>
                            <a:srgbClr val="250296"/>
                          </a:solidFill>
                          <a:effectLst/>
                          <a:latin typeface="Arial" panose="020B0604020202020204" pitchFamily="34" charset="0"/>
                          <a:ea typeface="宋体" panose="02010600030101010101" pitchFamily="2" charset="-122"/>
                        </a:rPr>
                        <a:t>0</a:t>
                      </a:r>
                      <a:r>
                        <a:rPr kumimoji="0" lang="en-US" altLang="en-US" sz="2000" b="1" i="0" u="none" strike="noStrike" cap="none" normalizeH="0" baseline="0" smtClean="0">
                          <a:ln>
                            <a:noFill/>
                          </a:ln>
                          <a:solidFill>
                            <a:srgbClr val="250296"/>
                          </a:solidFill>
                          <a:effectLst/>
                          <a:latin typeface="Arial" panose="020B0604020202020204" pitchFamily="34"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en-US" sz="2000" b="1" i="0" u="none" strike="noStrike" cap="none" normalizeH="0" baseline="0" smtClean="0">
                          <a:ln>
                            <a:noFill/>
                          </a:ln>
                          <a:solidFill>
                            <a:srgbClr val="250296"/>
                          </a:solidFill>
                          <a:effectLst/>
                          <a:latin typeface="Arial" panose="020B0604020202020204" pitchFamily="34" charset="0"/>
                        </a:rPr>
                        <a:t>Add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7082015"/>
                  </a:ext>
                </a:extLst>
              </a:tr>
              <a:tr h="436563">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zh-CN" sz="2000" b="1" i="0" u="none" strike="noStrike" cap="none" normalizeH="0" baseline="0" smtClean="0">
                          <a:ln>
                            <a:noFill/>
                          </a:ln>
                          <a:solidFill>
                            <a:srgbClr val="250296"/>
                          </a:solidFill>
                          <a:effectLst/>
                          <a:latin typeface="Arial" panose="020B0604020202020204" pitchFamily="34" charset="0"/>
                          <a:ea typeface="宋体" panose="02010600030101010101" pitchFamily="2" charset="-122"/>
                        </a:rPr>
                        <a:t>0</a:t>
                      </a:r>
                      <a:r>
                        <a:rPr kumimoji="0" lang="en-US" altLang="en-US" sz="2000" b="1" i="0" u="none" strike="noStrike" cap="none" normalizeH="0" baseline="0" smtClean="0">
                          <a:ln>
                            <a:noFill/>
                          </a:ln>
                          <a:solidFill>
                            <a:srgbClr val="250296"/>
                          </a:solidFill>
                          <a:effectLst/>
                          <a:latin typeface="Arial" panose="020B0604020202020204"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en-US" sz="2000" b="1" i="0" u="none" strike="noStrike" cap="none" normalizeH="0" baseline="0" smtClean="0">
                          <a:ln>
                            <a:noFill/>
                          </a:ln>
                          <a:solidFill>
                            <a:srgbClr val="250296"/>
                          </a:solidFill>
                          <a:effectLst/>
                          <a:latin typeface="Arial" panose="020B0604020202020204" pitchFamily="34" charset="0"/>
                        </a:rPr>
                        <a:t>Sub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8830681"/>
                  </a:ext>
                </a:extLst>
              </a:tr>
              <a:tr h="438150">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zh-CN" sz="2000" b="1" i="0" u="none" strike="noStrike" cap="none" normalizeH="0" baseline="0" smtClean="0">
                          <a:ln>
                            <a:noFill/>
                          </a:ln>
                          <a:solidFill>
                            <a:srgbClr val="250296"/>
                          </a:solidFill>
                          <a:effectLst/>
                          <a:latin typeface="Arial" panose="020B0604020202020204" pitchFamily="34" charset="0"/>
                          <a:ea typeface="宋体" panose="02010600030101010101" pitchFamily="2" charset="-122"/>
                        </a:rPr>
                        <a:t>0</a:t>
                      </a:r>
                      <a:r>
                        <a:rPr kumimoji="0" lang="en-US" altLang="en-US" sz="2000" b="1" i="0" u="none" strike="noStrike" cap="none" normalizeH="0" baseline="0" smtClean="0">
                          <a:ln>
                            <a:noFill/>
                          </a:ln>
                          <a:solidFill>
                            <a:srgbClr val="250296"/>
                          </a:solidFill>
                          <a:effectLst/>
                          <a:latin typeface="Arial" panose="020B0604020202020204" pitchFamily="34" charset="0"/>
                        </a:rPr>
                        <a:t>111</a:t>
                      </a:r>
                      <a:endParaRPr kumimoji="0" lang="en-US" altLang="zh-CN" sz="2000" b="1" i="0" u="none" strike="noStrike" cap="none" normalizeH="0" baseline="0" smtClean="0">
                        <a:ln>
                          <a:noFill/>
                        </a:ln>
                        <a:solidFill>
                          <a:srgbClr val="250296"/>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zh-CN" sz="2000" b="1" i="0" u="none" strike="noStrike" cap="none" normalizeH="0" baseline="0" smtClean="0">
                          <a:ln>
                            <a:noFill/>
                          </a:ln>
                          <a:solidFill>
                            <a:srgbClr val="250296"/>
                          </a:solidFill>
                          <a:effectLst/>
                          <a:latin typeface="Arial" panose="020B0604020202020204" pitchFamily="34" charset="0"/>
                          <a:ea typeface="宋体" panose="02010600030101010101" pitchFamily="2" charset="-122"/>
                        </a:rPr>
                        <a:t>1100</a:t>
                      </a:r>
                      <a:endParaRPr kumimoji="0" lang="en-US" altLang="en-US" sz="2000" b="1" i="0" u="none" strike="noStrike" cap="none" normalizeH="0" baseline="0" smtClean="0">
                        <a:ln>
                          <a:noFill/>
                        </a:ln>
                        <a:solidFill>
                          <a:srgbClr val="250296"/>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0000"/>
                        <a:defRPr sz="2000" b="1">
                          <a:solidFill>
                            <a:srgbClr val="250296"/>
                          </a:solidFill>
                          <a:latin typeface="Arial" panose="020B0604020202020204" pitchFamily="34" charset="0"/>
                        </a:defRPr>
                      </a:lvl1pPr>
                      <a:lvl2pPr>
                        <a:spcBef>
                          <a:spcPct val="20000"/>
                        </a:spcBef>
                        <a:buSzPct val="50000"/>
                        <a:defRPr>
                          <a:solidFill>
                            <a:schemeClr val="tx1"/>
                          </a:solidFill>
                          <a:latin typeface="Arial" panose="020B0604020202020204" pitchFamily="34" charset="0"/>
                        </a:defRPr>
                      </a:lvl2pPr>
                      <a:lvl3pPr>
                        <a:spcBef>
                          <a:spcPct val="20000"/>
                        </a:spcBef>
                        <a:buSzPct val="50000"/>
                        <a:defRPr sz="1600">
                          <a:solidFill>
                            <a:schemeClr val="tx1"/>
                          </a:solidFill>
                          <a:latin typeface="Arial" panose="020B0604020202020204" pitchFamily="34" charset="0"/>
                        </a:defRPr>
                      </a:lvl3pPr>
                      <a:lvl4pPr>
                        <a:spcBef>
                          <a:spcPct val="20000"/>
                        </a:spcBef>
                        <a:defRPr sz="1400">
                          <a:solidFill>
                            <a:schemeClr val="tx1"/>
                          </a:solidFill>
                          <a:latin typeface="Arial" panose="020B0604020202020204" pitchFamily="34" charset="0"/>
                        </a:defRPr>
                      </a:lvl4pPr>
                      <a:lvl5pPr>
                        <a:spcBef>
                          <a:spcPct val="20000"/>
                        </a:spcBef>
                        <a:defRPr sz="1200">
                          <a:solidFill>
                            <a:schemeClr val="tx1"/>
                          </a:solidFill>
                          <a:latin typeface="Arial" panose="020B0604020202020204" pitchFamily="34" charset="0"/>
                        </a:defRPr>
                      </a:lvl5pPr>
                      <a:lvl6pPr fontAlgn="base">
                        <a:spcBef>
                          <a:spcPct val="20000"/>
                        </a:spcBef>
                        <a:spcAft>
                          <a:spcPct val="0"/>
                        </a:spcAft>
                        <a:defRPr sz="1200">
                          <a:solidFill>
                            <a:schemeClr val="tx1"/>
                          </a:solidFill>
                          <a:latin typeface="Arial" panose="020B0604020202020204" pitchFamily="34" charset="0"/>
                        </a:defRPr>
                      </a:lvl6pPr>
                      <a:lvl7pPr fontAlgn="base">
                        <a:spcBef>
                          <a:spcPct val="20000"/>
                        </a:spcBef>
                        <a:spcAft>
                          <a:spcPct val="0"/>
                        </a:spcAft>
                        <a:defRPr sz="1200">
                          <a:solidFill>
                            <a:schemeClr val="tx1"/>
                          </a:solidFill>
                          <a:latin typeface="Arial" panose="020B0604020202020204" pitchFamily="34" charset="0"/>
                        </a:defRPr>
                      </a:lvl7pPr>
                      <a:lvl8pPr fontAlgn="base">
                        <a:spcBef>
                          <a:spcPct val="20000"/>
                        </a:spcBef>
                        <a:spcAft>
                          <a:spcPct val="0"/>
                        </a:spcAft>
                        <a:defRPr sz="1200">
                          <a:solidFill>
                            <a:schemeClr val="tx1"/>
                          </a:solidFill>
                          <a:latin typeface="Arial" panose="020B0604020202020204" pitchFamily="34" charset="0"/>
                        </a:defRPr>
                      </a:lvl8pPr>
                      <a:lvl9pPr fontAlgn="base">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zh-CN" sz="2000" b="1" i="0" u="none" strike="noStrike" cap="none" normalizeH="0" baseline="0" dirty="0" err="1" smtClean="0">
                          <a:ln>
                            <a:noFill/>
                          </a:ln>
                          <a:solidFill>
                            <a:srgbClr val="250296"/>
                          </a:solidFill>
                          <a:effectLst/>
                          <a:latin typeface="Arial" panose="020B0604020202020204" pitchFamily="34" charset="0"/>
                          <a:ea typeface="宋体" panose="02010600030101010101" pitchFamily="2" charset="-122"/>
                        </a:rPr>
                        <a:t>Slt</a:t>
                      </a:r>
                      <a:endParaRPr kumimoji="0" lang="en-US" altLang="zh-CN" sz="2000" b="1" i="0" u="none" strike="noStrike" cap="none" normalizeH="0" baseline="0" dirty="0" smtClean="0">
                        <a:ln>
                          <a:noFill/>
                        </a:ln>
                        <a:solidFill>
                          <a:srgbClr val="250296"/>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Pct val="80000"/>
                        <a:buFontTx/>
                        <a:buNone/>
                        <a:tabLst/>
                      </a:pPr>
                      <a:r>
                        <a:rPr kumimoji="0" lang="en-US" altLang="zh-CN" sz="2000" b="1" i="0" u="none" strike="noStrike" cap="none" normalizeH="0" baseline="0" dirty="0" smtClean="0">
                          <a:ln>
                            <a:noFill/>
                          </a:ln>
                          <a:solidFill>
                            <a:srgbClr val="250296"/>
                          </a:solidFill>
                          <a:effectLst/>
                          <a:latin typeface="Arial" panose="020B0604020202020204" pitchFamily="34" charset="0"/>
                          <a:ea typeface="宋体" panose="02010600030101010101" pitchFamily="2" charset="-122"/>
                        </a:rPr>
                        <a:t>NOR</a:t>
                      </a:r>
                      <a:endParaRPr kumimoji="0" lang="en-US" altLang="en-US" sz="2000" b="1" i="0" u="none" strike="noStrike" cap="none" normalizeH="0" baseline="0" dirty="0" smtClean="0">
                        <a:ln>
                          <a:noFill/>
                        </a:ln>
                        <a:solidFill>
                          <a:srgbClr val="250296"/>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4802540"/>
                  </a:ext>
                </a:extLst>
              </a:tr>
            </a:tbl>
          </a:graphicData>
        </a:graphic>
      </p:graphicFrame>
      <p:pic>
        <p:nvPicPr>
          <p:cNvPr id="6" name="Picture 35" descr="18~Figure_B"/>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907780" y="2272371"/>
            <a:ext cx="2456905" cy="372630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602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092234" y="1129937"/>
            <a:ext cx="8382000"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Traditional ALU can be built from a multiplexor plus a few gates that are replicated 32 times</a:t>
            </a:r>
          </a:p>
          <a:p>
            <a:pPr marL="0" indent="0">
              <a:buNone/>
            </a:pPr>
            <a:endParaRPr lang="en-US" altLang="en-US" dirty="0" smtClean="0"/>
          </a:p>
          <a:p>
            <a:r>
              <a:rPr lang="en-US" altLang="en-US" dirty="0" smtClean="0"/>
              <a:t>Carry </a:t>
            </a:r>
            <a:r>
              <a:rPr lang="en-US" altLang="en-US" dirty="0" err="1" smtClean="0"/>
              <a:t>lookahead</a:t>
            </a:r>
            <a:r>
              <a:rPr lang="en-US" altLang="en-US" dirty="0" smtClean="0"/>
              <a:t> is much faster than ripple carry!</a:t>
            </a:r>
          </a:p>
          <a:p>
            <a:pPr lvl="1"/>
            <a:r>
              <a:rPr lang="en-US" altLang="en-US" dirty="0" smtClean="0"/>
              <a:t>CLA principle can be applied multiple times!</a:t>
            </a:r>
            <a:endParaRPr lang="en-US" altLang="en-US" dirty="0"/>
          </a:p>
        </p:txBody>
      </p:sp>
    </p:spTree>
    <p:extLst>
      <p:ext uri="{BB962C8B-B14F-4D97-AF65-F5344CB8AC3E}">
        <p14:creationId xmlns:p14="http://schemas.microsoft.com/office/powerpoint/2010/main" val="127446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Booths Algorithm (Fixed point Multiplication)</a:t>
            </a:r>
            <a:endParaRPr lang="en-IN" dirty="0"/>
          </a:p>
        </p:txBody>
      </p:sp>
      <p:sp>
        <p:nvSpPr>
          <p:cNvPr id="4" name="Rectangle 3"/>
          <p:cNvSpPr/>
          <p:nvPr/>
        </p:nvSpPr>
        <p:spPr>
          <a:xfrm>
            <a:off x="838199" y="2144375"/>
            <a:ext cx="10147663" cy="2554545"/>
          </a:xfrm>
          <a:prstGeom prst="rect">
            <a:avLst/>
          </a:prstGeom>
        </p:spPr>
        <p:txBody>
          <a:bodyPr wrap="square">
            <a:spAutoFit/>
          </a:bodyPr>
          <a:lstStyle/>
          <a:p>
            <a:r>
              <a:rPr lang="en-US" sz="3200" b="0" i="0" dirty="0" smtClean="0">
                <a:solidFill>
                  <a:srgbClr val="273239"/>
                </a:solidFill>
                <a:effectLst/>
                <a:latin typeface="urw-din"/>
              </a:rPr>
              <a:t>Booth algorithm gives a procedure for </a:t>
            </a:r>
            <a:r>
              <a:rPr lang="en-US" sz="3200" b="1" i="0" dirty="0" smtClean="0">
                <a:solidFill>
                  <a:srgbClr val="273239"/>
                </a:solidFill>
                <a:effectLst/>
                <a:latin typeface="urw-din"/>
              </a:rPr>
              <a:t>multiplying binary integers</a:t>
            </a:r>
            <a:r>
              <a:rPr lang="en-US" sz="3200" b="0" i="0" dirty="0" smtClean="0">
                <a:solidFill>
                  <a:srgbClr val="273239"/>
                </a:solidFill>
                <a:effectLst/>
                <a:latin typeface="urw-din"/>
              </a:rPr>
              <a:t> in signed 2’s complement representation </a:t>
            </a:r>
            <a:r>
              <a:rPr lang="en-US" sz="3200" b="1" i="0" dirty="0" smtClean="0">
                <a:solidFill>
                  <a:srgbClr val="273239"/>
                </a:solidFill>
                <a:effectLst/>
                <a:latin typeface="urw-din"/>
              </a:rPr>
              <a:t>in efficient way</a:t>
            </a:r>
          </a:p>
          <a:p>
            <a:endParaRPr lang="en-US" sz="3200" b="1" dirty="0">
              <a:solidFill>
                <a:srgbClr val="273239"/>
              </a:solidFill>
              <a:latin typeface="urw-din"/>
            </a:endParaRPr>
          </a:p>
          <a:p>
            <a:r>
              <a:rPr lang="en-US" sz="3200" b="1" dirty="0" smtClean="0">
                <a:solidFill>
                  <a:srgbClr val="273239"/>
                </a:solidFill>
                <a:latin typeface="urw-din"/>
              </a:rPr>
              <a:t>Arithmetic right shift operation</a:t>
            </a:r>
            <a:endParaRPr lang="en-IN" sz="3200" dirty="0"/>
          </a:p>
        </p:txBody>
      </p:sp>
    </p:spTree>
    <p:extLst>
      <p:ext uri="{BB962C8B-B14F-4D97-AF65-F5344CB8AC3E}">
        <p14:creationId xmlns:p14="http://schemas.microsoft.com/office/powerpoint/2010/main" val="288806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0342" y="1143727"/>
            <a:ext cx="9966962" cy="1815882"/>
          </a:xfrm>
          <a:prstGeom prst="rect">
            <a:avLst/>
          </a:prstGeom>
        </p:spPr>
        <p:txBody>
          <a:bodyPr wrap="square">
            <a:spAutoFit/>
          </a:bodyPr>
          <a:lstStyle/>
          <a:p>
            <a:pPr algn="just"/>
            <a:r>
              <a:rPr lang="en-US" sz="2800" b="0" i="0" dirty="0" smtClean="0">
                <a:solidFill>
                  <a:srgbClr val="273239"/>
                </a:solidFill>
                <a:effectLst/>
                <a:latin typeface="urw-din"/>
              </a:rPr>
              <a:t>It operates on the fact that strings of 0’s in the multiplier require no addition but just shifting and a string of 1’s in the multiplier from bit weight 2^k to weight 2^m can be treated as 2^(k+1 ) to 2^m.</a:t>
            </a:r>
            <a:endParaRPr lang="en-IN" sz="2800" dirty="0"/>
          </a:p>
        </p:txBody>
      </p:sp>
      <p:sp>
        <p:nvSpPr>
          <p:cNvPr id="5" name="Rectangle 4"/>
          <p:cNvSpPr/>
          <p:nvPr/>
        </p:nvSpPr>
        <p:spPr>
          <a:xfrm>
            <a:off x="1005840" y="3813741"/>
            <a:ext cx="10071464" cy="1569660"/>
          </a:xfrm>
          <a:prstGeom prst="rect">
            <a:avLst/>
          </a:prstGeom>
        </p:spPr>
        <p:txBody>
          <a:bodyPr wrap="square">
            <a:spAutoFit/>
          </a:bodyPr>
          <a:lstStyle/>
          <a:p>
            <a:pPr algn="just"/>
            <a:r>
              <a:rPr lang="en-US" sz="2400" b="0" i="0" dirty="0" smtClean="0">
                <a:solidFill>
                  <a:srgbClr val="273239"/>
                </a:solidFill>
                <a:effectLst/>
                <a:latin typeface="urw-din"/>
              </a:rPr>
              <a:t>As in all multiplication schemes, booth algorithm requires examination </a:t>
            </a:r>
            <a:r>
              <a:rPr lang="en-US" sz="2400" b="1" i="0" dirty="0" smtClean="0">
                <a:solidFill>
                  <a:srgbClr val="273239"/>
                </a:solidFill>
                <a:effectLst/>
                <a:latin typeface="urw-din"/>
              </a:rPr>
              <a:t>of the multiplier bits</a:t>
            </a:r>
            <a:r>
              <a:rPr lang="en-US" sz="2400" b="0" i="0" dirty="0" smtClean="0">
                <a:solidFill>
                  <a:srgbClr val="273239"/>
                </a:solidFill>
                <a:effectLst/>
                <a:latin typeface="urw-din"/>
              </a:rPr>
              <a:t> and shifting of the partial product. Prior to the shifting, the multiplicand may be added to the partial product, subtracted from the partial product, or left unchanged according to following rules:</a:t>
            </a:r>
            <a:endParaRPr lang="en-IN" sz="2400" dirty="0"/>
          </a:p>
        </p:txBody>
      </p:sp>
    </p:spTree>
    <p:extLst>
      <p:ext uri="{BB962C8B-B14F-4D97-AF65-F5344CB8AC3E}">
        <p14:creationId xmlns:p14="http://schemas.microsoft.com/office/powerpoint/2010/main" val="4005999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8570" y="1268998"/>
            <a:ext cx="9257211" cy="3785652"/>
          </a:xfrm>
          <a:prstGeom prst="rect">
            <a:avLst/>
          </a:prstGeom>
        </p:spPr>
        <p:txBody>
          <a:bodyPr wrap="square">
            <a:spAutoFit/>
          </a:bodyPr>
          <a:lstStyle/>
          <a:p>
            <a:pPr fontAlgn="base">
              <a:buFont typeface="+mj-lt"/>
              <a:buAutoNum type="arabicPeriod"/>
            </a:pPr>
            <a:r>
              <a:rPr lang="en-US" sz="2400" b="0" i="0" dirty="0" smtClean="0">
                <a:solidFill>
                  <a:srgbClr val="273239"/>
                </a:solidFill>
                <a:effectLst/>
                <a:latin typeface="urw-din"/>
              </a:rPr>
              <a:t>The multiplicand is subtracted from the partial product upon encountering the first least significant 1 in a string of 1’s in the multiplier</a:t>
            </a:r>
          </a:p>
          <a:p>
            <a:pPr fontAlgn="base">
              <a:buFont typeface="+mj-lt"/>
              <a:buAutoNum type="arabicPeriod"/>
            </a:pPr>
            <a:endParaRPr lang="en-US" sz="2400" b="0" i="0" dirty="0" smtClean="0">
              <a:solidFill>
                <a:srgbClr val="273239"/>
              </a:solidFill>
              <a:effectLst/>
              <a:latin typeface="urw-din"/>
            </a:endParaRPr>
          </a:p>
          <a:p>
            <a:pPr fontAlgn="base">
              <a:buFont typeface="+mj-lt"/>
              <a:buAutoNum type="arabicPeriod"/>
            </a:pPr>
            <a:r>
              <a:rPr lang="en-US" sz="2400" b="0" i="0" dirty="0" smtClean="0">
                <a:solidFill>
                  <a:srgbClr val="273239"/>
                </a:solidFill>
                <a:effectLst/>
                <a:latin typeface="urw-din"/>
              </a:rPr>
              <a:t>The multiplicand is added to the partial product upon encountering the first 0 (provided that there was a previous ‘1’) in a string of 0’s in the multiplier.</a:t>
            </a:r>
          </a:p>
          <a:p>
            <a:pPr fontAlgn="base">
              <a:buFont typeface="+mj-lt"/>
              <a:buAutoNum type="arabicPeriod"/>
            </a:pPr>
            <a:endParaRPr lang="en-US" sz="2400" b="0" i="0" dirty="0" smtClean="0">
              <a:solidFill>
                <a:srgbClr val="273239"/>
              </a:solidFill>
              <a:effectLst/>
              <a:latin typeface="urw-din"/>
            </a:endParaRPr>
          </a:p>
          <a:p>
            <a:pPr fontAlgn="base">
              <a:buFont typeface="+mj-lt"/>
              <a:buAutoNum type="arabicPeriod"/>
            </a:pPr>
            <a:r>
              <a:rPr lang="en-US" sz="2400" b="0" i="0" dirty="0" smtClean="0">
                <a:solidFill>
                  <a:srgbClr val="273239"/>
                </a:solidFill>
                <a:effectLst/>
                <a:latin typeface="urw-din"/>
              </a:rPr>
              <a:t>The partial product does not change when the multiplier bit is identical to the previous multiplier bit.</a:t>
            </a:r>
            <a:endParaRPr lang="en-US" sz="2400" b="0" i="0" dirty="0">
              <a:solidFill>
                <a:srgbClr val="273239"/>
              </a:solidFill>
              <a:effectLst/>
              <a:latin typeface="urw-din"/>
            </a:endParaRPr>
          </a:p>
        </p:txBody>
      </p:sp>
    </p:spTree>
    <p:extLst>
      <p:ext uri="{BB962C8B-B14F-4D97-AF65-F5344CB8AC3E}">
        <p14:creationId xmlns:p14="http://schemas.microsoft.com/office/powerpoint/2010/main" val="3070157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20190405105227/booth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946" y="1547630"/>
            <a:ext cx="7447858" cy="391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765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9200" y="509451"/>
            <a:ext cx="9753600" cy="6008916"/>
          </a:xfrm>
          <a:prstGeom prst="rect">
            <a:avLst/>
          </a:prstGeom>
        </p:spPr>
      </p:pic>
    </p:spTree>
    <p:extLst>
      <p:ext uri="{BB962C8B-B14F-4D97-AF65-F5344CB8AC3E}">
        <p14:creationId xmlns:p14="http://schemas.microsoft.com/office/powerpoint/2010/main" val="105582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4463687" y="3622358"/>
            <a:ext cx="3295650" cy="2595562"/>
            <a:chOff x="911" y="2323"/>
            <a:chExt cx="2076" cy="1635"/>
          </a:xfrm>
        </p:grpSpPr>
        <p:grpSp>
          <p:nvGrpSpPr>
            <p:cNvPr id="5" name="Group 5"/>
            <p:cNvGrpSpPr>
              <a:grpSpLocks/>
            </p:cNvGrpSpPr>
            <p:nvPr/>
          </p:nvGrpSpPr>
          <p:grpSpPr bwMode="auto">
            <a:xfrm>
              <a:off x="911" y="2323"/>
              <a:ext cx="2076" cy="1635"/>
              <a:chOff x="911" y="2323"/>
              <a:chExt cx="2076" cy="1635"/>
            </a:xfrm>
          </p:grpSpPr>
          <p:sp>
            <p:nvSpPr>
              <p:cNvPr id="7" name="Freeform 6"/>
              <p:cNvSpPr>
                <a:spLocks/>
              </p:cNvSpPr>
              <p:nvPr/>
            </p:nvSpPr>
            <p:spPr bwMode="auto">
              <a:xfrm>
                <a:off x="1574" y="2797"/>
                <a:ext cx="388" cy="1099"/>
              </a:xfrm>
              <a:custGeom>
                <a:avLst/>
                <a:gdLst>
                  <a:gd name="T0" fmla="*/ 0 w 388"/>
                  <a:gd name="T1" fmla="*/ 0 h 1099"/>
                  <a:gd name="T2" fmla="*/ 0 w 388"/>
                  <a:gd name="T3" fmla="*/ 427 h 1099"/>
                  <a:gd name="T4" fmla="*/ 111 w 388"/>
                  <a:gd name="T5" fmla="*/ 553 h 1099"/>
                  <a:gd name="T6" fmla="*/ 0 w 388"/>
                  <a:gd name="T7" fmla="*/ 671 h 1099"/>
                  <a:gd name="T8" fmla="*/ 0 w 388"/>
                  <a:gd name="T9" fmla="*/ 1098 h 1099"/>
                  <a:gd name="T10" fmla="*/ 387 w 388"/>
                  <a:gd name="T11" fmla="*/ 790 h 1099"/>
                  <a:gd name="T12" fmla="*/ 387 w 388"/>
                  <a:gd name="T13" fmla="*/ 308 h 1099"/>
                  <a:gd name="T14" fmla="*/ 0 w 388"/>
                  <a:gd name="T15" fmla="*/ 0 h 10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7"/>
              <p:cNvSpPr>
                <a:spLocks noChangeShapeType="1"/>
              </p:cNvSpPr>
              <p:nvPr/>
            </p:nvSpPr>
            <p:spPr bwMode="auto">
              <a:xfrm>
                <a:off x="1050" y="3721"/>
                <a:ext cx="489"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8"/>
              <p:cNvSpPr>
                <a:spLocks noChangeShapeType="1"/>
              </p:cNvSpPr>
              <p:nvPr/>
            </p:nvSpPr>
            <p:spPr bwMode="auto">
              <a:xfrm>
                <a:off x="1974" y="3366"/>
                <a:ext cx="488"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9"/>
              <p:cNvSpPr>
                <a:spLocks noChangeShapeType="1"/>
              </p:cNvSpPr>
              <p:nvPr/>
            </p:nvSpPr>
            <p:spPr bwMode="auto">
              <a:xfrm>
                <a:off x="1787" y="2526"/>
                <a:ext cx="0" cy="417"/>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0"/>
              <p:cNvSpPr>
                <a:spLocks noChangeShapeType="1"/>
              </p:cNvSpPr>
              <p:nvPr/>
            </p:nvSpPr>
            <p:spPr bwMode="auto">
              <a:xfrm>
                <a:off x="1043" y="3002"/>
                <a:ext cx="488"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1"/>
              <p:cNvSpPr>
                <a:spLocks noChangeShapeType="1"/>
              </p:cNvSpPr>
              <p:nvPr/>
            </p:nvSpPr>
            <p:spPr bwMode="auto">
              <a:xfrm flipH="1">
                <a:off x="1185" y="2944"/>
                <a:ext cx="78" cy="13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Rectangle 12"/>
              <p:cNvSpPr>
                <a:spLocks noChangeArrowheads="1"/>
              </p:cNvSpPr>
              <p:nvPr/>
            </p:nvSpPr>
            <p:spPr bwMode="auto">
              <a:xfrm>
                <a:off x="1093" y="3073"/>
                <a:ext cx="3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eaLnBrk="0" hangingPunct="0">
                  <a:lnSpc>
                    <a:spcPts val="1200"/>
                  </a:lnSpc>
                </a:pPr>
                <a:r>
                  <a:rPr lang="en-US" altLang="en-US" sz="1000" b="1">
                    <a:solidFill>
                      <a:srgbClr val="000000"/>
                    </a:solidFill>
                  </a:rPr>
                  <a:t>32</a:t>
                </a:r>
              </a:p>
            </p:txBody>
          </p:sp>
          <p:grpSp>
            <p:nvGrpSpPr>
              <p:cNvPr id="14" name="Group 13"/>
              <p:cNvGrpSpPr>
                <a:grpSpLocks/>
              </p:cNvGrpSpPr>
              <p:nvPr/>
            </p:nvGrpSpPr>
            <p:grpSpPr bwMode="auto">
              <a:xfrm>
                <a:off x="1093" y="3655"/>
                <a:ext cx="371" cy="303"/>
                <a:chOff x="1093" y="3655"/>
                <a:chExt cx="371" cy="303"/>
              </a:xfrm>
            </p:grpSpPr>
            <p:sp>
              <p:nvSpPr>
                <p:cNvPr id="23" name="Line 14"/>
                <p:cNvSpPr>
                  <a:spLocks noChangeShapeType="1"/>
                </p:cNvSpPr>
                <p:nvPr/>
              </p:nvSpPr>
              <p:spPr bwMode="auto">
                <a:xfrm flipH="1">
                  <a:off x="1185" y="3655"/>
                  <a:ext cx="78" cy="13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Rectangle 15"/>
                <p:cNvSpPr>
                  <a:spLocks noChangeArrowheads="1"/>
                </p:cNvSpPr>
                <p:nvPr/>
              </p:nvSpPr>
              <p:spPr bwMode="auto">
                <a:xfrm>
                  <a:off x="1093" y="3784"/>
                  <a:ext cx="3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eaLnBrk="0" hangingPunct="0">
                    <a:lnSpc>
                      <a:spcPts val="1200"/>
                    </a:lnSpc>
                  </a:pPr>
                  <a:r>
                    <a:rPr lang="en-US" altLang="en-US" sz="1000" b="1">
                      <a:solidFill>
                        <a:srgbClr val="000000"/>
                      </a:solidFill>
                    </a:rPr>
                    <a:t>32</a:t>
                  </a:r>
                </a:p>
              </p:txBody>
            </p:sp>
          </p:grpSp>
          <p:grpSp>
            <p:nvGrpSpPr>
              <p:cNvPr id="15" name="Group 16"/>
              <p:cNvGrpSpPr>
                <a:grpSpLocks/>
              </p:cNvGrpSpPr>
              <p:nvPr/>
            </p:nvGrpSpPr>
            <p:grpSpPr bwMode="auto">
              <a:xfrm>
                <a:off x="2087" y="3300"/>
                <a:ext cx="371" cy="303"/>
                <a:chOff x="2087" y="3300"/>
                <a:chExt cx="371" cy="303"/>
              </a:xfrm>
            </p:grpSpPr>
            <p:sp>
              <p:nvSpPr>
                <p:cNvPr id="21" name="Line 17"/>
                <p:cNvSpPr>
                  <a:spLocks noChangeShapeType="1"/>
                </p:cNvSpPr>
                <p:nvPr/>
              </p:nvSpPr>
              <p:spPr bwMode="auto">
                <a:xfrm flipH="1">
                  <a:off x="2179" y="3300"/>
                  <a:ext cx="78" cy="13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Rectangle 18"/>
                <p:cNvSpPr>
                  <a:spLocks noChangeArrowheads="1"/>
                </p:cNvSpPr>
                <p:nvPr/>
              </p:nvSpPr>
              <p:spPr bwMode="auto">
                <a:xfrm>
                  <a:off x="2087" y="3429"/>
                  <a:ext cx="3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eaLnBrk="0" hangingPunct="0">
                    <a:lnSpc>
                      <a:spcPts val="1200"/>
                    </a:lnSpc>
                  </a:pPr>
                  <a:r>
                    <a:rPr lang="en-US" altLang="en-US" sz="1000" b="1">
                      <a:solidFill>
                        <a:srgbClr val="000000"/>
                      </a:solidFill>
                    </a:rPr>
                    <a:t>32</a:t>
                  </a:r>
                </a:p>
              </p:txBody>
            </p:sp>
          </p:grpSp>
          <p:sp>
            <p:nvSpPr>
              <p:cNvPr id="16" name="Line 19"/>
              <p:cNvSpPr>
                <a:spLocks noChangeShapeType="1"/>
              </p:cNvSpPr>
              <p:nvPr/>
            </p:nvSpPr>
            <p:spPr bwMode="auto">
              <a:xfrm>
                <a:off x="1721" y="2644"/>
                <a:ext cx="133" cy="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Rectangle 20"/>
              <p:cNvSpPr>
                <a:spLocks noChangeArrowheads="1"/>
              </p:cNvSpPr>
              <p:nvPr/>
            </p:nvSpPr>
            <p:spPr bwMode="auto">
              <a:xfrm>
                <a:off x="1621" y="2323"/>
                <a:ext cx="74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eaLnBrk="0" hangingPunct="0">
                  <a:lnSpc>
                    <a:spcPts val="1800"/>
                  </a:lnSpc>
                  <a:spcBef>
                    <a:spcPts val="600"/>
                  </a:spcBef>
                  <a:spcAft>
                    <a:spcPts val="600"/>
                  </a:spcAft>
                </a:pPr>
                <a:r>
                  <a:rPr lang="en-US" altLang="en-US" sz="1200" b="1">
                    <a:solidFill>
                      <a:srgbClr val="000000"/>
                    </a:solidFill>
                  </a:rPr>
                  <a:t>operation</a:t>
                </a:r>
              </a:p>
            </p:txBody>
          </p:sp>
          <p:sp>
            <p:nvSpPr>
              <p:cNvPr id="18" name="Rectangle 21"/>
              <p:cNvSpPr>
                <a:spLocks noChangeArrowheads="1"/>
              </p:cNvSpPr>
              <p:nvPr/>
            </p:nvSpPr>
            <p:spPr bwMode="auto">
              <a:xfrm>
                <a:off x="2489" y="3216"/>
                <a:ext cx="49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eaLnBrk="0" hangingPunct="0">
                  <a:lnSpc>
                    <a:spcPts val="1800"/>
                  </a:lnSpc>
                  <a:spcBef>
                    <a:spcPts val="600"/>
                  </a:spcBef>
                  <a:spcAft>
                    <a:spcPts val="600"/>
                  </a:spcAft>
                </a:pPr>
                <a:r>
                  <a:rPr lang="en-US" altLang="en-US" sz="1200" b="1">
                    <a:solidFill>
                      <a:srgbClr val="000000"/>
                    </a:solidFill>
                  </a:rPr>
                  <a:t>result</a:t>
                </a:r>
              </a:p>
            </p:txBody>
          </p:sp>
          <p:sp>
            <p:nvSpPr>
              <p:cNvPr id="19" name="Rectangle 22"/>
              <p:cNvSpPr>
                <a:spLocks noChangeArrowheads="1"/>
              </p:cNvSpPr>
              <p:nvPr/>
            </p:nvSpPr>
            <p:spPr bwMode="auto">
              <a:xfrm>
                <a:off x="911" y="2844"/>
                <a:ext cx="31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eaLnBrk="0" hangingPunct="0">
                  <a:lnSpc>
                    <a:spcPts val="1800"/>
                  </a:lnSpc>
                  <a:spcBef>
                    <a:spcPts val="600"/>
                  </a:spcBef>
                  <a:spcAft>
                    <a:spcPts val="600"/>
                  </a:spcAft>
                </a:pPr>
                <a:r>
                  <a:rPr lang="en-US" altLang="en-US" sz="1200" b="1">
                    <a:solidFill>
                      <a:srgbClr val="000000"/>
                    </a:solidFill>
                  </a:rPr>
                  <a:t>a</a:t>
                </a:r>
              </a:p>
            </p:txBody>
          </p:sp>
          <p:sp>
            <p:nvSpPr>
              <p:cNvPr id="20" name="Rectangle 23"/>
              <p:cNvSpPr>
                <a:spLocks noChangeArrowheads="1"/>
              </p:cNvSpPr>
              <p:nvPr/>
            </p:nvSpPr>
            <p:spPr bwMode="auto">
              <a:xfrm>
                <a:off x="911" y="3555"/>
                <a:ext cx="31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eaLnBrk="0" hangingPunct="0">
                  <a:lnSpc>
                    <a:spcPts val="1800"/>
                  </a:lnSpc>
                  <a:spcBef>
                    <a:spcPts val="600"/>
                  </a:spcBef>
                  <a:spcAft>
                    <a:spcPts val="600"/>
                  </a:spcAft>
                </a:pPr>
                <a:r>
                  <a:rPr lang="en-US" altLang="en-US" sz="1200" b="1">
                    <a:solidFill>
                      <a:srgbClr val="000000"/>
                    </a:solidFill>
                  </a:rPr>
                  <a:t>b</a:t>
                </a:r>
              </a:p>
            </p:txBody>
          </p:sp>
        </p:grpSp>
        <p:sp>
          <p:nvSpPr>
            <p:cNvPr id="6" name="Rectangle 24"/>
            <p:cNvSpPr>
              <a:spLocks noChangeArrowheads="1"/>
            </p:cNvSpPr>
            <p:nvPr/>
          </p:nvSpPr>
          <p:spPr bwMode="auto">
            <a:xfrm>
              <a:off x="1613" y="3072"/>
              <a:ext cx="45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tabLst>
                  <a:tab pos="452438" algn="l"/>
                  <a:tab pos="904875" algn="l"/>
                  <a:tab pos="1357313" algn="l"/>
                </a:tabLst>
                <a:defRPr sz="2400">
                  <a:solidFill>
                    <a:schemeClr val="tx1"/>
                  </a:solidFill>
                  <a:latin typeface="Times New Roman" panose="02020603050405020304" pitchFamily="18" charset="0"/>
                </a:defRPr>
              </a:lvl1pPr>
              <a:lvl2pPr marL="452438" defTabSz="904875">
                <a:tabLst>
                  <a:tab pos="452438" algn="l"/>
                  <a:tab pos="904875" algn="l"/>
                  <a:tab pos="1357313" algn="l"/>
                </a:tabLst>
                <a:defRPr sz="2400">
                  <a:solidFill>
                    <a:schemeClr val="tx1"/>
                  </a:solidFill>
                  <a:latin typeface="Times New Roman" panose="02020603050405020304" pitchFamily="18" charset="0"/>
                </a:defRPr>
              </a:lvl2pPr>
              <a:lvl3pPr marL="904875" defTabSz="904875">
                <a:tabLst>
                  <a:tab pos="452438" algn="l"/>
                  <a:tab pos="904875" algn="l"/>
                  <a:tab pos="1357313" algn="l"/>
                </a:tabLst>
                <a:defRPr sz="2400">
                  <a:solidFill>
                    <a:schemeClr val="tx1"/>
                  </a:solidFill>
                  <a:latin typeface="Times New Roman" panose="02020603050405020304" pitchFamily="18" charset="0"/>
                </a:defRPr>
              </a:lvl3pPr>
              <a:lvl4pPr marL="1357313" defTabSz="904875">
                <a:tabLst>
                  <a:tab pos="452438" algn="l"/>
                  <a:tab pos="904875" algn="l"/>
                  <a:tab pos="1357313" algn="l"/>
                </a:tabLst>
                <a:defRPr sz="2400">
                  <a:solidFill>
                    <a:schemeClr val="tx1"/>
                  </a:solidFill>
                  <a:latin typeface="Times New Roman" panose="02020603050405020304" pitchFamily="18" charset="0"/>
                </a:defRPr>
              </a:lvl4pPr>
              <a:lvl5pPr marL="1809750" defTabSz="904875">
                <a:tabLst>
                  <a:tab pos="452438" algn="l"/>
                  <a:tab pos="904875" algn="l"/>
                  <a:tab pos="1357313" algn="l"/>
                </a:tabLst>
                <a:defRPr sz="2400">
                  <a:solidFill>
                    <a:schemeClr val="tx1"/>
                  </a:solidFill>
                  <a:latin typeface="Times New Roman" panose="02020603050405020304" pitchFamily="18" charset="0"/>
                </a:defRPr>
              </a:lvl5pPr>
              <a:lvl6pPr marL="22669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fontAlgn="base">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eaLnBrk="0" hangingPunct="0">
                <a:lnSpc>
                  <a:spcPts val="1600"/>
                </a:lnSpc>
              </a:pPr>
              <a:r>
                <a:rPr lang="en-US" altLang="en-US" sz="1400" b="1">
                  <a:solidFill>
                    <a:srgbClr val="000000"/>
                  </a:solidFill>
                  <a:latin typeface="Arial" panose="020B0604020202020204" pitchFamily="34" charset="0"/>
                </a:rPr>
                <a:t>ALU</a:t>
              </a:r>
            </a:p>
          </p:txBody>
        </p:sp>
      </p:grpSp>
      <p:sp>
        <p:nvSpPr>
          <p:cNvPr id="25" name="Rectangle 3"/>
          <p:cNvSpPr txBox="1">
            <a:spLocks noChangeArrowheads="1"/>
          </p:cNvSpPr>
          <p:nvPr/>
        </p:nvSpPr>
        <p:spPr>
          <a:xfrm>
            <a:off x="2222863" y="842554"/>
            <a:ext cx="8382000" cy="19606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altLang="en-US" dirty="0" smtClean="0"/>
              <a:t>Implementing the ALU</a:t>
            </a:r>
          </a:p>
          <a:p>
            <a:pPr lvl="1"/>
            <a:r>
              <a:rPr lang="en-US" altLang="en-US" dirty="0" smtClean="0"/>
              <a:t>Must support the arithmetic/logic operations</a:t>
            </a:r>
          </a:p>
          <a:p>
            <a:pPr lvl="1"/>
            <a:r>
              <a:rPr lang="en-US" altLang="en-US" dirty="0" smtClean="0"/>
              <a:t>Tradeoffs of cost and speed based on frequency of occurrence, hardware budget.</a:t>
            </a:r>
            <a:endParaRPr lang="en-US" altLang="en-US" dirty="0"/>
          </a:p>
        </p:txBody>
      </p:sp>
    </p:spTree>
    <p:extLst>
      <p:ext uri="{BB962C8B-B14F-4D97-AF65-F5344CB8AC3E}">
        <p14:creationId xmlns:p14="http://schemas.microsoft.com/office/powerpoint/2010/main" val="3062267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media.geeksforgeeks.org/wp-content/uploads/20190405105305/Boo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094" y="724991"/>
            <a:ext cx="5082631" cy="59250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57257" y="2982912"/>
            <a:ext cx="4994366" cy="1477328"/>
          </a:xfrm>
          <a:prstGeom prst="rect">
            <a:avLst/>
          </a:prstGeom>
        </p:spPr>
        <p:txBody>
          <a:bodyPr wrap="square">
            <a:spAutoFit/>
          </a:bodyPr>
          <a:lstStyle/>
          <a:p>
            <a:pPr algn="just"/>
            <a:r>
              <a:rPr lang="en-US" b="0" i="0" dirty="0" smtClean="0">
                <a:solidFill>
                  <a:srgbClr val="273239"/>
                </a:solidFill>
                <a:effectLst/>
                <a:latin typeface="urw-din"/>
              </a:rPr>
              <a:t>We name the register as A, B and Q, AC, BR and QR respectively. </a:t>
            </a:r>
            <a:r>
              <a:rPr lang="en-US" b="0" i="0" dirty="0" err="1" smtClean="0">
                <a:solidFill>
                  <a:srgbClr val="273239"/>
                </a:solidFill>
                <a:effectLst/>
                <a:latin typeface="urw-din"/>
              </a:rPr>
              <a:t>Qn</a:t>
            </a:r>
            <a:r>
              <a:rPr lang="en-US" b="0" i="0" dirty="0" smtClean="0">
                <a:solidFill>
                  <a:srgbClr val="273239"/>
                </a:solidFill>
                <a:effectLst/>
                <a:latin typeface="urw-din"/>
              </a:rPr>
              <a:t> designates the least significant bit of multiplier in the register QR. An extra flip-flop Qn+1is appended to QR to facilitate a double inspection of the multiplier. </a:t>
            </a:r>
            <a:endParaRPr lang="en-IN" dirty="0"/>
          </a:p>
        </p:txBody>
      </p:sp>
    </p:spTree>
    <p:extLst>
      <p:ext uri="{BB962C8B-B14F-4D97-AF65-F5344CB8AC3E}">
        <p14:creationId xmlns:p14="http://schemas.microsoft.com/office/powerpoint/2010/main" val="1863833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9783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74669" y="816429"/>
            <a:ext cx="8382000" cy="5257800"/>
          </a:xfrm>
          <a:prstGeom prst="rect">
            <a:avLst/>
          </a:prstGeom>
          <a:noFill/>
          <a:ln/>
        </p:spPr>
        <p:txBody>
          <a:bodyPr vert="horz" lIns="90488" tIns="44450" rIns="90488" bIns="4445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lnSpc>
                <a:spcPct val="130000"/>
              </a:lnSpc>
            </a:pPr>
            <a:r>
              <a:rPr lang="en-US" altLang="en-US" smtClean="0"/>
              <a:t>Negating a two's complement number:  invert all bits and add 1</a:t>
            </a:r>
          </a:p>
          <a:p>
            <a:pPr lvl="1" eaLnBrk="0" hangingPunct="0">
              <a:lnSpc>
                <a:spcPct val="130000"/>
              </a:lnSpc>
            </a:pPr>
            <a:r>
              <a:rPr lang="en-US" altLang="en-US" smtClean="0"/>
              <a:t>remember:  “negate” and “invert” are quite different!</a:t>
            </a:r>
          </a:p>
          <a:p>
            <a:pPr eaLnBrk="0" hangingPunct="0">
              <a:lnSpc>
                <a:spcPct val="130000"/>
              </a:lnSpc>
            </a:pPr>
            <a:r>
              <a:rPr lang="en-US" altLang="en-US" smtClean="0"/>
              <a:t>Converting n bit numbers into numbers with more than n bits:</a:t>
            </a:r>
          </a:p>
          <a:p>
            <a:pPr lvl="1" eaLnBrk="0" hangingPunct="0">
              <a:lnSpc>
                <a:spcPct val="130000"/>
              </a:lnSpc>
            </a:pPr>
            <a:r>
              <a:rPr lang="en-US" altLang="en-US" smtClean="0"/>
              <a:t>MIPS 16 bit immediate gets converted to 32 bits for arithmetic</a:t>
            </a:r>
          </a:p>
          <a:p>
            <a:pPr lvl="1" eaLnBrk="0" hangingPunct="0">
              <a:lnSpc>
                <a:spcPct val="130000"/>
              </a:lnSpc>
            </a:pPr>
            <a:r>
              <a:rPr lang="en-US" altLang="en-US" smtClean="0"/>
              <a:t>copy the most significant bit (the sign bit) into the other bits</a:t>
            </a:r>
            <a:br>
              <a:rPr lang="en-US" altLang="en-US" smtClean="0"/>
            </a:br>
            <a:r>
              <a:rPr lang="en-US" altLang="en-US" smtClean="0">
                <a:latin typeface="Courier New" panose="02070309020205020404" pitchFamily="49" charset="0"/>
              </a:rPr>
              <a:t>		0010  -&gt; 0000 0010</a:t>
            </a:r>
            <a:br>
              <a:rPr lang="en-US" altLang="en-US" smtClean="0">
                <a:latin typeface="Courier New" panose="02070309020205020404" pitchFamily="49" charset="0"/>
              </a:rPr>
            </a:br>
            <a:r>
              <a:rPr lang="en-US" altLang="en-US" smtClean="0">
                <a:latin typeface="Courier New" panose="02070309020205020404" pitchFamily="49" charset="0"/>
              </a:rPr>
              <a:t>		1010  -&gt; 1111 1010</a:t>
            </a:r>
            <a:endParaRPr lang="en-US" altLang="en-US" smtClean="0"/>
          </a:p>
          <a:p>
            <a:pPr lvl="1" eaLnBrk="0" hangingPunct="0">
              <a:lnSpc>
                <a:spcPct val="130000"/>
              </a:lnSpc>
            </a:pPr>
            <a:r>
              <a:rPr lang="en-US" altLang="en-US" smtClean="0"/>
              <a:t>"sign extension"   (lbu  vs.  lb)</a:t>
            </a:r>
            <a:endParaRPr lang="en-US" altLang="en-US" dirty="0"/>
          </a:p>
        </p:txBody>
      </p:sp>
    </p:spTree>
    <p:extLst>
      <p:ext uri="{BB962C8B-B14F-4D97-AF65-F5344CB8AC3E}">
        <p14:creationId xmlns:p14="http://schemas.microsoft.com/office/powerpoint/2010/main" val="332779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726474" y="894805"/>
            <a:ext cx="8382000" cy="5257800"/>
          </a:xfrm>
          <a:prstGeom prst="rect">
            <a:avLst/>
          </a:prstGeom>
          <a:noFill/>
          <a:ln/>
        </p:spPr>
        <p:txBody>
          <a:bodyPr vert="horz" lIns="90488" tIns="44450" rIns="90488" bIns="4445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lnSpc>
                <a:spcPct val="110000"/>
              </a:lnSpc>
            </a:pPr>
            <a:r>
              <a:rPr lang="en-US" altLang="en-US" dirty="0" smtClean="0"/>
              <a:t>Just like (carry/borrow 1s)</a:t>
            </a:r>
            <a:br>
              <a:rPr lang="en-US" altLang="en-US" dirty="0" smtClean="0"/>
            </a:br>
            <a:r>
              <a:rPr lang="en-US" altLang="en-US" dirty="0" smtClean="0">
                <a:latin typeface="Courier New" panose="02070309020205020404" pitchFamily="49" charset="0"/>
              </a:rPr>
              <a:t>	  0111		  0111	  	  0110</a:t>
            </a:r>
            <a:br>
              <a:rPr lang="en-US" altLang="en-US" dirty="0" smtClean="0">
                <a:latin typeface="Courier New" panose="02070309020205020404" pitchFamily="49" charset="0"/>
              </a:rPr>
            </a:br>
            <a:r>
              <a:rPr lang="en-US" altLang="en-US" dirty="0" smtClean="0">
                <a:latin typeface="Courier New" panose="02070309020205020404" pitchFamily="49" charset="0"/>
              </a:rPr>
              <a:t>	</a:t>
            </a:r>
            <a:r>
              <a:rPr lang="en-US" altLang="en-US" u="sng" dirty="0" smtClean="0">
                <a:latin typeface="Courier New" panose="02070309020205020404" pitchFamily="49" charset="0"/>
              </a:rPr>
              <a:t>+ 0110		- 0110		- 0101</a:t>
            </a:r>
            <a:r>
              <a:rPr lang="en-US" altLang="en-US" u="sng" dirty="0" smtClean="0"/>
              <a:t/>
            </a:r>
            <a:br>
              <a:rPr lang="en-US" altLang="en-US" u="sng" dirty="0" smtClean="0"/>
            </a:br>
            <a:endParaRPr lang="en-US" altLang="en-US" u="sng" dirty="0" smtClean="0"/>
          </a:p>
          <a:p>
            <a:pPr eaLnBrk="0" hangingPunct="0">
              <a:lnSpc>
                <a:spcPct val="110000"/>
              </a:lnSpc>
            </a:pPr>
            <a:r>
              <a:rPr lang="en-US" altLang="en-US" dirty="0" smtClean="0"/>
              <a:t>Two's complement operations easy</a:t>
            </a:r>
          </a:p>
          <a:p>
            <a:pPr lvl="1" eaLnBrk="0" hangingPunct="0">
              <a:lnSpc>
                <a:spcPct val="110000"/>
              </a:lnSpc>
            </a:pPr>
            <a:r>
              <a:rPr lang="en-US" altLang="en-US" dirty="0" smtClean="0"/>
              <a:t>subtraction using addition of negative numbers</a:t>
            </a:r>
            <a:br>
              <a:rPr lang="en-US" altLang="en-US" dirty="0" smtClean="0"/>
            </a:br>
            <a:r>
              <a:rPr lang="en-US" altLang="en-US" dirty="0" smtClean="0">
                <a:latin typeface="Courier New" panose="02070309020205020404" pitchFamily="49" charset="0"/>
              </a:rPr>
              <a:t>	  0111	</a:t>
            </a:r>
            <a:br>
              <a:rPr lang="en-US" altLang="en-US" dirty="0" smtClean="0">
                <a:latin typeface="Courier New" panose="02070309020205020404" pitchFamily="49" charset="0"/>
              </a:rPr>
            </a:br>
            <a:r>
              <a:rPr lang="en-US" altLang="en-US" dirty="0" smtClean="0">
                <a:latin typeface="Courier New" panose="02070309020205020404" pitchFamily="49" charset="0"/>
              </a:rPr>
              <a:t>	</a:t>
            </a:r>
            <a:r>
              <a:rPr lang="en-US" altLang="en-US" u="sng" dirty="0" smtClean="0">
                <a:latin typeface="Courier New" panose="02070309020205020404" pitchFamily="49" charset="0"/>
              </a:rPr>
              <a:t>+ 1010</a:t>
            </a:r>
            <a:r>
              <a:rPr lang="en-US" altLang="en-US" u="sng" dirty="0" smtClean="0"/>
              <a:t>	</a:t>
            </a:r>
            <a:br>
              <a:rPr lang="en-US" altLang="en-US" u="sng" dirty="0" smtClean="0"/>
            </a:br>
            <a:endParaRPr lang="en-US" altLang="en-US" u="sng" dirty="0" smtClean="0"/>
          </a:p>
          <a:p>
            <a:pPr eaLnBrk="0" hangingPunct="0">
              <a:lnSpc>
                <a:spcPct val="110000"/>
              </a:lnSpc>
            </a:pPr>
            <a:r>
              <a:rPr lang="en-US" altLang="en-US" dirty="0" smtClean="0"/>
              <a:t>Overflow  (result too large or too small for finite computer word):</a:t>
            </a:r>
          </a:p>
          <a:p>
            <a:pPr lvl="1" eaLnBrk="0" hangingPunct="0">
              <a:lnSpc>
                <a:spcPct val="110000"/>
              </a:lnSpc>
            </a:pPr>
            <a:r>
              <a:rPr lang="en-US" altLang="en-US" dirty="0" smtClean="0"/>
              <a:t>Example: -8 &lt;= 4-bit binary number &lt;=7</a:t>
            </a:r>
          </a:p>
          <a:p>
            <a:pPr lvl="1" eaLnBrk="0" hangingPunct="0">
              <a:lnSpc>
                <a:spcPct val="110000"/>
              </a:lnSpc>
            </a:pPr>
            <a:endParaRPr lang="en-US" altLang="en-US" i="1" dirty="0">
              <a:latin typeface="Times New Roman" panose="02020603050405020304" pitchFamily="18" charset="0"/>
            </a:endParaRPr>
          </a:p>
        </p:txBody>
      </p:sp>
    </p:spTree>
    <p:extLst>
      <p:ext uri="{BB962C8B-B14F-4D97-AF65-F5344CB8AC3E}">
        <p14:creationId xmlns:p14="http://schemas.microsoft.com/office/powerpoint/2010/main" val="369153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1961605" y="1129937"/>
            <a:ext cx="8382000" cy="5257800"/>
          </a:xfrm>
          <a:prstGeom prst="rect">
            <a:avLst/>
          </a:prstGeom>
          <a:noFill/>
          <a:ln/>
        </p:spPr>
        <p:txBody>
          <a:bodyPr vert="horz" lIns="90488" tIns="44450" rIns="90488" bIns="4445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r>
              <a:rPr lang="en-US" altLang="en-US" smtClean="0"/>
              <a:t>No overflow when adding a positive and a negative number</a:t>
            </a:r>
          </a:p>
          <a:p>
            <a:pPr eaLnBrk="0" hangingPunct="0"/>
            <a:r>
              <a:rPr lang="en-US" altLang="en-US" smtClean="0"/>
              <a:t>No overflow when signs are the same for subtraction</a:t>
            </a:r>
          </a:p>
          <a:p>
            <a:pPr eaLnBrk="0" hangingPunct="0"/>
            <a:r>
              <a:rPr lang="en-US" altLang="en-US" smtClean="0"/>
              <a:t>Overflow occurs when the value affects the sign:</a:t>
            </a:r>
          </a:p>
          <a:p>
            <a:pPr lvl="1" eaLnBrk="0" hangingPunct="0"/>
            <a:r>
              <a:rPr lang="en-US" altLang="en-US" smtClean="0"/>
              <a:t>overflow when adding two positives yields a negative </a:t>
            </a:r>
          </a:p>
          <a:p>
            <a:pPr lvl="1" eaLnBrk="0" hangingPunct="0"/>
            <a:r>
              <a:rPr lang="en-US" altLang="en-US" smtClean="0"/>
              <a:t>or, adding two negatives gives a positive</a:t>
            </a:r>
          </a:p>
          <a:p>
            <a:pPr lvl="1" eaLnBrk="0" hangingPunct="0"/>
            <a:r>
              <a:rPr lang="en-US" altLang="en-US" smtClean="0"/>
              <a:t>or, subtract a negative from a positive and get a negative</a:t>
            </a:r>
          </a:p>
          <a:p>
            <a:pPr lvl="1" eaLnBrk="0" hangingPunct="0"/>
            <a:r>
              <a:rPr lang="en-US" altLang="en-US" smtClean="0"/>
              <a:t>or, subtract a positive from a negative and get a positive</a:t>
            </a:r>
            <a:endParaRPr lang="en-US" altLang="en-US" dirty="0"/>
          </a:p>
        </p:txBody>
      </p:sp>
    </p:spTree>
    <p:extLst>
      <p:ext uri="{BB962C8B-B14F-4D97-AF65-F5344CB8AC3E}">
        <p14:creationId xmlns:p14="http://schemas.microsoft.com/office/powerpoint/2010/main" val="275611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48988" y="1796143"/>
            <a:ext cx="8382000" cy="3677194"/>
          </a:xfrm>
          <a:prstGeom prst="rect">
            <a:avLst/>
          </a:prstGeom>
          <a:noFill/>
          <a:ln/>
        </p:spPr>
        <p:txBody>
          <a:bodyPr vert="horz" lIns="90488" tIns="44450" rIns="90488" bIns="4445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r>
              <a:rPr lang="en-US" altLang="en-US" dirty="0" smtClean="0"/>
              <a:t>An exception (interrupt) occurs</a:t>
            </a:r>
          </a:p>
          <a:p>
            <a:pPr lvl="1" eaLnBrk="0" hangingPunct="0"/>
            <a:r>
              <a:rPr lang="en-US" altLang="en-US" dirty="0" smtClean="0"/>
              <a:t>Control jumps to predefined address for exception</a:t>
            </a:r>
          </a:p>
          <a:p>
            <a:pPr lvl="1" eaLnBrk="0" hangingPunct="0"/>
            <a:r>
              <a:rPr lang="en-US" altLang="en-US" dirty="0" smtClean="0"/>
              <a:t>Interrupted address is saved for possible resumption</a:t>
            </a:r>
          </a:p>
          <a:p>
            <a:pPr lvl="1" eaLnBrk="0" hangingPunct="0"/>
            <a:endParaRPr lang="en-US" altLang="en-US" dirty="0" smtClean="0"/>
          </a:p>
          <a:p>
            <a:pPr eaLnBrk="0" hangingPunct="0"/>
            <a:r>
              <a:rPr lang="en-US" altLang="en-US" dirty="0" smtClean="0"/>
              <a:t>Details based on software system / language</a:t>
            </a:r>
          </a:p>
          <a:p>
            <a:pPr lvl="1" eaLnBrk="0" hangingPunct="0"/>
            <a:endParaRPr lang="en-US" altLang="en-US" dirty="0" smtClean="0"/>
          </a:p>
        </p:txBody>
      </p:sp>
    </p:spTree>
    <p:extLst>
      <p:ext uri="{BB962C8B-B14F-4D97-AF65-F5344CB8AC3E}">
        <p14:creationId xmlns:p14="http://schemas.microsoft.com/office/powerpoint/2010/main" val="75087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p:cNvSpPr txBox="1">
            <a:spLocks noChangeArrowheads="1"/>
          </p:cNvSpPr>
          <p:nvPr/>
        </p:nvSpPr>
        <p:spPr>
          <a:xfrm>
            <a:off x="2575560" y="986246"/>
            <a:ext cx="8382000" cy="5257800"/>
          </a:xfrm>
          <a:prstGeom prst="rect">
            <a:avLst/>
          </a:prstGeom>
          <a:noFill/>
          <a:ln/>
        </p:spPr>
        <p:txBody>
          <a:bodyPr vert="horz" lIns="90488" tIns="44450" rIns="90488" bIns="4445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lnSpc>
                <a:spcPct val="110000"/>
              </a:lnSpc>
            </a:pPr>
            <a:r>
              <a:rPr lang="en-US" altLang="en-US" sz="2000" smtClean="0"/>
              <a:t>Not easy to decide the “best” way to build something</a:t>
            </a:r>
          </a:p>
          <a:p>
            <a:pPr lvl="1" eaLnBrk="0" hangingPunct="0"/>
            <a:r>
              <a:rPr lang="en-US" altLang="en-US" sz="1800" smtClean="0"/>
              <a:t>Don't want too many inputs to a single gate</a:t>
            </a:r>
          </a:p>
          <a:p>
            <a:pPr lvl="1" eaLnBrk="0" hangingPunct="0"/>
            <a:r>
              <a:rPr lang="en-US" altLang="en-US" sz="1800" smtClean="0"/>
              <a:t>Don’t want to have to go through too many gates</a:t>
            </a:r>
          </a:p>
          <a:p>
            <a:pPr lvl="1" eaLnBrk="0" hangingPunct="0"/>
            <a:r>
              <a:rPr lang="en-US" altLang="en-US" sz="1800" smtClean="0"/>
              <a:t>For our purposes, ease of comprehension is important</a:t>
            </a:r>
          </a:p>
          <a:p>
            <a:pPr eaLnBrk="0" hangingPunct="0">
              <a:lnSpc>
                <a:spcPct val="110000"/>
              </a:lnSpc>
            </a:pPr>
            <a:r>
              <a:rPr lang="en-US" altLang="en-US" sz="2000" smtClean="0"/>
              <a:t>Let's look at a 1-bit ALU for addition:</a:t>
            </a:r>
            <a:endParaRPr lang="en-US" altLang="zh-CN" sz="2000" smtClean="0">
              <a:ea typeface="宋体" panose="02010600030101010101" pitchFamily="2" charset="-122"/>
            </a:endParaRPr>
          </a:p>
          <a:p>
            <a:pPr lvl="1" eaLnBrk="0" hangingPunct="0">
              <a:lnSpc>
                <a:spcPct val="110000"/>
              </a:lnSpc>
            </a:pPr>
            <a:r>
              <a:rPr lang="en-US" altLang="zh-CN" sz="1800" smtClean="0">
                <a:ea typeface="宋体" panose="02010600030101010101" pitchFamily="2" charset="-122"/>
              </a:rPr>
              <a:t>Building blocks: AND, OR, Inverter, MUX, etc.	</a:t>
            </a:r>
            <a:r>
              <a:rPr lang="en-US" altLang="en-US" sz="1800" smtClean="0"/>
              <a:t/>
            </a:r>
            <a:br>
              <a:rPr lang="en-US" altLang="en-US" sz="1800" smtClean="0"/>
            </a:br>
            <a:r>
              <a:rPr lang="en-US" altLang="en-US" sz="1800" smtClean="0"/>
              <a:t/>
            </a:r>
            <a:br>
              <a:rPr lang="en-US" altLang="en-US" sz="1800" smtClean="0"/>
            </a:br>
            <a:r>
              <a:rPr lang="en-US" altLang="en-US" sz="1800" smtClean="0"/>
              <a:t/>
            </a:r>
            <a:br>
              <a:rPr lang="en-US" altLang="en-US" sz="1800" smtClean="0"/>
            </a:br>
            <a:r>
              <a:rPr lang="en-US" altLang="en-US" sz="1800" smtClean="0"/>
              <a:t/>
            </a:r>
            <a:br>
              <a:rPr lang="en-US" altLang="en-US" sz="1800" smtClean="0"/>
            </a:br>
            <a:r>
              <a:rPr lang="en-US" altLang="en-US" sz="1800" smtClean="0"/>
              <a:t/>
            </a:r>
            <a:br>
              <a:rPr lang="en-US" altLang="en-US" sz="1800" smtClean="0"/>
            </a:br>
            <a:endParaRPr lang="en-US" altLang="en-US" sz="1800" smtClean="0"/>
          </a:p>
          <a:p>
            <a:pPr eaLnBrk="0" hangingPunct="0">
              <a:lnSpc>
                <a:spcPct val="110000"/>
              </a:lnSpc>
            </a:pPr>
            <a:endParaRPr lang="en-US" altLang="zh-CN" sz="2000" smtClean="0">
              <a:ea typeface="宋体" panose="02010600030101010101" pitchFamily="2" charset="-122"/>
            </a:endParaRPr>
          </a:p>
          <a:p>
            <a:pPr eaLnBrk="0" hangingPunct="0">
              <a:lnSpc>
                <a:spcPct val="110000"/>
              </a:lnSpc>
            </a:pPr>
            <a:r>
              <a:rPr lang="en-US" altLang="en-US" sz="2000" smtClean="0"/>
              <a:t>How could we build a 1-bit ALU for add, and, and or?</a:t>
            </a:r>
          </a:p>
          <a:p>
            <a:pPr eaLnBrk="0" hangingPunct="0">
              <a:lnSpc>
                <a:spcPct val="110000"/>
              </a:lnSpc>
            </a:pPr>
            <a:r>
              <a:rPr lang="en-US" altLang="en-US" sz="2000" smtClean="0"/>
              <a:t>How could we build a 32-bit ALU?</a:t>
            </a:r>
            <a:br>
              <a:rPr lang="en-US" altLang="en-US" sz="2000" smtClean="0"/>
            </a:br>
            <a:r>
              <a:rPr lang="en-US" altLang="en-US" sz="2000" smtClean="0"/>
              <a:t>	</a:t>
            </a:r>
            <a:endParaRPr lang="en-US" altLang="en-US" sz="2000" dirty="0"/>
          </a:p>
        </p:txBody>
      </p:sp>
      <p:sp>
        <p:nvSpPr>
          <p:cNvPr id="5" name="Rectangle 1029"/>
          <p:cNvSpPr>
            <a:spLocks noChangeArrowheads="1"/>
          </p:cNvSpPr>
          <p:nvPr/>
        </p:nvSpPr>
        <p:spPr bwMode="auto">
          <a:xfrm>
            <a:off x="6101489" y="3446145"/>
            <a:ext cx="3432175"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800" b="1">
                <a:latin typeface="Courier New" panose="02070309020205020404" pitchFamily="49" charset="0"/>
              </a:rPr>
              <a:t>c</a:t>
            </a:r>
            <a:r>
              <a:rPr lang="en-US" altLang="en-US" sz="1800" b="1" baseline="-25000">
                <a:latin typeface="Courier New" panose="02070309020205020404" pitchFamily="49" charset="0"/>
              </a:rPr>
              <a:t>out</a:t>
            </a:r>
            <a:r>
              <a:rPr lang="en-US" altLang="en-US" sz="1800" b="1">
                <a:latin typeface="Courier New" panose="02070309020205020404" pitchFamily="49" charset="0"/>
              </a:rPr>
              <a:t> = a b + a c</a:t>
            </a:r>
            <a:r>
              <a:rPr lang="en-US" altLang="en-US" sz="1800" b="1" baseline="-25000">
                <a:latin typeface="Courier New" panose="02070309020205020404" pitchFamily="49" charset="0"/>
              </a:rPr>
              <a:t>in</a:t>
            </a:r>
            <a:r>
              <a:rPr lang="en-US" altLang="en-US" sz="1800" b="1">
                <a:latin typeface="Courier New" panose="02070309020205020404" pitchFamily="49" charset="0"/>
              </a:rPr>
              <a:t> + b c</a:t>
            </a:r>
            <a:r>
              <a:rPr lang="en-US" altLang="en-US" sz="1800" b="1" baseline="-25000">
                <a:latin typeface="Courier New" panose="02070309020205020404" pitchFamily="49" charset="0"/>
              </a:rPr>
              <a:t>in</a:t>
            </a:r>
          </a:p>
          <a:p>
            <a:pPr eaLnBrk="0" hangingPunct="0"/>
            <a:r>
              <a:rPr lang="en-US" altLang="en-US" sz="1800" b="1">
                <a:latin typeface="Courier New" panose="02070309020205020404" pitchFamily="49" charset="0"/>
              </a:rPr>
              <a:t>sum = a xor b xor c</a:t>
            </a:r>
            <a:r>
              <a:rPr lang="en-US" altLang="en-US" sz="1800" b="1" baseline="-25000">
                <a:latin typeface="Courier New" panose="02070309020205020404" pitchFamily="49" charset="0"/>
              </a:rPr>
              <a:t>in</a:t>
            </a:r>
            <a:endParaRPr lang="en-US" altLang="en-US" sz="1800" baseline="-25000">
              <a:latin typeface="Courier New" panose="02070309020205020404" pitchFamily="49" charset="0"/>
            </a:endParaRPr>
          </a:p>
          <a:p>
            <a:pPr eaLnBrk="0" hangingPunct="0"/>
            <a:endParaRPr lang="en-US" altLang="en-US" sz="1800" baseline="-25000">
              <a:latin typeface="Courier New" panose="02070309020205020404" pitchFamily="49" charset="0"/>
            </a:endParaRPr>
          </a:p>
        </p:txBody>
      </p:sp>
      <p:pic>
        <p:nvPicPr>
          <p:cNvPr id="6" name="Picture 10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201" y="3093720"/>
            <a:ext cx="19907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274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183674" y="711926"/>
            <a:ext cx="4267200"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t>AND and OR</a:t>
            </a:r>
          </a:p>
          <a:p>
            <a:pPr lvl="1"/>
            <a:r>
              <a:rPr lang="en-US" altLang="en-US" smtClean="0"/>
              <a:t>A logic unit performing logic </a:t>
            </a:r>
            <a:r>
              <a:rPr lang="en-US" altLang="en-US" smtClean="0">
                <a:solidFill>
                  <a:srgbClr val="FF0000"/>
                </a:solidFill>
              </a:rPr>
              <a:t>AND</a:t>
            </a:r>
            <a:r>
              <a:rPr lang="en-US" altLang="en-US" smtClean="0"/>
              <a:t> and </a:t>
            </a:r>
            <a:r>
              <a:rPr lang="en-US" altLang="en-US" smtClean="0">
                <a:solidFill>
                  <a:srgbClr val="FF0000"/>
                </a:solidFill>
              </a:rPr>
              <a:t>OR</a:t>
            </a:r>
            <a:r>
              <a:rPr lang="en-US" altLang="en-US" smtClean="0"/>
              <a:t>.</a:t>
            </a:r>
          </a:p>
          <a:p>
            <a:pPr lvl="1"/>
            <a:endParaRPr lang="en-US" altLang="en-US" smtClean="0"/>
          </a:p>
          <a:p>
            <a:r>
              <a:rPr lang="en-US" altLang="en-US" smtClean="0"/>
              <a:t>Full Adder</a:t>
            </a:r>
          </a:p>
          <a:p>
            <a:pPr lvl="1"/>
            <a:r>
              <a:rPr lang="en-US" altLang="en-US" smtClean="0"/>
              <a:t>A 1-bit </a:t>
            </a:r>
            <a:r>
              <a:rPr lang="en-US" altLang="en-US" b="1" smtClean="0">
                <a:solidFill>
                  <a:srgbClr val="FF0000"/>
                </a:solidFill>
              </a:rPr>
              <a:t>Full Adder</a:t>
            </a:r>
            <a:r>
              <a:rPr lang="en-US" altLang="en-US" smtClean="0"/>
              <a:t> </a:t>
            </a:r>
            <a:r>
              <a:rPr lang="en-US" altLang="en-US" b="1" smtClean="0"/>
              <a:t>(</a:t>
            </a:r>
            <a:r>
              <a:rPr lang="en-US" altLang="en-US" b="1" smtClean="0">
                <a:solidFill>
                  <a:srgbClr val="FF0000"/>
                </a:solidFill>
              </a:rPr>
              <a:t>(3,2) adder</a:t>
            </a:r>
            <a:r>
              <a:rPr lang="en-US" altLang="en-US" b="1" smtClean="0"/>
              <a:t>).</a:t>
            </a:r>
            <a:endParaRPr lang="en-US" altLang="en-US" smtClean="0"/>
          </a:p>
          <a:p>
            <a:pPr lvl="1"/>
            <a:r>
              <a:rPr lang="en-US" altLang="en-US" smtClean="0"/>
              <a:t>Implementation of a 1-bit adder </a:t>
            </a:r>
          </a:p>
          <a:p>
            <a:pPr lvl="1"/>
            <a:endParaRPr lang="en-US" altLang="en-US" smtClean="0"/>
          </a:p>
          <a:p>
            <a:r>
              <a:rPr lang="en-US" altLang="en-US" smtClean="0"/>
              <a:t>A 1-bit ALU that performs AND, OR, and addition</a:t>
            </a:r>
          </a:p>
          <a:p>
            <a:pPr lvl="1"/>
            <a:r>
              <a:rPr lang="en-US" altLang="en-US" smtClean="0"/>
              <a:t>Figu</a:t>
            </a:r>
            <a:r>
              <a:rPr lang="en-US" altLang="zh-CN" smtClean="0">
                <a:ea typeface="宋体" panose="02010600030101010101" pitchFamily="2" charset="-122"/>
              </a:rPr>
              <a:t>re B.5.6</a:t>
            </a:r>
            <a:endParaRPr lang="en-US" altLang="en-US" dirty="0"/>
          </a:p>
        </p:txBody>
      </p:sp>
      <p:pic>
        <p:nvPicPr>
          <p:cNvPr id="5"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474" y="2845526"/>
            <a:ext cx="2778125" cy="30178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274" y="864326"/>
            <a:ext cx="2925763"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5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350" y="734241"/>
            <a:ext cx="3178175" cy="5657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6"/>
          <p:cNvSpPr txBox="1">
            <a:spLocks noChangeArrowheads="1"/>
          </p:cNvSpPr>
          <p:nvPr/>
        </p:nvSpPr>
        <p:spPr bwMode="auto">
          <a:xfrm>
            <a:off x="2829650" y="2670991"/>
            <a:ext cx="23145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 32-bit ALU for AND,</a:t>
            </a:r>
          </a:p>
          <a:p>
            <a:r>
              <a:rPr lang="en-US" altLang="en-US" sz="1600"/>
              <a:t>OR and ADD operation:</a:t>
            </a:r>
            <a:br>
              <a:rPr lang="en-US" altLang="en-US" sz="1600"/>
            </a:br>
            <a:r>
              <a:rPr lang="en-US" altLang="en-US" sz="1600"/>
              <a:t>connecting 32 1-bit ALUs</a:t>
            </a:r>
          </a:p>
        </p:txBody>
      </p:sp>
    </p:spTree>
    <p:extLst>
      <p:ext uri="{BB962C8B-B14F-4D97-AF65-F5344CB8AC3E}">
        <p14:creationId xmlns:p14="http://schemas.microsoft.com/office/powerpoint/2010/main" val="1237936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879</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宋体</vt:lpstr>
      <vt:lpstr>Arial</vt:lpstr>
      <vt:lpstr>Calibri</vt:lpstr>
      <vt:lpstr>Calibri Light</vt:lpstr>
      <vt:lpstr>Courier New</vt:lpstr>
      <vt:lpstr>Times New Roman</vt:lpstr>
      <vt:lpstr>urw-din</vt:lpstr>
      <vt:lpstr>Office Theme</vt:lpstr>
      <vt:lpstr>Module 2 (COA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Booths Algorithm (Fixed point Multiplication)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nil.the.great@gmail.com</dc:creator>
  <cp:lastModifiedBy>nil.the.great@gmail.com</cp:lastModifiedBy>
  <cp:revision>6</cp:revision>
  <dcterms:created xsi:type="dcterms:W3CDTF">2022-03-01T03:43:16Z</dcterms:created>
  <dcterms:modified xsi:type="dcterms:W3CDTF">2022-03-01T05:28:06Z</dcterms:modified>
</cp:coreProperties>
</file>