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71" r:id="rId2"/>
    <p:sldId id="317" r:id="rId3"/>
    <p:sldId id="373" r:id="rId4"/>
    <p:sldId id="374" r:id="rId5"/>
    <p:sldId id="375" r:id="rId6"/>
    <p:sldId id="318" r:id="rId7"/>
    <p:sldId id="364" r:id="rId8"/>
    <p:sldId id="365" r:id="rId9"/>
    <p:sldId id="366" r:id="rId10"/>
    <p:sldId id="367" r:id="rId11"/>
    <p:sldId id="368" r:id="rId12"/>
    <p:sldId id="369" r:id="rId13"/>
    <p:sldId id="370" r:id="rId14"/>
    <p:sldId id="349" r:id="rId15"/>
    <p:sldId id="350" r:id="rId16"/>
    <p:sldId id="363" r:id="rId17"/>
    <p:sldId id="351" r:id="rId18"/>
    <p:sldId id="352" r:id="rId19"/>
    <p:sldId id="353" r:id="rId20"/>
    <p:sldId id="354" r:id="rId21"/>
    <p:sldId id="355" r:id="rId22"/>
    <p:sldId id="376" r:id="rId23"/>
    <p:sldId id="377" r:id="rId24"/>
    <p:sldId id="378" r:id="rId25"/>
    <p:sldId id="379" r:id="rId26"/>
    <p:sldId id="380" r:id="rId27"/>
    <p:sldId id="381" r:id="rId28"/>
    <p:sldId id="383" r:id="rId29"/>
    <p:sldId id="382" r:id="rId30"/>
    <p:sldId id="372" r:id="rId31"/>
    <p:sldId id="385" r:id="rId32"/>
    <p:sldId id="384" r:id="rId33"/>
    <p:sldId id="386" r:id="rId34"/>
    <p:sldId id="387" r:id="rId35"/>
    <p:sldId id="388" r:id="rId36"/>
    <p:sldId id="390" r:id="rId37"/>
    <p:sldId id="411" r:id="rId38"/>
    <p:sldId id="413" r:id="rId39"/>
    <p:sldId id="414" r:id="rId40"/>
    <p:sldId id="391" r:id="rId41"/>
    <p:sldId id="392" r:id="rId42"/>
    <p:sldId id="393" r:id="rId43"/>
    <p:sldId id="410" r:id="rId44"/>
    <p:sldId id="412"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66"/>
    <a:srgbClr val="3366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06" autoAdjust="0"/>
    <p:restoredTop sz="94699" autoAdjust="0"/>
  </p:normalViewPr>
  <p:slideViewPr>
    <p:cSldViewPr>
      <p:cViewPr>
        <p:scale>
          <a:sx n="80" d="100"/>
          <a:sy n="80" d="100"/>
        </p:scale>
        <p:origin x="-1098"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BEF653-8D40-44A2-A9B0-7EE5F64999D3}" type="datetimeFigureOut">
              <a:rPr lang="en-US" smtClean="0"/>
              <a:t>2022-04-25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4BC62-0152-4D6B-A2D4-2FDD8BCA30A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0FBBAE-FD6C-4896-8485-12F962CDFA59}" type="slidenum">
              <a:rPr lang="en-US"/>
              <a:pPr/>
              <a:t>56</a:t>
            </a:fld>
            <a:endParaRPr 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547B8-F7FE-4F56-B289-622B0BDCE4AA}" type="slidenum">
              <a:rPr lang="en-US"/>
              <a:pPr/>
              <a:t>57</a:t>
            </a:fld>
            <a:endParaRPr 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C2ABA-C9D7-4899-800E-898BCDCF224D}" type="slidenum">
              <a:rPr lang="en-US"/>
              <a:pPr/>
              <a:t>58</a:t>
            </a:fld>
            <a:endParaRPr lang="en-US"/>
          </a:p>
        </p:txBody>
      </p:sp>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4B013-FF57-4E07-AC87-3A13B07287C9}" type="slidenum">
              <a:rPr lang="en-US"/>
              <a:pPr/>
              <a:t>59</a:t>
            </a:fld>
            <a:endParaRPr lang="en-US"/>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055193-5AFB-400B-A687-53DABF7AE93C}" type="slidenum">
              <a:rPr lang="en-US"/>
              <a:pPr/>
              <a:t>60</a:t>
            </a:fld>
            <a:endParaRPr lang="en-US"/>
          </a:p>
        </p:txBody>
      </p:sp>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A1B04E9-38E1-4D35-8766-7787CABE029E}"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642B6CB-63A7-4479-AE76-C63264D1AD4B}"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CE3C43D-B4E4-4214-B63B-23F891A8A4C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7D172FC2-8EFB-47D1-BB01-D59068534F26}" type="slidenum">
              <a:rPr lang="en-US"/>
              <a:pPr/>
              <a:t>‹#›</a:t>
            </a:fld>
            <a:endParaRPr lang="en-US"/>
          </a:p>
        </p:txBody>
      </p:sp>
    </p:spTree>
  </p:cSld>
  <p:clrMapOvr>
    <a:masterClrMapping/>
  </p:clrMapOvr>
  <p:transition advClick="0" advTm="100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C0CD475-ABEA-4779-935F-E748745D083E}" type="slidenum">
              <a:rPr lang="en-US"/>
              <a:pPr/>
              <a:t>‹#›</a:t>
            </a:fld>
            <a:endParaRPr lang="en-US"/>
          </a:p>
        </p:txBody>
      </p:sp>
    </p:spTree>
  </p:cSld>
  <p:clrMapOvr>
    <a:masterClrMapping/>
  </p:clrMapOvr>
  <p:transition advClick="0"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A6F8AE5-559F-44B2-8CE4-4CB44C690864}"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6C165F-00AA-47CF-993B-00767CD127A4}"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5BED706-B93E-4348-9F44-F3E922F53373}"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zh-CN"/>
          </a:p>
        </p:txBody>
      </p:sp>
      <p:sp>
        <p:nvSpPr>
          <p:cNvPr id="8" name="Rectangle 5"/>
          <p:cNvSpPr>
            <a:spLocks noGrp="1" noChangeArrowheads="1"/>
          </p:cNvSpPr>
          <p:nvPr>
            <p:ph type="ftr" sz="quarter" idx="11"/>
          </p:nvPr>
        </p:nvSpPr>
        <p:spPr>
          <a:ln/>
        </p:spPr>
        <p:txBody>
          <a:bodyPr/>
          <a:lstStyle>
            <a:lvl1pPr>
              <a:defRPr/>
            </a:lvl1pPr>
          </a:lstStyle>
          <a:p>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0E81DCA8-6E33-4531-B5F5-60E13952886B}"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zh-CN"/>
          </a:p>
        </p:txBody>
      </p:sp>
      <p:sp>
        <p:nvSpPr>
          <p:cNvPr id="4" name="Rectangle 5"/>
          <p:cNvSpPr>
            <a:spLocks noGrp="1" noChangeArrowheads="1"/>
          </p:cNvSpPr>
          <p:nvPr>
            <p:ph type="ftr" sz="quarter" idx="11"/>
          </p:nvPr>
        </p:nvSpPr>
        <p:spPr>
          <a:ln/>
        </p:spPr>
        <p:txBody>
          <a:bodyPr/>
          <a:lstStyle>
            <a:lvl1pPr>
              <a:defRPr/>
            </a:lvl1pPr>
          </a:lstStyle>
          <a:p>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80D38FB4-72E3-48CE-9AB7-75523486039F}"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CN"/>
          </a:p>
        </p:txBody>
      </p:sp>
      <p:sp>
        <p:nvSpPr>
          <p:cNvPr id="3" name="Rectangle 5"/>
          <p:cNvSpPr>
            <a:spLocks noGrp="1" noChangeArrowheads="1"/>
          </p:cNvSpPr>
          <p:nvPr>
            <p:ph type="ftr" sz="quarter" idx="11"/>
          </p:nvPr>
        </p:nvSpPr>
        <p:spPr>
          <a:ln/>
        </p:spPr>
        <p:txBody>
          <a:bodyPr/>
          <a:lstStyle>
            <a:lvl1pPr>
              <a:defRPr/>
            </a:lvl1pPr>
          </a:lstStyle>
          <a:p>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3E3FC50-C0F5-4E46-93D6-AF7B0C13149D}"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B7D211D-B654-4BD9-A8DF-7DEA1E13A545}"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427F358-1F0F-4844-82C8-C82103F5330C}"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宋体" pitchFamily="2" charset="-122"/>
              </a:defRPr>
            </a:lvl1pPr>
          </a:lstStyle>
          <a:p>
            <a:fld id="{E59184A5-30F0-4DEE-A462-F2E2F0F2AE3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pedia.org/wiki/Boolean_satisfiability_proble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tag/nphard/" TargetMode="External"/><Relationship Id="rId2" Type="http://schemas.openxmlformats.org/officeDocument/2006/relationships/hyperlink" Target="https://www.geeksforgeeks.org/difference-between-deterministic-and-non-deterministic-algorithms/" TargetMode="External"/><Relationship Id="rId1" Type="http://schemas.openxmlformats.org/officeDocument/2006/relationships/slideLayout" Target="../slideLayouts/slideLayout6.xml"/><Relationship Id="rId4" Type="http://schemas.openxmlformats.org/officeDocument/2006/relationships/hyperlink" Target="https://www.geeksforgeeks.org/algorithms-gq/np-complete-gq/"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Cook%E2%80%93Levin_theorem"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np-completeness-set-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traveling-salesman-problem-tsp-implementation/" TargetMode="External"/><Relationship Id="rId2" Type="http://schemas.openxmlformats.org/officeDocument/2006/relationships/hyperlink" Target="https://www.geeksforgeeks.org/vertex-cover-problem-set-1-introduction-approximate-algorithm-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Vertex_cover"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www.geeksforgeeks.org/np-completeness-set-1/"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geeksforgeeks.org/randomized-algorithms-set-2-classification-and-applications/" TargetMode="External"/><Relationship Id="rId2" Type="http://schemas.openxmlformats.org/officeDocument/2006/relationships/hyperlink" Target="https://www.geeksforgeeks.org/kargers-algorithm-for-minimum-cut-set-1-introduction-and-implementat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gi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bstract_machine" TargetMode="External"/><Relationship Id="rId2" Type="http://schemas.openxmlformats.org/officeDocument/2006/relationships/hyperlink" Target="https://en.wikipedia.org/wiki/Mathematical_model_of_computation" TargetMode="External"/><Relationship Id="rId1" Type="http://schemas.openxmlformats.org/officeDocument/2006/relationships/slideLayout" Target="../slideLayouts/slideLayout6.xml"/><Relationship Id="rId4" Type="http://schemas.openxmlformats.org/officeDocument/2006/relationships/hyperlink" Target="https://en.wikipedia.org/wiki/Turing_mach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noChangeArrowheads="1"/>
          </p:cNvSpPr>
          <p:nvPr>
            <p:ph type="ctrTitle"/>
          </p:nvPr>
        </p:nvSpPr>
        <p:spPr>
          <a:xfrm>
            <a:off x="1401763" y="304800"/>
            <a:ext cx="7742237" cy="762000"/>
          </a:xfrm>
        </p:spPr>
        <p:txBody>
          <a:bodyPr/>
          <a:lstStyle/>
          <a:p>
            <a:r>
              <a:rPr lang="en-US" altLang="en-US" sz="2200" b="1" smtClean="0">
                <a:solidFill>
                  <a:srgbClr val="FF0000"/>
                </a:solidFill>
                <a:latin typeface="Cambria" pitchFamily="18" charset="0"/>
              </a:rPr>
              <a:t>UNIVERSITY OF ENGINEERING &amp; MANAGEMENT, KOLKATA</a:t>
            </a:r>
          </a:p>
        </p:txBody>
      </p:sp>
      <p:sp>
        <p:nvSpPr>
          <p:cNvPr id="1028" name="Subtitle 2"/>
          <p:cNvSpPr>
            <a:spLocks noGrp="1" noChangeArrowheads="1"/>
          </p:cNvSpPr>
          <p:nvPr>
            <p:ph type="subTitle" idx="1"/>
          </p:nvPr>
        </p:nvSpPr>
        <p:spPr/>
        <p:txBody>
          <a:bodyPr/>
          <a:lstStyle/>
          <a:p>
            <a:r>
              <a:rPr lang="en-US" altLang="en-US" smtClean="0"/>
              <a:t>Click to edit Master subtitle style</a:t>
            </a:r>
          </a:p>
        </p:txBody>
      </p:sp>
      <p:pic>
        <p:nvPicPr>
          <p:cNvPr id="1029" name="Picture 4"/>
          <p:cNvPicPr>
            <a:picLocks noChangeAspect="1"/>
          </p:cNvPicPr>
          <p:nvPr/>
        </p:nvPicPr>
        <p:blipFill>
          <a:blip r:embed="rId2"/>
          <a:srcRect/>
          <a:stretch>
            <a:fillRect/>
          </a:stretch>
        </p:blipFill>
        <p:spPr bwMode="auto">
          <a:xfrm>
            <a:off x="0" y="1633538"/>
            <a:ext cx="9144000" cy="5238750"/>
          </a:xfrm>
          <a:prstGeom prst="rect">
            <a:avLst/>
          </a:prstGeom>
          <a:noFill/>
          <a:ln w="9525">
            <a:noFill/>
            <a:miter lim="800000"/>
            <a:headEnd/>
            <a:tailEnd/>
          </a:ln>
        </p:spPr>
      </p:pic>
      <p:pic>
        <p:nvPicPr>
          <p:cNvPr id="1030" name="Picture 6" descr="C:\Users\UEM\Desktop\UEM_New_Logo_05-04-2018.jpg"/>
          <p:cNvPicPr>
            <a:picLocks noChangeAspect="1" noChangeArrowheads="1"/>
          </p:cNvPicPr>
          <p:nvPr/>
        </p:nvPicPr>
        <p:blipFill>
          <a:blip r:embed="rId3"/>
          <a:srcRect/>
          <a:stretch>
            <a:fillRect/>
          </a:stretch>
        </p:blipFill>
        <p:spPr bwMode="auto">
          <a:xfrm>
            <a:off x="228600" y="173038"/>
            <a:ext cx="1173163" cy="1087437"/>
          </a:xfrm>
          <a:prstGeom prst="rect">
            <a:avLst/>
          </a:prstGeom>
          <a:noFill/>
          <a:ln w="9525">
            <a:noFill/>
            <a:miter lim="800000"/>
            <a:headEnd/>
            <a:tailEnd/>
          </a:ln>
        </p:spPr>
      </p:pic>
      <p:sp>
        <p:nvSpPr>
          <p:cNvPr id="1031" name="TextBox 1"/>
          <p:cNvSpPr txBox="1">
            <a:spLocks noChangeArrowheads="1"/>
          </p:cNvSpPr>
          <p:nvPr/>
        </p:nvSpPr>
        <p:spPr bwMode="auto">
          <a:xfrm>
            <a:off x="1524000" y="1074738"/>
            <a:ext cx="7086600" cy="369887"/>
          </a:xfrm>
          <a:prstGeom prst="rect">
            <a:avLst/>
          </a:prstGeom>
          <a:noFill/>
          <a:ln w="9525">
            <a:noFill/>
            <a:miter lim="800000"/>
            <a:headEnd/>
            <a:tailEnd/>
          </a:ln>
        </p:spPr>
        <p:txBody>
          <a:bodyPr>
            <a:spAutoFit/>
          </a:bodyPr>
          <a:lstStyle/>
          <a:p>
            <a:r>
              <a:rPr lang="en-US" altLang="en-US" b="1" dirty="0" smtClean="0">
                <a:solidFill>
                  <a:srgbClr val="0000FF"/>
                </a:solidFill>
                <a:latin typeface="Cambria" pitchFamily="18" charset="0"/>
              </a:rPr>
              <a:t>	 Course </a:t>
            </a:r>
            <a:r>
              <a:rPr lang="en-US" altLang="en-US" b="1" dirty="0">
                <a:solidFill>
                  <a:srgbClr val="0000FF"/>
                </a:solidFill>
                <a:latin typeface="Cambria" pitchFamily="18" charset="0"/>
              </a:rPr>
              <a:t>Name : Design Analysis &amp; </a:t>
            </a:r>
            <a:r>
              <a:rPr lang="en-US" altLang="en-US" b="1" dirty="0" smtClean="0">
                <a:solidFill>
                  <a:srgbClr val="0000FF"/>
                </a:solidFill>
                <a:latin typeface="Cambria" pitchFamily="18" charset="0"/>
              </a:rPr>
              <a:t>Algorithm</a:t>
            </a:r>
            <a:endParaRPr lang="en-US" altLang="en-US" b="1" dirty="0">
              <a:solidFill>
                <a:srgbClr val="0000FF"/>
              </a:solidFill>
              <a:latin typeface="Cambria" pitchFamily="18" charset="0"/>
            </a:endParaRPr>
          </a:p>
        </p:txBody>
      </p:sp>
      <p:sp>
        <p:nvSpPr>
          <p:cNvPr id="1032" name="Slide Number Placeholder 3"/>
          <p:cNvSpPr>
            <a:spLocks noGrp="1" noChangeArrowheads="1"/>
          </p:cNvSpPr>
          <p:nvPr>
            <p:ph type="sldNum" sz="quarter" idx="12"/>
          </p:nvPr>
        </p:nvSpPr>
        <p:spPr>
          <a:noFill/>
        </p:spPr>
        <p:txBody>
          <a:bodyPr/>
          <a:lstStyle/>
          <a:p>
            <a:fld id="{CF2B43B4-FCED-4EB2-94E0-1C8C7BB7E021}" type="slidenum">
              <a:rPr lang="en-US" altLang="en-US" smtClean="0"/>
              <a:pPr/>
              <a:t>1</a:t>
            </a:fld>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Types of Complexity Classes | P, NP, </a:t>
            </a:r>
            <a:r>
              <a:rPr lang="en-US" sz="1800" b="1" dirty="0" err="1" smtClean="0"/>
              <a:t>CoNP</a:t>
            </a:r>
            <a:r>
              <a:rPr lang="en-US" sz="1800" b="1" dirty="0" smtClean="0"/>
              <a:t>, NP hard and NP complete</a:t>
            </a:r>
            <a:br>
              <a:rPr lang="en-US" sz="1800" b="1" dirty="0" smtClean="0"/>
            </a:br>
            <a:r>
              <a:rPr lang="en-US" sz="1800" b="1" dirty="0" smtClean="0"/>
              <a:t/>
            </a:r>
            <a:br>
              <a:rPr lang="en-US" sz="1800" b="1" dirty="0" smtClean="0"/>
            </a:br>
            <a:endParaRPr lang="en-US" sz="1800" dirty="0"/>
          </a:p>
        </p:txBody>
      </p:sp>
      <p:sp>
        <p:nvSpPr>
          <p:cNvPr id="4" name="Rectangle 3"/>
          <p:cNvSpPr/>
          <p:nvPr/>
        </p:nvSpPr>
        <p:spPr>
          <a:xfrm>
            <a:off x="685800" y="1371600"/>
            <a:ext cx="7620000" cy="4585871"/>
          </a:xfrm>
          <a:prstGeom prst="rect">
            <a:avLst/>
          </a:prstGeom>
        </p:spPr>
        <p:txBody>
          <a:bodyPr wrap="square">
            <a:spAutoFit/>
          </a:bodyPr>
          <a:lstStyle/>
          <a:p>
            <a:pPr algn="just"/>
            <a:r>
              <a:rPr lang="en-US" sz="1600" b="1" u="sng" dirty="0" smtClean="0"/>
              <a:t>Co-NP Class</a:t>
            </a:r>
            <a:endParaRPr lang="en-US" sz="1600" dirty="0" smtClean="0"/>
          </a:p>
          <a:p>
            <a:pPr algn="just"/>
            <a:r>
              <a:rPr lang="en-US" sz="1600" dirty="0" smtClean="0"/>
              <a:t>Co-NP stands for the complement of NP Class. It means if the answer to a problem in Co-NP is No, then there is proof that can be checked in polynomial time. </a:t>
            </a:r>
          </a:p>
          <a:p>
            <a:pPr algn="just"/>
            <a:r>
              <a:rPr lang="en-US" sz="1600" b="1" dirty="0" smtClean="0"/>
              <a:t>Features:</a:t>
            </a:r>
            <a:endParaRPr lang="en-US" sz="1600" dirty="0" smtClean="0"/>
          </a:p>
          <a:p>
            <a:pPr algn="just"/>
            <a:r>
              <a:rPr lang="en-US" sz="1600" dirty="0" smtClean="0"/>
              <a:t>If a problem X is in NP, then its complement X’ is also is in </a:t>
            </a:r>
            <a:r>
              <a:rPr lang="en-US" sz="1600" dirty="0" err="1" smtClean="0"/>
              <a:t>CoNP</a:t>
            </a:r>
            <a:r>
              <a:rPr lang="en-US" sz="1600" dirty="0" smtClean="0"/>
              <a:t>.</a:t>
            </a:r>
          </a:p>
          <a:p>
            <a:pPr algn="just"/>
            <a:endParaRPr lang="en-US" sz="1600" dirty="0" smtClean="0"/>
          </a:p>
          <a:p>
            <a:pPr algn="just"/>
            <a:r>
              <a:rPr lang="en-US" sz="1600" dirty="0" smtClean="0"/>
              <a:t>For an NP and </a:t>
            </a:r>
            <a:r>
              <a:rPr lang="en-US" sz="1600" dirty="0" err="1" smtClean="0"/>
              <a:t>CoNP</a:t>
            </a:r>
            <a:r>
              <a:rPr lang="en-US" sz="1600" dirty="0" smtClean="0"/>
              <a:t> problem, there is no need to verify all the answers at once in polynomial time, there is a need to verify only one particular answer “yes” or “no” in polynomial time for a problem to be in NP or </a:t>
            </a:r>
            <a:r>
              <a:rPr lang="en-US" sz="1600" dirty="0" err="1" smtClean="0"/>
              <a:t>CoNP</a:t>
            </a:r>
            <a:r>
              <a:rPr lang="en-US" sz="1600" dirty="0" smtClean="0"/>
              <a:t>.</a:t>
            </a:r>
          </a:p>
          <a:p>
            <a:pPr algn="just"/>
            <a:r>
              <a:rPr lang="en-US" sz="1600" dirty="0" smtClean="0"/>
              <a:t>Some example problems for C0-NP are:</a:t>
            </a:r>
          </a:p>
          <a:p>
            <a:pPr algn="just"/>
            <a:r>
              <a:rPr lang="en-US" sz="1600" b="1" dirty="0" smtClean="0"/>
              <a:t>To check prime number.</a:t>
            </a:r>
            <a:endParaRPr lang="en-US" sz="1600" dirty="0" smtClean="0"/>
          </a:p>
          <a:p>
            <a:pPr algn="just"/>
            <a:r>
              <a:rPr lang="en-US" sz="1600" b="1" dirty="0" smtClean="0"/>
              <a:t>Integer Factorization.</a:t>
            </a:r>
            <a:endParaRPr lang="en-US" sz="1600" dirty="0" smtClean="0"/>
          </a:p>
          <a:p>
            <a:pPr algn="just"/>
            <a:endParaRPr lang="en-US" sz="1600" dirty="0" smtClean="0"/>
          </a:p>
          <a:p>
            <a:pPr algn="just"/>
            <a:endParaRPr lang="en-US" sz="1600" dirty="0" smtClean="0"/>
          </a:p>
          <a:p>
            <a:pPr algn="just">
              <a:buFont typeface="Wingdings" pitchFamily="2" charset="2"/>
              <a:buChar char="Ø"/>
            </a:pPr>
            <a:endParaRPr lang="en-US" sz="16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Types of Complexity Classes | P, NP, </a:t>
            </a:r>
            <a:r>
              <a:rPr lang="en-US" sz="1800" b="1" dirty="0" err="1" smtClean="0"/>
              <a:t>CoNP</a:t>
            </a:r>
            <a:r>
              <a:rPr lang="en-US" sz="1800" b="1" dirty="0" smtClean="0"/>
              <a:t>, NP hard and NP complete</a:t>
            </a:r>
            <a:br>
              <a:rPr lang="en-US" sz="1800" b="1" dirty="0" smtClean="0"/>
            </a:br>
            <a:r>
              <a:rPr lang="en-US" sz="1800" b="1" dirty="0" smtClean="0"/>
              <a:t/>
            </a:r>
            <a:br>
              <a:rPr lang="en-US" sz="1800" b="1" dirty="0" smtClean="0"/>
            </a:br>
            <a:endParaRPr lang="en-US" sz="1800" dirty="0"/>
          </a:p>
        </p:txBody>
      </p:sp>
      <p:sp>
        <p:nvSpPr>
          <p:cNvPr id="4" name="Rectangle 3"/>
          <p:cNvSpPr/>
          <p:nvPr/>
        </p:nvSpPr>
        <p:spPr>
          <a:xfrm>
            <a:off x="685800" y="1371600"/>
            <a:ext cx="8001000" cy="5078313"/>
          </a:xfrm>
          <a:prstGeom prst="rect">
            <a:avLst/>
          </a:prstGeom>
        </p:spPr>
        <p:txBody>
          <a:bodyPr wrap="square">
            <a:spAutoFit/>
          </a:bodyPr>
          <a:lstStyle/>
          <a:p>
            <a:r>
              <a:rPr lang="en-US" sz="1600" b="1" u="sng" dirty="0" smtClean="0"/>
              <a:t>NP-hard class</a:t>
            </a:r>
            <a:endParaRPr lang="en-US" sz="1600" dirty="0" smtClean="0"/>
          </a:p>
          <a:p>
            <a:r>
              <a:rPr lang="en-US" sz="1600" dirty="0" smtClean="0"/>
              <a:t>An NP-hard problem is at least as hard as the hardest problem in NP and it is the class of the problems such that every problem in NP reduces to NP-hard.</a:t>
            </a:r>
          </a:p>
          <a:p>
            <a:r>
              <a:rPr lang="en-US" sz="1600" b="1" dirty="0" smtClean="0"/>
              <a:t>Features:</a:t>
            </a:r>
            <a:endParaRPr lang="en-US" sz="1600" dirty="0" smtClean="0"/>
          </a:p>
          <a:p>
            <a:pPr>
              <a:buFont typeface="Wingdings" pitchFamily="2" charset="2"/>
              <a:buChar char="Ø"/>
            </a:pPr>
            <a:r>
              <a:rPr lang="en-US" sz="1600" dirty="0" smtClean="0"/>
              <a:t>All NP-hard problems are not in NP.</a:t>
            </a:r>
          </a:p>
          <a:p>
            <a:pPr>
              <a:buFont typeface="Wingdings" pitchFamily="2" charset="2"/>
              <a:buChar char="Ø"/>
            </a:pPr>
            <a:r>
              <a:rPr lang="en-US" sz="1600" dirty="0" smtClean="0"/>
              <a:t>It takes a long time to check them. This means if a solution for an NP-hard problem is given then it takes a long time to check whether it is right or not.</a:t>
            </a:r>
          </a:p>
          <a:p>
            <a:pPr>
              <a:buFont typeface="Wingdings" pitchFamily="2" charset="2"/>
              <a:buChar char="Ø"/>
            </a:pPr>
            <a:endParaRPr lang="en-US" sz="1600" dirty="0" smtClean="0"/>
          </a:p>
          <a:p>
            <a:pPr>
              <a:buFont typeface="Wingdings" pitchFamily="2" charset="2"/>
              <a:buChar char="Ø"/>
            </a:pPr>
            <a:r>
              <a:rPr lang="en-US" sz="1600" dirty="0" smtClean="0"/>
              <a:t>A problem A is in NP-hard if, for every problem L in NP, there exists a polynomial-time reduction from L to A.</a:t>
            </a:r>
          </a:p>
          <a:p>
            <a:pPr>
              <a:buFont typeface="Wingdings" pitchFamily="2" charset="2"/>
              <a:buChar char="Ø"/>
            </a:pPr>
            <a:r>
              <a:rPr lang="en-US" sz="1600" dirty="0" smtClean="0"/>
              <a:t>Some of the examples of problems in </a:t>
            </a:r>
            <a:r>
              <a:rPr lang="en-US" sz="1600" dirty="0" err="1" smtClean="0"/>
              <a:t>Np</a:t>
            </a:r>
            <a:r>
              <a:rPr lang="en-US" sz="1600" dirty="0" smtClean="0"/>
              <a:t>-hard are:</a:t>
            </a:r>
          </a:p>
          <a:p>
            <a:pPr>
              <a:buFont typeface="Wingdings" pitchFamily="2" charset="2"/>
              <a:buChar char="Ø"/>
            </a:pPr>
            <a:r>
              <a:rPr lang="en-US" sz="1600" b="1" dirty="0" smtClean="0"/>
              <a:t>Halting problem.</a:t>
            </a:r>
            <a:endParaRPr lang="en-US" sz="1600" dirty="0" smtClean="0"/>
          </a:p>
          <a:p>
            <a:r>
              <a:rPr lang="en-US" sz="1600" b="1" dirty="0" smtClean="0"/>
              <a:t>Qualified Boolean formulas.</a:t>
            </a:r>
            <a:endParaRPr lang="en-US" sz="1600" dirty="0" smtClean="0"/>
          </a:p>
          <a:p>
            <a:r>
              <a:rPr lang="en-US" sz="1600" b="1" dirty="0" smtClean="0"/>
              <a:t>No Hamiltonian cycle.</a:t>
            </a:r>
            <a:endParaRPr lang="en-US" sz="1600" dirty="0" smtClean="0"/>
          </a:p>
          <a:p>
            <a:pPr algn="just"/>
            <a:r>
              <a:rPr lang="en-US" sz="1600" b="1" dirty="0" smtClean="0"/>
              <a:t>.</a:t>
            </a:r>
            <a:endParaRPr lang="en-US" sz="1600" dirty="0" smtClean="0"/>
          </a:p>
          <a:p>
            <a:pPr algn="just"/>
            <a:endParaRPr lang="en-US" sz="1600" dirty="0" smtClean="0"/>
          </a:p>
          <a:p>
            <a:pPr algn="just"/>
            <a:endParaRPr lang="en-US" sz="1600" dirty="0" smtClean="0"/>
          </a:p>
          <a:p>
            <a:pPr algn="just">
              <a:buFont typeface="Wingdings" pitchFamily="2" charset="2"/>
              <a:buChar char="Ø"/>
            </a:pPr>
            <a:endParaRPr lang="en-US" sz="16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Types of Complexity Classes | P, NP, </a:t>
            </a:r>
            <a:r>
              <a:rPr lang="en-US" sz="1800" b="1" dirty="0" err="1" smtClean="0"/>
              <a:t>CoNP</a:t>
            </a:r>
            <a:r>
              <a:rPr lang="en-US" sz="1800" b="1" dirty="0" smtClean="0"/>
              <a:t>, NP hard and NP complete</a:t>
            </a:r>
            <a:br>
              <a:rPr lang="en-US" sz="1800" b="1" dirty="0" smtClean="0"/>
            </a:br>
            <a:r>
              <a:rPr lang="en-US" sz="1800" b="1" dirty="0" smtClean="0"/>
              <a:t/>
            </a:r>
            <a:br>
              <a:rPr lang="en-US" sz="1800" b="1" dirty="0" smtClean="0"/>
            </a:br>
            <a:endParaRPr lang="en-US" sz="1800" dirty="0"/>
          </a:p>
        </p:txBody>
      </p:sp>
      <p:sp>
        <p:nvSpPr>
          <p:cNvPr id="4" name="Rectangle 3"/>
          <p:cNvSpPr/>
          <p:nvPr/>
        </p:nvSpPr>
        <p:spPr>
          <a:xfrm>
            <a:off x="685800" y="1371600"/>
            <a:ext cx="7620000" cy="4616648"/>
          </a:xfrm>
          <a:prstGeom prst="rect">
            <a:avLst/>
          </a:prstGeom>
        </p:spPr>
        <p:txBody>
          <a:bodyPr wrap="square">
            <a:spAutoFit/>
          </a:bodyPr>
          <a:lstStyle/>
          <a:p>
            <a:r>
              <a:rPr lang="en-US" sz="1600" b="1" u="sng" dirty="0" smtClean="0"/>
              <a:t>NP-complete class</a:t>
            </a:r>
            <a:endParaRPr lang="en-US" sz="1600" dirty="0" smtClean="0"/>
          </a:p>
          <a:p>
            <a:r>
              <a:rPr lang="en-US" sz="1600" dirty="0" smtClean="0"/>
              <a:t>A problem is NP-complete if it is both NP and NP-hard. NP-complete problems are the hardest problems in NP.</a:t>
            </a:r>
          </a:p>
          <a:p>
            <a:r>
              <a:rPr lang="en-US" sz="1600" b="1" dirty="0" smtClean="0"/>
              <a:t>Features:</a:t>
            </a:r>
            <a:endParaRPr lang="en-US" sz="1600" dirty="0" smtClean="0"/>
          </a:p>
          <a:p>
            <a:r>
              <a:rPr lang="en-US" sz="1600" dirty="0" smtClean="0"/>
              <a:t>NP-complete problems are special as any problem in NP class can be transformed or reduced into NP-complete problems in polynomial time.</a:t>
            </a:r>
          </a:p>
          <a:p>
            <a:r>
              <a:rPr lang="en-US" sz="1600" dirty="0" smtClean="0"/>
              <a:t>If one could solve an NP-complete problem in polynomial time, then one could also solve any NP problem in polynomial time.</a:t>
            </a:r>
          </a:p>
          <a:p>
            <a:r>
              <a:rPr lang="en-US" sz="1600" dirty="0" smtClean="0"/>
              <a:t>Some example problems include:</a:t>
            </a:r>
          </a:p>
          <a:p>
            <a:r>
              <a:rPr lang="en-US" sz="1600" b="1" dirty="0" smtClean="0"/>
              <a:t>0/1 Knapsack.</a:t>
            </a:r>
            <a:endParaRPr lang="en-US" sz="1600" dirty="0" smtClean="0"/>
          </a:p>
          <a:p>
            <a:r>
              <a:rPr lang="en-US" sz="1600" b="1" dirty="0" smtClean="0"/>
              <a:t>Hamiltonian Cycle.</a:t>
            </a:r>
            <a:endParaRPr lang="en-US" sz="1600" dirty="0" smtClean="0"/>
          </a:p>
          <a:p>
            <a:r>
              <a:rPr lang="en-US" sz="1600" b="1" dirty="0" err="1" smtClean="0"/>
              <a:t>Satisfiability</a:t>
            </a:r>
            <a:r>
              <a:rPr lang="en-US" sz="1600" b="1" dirty="0" smtClean="0"/>
              <a:t>.</a:t>
            </a:r>
            <a:endParaRPr lang="en-US" sz="1600" dirty="0" smtClean="0"/>
          </a:p>
          <a:p>
            <a:r>
              <a:rPr lang="en-US" sz="1600" b="1" dirty="0" smtClean="0"/>
              <a:t>Vertex cover.</a:t>
            </a:r>
            <a:endParaRPr lang="en-US" sz="1600" dirty="0" smtClean="0"/>
          </a:p>
          <a:p>
            <a:pPr algn="just"/>
            <a:endParaRPr lang="en-US" sz="1600" dirty="0" smtClean="0"/>
          </a:p>
          <a:p>
            <a:pPr algn="just"/>
            <a:endParaRPr lang="en-US" sz="1600" dirty="0" smtClean="0"/>
          </a:p>
          <a:p>
            <a:pPr algn="just">
              <a:buFont typeface="Wingdings" pitchFamily="2" charset="2"/>
              <a:buChar char="Ø"/>
            </a:pPr>
            <a:endParaRPr lang="en-US" sz="16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Types of Complexity Classes | P, NP, </a:t>
            </a:r>
            <a:r>
              <a:rPr lang="en-US" sz="1800" b="1" dirty="0" err="1" smtClean="0"/>
              <a:t>CoNP</a:t>
            </a:r>
            <a:r>
              <a:rPr lang="en-US" sz="1800" b="1" dirty="0" smtClean="0"/>
              <a:t>, NP hard and NP complete</a:t>
            </a:r>
            <a:br>
              <a:rPr lang="en-US" sz="1800" b="1" dirty="0" smtClean="0"/>
            </a:br>
            <a:r>
              <a:rPr lang="en-US" sz="1800" b="1" dirty="0" smtClean="0"/>
              <a:t/>
            </a:r>
            <a:br>
              <a:rPr lang="en-US" sz="1800" b="1" dirty="0" smtClean="0"/>
            </a:br>
            <a:endParaRPr lang="en-US" sz="1800" dirty="0"/>
          </a:p>
        </p:txBody>
      </p:sp>
      <p:sp>
        <p:nvSpPr>
          <p:cNvPr id="4" name="Rectangle 3"/>
          <p:cNvSpPr/>
          <p:nvPr/>
        </p:nvSpPr>
        <p:spPr>
          <a:xfrm>
            <a:off x="685800" y="1371600"/>
            <a:ext cx="7620000" cy="892552"/>
          </a:xfrm>
          <a:prstGeom prst="rect">
            <a:avLst/>
          </a:prstGeom>
        </p:spPr>
        <p:txBody>
          <a:bodyPr wrap="square">
            <a:spAutoFit/>
          </a:bodyPr>
          <a:lstStyle/>
          <a:p>
            <a:pPr algn="just">
              <a:buFont typeface="Wingdings" pitchFamily="2" charset="2"/>
              <a:buChar char="Ø"/>
            </a:pPr>
            <a:endParaRPr lang="en-US" sz="1600" dirty="0" smtClean="0">
              <a:latin typeface="Times New Roman" pitchFamily="18" charset="0"/>
              <a:cs typeface="Times New Roman" pitchFamily="18" charset="0"/>
            </a:endParaRPr>
          </a:p>
          <a:p>
            <a:endParaRPr lang="en-US" dirty="0" smtClean="0"/>
          </a:p>
          <a:p>
            <a:endParaRPr lang="en-US" dirty="0"/>
          </a:p>
        </p:txBody>
      </p:sp>
      <p:pic>
        <p:nvPicPr>
          <p:cNvPr id="93186" name="Picture 2"/>
          <p:cNvPicPr>
            <a:picLocks noChangeAspect="1" noChangeArrowheads="1"/>
          </p:cNvPicPr>
          <p:nvPr/>
        </p:nvPicPr>
        <p:blipFill>
          <a:blip r:embed="rId2"/>
          <a:srcRect/>
          <a:stretch>
            <a:fillRect/>
          </a:stretch>
        </p:blipFill>
        <p:spPr bwMode="auto">
          <a:xfrm>
            <a:off x="762000" y="1524001"/>
            <a:ext cx="7010400" cy="4191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rgbClr val="FF0000"/>
                </a:solidFill>
              </a:rPr>
              <a:t>What are NP, P, NP-complete and NP-Hard problems?</a:t>
            </a:r>
            <a:r>
              <a:rPr lang="en-US" dirty="0" smtClean="0"/>
              <a:t> </a:t>
            </a:r>
            <a:endParaRPr lang="en-US" dirty="0"/>
          </a:p>
        </p:txBody>
      </p:sp>
      <p:sp>
        <p:nvSpPr>
          <p:cNvPr id="3" name="Rectangle 2"/>
          <p:cNvSpPr/>
          <p:nvPr/>
        </p:nvSpPr>
        <p:spPr>
          <a:xfrm>
            <a:off x="304800" y="948690"/>
            <a:ext cx="8382000" cy="4524315"/>
          </a:xfrm>
          <a:prstGeom prst="rect">
            <a:avLst/>
          </a:prstGeom>
        </p:spPr>
        <p:txBody>
          <a:bodyPr wrap="square">
            <a:spAutoFit/>
          </a:bodyPr>
          <a:lstStyle/>
          <a:p>
            <a:r>
              <a:rPr lang="en-US" dirty="0" smtClean="0"/>
              <a:t/>
            </a:r>
            <a:br>
              <a:rPr lang="en-US" dirty="0" smtClean="0"/>
            </a:br>
            <a:endParaRPr lang="en-US" dirty="0" smtClean="0"/>
          </a:p>
          <a:p>
            <a:r>
              <a:rPr lang="en-US" dirty="0" smtClean="0"/>
              <a:t>P is a set of problems that can be solved by a deterministic Turing machine in </a:t>
            </a:r>
            <a:r>
              <a:rPr lang="en-US" b="1" dirty="0" smtClean="0"/>
              <a:t>P</a:t>
            </a:r>
            <a:r>
              <a:rPr lang="en-US" dirty="0" smtClean="0"/>
              <a:t>olynomial time. </a:t>
            </a:r>
          </a:p>
          <a:p>
            <a:endParaRPr lang="en-US" dirty="0" smtClean="0"/>
          </a:p>
          <a:p>
            <a:r>
              <a:rPr lang="en-US" dirty="0" smtClean="0"/>
              <a:t>NP is set of decision problems that can be solved by a </a:t>
            </a:r>
            <a:r>
              <a:rPr lang="en-US" b="1" dirty="0" smtClean="0"/>
              <a:t>N</a:t>
            </a:r>
            <a:r>
              <a:rPr lang="en-US" dirty="0" smtClean="0"/>
              <a:t>on-deterministic Turing Machine in </a:t>
            </a:r>
            <a:r>
              <a:rPr lang="en-US" b="1" dirty="0" smtClean="0"/>
              <a:t>P</a:t>
            </a:r>
            <a:r>
              <a:rPr lang="en-US" dirty="0" smtClean="0"/>
              <a:t>olynomial time. </a:t>
            </a:r>
          </a:p>
          <a:p>
            <a:endParaRPr lang="en-US" dirty="0" smtClean="0"/>
          </a:p>
          <a:p>
            <a:r>
              <a:rPr lang="en-US" dirty="0" smtClean="0"/>
              <a:t>P is subset of NP (any problem that can be solved by a deterministic machine in polynomial time can also be solved by a non-deterministic machine in polynomial time). </a:t>
            </a:r>
            <a:br>
              <a:rPr lang="en-US" dirty="0" smtClean="0"/>
            </a:br>
            <a:endParaRPr lang="en-US" dirty="0" smtClean="0"/>
          </a:p>
          <a:p>
            <a:r>
              <a:rPr lang="en-US" dirty="0" smtClean="0"/>
              <a:t>Informally, NP is a set of decision problems that can be solved by a polynomial-time </a:t>
            </a:r>
          </a:p>
          <a:p>
            <a:endParaRPr lang="en-US" dirty="0" smtClean="0"/>
          </a:p>
          <a:p>
            <a:r>
              <a:rPr lang="en-US" dirty="0" smtClean="0"/>
              <a:t>Hard set.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r>
              <a:rPr lang="en-US" sz="1800" b="1" dirty="0" smtClean="0">
                <a:solidFill>
                  <a:srgbClr val="FF0000"/>
                </a:solidFill>
              </a:rPr>
              <a:t>What are NP, P, NP-complete and NP-Hard problems?</a:t>
            </a:r>
            <a:r>
              <a:rPr lang="en-US" dirty="0" smtClean="0"/>
              <a:t> </a:t>
            </a:r>
            <a:endParaRPr lang="en-US" dirty="0"/>
          </a:p>
        </p:txBody>
      </p:sp>
      <p:sp>
        <p:nvSpPr>
          <p:cNvPr id="3" name="Rectangle 2"/>
          <p:cNvSpPr/>
          <p:nvPr/>
        </p:nvSpPr>
        <p:spPr>
          <a:xfrm>
            <a:off x="228600" y="3505200"/>
            <a:ext cx="8382000" cy="3139321"/>
          </a:xfrm>
          <a:prstGeom prst="rect">
            <a:avLst/>
          </a:prstGeom>
        </p:spPr>
        <p:txBody>
          <a:bodyPr wrap="square">
            <a:spAutoFit/>
          </a:bodyPr>
          <a:lstStyle/>
          <a:p>
            <a:r>
              <a:rPr lang="en-US" dirty="0" smtClean="0"/>
              <a:t/>
            </a:r>
            <a:br>
              <a:rPr lang="en-US" dirty="0" smtClean="0"/>
            </a:br>
            <a:endParaRPr lang="en-US" dirty="0" smtClean="0"/>
          </a:p>
          <a:p>
            <a:r>
              <a:rPr lang="en-US" dirty="0" smtClean="0"/>
              <a:t>NP-complete problems are the hardest problems in the NP set.  A decision problem L is NP-complete if: </a:t>
            </a:r>
          </a:p>
          <a:p>
            <a:r>
              <a:rPr lang="en-US" dirty="0" smtClean="0"/>
              <a:t/>
            </a:r>
            <a:br>
              <a:rPr lang="en-US" dirty="0" smtClean="0"/>
            </a:br>
            <a:r>
              <a:rPr lang="en-US" b="1" dirty="0" smtClean="0"/>
              <a:t>1)</a:t>
            </a:r>
            <a:r>
              <a:rPr lang="en-US" dirty="0" smtClean="0"/>
              <a:t> L is in NP (Any given solution for NP-complete problems can be verified quickly, but there is no efficient known solution). </a:t>
            </a:r>
            <a:br>
              <a:rPr lang="en-US" dirty="0" smtClean="0"/>
            </a:br>
            <a:r>
              <a:rPr lang="en-US" b="1" dirty="0" smtClean="0"/>
              <a:t>2) </a:t>
            </a:r>
            <a:r>
              <a:rPr lang="en-US" dirty="0" smtClean="0"/>
              <a:t>Every problem in NP is reducible to L in polynomial time (Reduction is defined below). </a:t>
            </a:r>
          </a:p>
          <a:p>
            <a:r>
              <a:rPr lang="en-US" dirty="0" smtClean="0"/>
              <a:t>A problem is NP-Hard if it follows property 2 mentioned above, doesn’t need to follow property 1. Therefore, the NP-Complete set is also a subset of the NP-</a:t>
            </a:r>
            <a:endParaRPr lang="en-US" dirty="0"/>
          </a:p>
        </p:txBody>
      </p:sp>
      <p:pic>
        <p:nvPicPr>
          <p:cNvPr id="90114" name="Picture 2" descr="D:\UEM\Subject\daa\pic\NP-Completeness-1.png"/>
          <p:cNvPicPr>
            <a:picLocks noChangeAspect="1" noChangeArrowheads="1"/>
          </p:cNvPicPr>
          <p:nvPr/>
        </p:nvPicPr>
        <p:blipFill>
          <a:blip r:embed="rId2"/>
          <a:srcRect/>
          <a:stretch>
            <a:fillRect/>
          </a:stretch>
        </p:blipFill>
        <p:spPr bwMode="auto">
          <a:xfrm>
            <a:off x="1600200" y="1066800"/>
            <a:ext cx="5840413" cy="2819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D:\UEM\Subject\daa\pic\images (1).png"/>
          <p:cNvPicPr>
            <a:picLocks noChangeAspect="1" noChangeArrowheads="1"/>
          </p:cNvPicPr>
          <p:nvPr/>
        </p:nvPicPr>
        <p:blipFill>
          <a:blip r:embed="rId2"/>
          <a:srcRect/>
          <a:stretch>
            <a:fillRect/>
          </a:stretch>
        </p:blipFill>
        <p:spPr bwMode="auto">
          <a:xfrm>
            <a:off x="4953000" y="2057400"/>
            <a:ext cx="3581400" cy="2667000"/>
          </a:xfrm>
          <a:prstGeom prst="rect">
            <a:avLst/>
          </a:prstGeom>
          <a:noFill/>
        </p:spPr>
      </p:pic>
      <p:sp>
        <p:nvSpPr>
          <p:cNvPr id="4" name="Rectangle 3"/>
          <p:cNvSpPr/>
          <p:nvPr/>
        </p:nvSpPr>
        <p:spPr>
          <a:xfrm>
            <a:off x="1447800" y="609600"/>
            <a:ext cx="7162800" cy="369332"/>
          </a:xfrm>
          <a:prstGeom prst="rect">
            <a:avLst/>
          </a:prstGeom>
        </p:spPr>
        <p:txBody>
          <a:bodyPr wrap="square">
            <a:spAutoFit/>
          </a:bodyPr>
          <a:lstStyle/>
          <a:p>
            <a:r>
              <a:rPr lang="en-US" b="1" dirty="0" smtClean="0">
                <a:solidFill>
                  <a:srgbClr val="FF0000"/>
                </a:solidFill>
              </a:rPr>
              <a:t>What are NP, P, NP-complete and NP-Hard problems?</a:t>
            </a:r>
            <a:r>
              <a:rPr lang="en-US" dirty="0" smtClean="0"/>
              <a:t> </a:t>
            </a:r>
            <a:endParaRPr lang="en-US" dirty="0"/>
          </a:p>
        </p:txBody>
      </p:sp>
      <p:pic>
        <p:nvPicPr>
          <p:cNvPr id="94211" name="Picture 3" descr="D:\UEM\Subject\daa\pic\300px-P_np_np-complete_np-hard.svg.png"/>
          <p:cNvPicPr>
            <a:picLocks noChangeAspect="1" noChangeArrowheads="1"/>
          </p:cNvPicPr>
          <p:nvPr/>
        </p:nvPicPr>
        <p:blipFill>
          <a:blip r:embed="rId3"/>
          <a:srcRect/>
          <a:stretch>
            <a:fillRect/>
          </a:stretch>
        </p:blipFill>
        <p:spPr bwMode="auto">
          <a:xfrm>
            <a:off x="304800" y="2057400"/>
            <a:ext cx="4038600" cy="2743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r>
              <a:rPr lang="en-US" sz="1800" b="1" dirty="0" smtClean="0">
                <a:latin typeface="Times New Roman" pitchFamily="18" charset="0"/>
                <a:cs typeface="Times New Roman" pitchFamily="18" charset="0"/>
              </a:rPr>
              <a:t>Decision </a:t>
            </a:r>
            <a:r>
              <a:rPr lang="en-US" sz="1800" b="1" dirty="0" err="1" smtClean="0">
                <a:latin typeface="Times New Roman" pitchFamily="18" charset="0"/>
                <a:cs typeface="Times New Roman" pitchFamily="18" charset="0"/>
              </a:rPr>
              <a:t>vs</a:t>
            </a:r>
            <a:r>
              <a:rPr lang="en-US" sz="1800" b="1" dirty="0" smtClean="0">
                <a:latin typeface="Times New Roman" pitchFamily="18" charset="0"/>
                <a:cs typeface="Times New Roman" pitchFamily="18" charset="0"/>
              </a:rPr>
              <a:t> Optimization Problems</a:t>
            </a:r>
            <a:endParaRPr lang="en-US" dirty="0">
              <a:latin typeface="Times New Roman" pitchFamily="18" charset="0"/>
              <a:cs typeface="Times New Roman" pitchFamily="18" charset="0"/>
            </a:endParaRPr>
          </a:p>
        </p:txBody>
      </p:sp>
      <p:sp>
        <p:nvSpPr>
          <p:cNvPr id="5" name="Rectangle 4"/>
          <p:cNvSpPr/>
          <p:nvPr/>
        </p:nvSpPr>
        <p:spPr>
          <a:xfrm>
            <a:off x="533400" y="1305342"/>
            <a:ext cx="8077200" cy="3416320"/>
          </a:xfrm>
          <a:prstGeom prst="rect">
            <a:avLst/>
          </a:prstGeom>
        </p:spPr>
        <p:txBody>
          <a:bodyPr wrap="square">
            <a:spAutoFit/>
          </a:bodyPr>
          <a:lstStyle/>
          <a:p>
            <a:pPr algn="just"/>
            <a:r>
              <a:rPr lang="en-US" dirty="0" smtClean="0"/>
              <a:t> </a:t>
            </a:r>
            <a:br>
              <a:rPr lang="en-US" dirty="0" smtClean="0"/>
            </a:br>
            <a:r>
              <a:rPr lang="en-US" dirty="0" smtClean="0"/>
              <a:t>NP-completeness applies to the realm of decision problems.  </a:t>
            </a:r>
          </a:p>
          <a:p>
            <a:pPr algn="just">
              <a:buFont typeface="Wingdings" pitchFamily="2" charset="2"/>
              <a:buChar char="Ø"/>
            </a:pPr>
            <a:endParaRPr lang="en-US" dirty="0" smtClean="0"/>
          </a:p>
          <a:p>
            <a:pPr algn="just">
              <a:buFont typeface="Wingdings" pitchFamily="2" charset="2"/>
              <a:buChar char="Ø"/>
            </a:pPr>
            <a:r>
              <a:rPr lang="en-US" dirty="0" smtClean="0"/>
              <a:t>It was set up this way because it’s easier to compare the difficulty of decision problems than that of optimization problems.  </a:t>
            </a:r>
          </a:p>
          <a:p>
            <a:pPr algn="just">
              <a:buFont typeface="Wingdings" pitchFamily="2" charset="2"/>
              <a:buChar char="Ø"/>
            </a:pPr>
            <a:endParaRPr lang="en-US" dirty="0" smtClean="0"/>
          </a:p>
          <a:p>
            <a:pPr algn="just">
              <a:buFont typeface="Wingdings" pitchFamily="2" charset="2"/>
              <a:buChar char="Ø"/>
            </a:pPr>
            <a:r>
              <a:rPr lang="en-US" dirty="0" smtClean="0"/>
              <a:t> In reality, though, being able to solve a decision problem in polynomial time will often permit us to solve the corresponding optimization problem in polynomial time (using a polynomial number of calls to the decision problem). </a:t>
            </a:r>
          </a:p>
          <a:p>
            <a:pPr algn="just">
              <a:buFont typeface="Wingdings" pitchFamily="2" charset="2"/>
              <a:buChar char="Ø"/>
            </a:pPr>
            <a:endParaRPr lang="en-US" dirty="0" smtClean="0"/>
          </a:p>
          <a:p>
            <a:pPr algn="just">
              <a:buFont typeface="Wingdings" pitchFamily="2" charset="2"/>
              <a:buChar char="Ø"/>
            </a:pPr>
            <a:r>
              <a:rPr lang="en-US" dirty="0" smtClean="0"/>
              <a:t>So, discussing the difficulty of decision problems is often really equivalent to discussing the difficulty of optimization problems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34962"/>
          </a:xfrm>
        </p:spPr>
        <p:txBody>
          <a:bodyPr/>
          <a:lstStyle/>
          <a:p>
            <a:r>
              <a:rPr lang="en-US" sz="1800" b="1" dirty="0" smtClean="0"/>
              <a:t> What is Reduction?</a:t>
            </a:r>
            <a:r>
              <a:rPr lang="en-US" sz="1800" dirty="0" smtClean="0"/>
              <a:t> </a:t>
            </a:r>
            <a:br>
              <a:rPr lang="en-US" sz="1800" dirty="0" smtClean="0"/>
            </a:br>
            <a:endParaRPr lang="en-US" dirty="0"/>
          </a:p>
        </p:txBody>
      </p:sp>
      <p:sp>
        <p:nvSpPr>
          <p:cNvPr id="5" name="Rectangle 4"/>
          <p:cNvSpPr/>
          <p:nvPr/>
        </p:nvSpPr>
        <p:spPr>
          <a:xfrm>
            <a:off x="533400" y="990600"/>
            <a:ext cx="8077200" cy="2862322"/>
          </a:xfrm>
          <a:prstGeom prst="rect">
            <a:avLst/>
          </a:prstGeom>
        </p:spPr>
        <p:txBody>
          <a:bodyPr wrap="square">
            <a:spAutoFit/>
          </a:bodyPr>
          <a:lstStyle/>
          <a:p>
            <a:pPr algn="just"/>
            <a:r>
              <a:rPr lang="en-US" dirty="0" smtClean="0"/>
              <a:t/>
            </a:r>
            <a:br>
              <a:rPr lang="en-US" dirty="0" smtClean="0"/>
            </a:br>
            <a:r>
              <a:rPr lang="en-US" dirty="0" smtClean="0"/>
              <a:t>Let L</a:t>
            </a:r>
            <a:r>
              <a:rPr lang="en-US" baseline="-25000" dirty="0" smtClean="0"/>
              <a:t>1</a:t>
            </a:r>
            <a:r>
              <a:rPr lang="en-US" dirty="0" smtClean="0"/>
              <a:t> and L</a:t>
            </a:r>
            <a:r>
              <a:rPr lang="en-US" baseline="-25000" dirty="0" smtClean="0"/>
              <a:t>2</a:t>
            </a:r>
            <a:r>
              <a:rPr lang="en-US" dirty="0" smtClean="0"/>
              <a:t> be two decision problems. </a:t>
            </a:r>
          </a:p>
          <a:p>
            <a:pPr algn="just">
              <a:buFont typeface="Wingdings" pitchFamily="2" charset="2"/>
              <a:buChar char="Ø"/>
            </a:pPr>
            <a:endParaRPr lang="en-US" dirty="0" smtClean="0"/>
          </a:p>
          <a:p>
            <a:pPr algn="just">
              <a:buFont typeface="Wingdings" pitchFamily="2" charset="2"/>
              <a:buChar char="Ø"/>
            </a:pPr>
            <a:r>
              <a:rPr lang="en-US" dirty="0" smtClean="0"/>
              <a:t>Suppose algorithm A</a:t>
            </a:r>
            <a:r>
              <a:rPr lang="en-US" baseline="-25000" dirty="0" smtClean="0"/>
              <a:t>2</a:t>
            </a:r>
            <a:r>
              <a:rPr lang="en-US" dirty="0" smtClean="0"/>
              <a:t> solves L</a:t>
            </a:r>
            <a:r>
              <a:rPr lang="en-US" baseline="-25000" dirty="0" smtClean="0"/>
              <a:t>2</a:t>
            </a:r>
            <a:r>
              <a:rPr lang="en-US" dirty="0" smtClean="0"/>
              <a:t>. </a:t>
            </a:r>
          </a:p>
          <a:p>
            <a:pPr algn="just">
              <a:buFont typeface="Wingdings" pitchFamily="2" charset="2"/>
              <a:buChar char="Ø"/>
            </a:pPr>
            <a:endParaRPr lang="en-US" dirty="0" smtClean="0"/>
          </a:p>
          <a:p>
            <a:pPr algn="just">
              <a:buFont typeface="Wingdings" pitchFamily="2" charset="2"/>
              <a:buChar char="Ø"/>
            </a:pPr>
            <a:r>
              <a:rPr lang="en-US" dirty="0" smtClean="0"/>
              <a:t>That is, if y is an input for L</a:t>
            </a:r>
            <a:r>
              <a:rPr lang="en-US" baseline="-25000" dirty="0" smtClean="0"/>
              <a:t>2</a:t>
            </a:r>
            <a:r>
              <a:rPr lang="en-US" dirty="0" smtClean="0"/>
              <a:t> then algorithm A</a:t>
            </a:r>
            <a:r>
              <a:rPr lang="en-US" baseline="-25000" dirty="0" smtClean="0"/>
              <a:t>2</a:t>
            </a:r>
            <a:r>
              <a:rPr lang="en-US" dirty="0" smtClean="0"/>
              <a:t> will answer Yes or No depending upon whether y belongs to L</a:t>
            </a:r>
            <a:r>
              <a:rPr lang="en-US" baseline="-25000" dirty="0" smtClean="0"/>
              <a:t>2</a:t>
            </a:r>
            <a:r>
              <a:rPr lang="en-US" dirty="0" smtClean="0"/>
              <a:t> or not. </a:t>
            </a:r>
          </a:p>
          <a:p>
            <a:pPr algn="just"/>
            <a:r>
              <a:rPr lang="en-US" dirty="0" smtClean="0"/>
              <a:t/>
            </a:r>
            <a:br>
              <a:rPr lang="en-US" dirty="0" smtClean="0"/>
            </a:br>
            <a:r>
              <a:rPr lang="en-US" dirty="0" smtClean="0"/>
              <a:t>The idea is to find a transformation from L</a:t>
            </a:r>
            <a:r>
              <a:rPr lang="en-US" baseline="-25000" dirty="0" smtClean="0"/>
              <a:t>1</a:t>
            </a:r>
            <a:r>
              <a:rPr lang="en-US" dirty="0" smtClean="0"/>
              <a:t> to L</a:t>
            </a:r>
            <a:r>
              <a:rPr lang="en-US" baseline="-25000" dirty="0" smtClean="0"/>
              <a:t>2</a:t>
            </a:r>
            <a:r>
              <a:rPr lang="en-US" dirty="0" smtClean="0"/>
              <a:t> so that algorithm A</a:t>
            </a:r>
            <a:r>
              <a:rPr lang="en-US" baseline="-25000" dirty="0" smtClean="0"/>
              <a:t>2</a:t>
            </a:r>
            <a:r>
              <a:rPr lang="en-US" dirty="0" smtClean="0"/>
              <a:t> can be part of an algorithm A</a:t>
            </a:r>
            <a:r>
              <a:rPr lang="en-US" baseline="-25000" dirty="0" smtClean="0"/>
              <a:t>1</a:t>
            </a:r>
            <a:r>
              <a:rPr lang="en-US" dirty="0" smtClean="0"/>
              <a:t> to solve L</a:t>
            </a:r>
            <a:r>
              <a:rPr lang="en-US" baseline="-25000" dirty="0" smtClean="0"/>
              <a:t>1</a:t>
            </a:r>
            <a:r>
              <a:rPr lang="en-US" dirty="0" smtClean="0"/>
              <a:t>. </a:t>
            </a:r>
            <a:endParaRPr lang="en-US" dirty="0"/>
          </a:p>
        </p:txBody>
      </p:sp>
      <p:pic>
        <p:nvPicPr>
          <p:cNvPr id="91138" name="Picture 2" descr="D:\UEM\Subject\daa\pic\NP-Completeness1.png"/>
          <p:cNvPicPr>
            <a:picLocks noChangeAspect="1" noChangeArrowheads="1"/>
          </p:cNvPicPr>
          <p:nvPr/>
        </p:nvPicPr>
        <p:blipFill>
          <a:blip r:embed="rId2"/>
          <a:srcRect/>
          <a:stretch>
            <a:fillRect/>
          </a:stretch>
        </p:blipFill>
        <p:spPr bwMode="auto">
          <a:xfrm>
            <a:off x="1752600" y="4876800"/>
            <a:ext cx="5114925" cy="1447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34962"/>
          </a:xfrm>
        </p:spPr>
        <p:txBody>
          <a:bodyPr/>
          <a:lstStyle/>
          <a:p>
            <a:r>
              <a:rPr lang="en-US" sz="1800" b="1" dirty="0" smtClean="0"/>
              <a:t>How to prove that a given problem is NP complete?</a:t>
            </a:r>
            <a:endParaRPr lang="en-US" dirty="0"/>
          </a:p>
        </p:txBody>
      </p:sp>
      <p:sp>
        <p:nvSpPr>
          <p:cNvPr id="5" name="Rectangle 4"/>
          <p:cNvSpPr/>
          <p:nvPr/>
        </p:nvSpPr>
        <p:spPr>
          <a:xfrm>
            <a:off x="533400" y="671691"/>
            <a:ext cx="8077200" cy="6186309"/>
          </a:xfrm>
          <a:prstGeom prst="rect">
            <a:avLst/>
          </a:prstGeom>
        </p:spPr>
        <p:txBody>
          <a:bodyPr wrap="square">
            <a:spAutoFit/>
          </a:bodyPr>
          <a:lstStyle/>
          <a:p>
            <a:pPr algn="just"/>
            <a:r>
              <a:rPr lang="en-US" dirty="0" smtClean="0"/>
              <a:t/>
            </a:r>
            <a:br>
              <a:rPr lang="en-US" dirty="0" smtClean="0"/>
            </a:br>
            <a:r>
              <a:rPr lang="en-US" dirty="0" smtClean="0"/>
              <a:t> </a:t>
            </a:r>
            <a:br>
              <a:rPr lang="en-US" dirty="0" smtClean="0"/>
            </a:br>
            <a:r>
              <a:rPr lang="en-US" dirty="0" smtClean="0"/>
              <a:t>From the definition of NP-complete, it appears impossible to prove that a problem L is NP-Complete.  </a:t>
            </a:r>
          </a:p>
          <a:p>
            <a:pPr algn="just">
              <a:buFont typeface="Wingdings" pitchFamily="2" charset="2"/>
              <a:buChar char="Ø"/>
            </a:pPr>
            <a:endParaRPr lang="en-US" dirty="0" smtClean="0"/>
          </a:p>
          <a:p>
            <a:pPr algn="just">
              <a:buFont typeface="Wingdings" pitchFamily="2" charset="2"/>
              <a:buChar char="Ø"/>
            </a:pPr>
            <a:r>
              <a:rPr lang="en-US" dirty="0" smtClean="0"/>
              <a:t>By definition, it requires us to that show every problem in NP in polynomial time reducible to L.   </a:t>
            </a:r>
          </a:p>
          <a:p>
            <a:pPr algn="just">
              <a:buFont typeface="Wingdings" pitchFamily="2" charset="2"/>
              <a:buChar char="Ø"/>
            </a:pPr>
            <a:endParaRPr lang="en-US" dirty="0" smtClean="0"/>
          </a:p>
          <a:p>
            <a:pPr algn="just">
              <a:buFont typeface="Wingdings" pitchFamily="2" charset="2"/>
              <a:buChar char="Ø"/>
            </a:pPr>
            <a:r>
              <a:rPr lang="en-US" dirty="0" smtClean="0"/>
              <a:t>  The idea is to take a known NP-Complete problem and reduce it to L.  If polynomial time reduction is possible, we can prove that L is NP-Complete by transitivity of reduction (If a NP-Complete problem is reducible to L in polynomial time, then all problems are reducible to L in polynomial time). </a:t>
            </a:r>
          </a:p>
          <a:p>
            <a:pPr algn="just">
              <a:buFont typeface="Wingdings" pitchFamily="2" charset="2"/>
              <a:buChar char="Ø"/>
            </a:pPr>
            <a:endParaRPr lang="en-US" dirty="0" smtClean="0"/>
          </a:p>
          <a:p>
            <a:pPr algn="just">
              <a:buFont typeface="Wingdings" pitchFamily="2" charset="2"/>
              <a:buChar char="Ø"/>
            </a:pPr>
            <a:r>
              <a:rPr lang="en-US" b="1" dirty="0" smtClean="0"/>
              <a:t>What was the first problem proved as NP-Complete?</a:t>
            </a:r>
          </a:p>
          <a:p>
            <a:pPr algn="just"/>
            <a:r>
              <a:rPr lang="en-US" dirty="0" smtClean="0"/>
              <a:t> </a:t>
            </a:r>
            <a:br>
              <a:rPr lang="en-US" dirty="0" smtClean="0"/>
            </a:br>
            <a:r>
              <a:rPr lang="en-US" dirty="0" smtClean="0"/>
              <a:t>There must be some first NP-Complete problem proved by definition of NP-Complete problems.  </a:t>
            </a:r>
            <a:r>
              <a:rPr lang="en-US" u="sng" dirty="0" smtClean="0">
                <a:hlinkClick r:id="rId2"/>
              </a:rPr>
              <a:t>SAT (Boolean </a:t>
            </a:r>
            <a:r>
              <a:rPr lang="en-US" u="sng" dirty="0" err="1" smtClean="0">
                <a:hlinkClick r:id="rId2"/>
              </a:rPr>
              <a:t>satisfiability</a:t>
            </a:r>
            <a:r>
              <a:rPr lang="en-US" u="sng" dirty="0" smtClean="0">
                <a:hlinkClick r:id="rId2"/>
              </a:rPr>
              <a:t> problem) </a:t>
            </a:r>
            <a:r>
              <a:rPr lang="en-US" dirty="0" smtClean="0"/>
              <a:t>is the first NP-Complete problem proved by Cook (See CLRS book for proof). </a:t>
            </a:r>
          </a:p>
          <a:p>
            <a:pPr algn="just">
              <a:buFont typeface="Wingdings" pitchFamily="2" charset="2"/>
              <a:buChar char="Ø"/>
            </a:pPr>
            <a:r>
              <a:rPr lang="en-US" dirty="0" smtClean="0"/>
              <a:t>It is always useful to know about NP-Completeness even for engineers. Suppose you are asked to write an efficient algorithm to solve an extremely important problem for your company. </a:t>
            </a:r>
          </a:p>
          <a:p>
            <a:pPr algn="just">
              <a:buFont typeface="Wingdings" pitchFamily="2" charset="2"/>
              <a:buChar char="Ø"/>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p:txBody>
          <a:bodyPr/>
          <a:lstStyle/>
          <a:p>
            <a:r>
              <a:rPr lang="en-US" altLang="en-US" b="1" smtClean="0">
                <a:solidFill>
                  <a:srgbClr val="00B050"/>
                </a:solidFill>
              </a:rPr>
              <a:t>Hard Problems</a:t>
            </a:r>
          </a:p>
        </p:txBody>
      </p:sp>
      <p:graphicFrame>
        <p:nvGraphicFramePr>
          <p:cNvPr id="4099" name="Object 2"/>
          <p:cNvGraphicFramePr>
            <a:graphicFrameLocks noChangeAspect="1"/>
          </p:cNvGraphicFramePr>
          <p:nvPr/>
        </p:nvGraphicFramePr>
        <p:xfrm>
          <a:off x="838200" y="1905000"/>
          <a:ext cx="7705725" cy="3529013"/>
        </p:xfrm>
        <a:graphic>
          <a:graphicData uri="http://schemas.openxmlformats.org/presentationml/2006/ole">
            <p:oleObj spid="_x0000_s4099" name="Equation" r:id="rId3" imgW="3937000" imgH="180340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Difference between NP hard and NP complete problem</a:t>
            </a:r>
            <a:br>
              <a:rPr lang="en-US" sz="1800" b="1" dirty="0" smtClean="0"/>
            </a:br>
            <a:endParaRPr lang="en-US" sz="1800" dirty="0"/>
          </a:p>
        </p:txBody>
      </p:sp>
      <p:sp>
        <p:nvSpPr>
          <p:cNvPr id="3" name="Rectangle 2"/>
          <p:cNvSpPr/>
          <p:nvPr/>
        </p:nvSpPr>
        <p:spPr>
          <a:xfrm>
            <a:off x="533400" y="1752600"/>
            <a:ext cx="7848600" cy="3693319"/>
          </a:xfrm>
          <a:prstGeom prst="rect">
            <a:avLst/>
          </a:prstGeom>
        </p:spPr>
        <p:txBody>
          <a:bodyPr wrap="square">
            <a:spAutoFit/>
          </a:bodyPr>
          <a:lstStyle/>
          <a:p>
            <a:r>
              <a:rPr lang="en-US" b="1" dirty="0" smtClean="0"/>
              <a:t>NP Problem:</a:t>
            </a:r>
            <a:r>
              <a:rPr lang="en-US" dirty="0" smtClean="0"/>
              <a:t> </a:t>
            </a:r>
            <a:br>
              <a:rPr lang="en-US" dirty="0" smtClean="0"/>
            </a:br>
            <a:r>
              <a:rPr lang="en-US" dirty="0" smtClean="0"/>
              <a:t>The NP problems set of problems whose solutions are hard to find but easy to verify and are solved by </a:t>
            </a:r>
            <a:r>
              <a:rPr lang="en-US" u="sng" dirty="0" smtClean="0">
                <a:hlinkClick r:id="rId2"/>
              </a:rPr>
              <a:t>Non-Deterministic Machine</a:t>
            </a:r>
            <a:r>
              <a:rPr lang="en-US" dirty="0" smtClean="0"/>
              <a:t> in polynomial time. </a:t>
            </a:r>
          </a:p>
          <a:p>
            <a:r>
              <a:rPr lang="en-US" b="1" u="sng" dirty="0" smtClean="0">
                <a:hlinkClick r:id="rId3"/>
              </a:rPr>
              <a:t>NP-Hard Problem</a:t>
            </a:r>
            <a:r>
              <a:rPr lang="en-US" b="1" dirty="0" smtClean="0"/>
              <a:t>:</a:t>
            </a:r>
            <a:r>
              <a:rPr lang="en-US" dirty="0" smtClean="0"/>
              <a:t> </a:t>
            </a:r>
            <a:br>
              <a:rPr lang="en-US" dirty="0" smtClean="0"/>
            </a:br>
            <a:r>
              <a:rPr lang="en-US" dirty="0" smtClean="0"/>
              <a:t>A Problem X is NP-Hard if there is an NP-Complete problem Y, such that Y is reducible to X in polynomial time. NP-Hard problems are as hard as NP-Complete problems. NP-Hard Problem need not be in NP class.</a:t>
            </a:r>
          </a:p>
          <a:p>
            <a:r>
              <a:rPr lang="en-US" b="1" u="sng" dirty="0" smtClean="0">
                <a:hlinkClick r:id="rId4"/>
              </a:rPr>
              <a:t>NP-Complete Problem</a:t>
            </a:r>
            <a:r>
              <a:rPr lang="en-US" b="1" dirty="0" smtClean="0"/>
              <a:t>:</a:t>
            </a:r>
            <a:r>
              <a:rPr lang="en-US" dirty="0" smtClean="0"/>
              <a:t> </a:t>
            </a:r>
          </a:p>
          <a:p>
            <a:r>
              <a:rPr lang="en-US" dirty="0" smtClean="0"/>
              <a:t>A problem X is NP-Complete if there is an NP problem Y, such that Y is reducible to X in polynomial time. NP-Complete problems are as hard as NP problems. A problem is NP-Complete if it is a part of both NP and NP-Hard Problem. A non-deterministic  Turing machine can solve NP-Complete problem in polynomial time.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Difference between NP hard and NP complete problem</a:t>
            </a:r>
            <a:br>
              <a:rPr lang="en-US" sz="1800" b="1" dirty="0" smtClean="0"/>
            </a:br>
            <a:endParaRPr lang="en-US" sz="1800" dirty="0"/>
          </a:p>
        </p:txBody>
      </p:sp>
      <p:pic>
        <p:nvPicPr>
          <p:cNvPr id="92162" name="Picture 2"/>
          <p:cNvPicPr>
            <a:picLocks noChangeAspect="1" noChangeArrowheads="1"/>
          </p:cNvPicPr>
          <p:nvPr/>
        </p:nvPicPr>
        <p:blipFill>
          <a:blip r:embed="rId2"/>
          <a:srcRect/>
          <a:stretch>
            <a:fillRect/>
          </a:stretch>
        </p:blipFill>
        <p:spPr bwMode="auto">
          <a:xfrm>
            <a:off x="914400" y="1295400"/>
            <a:ext cx="7315200" cy="441959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Clique Decision problem</a:t>
            </a:r>
            <a:endParaRPr lang="en-US" sz="1800" b="1" dirty="0"/>
          </a:p>
        </p:txBody>
      </p:sp>
      <p:sp>
        <p:nvSpPr>
          <p:cNvPr id="4" name="Rectangle 3"/>
          <p:cNvSpPr/>
          <p:nvPr/>
        </p:nvSpPr>
        <p:spPr>
          <a:xfrm>
            <a:off x="838200" y="1720840"/>
            <a:ext cx="7239000" cy="3139321"/>
          </a:xfrm>
          <a:prstGeom prst="rect">
            <a:avLst/>
          </a:prstGeom>
        </p:spPr>
        <p:txBody>
          <a:bodyPr wrap="square">
            <a:spAutoFit/>
          </a:bodyPr>
          <a:lstStyle/>
          <a:p>
            <a:pPr algn="just">
              <a:buFont typeface="Wingdings" pitchFamily="2" charset="2"/>
              <a:buChar char="Ø"/>
            </a:pPr>
            <a:r>
              <a:rPr lang="en-US" dirty="0" smtClean="0"/>
              <a:t>A clique is a </a:t>
            </a:r>
            <a:r>
              <a:rPr lang="en-US" dirty="0" err="1" smtClean="0"/>
              <a:t>subgraph</a:t>
            </a:r>
            <a:r>
              <a:rPr lang="en-US" dirty="0" smtClean="0"/>
              <a:t> of a graph such that all the vertices in this </a:t>
            </a:r>
            <a:r>
              <a:rPr lang="en-US" dirty="0" err="1" smtClean="0"/>
              <a:t>subgraph</a:t>
            </a:r>
            <a:r>
              <a:rPr lang="en-US" dirty="0" smtClean="0"/>
              <a:t> are connected with each other that is the </a:t>
            </a:r>
            <a:r>
              <a:rPr lang="en-US" dirty="0" err="1" smtClean="0"/>
              <a:t>subgraph</a:t>
            </a:r>
            <a:r>
              <a:rPr lang="en-US" dirty="0" smtClean="0"/>
              <a:t> is a complete graph. </a:t>
            </a:r>
          </a:p>
          <a:p>
            <a:pPr algn="just">
              <a:buFont typeface="Wingdings" pitchFamily="2" charset="2"/>
              <a:buChar char="Ø"/>
            </a:pPr>
            <a:endParaRPr lang="en-US" dirty="0" smtClean="0"/>
          </a:p>
          <a:p>
            <a:pPr algn="just">
              <a:buFont typeface="Wingdings" pitchFamily="2" charset="2"/>
              <a:buChar char="Ø"/>
            </a:pPr>
            <a:r>
              <a:rPr lang="en-US" dirty="0" smtClean="0"/>
              <a:t>The Maximal Clique Problem is to find the maximum sized clique of a given graph G, that is a complete graph which is a </a:t>
            </a:r>
            <a:r>
              <a:rPr lang="en-US" dirty="0" err="1" smtClean="0"/>
              <a:t>subgraph</a:t>
            </a:r>
            <a:r>
              <a:rPr lang="en-US" dirty="0" smtClean="0"/>
              <a:t> of G and contains the maximum number of vertices. </a:t>
            </a:r>
          </a:p>
          <a:p>
            <a:pPr algn="just">
              <a:buFont typeface="Wingdings" pitchFamily="2" charset="2"/>
              <a:buChar char="Ø"/>
            </a:pPr>
            <a:endParaRPr lang="en-US" dirty="0" smtClean="0"/>
          </a:p>
          <a:p>
            <a:pPr algn="just">
              <a:buFont typeface="Wingdings" pitchFamily="2" charset="2"/>
              <a:buChar char="Ø"/>
            </a:pPr>
            <a:r>
              <a:rPr lang="en-US" dirty="0" smtClean="0"/>
              <a:t>This is an optimization problem. Correspondingly, the Clique Decision Problem is to find if a clique of size k exists in the given graph or not.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Clique Decision problem</a:t>
            </a:r>
            <a:endParaRPr lang="en-US" sz="1800" b="1" dirty="0"/>
          </a:p>
        </p:txBody>
      </p:sp>
      <p:sp>
        <p:nvSpPr>
          <p:cNvPr id="4" name="Rectangle 3"/>
          <p:cNvSpPr/>
          <p:nvPr/>
        </p:nvSpPr>
        <p:spPr>
          <a:xfrm>
            <a:off x="838200" y="1295400"/>
            <a:ext cx="7239000" cy="2308324"/>
          </a:xfrm>
          <a:prstGeom prst="rect">
            <a:avLst/>
          </a:prstGeom>
        </p:spPr>
        <p:txBody>
          <a:bodyPr wrap="square">
            <a:spAutoFit/>
          </a:bodyPr>
          <a:lstStyle/>
          <a:p>
            <a:pPr algn="just"/>
            <a:r>
              <a:rPr lang="en-US" dirty="0" smtClean="0"/>
              <a:t>To prove that a problem is NP-Complete, we have to show that it belongs to both NP and NP-Hard Classes. (Since NP-Complete problems are NP-Hard problems which also belong to NP)</a:t>
            </a:r>
          </a:p>
          <a:p>
            <a:pPr algn="just"/>
            <a:endParaRPr lang="en-US" dirty="0" smtClean="0"/>
          </a:p>
          <a:p>
            <a:pPr algn="just"/>
            <a:r>
              <a:rPr lang="en-US" b="1" dirty="0" smtClean="0"/>
              <a:t>The Clique Decision Problem belongs to NP</a:t>
            </a:r>
            <a:r>
              <a:rPr lang="en-US" dirty="0" smtClean="0"/>
              <a:t> – If a problem belongs to the NP class, then it should have polynomial-time verifiability, that is given a certificate, we should be able to verify in polynomial time if it is a solution to the problem</a:t>
            </a:r>
            <a:endParaRPr lang="en-US" dirty="0"/>
          </a:p>
        </p:txBody>
      </p:sp>
      <p:pic>
        <p:nvPicPr>
          <p:cNvPr id="122882" name="Picture 2" descr="D:\UEM\Subject\daa\pic\abc11.jpg"/>
          <p:cNvPicPr>
            <a:picLocks noChangeAspect="1" noChangeArrowheads="1"/>
          </p:cNvPicPr>
          <p:nvPr/>
        </p:nvPicPr>
        <p:blipFill>
          <a:blip r:embed="rId2" cstate="print"/>
          <a:srcRect/>
          <a:stretch>
            <a:fillRect/>
          </a:stretch>
        </p:blipFill>
        <p:spPr bwMode="auto">
          <a:xfrm>
            <a:off x="914400" y="3581400"/>
            <a:ext cx="7315200" cy="32766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Clique Decision problem</a:t>
            </a:r>
            <a:endParaRPr lang="en-US" sz="1800" b="1" dirty="0"/>
          </a:p>
        </p:txBody>
      </p:sp>
      <p:sp>
        <p:nvSpPr>
          <p:cNvPr id="4" name="Rectangle 3"/>
          <p:cNvSpPr/>
          <p:nvPr/>
        </p:nvSpPr>
        <p:spPr>
          <a:xfrm>
            <a:off x="838200" y="1295400"/>
            <a:ext cx="7239000" cy="4524315"/>
          </a:xfrm>
          <a:prstGeom prst="rect">
            <a:avLst/>
          </a:prstGeom>
        </p:spPr>
        <p:txBody>
          <a:bodyPr wrap="square">
            <a:spAutoFit/>
          </a:bodyPr>
          <a:lstStyle/>
          <a:p>
            <a:pPr algn="just"/>
            <a:r>
              <a:rPr lang="en-US" b="1" dirty="0" smtClean="0"/>
              <a:t>Proof:</a:t>
            </a:r>
          </a:p>
          <a:p>
            <a:pPr algn="just"/>
            <a:endParaRPr lang="en-US" dirty="0" smtClean="0"/>
          </a:p>
          <a:p>
            <a:pPr algn="just"/>
            <a:r>
              <a:rPr lang="en-US" u="sng" dirty="0" smtClean="0"/>
              <a:t>Certificate</a:t>
            </a:r>
            <a:r>
              <a:rPr lang="en-US" dirty="0" smtClean="0"/>
              <a:t> – Let the certificate be a set S consisting of nodes in the clique and S is a </a:t>
            </a:r>
            <a:r>
              <a:rPr lang="en-US" dirty="0" err="1" smtClean="0"/>
              <a:t>subgraph</a:t>
            </a:r>
            <a:r>
              <a:rPr lang="en-US" dirty="0" smtClean="0"/>
              <a:t> of G.</a:t>
            </a:r>
          </a:p>
          <a:p>
            <a:pPr algn="just"/>
            <a:endParaRPr lang="en-US" dirty="0" smtClean="0"/>
          </a:p>
          <a:p>
            <a:pPr algn="just"/>
            <a:endParaRPr lang="en-US" dirty="0" smtClean="0"/>
          </a:p>
          <a:p>
            <a:pPr algn="just"/>
            <a:r>
              <a:rPr lang="en-US" u="sng" dirty="0" smtClean="0"/>
              <a:t>Verification</a:t>
            </a:r>
            <a:r>
              <a:rPr lang="en-US" dirty="0" smtClean="0"/>
              <a:t> – We have to check if there exists a clique of size k in the graph. Hence, verifying if number of nodes in S equals k, takes O(1) time. Verifying whether each vertex has an out-degree of (k-1) takes O(k</a:t>
            </a:r>
            <a:r>
              <a:rPr lang="en-US" baseline="30000" dirty="0" smtClean="0"/>
              <a:t>2</a:t>
            </a:r>
            <a:r>
              <a:rPr lang="en-US" dirty="0" smtClean="0"/>
              <a:t>) time. (Since in a complete graph, each vertex is connected to every other vertex through an edge. Hence the total number of edges in a complete graph = </a:t>
            </a:r>
            <a:r>
              <a:rPr lang="en-US" baseline="30000" dirty="0" smtClean="0"/>
              <a:t>k</a:t>
            </a:r>
            <a:r>
              <a:rPr lang="en-US" dirty="0" smtClean="0"/>
              <a:t>C</a:t>
            </a:r>
            <a:r>
              <a:rPr lang="en-US" baseline="-25000" dirty="0" smtClean="0"/>
              <a:t>2</a:t>
            </a:r>
            <a:r>
              <a:rPr lang="en-US" dirty="0" smtClean="0"/>
              <a:t> = k*(k-1)/2 ). </a:t>
            </a:r>
          </a:p>
          <a:p>
            <a:pPr algn="just"/>
            <a:endParaRPr lang="en-US" dirty="0" smtClean="0"/>
          </a:p>
          <a:p>
            <a:pPr algn="just"/>
            <a:r>
              <a:rPr lang="en-US" dirty="0" smtClean="0"/>
              <a:t>Therefore, to check if the graph formed by the k nodes in S is complete or not, it takes O(k</a:t>
            </a:r>
            <a:r>
              <a:rPr lang="en-US" baseline="30000" dirty="0" smtClean="0"/>
              <a:t>2</a:t>
            </a:r>
            <a:r>
              <a:rPr lang="en-US" dirty="0" smtClean="0"/>
              <a:t>) = O(n</a:t>
            </a:r>
            <a:r>
              <a:rPr lang="en-US" baseline="30000" dirty="0" smtClean="0"/>
              <a:t>2</a:t>
            </a:r>
            <a:r>
              <a:rPr lang="en-US" dirty="0" smtClean="0"/>
              <a:t>) time (since k&lt;=n, where n is number of vertices in 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Clique Decision problem</a:t>
            </a:r>
            <a:endParaRPr lang="en-US" sz="1800" b="1" dirty="0"/>
          </a:p>
        </p:txBody>
      </p:sp>
      <p:sp>
        <p:nvSpPr>
          <p:cNvPr id="4" name="Rectangle 3"/>
          <p:cNvSpPr/>
          <p:nvPr/>
        </p:nvSpPr>
        <p:spPr>
          <a:xfrm>
            <a:off x="838200" y="1295400"/>
            <a:ext cx="7239000" cy="5355312"/>
          </a:xfrm>
          <a:prstGeom prst="rect">
            <a:avLst/>
          </a:prstGeom>
        </p:spPr>
        <p:txBody>
          <a:bodyPr wrap="square">
            <a:spAutoFit/>
          </a:bodyPr>
          <a:lstStyle/>
          <a:p>
            <a:pPr algn="just"/>
            <a:r>
              <a:rPr lang="en-US" b="1" dirty="0" smtClean="0"/>
              <a:t>Proof:</a:t>
            </a:r>
          </a:p>
          <a:p>
            <a:pPr algn="just"/>
            <a:endParaRPr lang="en-US" dirty="0" smtClean="0"/>
          </a:p>
          <a:p>
            <a:pPr algn="just"/>
            <a:r>
              <a:rPr lang="en-US" u="sng" dirty="0" smtClean="0"/>
              <a:t>Certificate</a:t>
            </a:r>
            <a:r>
              <a:rPr lang="en-US" dirty="0" smtClean="0"/>
              <a:t> – Let the certificate be a set S consisting of nodes in the clique and S is a </a:t>
            </a:r>
            <a:r>
              <a:rPr lang="en-US" dirty="0" err="1" smtClean="0"/>
              <a:t>subgraph</a:t>
            </a:r>
            <a:r>
              <a:rPr lang="en-US" dirty="0" smtClean="0"/>
              <a:t> of G.</a:t>
            </a:r>
          </a:p>
          <a:p>
            <a:pPr algn="just"/>
            <a:endParaRPr lang="en-US" dirty="0" smtClean="0"/>
          </a:p>
          <a:p>
            <a:pPr algn="just"/>
            <a:endParaRPr lang="en-US" dirty="0" smtClean="0"/>
          </a:p>
          <a:p>
            <a:pPr algn="just"/>
            <a:r>
              <a:rPr lang="en-US" u="sng" dirty="0" smtClean="0"/>
              <a:t>Verification</a:t>
            </a:r>
            <a:r>
              <a:rPr lang="en-US" dirty="0" smtClean="0"/>
              <a:t> – We have to check if there exists a clique of size k in the graph. Hence, verifying if number of nodes in S equals k, takes O(1) time. Verifying whether each vertex has an out-degree of (k-1) takes O(k</a:t>
            </a:r>
            <a:r>
              <a:rPr lang="en-US" baseline="30000" dirty="0" smtClean="0"/>
              <a:t>2</a:t>
            </a:r>
            <a:r>
              <a:rPr lang="en-US" dirty="0" smtClean="0"/>
              <a:t>) time. (Since in a complete graph, each vertex is connected to every other vertex through an edge. Hence the total number of edges in a complete graph = </a:t>
            </a:r>
            <a:r>
              <a:rPr lang="en-US" baseline="30000" dirty="0" smtClean="0"/>
              <a:t>k</a:t>
            </a:r>
            <a:r>
              <a:rPr lang="en-US" dirty="0" smtClean="0"/>
              <a:t>C</a:t>
            </a:r>
            <a:r>
              <a:rPr lang="en-US" baseline="-25000" dirty="0" smtClean="0"/>
              <a:t>2</a:t>
            </a:r>
            <a:r>
              <a:rPr lang="en-US" dirty="0" smtClean="0"/>
              <a:t> = k*(k-1)/2 ). </a:t>
            </a:r>
          </a:p>
          <a:p>
            <a:pPr algn="just"/>
            <a:endParaRPr lang="en-US" dirty="0" smtClean="0"/>
          </a:p>
          <a:p>
            <a:pPr algn="just"/>
            <a:r>
              <a:rPr lang="en-US" dirty="0" smtClean="0"/>
              <a:t>Therefore, to check if the graph formed by the k nodes in S is complete or not, it takes O(k</a:t>
            </a:r>
            <a:r>
              <a:rPr lang="en-US" baseline="30000" dirty="0" smtClean="0"/>
              <a:t>2</a:t>
            </a:r>
            <a:r>
              <a:rPr lang="en-US" dirty="0" smtClean="0"/>
              <a:t>) = O(n</a:t>
            </a:r>
            <a:r>
              <a:rPr lang="en-US" baseline="30000" dirty="0" smtClean="0"/>
              <a:t>2</a:t>
            </a:r>
            <a:r>
              <a:rPr lang="en-US" dirty="0" smtClean="0"/>
              <a:t>) time (since k&lt;=n, where n is number of vertices in G).</a:t>
            </a:r>
          </a:p>
          <a:p>
            <a:pPr algn="just"/>
            <a:endParaRPr lang="en-US" dirty="0" smtClean="0"/>
          </a:p>
          <a:p>
            <a:pPr algn="just"/>
            <a:r>
              <a:rPr lang="en-US" dirty="0" smtClean="0">
                <a:solidFill>
                  <a:srgbClr val="FF0000"/>
                </a:solidFill>
              </a:rPr>
              <a:t>Therefore, the Clique Decision Problem has polynomial time verifiability and hence belongs to the NP Class.</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Clique Decision problem</a:t>
            </a:r>
            <a:endParaRPr lang="en-US" sz="1800" b="1" dirty="0"/>
          </a:p>
        </p:txBody>
      </p:sp>
      <p:sp>
        <p:nvSpPr>
          <p:cNvPr id="4" name="Rectangle 3"/>
          <p:cNvSpPr/>
          <p:nvPr/>
        </p:nvSpPr>
        <p:spPr>
          <a:xfrm>
            <a:off x="838200" y="1295400"/>
            <a:ext cx="7239000" cy="4247317"/>
          </a:xfrm>
          <a:prstGeom prst="rect">
            <a:avLst/>
          </a:prstGeom>
        </p:spPr>
        <p:txBody>
          <a:bodyPr wrap="square">
            <a:spAutoFit/>
          </a:bodyPr>
          <a:lstStyle/>
          <a:p>
            <a:pPr algn="just">
              <a:buFont typeface="Wingdings" pitchFamily="2" charset="2"/>
              <a:buChar char="Ø"/>
            </a:pPr>
            <a:r>
              <a:rPr lang="en-US" b="1" dirty="0" smtClean="0"/>
              <a:t>The Clique Decision Problem belongs to NP-Hard </a:t>
            </a:r>
            <a:r>
              <a:rPr lang="en-US" dirty="0" smtClean="0"/>
              <a:t>– A problem L belongs to NP-Hard if every NP problem is reducible to L in polynomial time. Now, let the Clique Decision Problem by C. </a:t>
            </a:r>
          </a:p>
          <a:p>
            <a:pPr algn="just">
              <a:buFont typeface="Wingdings" pitchFamily="2" charset="2"/>
              <a:buChar char="Ø"/>
            </a:pPr>
            <a:endParaRPr lang="en-US" dirty="0" smtClean="0"/>
          </a:p>
          <a:p>
            <a:pPr algn="just">
              <a:buFont typeface="Wingdings" pitchFamily="2" charset="2"/>
              <a:buChar char="Ø"/>
            </a:pPr>
            <a:r>
              <a:rPr lang="en-US" dirty="0" smtClean="0"/>
              <a:t>To prove that C is NP-Hard, we take an already known NP-Hard problem, say S, and reduce it to C for a particular instance. </a:t>
            </a:r>
          </a:p>
          <a:p>
            <a:pPr algn="just">
              <a:buFont typeface="Wingdings" pitchFamily="2" charset="2"/>
              <a:buChar char="Ø"/>
            </a:pPr>
            <a:endParaRPr lang="en-US" dirty="0" smtClean="0"/>
          </a:p>
          <a:p>
            <a:pPr algn="just">
              <a:buFont typeface="Wingdings" pitchFamily="2" charset="2"/>
              <a:buChar char="Ø"/>
            </a:pPr>
            <a:r>
              <a:rPr lang="en-US" dirty="0" smtClean="0"/>
              <a:t>If this reduction can be done in polynomial time, then C is also an NP-Hard problem. The Boolean </a:t>
            </a:r>
            <a:r>
              <a:rPr lang="en-US" dirty="0" err="1" smtClean="0"/>
              <a:t>Satisfiability</a:t>
            </a:r>
            <a:r>
              <a:rPr lang="en-US" dirty="0" smtClean="0"/>
              <a:t> Problem (S) is an NP-Complete problem as proved by the </a:t>
            </a:r>
            <a:r>
              <a:rPr lang="en-US" u="sng" dirty="0" smtClean="0">
                <a:hlinkClick r:id="rId2"/>
              </a:rPr>
              <a:t>Cook’s theorem</a:t>
            </a:r>
            <a:r>
              <a:rPr lang="en-US" dirty="0" smtClean="0"/>
              <a:t>. </a:t>
            </a:r>
          </a:p>
          <a:p>
            <a:pPr algn="just">
              <a:buFont typeface="Wingdings" pitchFamily="2" charset="2"/>
              <a:buChar char="Ø"/>
            </a:pPr>
            <a:endParaRPr lang="en-US" dirty="0" smtClean="0"/>
          </a:p>
          <a:p>
            <a:pPr algn="just">
              <a:buFont typeface="Wingdings" pitchFamily="2" charset="2"/>
              <a:buChar char="Ø"/>
            </a:pPr>
            <a:r>
              <a:rPr lang="en-US" dirty="0" smtClean="0"/>
              <a:t>Therefore, every problem in NP can be reduced to S in polynomial time. Thus, if S is reducible to C in polynomial time, every NP problem can be reduced to C in polynomial time, thereby proving C to be NP-Hard.</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Clique Decision problem</a:t>
            </a:r>
            <a:endParaRPr lang="en-US" sz="1800" b="1" dirty="0"/>
          </a:p>
        </p:txBody>
      </p:sp>
      <p:sp>
        <p:nvSpPr>
          <p:cNvPr id="4" name="Rectangle 3"/>
          <p:cNvSpPr/>
          <p:nvPr/>
        </p:nvSpPr>
        <p:spPr>
          <a:xfrm>
            <a:off x="838200" y="1295400"/>
            <a:ext cx="7239000" cy="4524315"/>
          </a:xfrm>
          <a:prstGeom prst="rect">
            <a:avLst/>
          </a:prstGeom>
        </p:spPr>
        <p:txBody>
          <a:bodyPr wrap="square">
            <a:spAutoFit/>
          </a:bodyPr>
          <a:lstStyle/>
          <a:p>
            <a:pPr algn="just"/>
            <a:r>
              <a:rPr lang="en-US" u="sng" dirty="0" smtClean="0"/>
              <a:t>Proof that the Boolean </a:t>
            </a:r>
            <a:r>
              <a:rPr lang="en-US" u="sng" dirty="0" err="1" smtClean="0"/>
              <a:t>Satisfiability</a:t>
            </a:r>
            <a:r>
              <a:rPr lang="en-US" u="sng" dirty="0" smtClean="0"/>
              <a:t> problem reduces to the Clique Decision Problem</a:t>
            </a:r>
          </a:p>
          <a:p>
            <a:pPr algn="just"/>
            <a:endParaRPr lang="en-US" u="sng" dirty="0" smtClean="0"/>
          </a:p>
          <a:p>
            <a:pPr algn="just"/>
            <a:r>
              <a:rPr lang="en-US" dirty="0" smtClean="0"/>
              <a:t/>
            </a:r>
            <a:br>
              <a:rPr lang="en-US" dirty="0" smtClean="0"/>
            </a:br>
            <a:r>
              <a:rPr lang="en-US" dirty="0" smtClean="0"/>
              <a:t>Let the </a:t>
            </a:r>
            <a:r>
              <a:rPr lang="en-US" dirty="0" err="1" smtClean="0"/>
              <a:t>boolean</a:t>
            </a:r>
            <a:r>
              <a:rPr lang="en-US" dirty="0" smtClean="0"/>
              <a:t> expression be – F = (x</a:t>
            </a:r>
            <a:r>
              <a:rPr lang="en-US" baseline="-25000" dirty="0" smtClean="0"/>
              <a:t>1</a:t>
            </a:r>
            <a:r>
              <a:rPr lang="en-US" dirty="0" smtClean="0"/>
              <a:t> v x</a:t>
            </a:r>
            <a:r>
              <a:rPr lang="en-US" baseline="-25000" dirty="0" smtClean="0"/>
              <a:t>2</a:t>
            </a:r>
            <a:r>
              <a:rPr lang="en-US" dirty="0" smtClean="0"/>
              <a:t>) ^ (x</a:t>
            </a:r>
            <a:r>
              <a:rPr lang="en-US" baseline="-25000" dirty="0" smtClean="0"/>
              <a:t>1</a:t>
            </a:r>
            <a:r>
              <a:rPr lang="en-US" dirty="0" smtClean="0"/>
              <a:t>‘ v x</a:t>
            </a:r>
            <a:r>
              <a:rPr lang="en-US" baseline="-25000" dirty="0" smtClean="0"/>
              <a:t>2</a:t>
            </a:r>
            <a:r>
              <a:rPr lang="en-US" dirty="0" smtClean="0"/>
              <a:t>‘) ^ (x</a:t>
            </a:r>
            <a:r>
              <a:rPr lang="en-US" baseline="-25000" dirty="0" smtClean="0"/>
              <a:t>1</a:t>
            </a:r>
            <a:r>
              <a:rPr lang="en-US" dirty="0" smtClean="0"/>
              <a:t> v x</a:t>
            </a:r>
            <a:r>
              <a:rPr lang="en-US" baseline="-25000" dirty="0" smtClean="0"/>
              <a:t>3</a:t>
            </a:r>
            <a:r>
              <a:rPr lang="en-US" dirty="0" smtClean="0"/>
              <a:t>)  where x</a:t>
            </a:r>
            <a:r>
              <a:rPr lang="en-US" baseline="-25000" dirty="0" smtClean="0"/>
              <a:t>1</a:t>
            </a:r>
            <a:r>
              <a:rPr lang="en-US" dirty="0" smtClean="0"/>
              <a:t>, x</a:t>
            </a:r>
            <a:r>
              <a:rPr lang="en-US" baseline="-25000" dirty="0" smtClean="0"/>
              <a:t>2</a:t>
            </a:r>
            <a:r>
              <a:rPr lang="en-US" dirty="0" smtClean="0"/>
              <a:t>, x</a:t>
            </a:r>
            <a:r>
              <a:rPr lang="en-US" baseline="-25000" dirty="0" smtClean="0"/>
              <a:t>3</a:t>
            </a:r>
            <a:r>
              <a:rPr lang="en-US" dirty="0" smtClean="0"/>
              <a:t> are the variables, ‘^’ denotes logical ‘and’, ‘v’ denotes logical ‘or’ and x’ denotes the complement of x. Let the expression within each parentheses be a clause. Hence we have three clauses – C</a:t>
            </a:r>
            <a:r>
              <a:rPr lang="en-US" baseline="-25000" dirty="0" smtClean="0"/>
              <a:t>1</a:t>
            </a:r>
            <a:r>
              <a:rPr lang="en-US" dirty="0" smtClean="0"/>
              <a:t>, C</a:t>
            </a:r>
            <a:r>
              <a:rPr lang="en-US" baseline="-25000" dirty="0" smtClean="0"/>
              <a:t>2</a:t>
            </a:r>
            <a:r>
              <a:rPr lang="en-US" dirty="0" smtClean="0"/>
              <a:t> and C</a:t>
            </a:r>
            <a:r>
              <a:rPr lang="en-US" baseline="-25000" dirty="0" smtClean="0"/>
              <a:t>3</a:t>
            </a:r>
            <a:r>
              <a:rPr lang="en-US" dirty="0" smtClean="0"/>
              <a:t>. Consider the vertices as – &lt;x</a:t>
            </a:r>
            <a:r>
              <a:rPr lang="en-US" baseline="-25000" dirty="0" smtClean="0"/>
              <a:t>1</a:t>
            </a:r>
            <a:r>
              <a:rPr lang="en-US" dirty="0" smtClean="0"/>
              <a:t>, 1&gt;; &lt;x</a:t>
            </a:r>
            <a:r>
              <a:rPr lang="en-US" baseline="-25000" dirty="0" smtClean="0"/>
              <a:t>2</a:t>
            </a:r>
            <a:r>
              <a:rPr lang="en-US" dirty="0" smtClean="0"/>
              <a:t>, 1&gt;; &lt;x</a:t>
            </a:r>
            <a:r>
              <a:rPr lang="en-US" baseline="-25000" dirty="0" smtClean="0"/>
              <a:t>1</a:t>
            </a:r>
            <a:r>
              <a:rPr lang="en-US" dirty="0" smtClean="0"/>
              <a:t>’, 2&gt;; &lt;x</a:t>
            </a:r>
            <a:r>
              <a:rPr lang="en-US" baseline="-25000" dirty="0" smtClean="0"/>
              <a:t>2</a:t>
            </a:r>
            <a:r>
              <a:rPr lang="en-US" dirty="0" smtClean="0"/>
              <a:t>’, 2&gt;; &lt;x</a:t>
            </a:r>
            <a:r>
              <a:rPr lang="en-US" baseline="-25000" dirty="0" smtClean="0"/>
              <a:t>1</a:t>
            </a:r>
            <a:r>
              <a:rPr lang="en-US" dirty="0" smtClean="0"/>
              <a:t>, 3&gt;; &lt;x</a:t>
            </a:r>
            <a:r>
              <a:rPr lang="en-US" baseline="-25000" dirty="0" smtClean="0"/>
              <a:t>3</a:t>
            </a:r>
            <a:r>
              <a:rPr lang="en-US" dirty="0" smtClean="0"/>
              <a:t>, 3&gt; where the second term in each vertex denotes the clause number they belong to. We connect these vertices such that –</a:t>
            </a:r>
          </a:p>
          <a:p>
            <a:pPr algn="just"/>
            <a:endParaRPr lang="en-US" dirty="0" smtClean="0"/>
          </a:p>
          <a:p>
            <a:pPr algn="just"/>
            <a:endParaRPr lang="en-US" dirty="0" smtClean="0"/>
          </a:p>
          <a:p>
            <a:pPr algn="just"/>
            <a:r>
              <a:rPr lang="en-US" dirty="0" smtClean="0"/>
              <a:t>No two vertices belonging to the same clause are connected.</a:t>
            </a:r>
          </a:p>
          <a:p>
            <a:pPr algn="just"/>
            <a:r>
              <a:rPr lang="en-US" dirty="0" smtClean="0"/>
              <a:t>No variable is connected to its complement.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Clique Decision problem</a:t>
            </a:r>
            <a:endParaRPr lang="en-US" sz="1800" b="1" dirty="0"/>
          </a:p>
        </p:txBody>
      </p:sp>
      <p:pic>
        <p:nvPicPr>
          <p:cNvPr id="123906" name="Picture 2" descr="D:\UEM\Subject\daa\pic\abc21.jpg"/>
          <p:cNvPicPr>
            <a:picLocks noChangeAspect="1" noChangeArrowheads="1"/>
          </p:cNvPicPr>
          <p:nvPr/>
        </p:nvPicPr>
        <p:blipFill>
          <a:blip r:embed="rId2"/>
          <a:srcRect/>
          <a:stretch>
            <a:fillRect/>
          </a:stretch>
        </p:blipFill>
        <p:spPr bwMode="auto">
          <a:xfrm>
            <a:off x="1143000" y="1828800"/>
            <a:ext cx="7162800" cy="38862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Clique Decision problem</a:t>
            </a:r>
            <a:endParaRPr lang="en-US" sz="1800" b="1" dirty="0"/>
          </a:p>
        </p:txBody>
      </p:sp>
      <p:sp>
        <p:nvSpPr>
          <p:cNvPr id="4" name="Rectangle 3"/>
          <p:cNvSpPr/>
          <p:nvPr/>
        </p:nvSpPr>
        <p:spPr>
          <a:xfrm>
            <a:off x="838200" y="1295400"/>
            <a:ext cx="7239000" cy="5355312"/>
          </a:xfrm>
          <a:prstGeom prst="rect">
            <a:avLst/>
          </a:prstGeom>
        </p:spPr>
        <p:txBody>
          <a:bodyPr wrap="square">
            <a:spAutoFit/>
          </a:bodyPr>
          <a:lstStyle/>
          <a:p>
            <a:pPr algn="just"/>
            <a:r>
              <a:rPr lang="en-US" dirty="0" smtClean="0"/>
              <a:t>Thus, the graph G (V, E) is constructed such that – V = { &lt;a, </a:t>
            </a:r>
            <a:r>
              <a:rPr lang="en-US" dirty="0" err="1" smtClean="0"/>
              <a:t>i</a:t>
            </a:r>
            <a:r>
              <a:rPr lang="en-US" dirty="0" smtClean="0"/>
              <a:t>&gt; | a belongs to </a:t>
            </a:r>
            <a:r>
              <a:rPr lang="en-US" dirty="0" err="1" smtClean="0"/>
              <a:t>C</a:t>
            </a:r>
            <a:r>
              <a:rPr lang="en-US" baseline="-25000" dirty="0" err="1" smtClean="0"/>
              <a:t>i</a:t>
            </a:r>
            <a:r>
              <a:rPr lang="en-US" dirty="0" smtClean="0"/>
              <a:t> } and E = { ( &lt;a, </a:t>
            </a:r>
            <a:r>
              <a:rPr lang="en-US" dirty="0" err="1" smtClean="0"/>
              <a:t>i</a:t>
            </a:r>
            <a:r>
              <a:rPr lang="en-US" dirty="0" smtClean="0"/>
              <a:t>&gt;, &lt;b, j&gt; ) | </a:t>
            </a:r>
            <a:r>
              <a:rPr lang="en-US" dirty="0" err="1" smtClean="0"/>
              <a:t>i</a:t>
            </a:r>
            <a:r>
              <a:rPr lang="en-US" dirty="0" smtClean="0"/>
              <a:t> is not equal to j ; b is not equal to a’ } Consider the </a:t>
            </a:r>
            <a:r>
              <a:rPr lang="en-US" dirty="0" err="1" smtClean="0"/>
              <a:t>subgraph</a:t>
            </a:r>
            <a:r>
              <a:rPr lang="en-US" dirty="0" smtClean="0"/>
              <a:t> of G with the vertices &lt;x</a:t>
            </a:r>
            <a:r>
              <a:rPr lang="en-US" baseline="-25000" dirty="0" smtClean="0"/>
              <a:t>2</a:t>
            </a:r>
            <a:r>
              <a:rPr lang="en-US" dirty="0" smtClean="0"/>
              <a:t>, 1&gt;; &lt;x</a:t>
            </a:r>
            <a:r>
              <a:rPr lang="en-US" baseline="-25000" dirty="0" smtClean="0"/>
              <a:t>1</a:t>
            </a:r>
            <a:r>
              <a:rPr lang="en-US" dirty="0" smtClean="0"/>
              <a:t>’, 2&gt;; &lt;x</a:t>
            </a:r>
            <a:r>
              <a:rPr lang="en-US" baseline="-25000" dirty="0" smtClean="0"/>
              <a:t>3</a:t>
            </a:r>
            <a:r>
              <a:rPr lang="en-US" dirty="0" smtClean="0"/>
              <a:t>, 3&gt;. It forms a clique of size 3 (Depicted by dotted line in above figure) . Corresponding to this, for the assignment – &lt;x</a:t>
            </a:r>
            <a:r>
              <a:rPr lang="en-US" baseline="-25000" dirty="0" smtClean="0"/>
              <a:t>1</a:t>
            </a:r>
            <a:r>
              <a:rPr lang="en-US" dirty="0" smtClean="0"/>
              <a:t>, x</a:t>
            </a:r>
            <a:r>
              <a:rPr lang="en-US" baseline="-25000" dirty="0" smtClean="0"/>
              <a:t>2</a:t>
            </a:r>
            <a:r>
              <a:rPr lang="en-US" dirty="0" smtClean="0"/>
              <a:t>, x</a:t>
            </a:r>
            <a:r>
              <a:rPr lang="en-US" baseline="-25000" dirty="0" smtClean="0"/>
              <a:t>3</a:t>
            </a:r>
            <a:r>
              <a:rPr lang="en-US" dirty="0" smtClean="0"/>
              <a:t>&gt; = &lt;0, 1, 1&gt;  F evaluates to true. </a:t>
            </a:r>
          </a:p>
          <a:p>
            <a:pPr algn="just"/>
            <a:endParaRPr lang="en-US" dirty="0" smtClean="0"/>
          </a:p>
          <a:p>
            <a:pPr algn="just"/>
            <a:r>
              <a:rPr lang="en-US" dirty="0" smtClean="0"/>
              <a:t>Therefore, if we have k clauses in our </a:t>
            </a:r>
            <a:r>
              <a:rPr lang="en-US" dirty="0" err="1" smtClean="0"/>
              <a:t>satisfiability</a:t>
            </a:r>
            <a:r>
              <a:rPr lang="en-US" dirty="0" smtClean="0"/>
              <a:t> expression, we get a max clique of size k and for the corresponding assignment of values, the </a:t>
            </a:r>
            <a:r>
              <a:rPr lang="en-US" dirty="0" err="1" smtClean="0"/>
              <a:t>satisfiability</a:t>
            </a:r>
            <a:r>
              <a:rPr lang="en-US" dirty="0" smtClean="0"/>
              <a:t> expression evaluates to true. Hence, for a particular instance, the </a:t>
            </a:r>
            <a:r>
              <a:rPr lang="en-US" dirty="0" err="1" smtClean="0"/>
              <a:t>satisfiability</a:t>
            </a:r>
            <a:r>
              <a:rPr lang="en-US" dirty="0" smtClean="0"/>
              <a:t> problem is reduced to the clique decision problem. </a:t>
            </a:r>
          </a:p>
          <a:p>
            <a:pPr algn="just"/>
            <a:endParaRPr lang="en-US" dirty="0" smtClean="0"/>
          </a:p>
          <a:p>
            <a:pPr algn="just"/>
            <a:r>
              <a:rPr lang="en-US" dirty="0" smtClean="0"/>
              <a:t>Therefore, the Clique Decision Problem is NP-Hard.</a:t>
            </a:r>
          </a:p>
          <a:p>
            <a:pPr algn="just"/>
            <a:endParaRPr lang="en-US" u="sng" dirty="0" smtClean="0"/>
          </a:p>
          <a:p>
            <a:r>
              <a:rPr lang="en-US" b="1" u="sng" dirty="0" smtClean="0">
                <a:solidFill>
                  <a:srgbClr val="FF0000"/>
                </a:solidFill>
              </a:rPr>
              <a:t>Conclusion</a:t>
            </a:r>
          </a:p>
          <a:p>
            <a:r>
              <a:rPr lang="en-US" b="1" dirty="0" smtClean="0">
                <a:solidFill>
                  <a:srgbClr val="FF0000"/>
                </a:solidFill>
              </a:rPr>
              <a:t/>
            </a:r>
            <a:br>
              <a:rPr lang="en-US" b="1" dirty="0" smtClean="0">
                <a:solidFill>
                  <a:srgbClr val="FF0000"/>
                </a:solidFill>
              </a:rPr>
            </a:br>
            <a:r>
              <a:rPr lang="en-US" b="1" dirty="0" smtClean="0">
                <a:solidFill>
                  <a:srgbClr val="FF0000"/>
                </a:solidFill>
              </a:rPr>
              <a:t>The Clique Decision Problem is NP and NP-Hard. Therefore, the Clique decision problem is NP-Complete.</a:t>
            </a:r>
            <a:endParaRPr lang="en-US"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srcRect/>
          <a:stretch>
            <a:fillRect/>
          </a:stretch>
        </p:blipFill>
        <p:spPr bwMode="auto">
          <a:xfrm>
            <a:off x="1219200" y="685800"/>
            <a:ext cx="6296025" cy="3048000"/>
          </a:xfrm>
          <a:prstGeom prst="rect">
            <a:avLst/>
          </a:prstGeom>
          <a:noFill/>
          <a:ln w="9525">
            <a:noFill/>
            <a:miter lim="800000"/>
            <a:headEnd/>
            <a:tailEnd/>
          </a:ln>
          <a:effectLst/>
        </p:spPr>
      </p:pic>
      <p:pic>
        <p:nvPicPr>
          <p:cNvPr id="91139" name="Picture 3" descr="D:\UEM\Subject\daa\pic\1_DPfmJ9YOFZIUJUVXZFBiQw.png"/>
          <p:cNvPicPr>
            <a:picLocks noChangeAspect="1" noChangeArrowheads="1"/>
          </p:cNvPicPr>
          <p:nvPr/>
        </p:nvPicPr>
        <p:blipFill>
          <a:blip r:embed="rId3"/>
          <a:srcRect/>
          <a:stretch>
            <a:fillRect/>
          </a:stretch>
        </p:blipFill>
        <p:spPr bwMode="auto">
          <a:xfrm>
            <a:off x="1752600" y="4191000"/>
            <a:ext cx="5486400" cy="20574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Attendance Code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Examination code is 2022003379</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noChangeArrowheads="1"/>
          </p:cNvSpPr>
          <p:nvPr>
            <p:ph type="ctrTitle"/>
          </p:nvPr>
        </p:nvSpPr>
        <p:spPr>
          <a:xfrm>
            <a:off x="1401763" y="304800"/>
            <a:ext cx="7742237" cy="762000"/>
          </a:xfrm>
        </p:spPr>
        <p:txBody>
          <a:bodyPr/>
          <a:lstStyle/>
          <a:p>
            <a:r>
              <a:rPr lang="en-US" altLang="en-US" sz="2200" b="1" smtClean="0">
                <a:solidFill>
                  <a:srgbClr val="FF0000"/>
                </a:solidFill>
                <a:latin typeface="Cambria" pitchFamily="18" charset="0"/>
              </a:rPr>
              <a:t>UNIVERSITY OF ENGINEERING &amp; MANAGEMENT, KOLKATA</a:t>
            </a:r>
          </a:p>
        </p:txBody>
      </p:sp>
      <p:sp>
        <p:nvSpPr>
          <p:cNvPr id="1028" name="Subtitle 2"/>
          <p:cNvSpPr>
            <a:spLocks noGrp="1" noChangeArrowheads="1"/>
          </p:cNvSpPr>
          <p:nvPr>
            <p:ph type="subTitle" idx="1"/>
          </p:nvPr>
        </p:nvSpPr>
        <p:spPr/>
        <p:txBody>
          <a:bodyPr/>
          <a:lstStyle/>
          <a:p>
            <a:r>
              <a:rPr lang="en-US" altLang="en-US" smtClean="0"/>
              <a:t>Click to edit Master subtitle style</a:t>
            </a:r>
          </a:p>
        </p:txBody>
      </p:sp>
      <p:pic>
        <p:nvPicPr>
          <p:cNvPr id="1029" name="Picture 4"/>
          <p:cNvPicPr>
            <a:picLocks noChangeAspect="1"/>
          </p:cNvPicPr>
          <p:nvPr/>
        </p:nvPicPr>
        <p:blipFill>
          <a:blip r:embed="rId2"/>
          <a:srcRect/>
          <a:stretch>
            <a:fillRect/>
          </a:stretch>
        </p:blipFill>
        <p:spPr bwMode="auto">
          <a:xfrm>
            <a:off x="0" y="1633538"/>
            <a:ext cx="9144000" cy="5238750"/>
          </a:xfrm>
          <a:prstGeom prst="rect">
            <a:avLst/>
          </a:prstGeom>
          <a:noFill/>
          <a:ln w="9525">
            <a:noFill/>
            <a:miter lim="800000"/>
            <a:headEnd/>
            <a:tailEnd/>
          </a:ln>
        </p:spPr>
      </p:pic>
      <p:pic>
        <p:nvPicPr>
          <p:cNvPr id="1030" name="Picture 6" descr="C:\Users\UEM\Desktop\UEM_New_Logo_05-04-2018.jpg"/>
          <p:cNvPicPr>
            <a:picLocks noChangeAspect="1" noChangeArrowheads="1"/>
          </p:cNvPicPr>
          <p:nvPr/>
        </p:nvPicPr>
        <p:blipFill>
          <a:blip r:embed="rId3"/>
          <a:srcRect/>
          <a:stretch>
            <a:fillRect/>
          </a:stretch>
        </p:blipFill>
        <p:spPr bwMode="auto">
          <a:xfrm>
            <a:off x="228600" y="173038"/>
            <a:ext cx="1173163" cy="1087437"/>
          </a:xfrm>
          <a:prstGeom prst="rect">
            <a:avLst/>
          </a:prstGeom>
          <a:noFill/>
          <a:ln w="9525">
            <a:noFill/>
            <a:miter lim="800000"/>
            <a:headEnd/>
            <a:tailEnd/>
          </a:ln>
        </p:spPr>
      </p:pic>
      <p:sp>
        <p:nvSpPr>
          <p:cNvPr id="1031" name="TextBox 1"/>
          <p:cNvSpPr txBox="1">
            <a:spLocks noChangeArrowheads="1"/>
          </p:cNvSpPr>
          <p:nvPr/>
        </p:nvSpPr>
        <p:spPr bwMode="auto">
          <a:xfrm>
            <a:off x="1524000" y="1074738"/>
            <a:ext cx="7086600" cy="369887"/>
          </a:xfrm>
          <a:prstGeom prst="rect">
            <a:avLst/>
          </a:prstGeom>
          <a:noFill/>
          <a:ln w="9525">
            <a:noFill/>
            <a:miter lim="800000"/>
            <a:headEnd/>
            <a:tailEnd/>
          </a:ln>
        </p:spPr>
        <p:txBody>
          <a:bodyPr>
            <a:spAutoFit/>
          </a:bodyPr>
          <a:lstStyle/>
          <a:p>
            <a:r>
              <a:rPr lang="en-US" altLang="en-US" b="1" dirty="0" smtClean="0">
                <a:solidFill>
                  <a:srgbClr val="0000FF"/>
                </a:solidFill>
                <a:latin typeface="Cambria" pitchFamily="18" charset="0"/>
              </a:rPr>
              <a:t>	 Course </a:t>
            </a:r>
            <a:r>
              <a:rPr lang="en-US" altLang="en-US" b="1" dirty="0">
                <a:solidFill>
                  <a:srgbClr val="0000FF"/>
                </a:solidFill>
                <a:latin typeface="Cambria" pitchFamily="18" charset="0"/>
              </a:rPr>
              <a:t>Name : Design Analysis &amp; </a:t>
            </a:r>
            <a:r>
              <a:rPr lang="en-US" altLang="en-US" b="1" dirty="0" smtClean="0">
                <a:solidFill>
                  <a:srgbClr val="0000FF"/>
                </a:solidFill>
                <a:latin typeface="Cambria" pitchFamily="18" charset="0"/>
              </a:rPr>
              <a:t>Algorithm : Day 3  </a:t>
            </a:r>
            <a:endParaRPr lang="en-US" altLang="en-US" b="1" dirty="0">
              <a:solidFill>
                <a:srgbClr val="0000FF"/>
              </a:solidFill>
              <a:latin typeface="Cambria" pitchFamily="18" charset="0"/>
            </a:endParaRPr>
          </a:p>
        </p:txBody>
      </p:sp>
      <p:sp>
        <p:nvSpPr>
          <p:cNvPr id="1032" name="Slide Number Placeholder 3"/>
          <p:cNvSpPr>
            <a:spLocks noGrp="1" noChangeArrowheads="1"/>
          </p:cNvSpPr>
          <p:nvPr>
            <p:ph type="sldNum" sz="quarter" idx="12"/>
          </p:nvPr>
        </p:nvSpPr>
        <p:spPr>
          <a:noFill/>
        </p:spPr>
        <p:txBody>
          <a:bodyPr/>
          <a:lstStyle/>
          <a:p>
            <a:fld id="{CF2B43B4-FCED-4EB2-94E0-1C8C7BB7E021}" type="slidenum">
              <a:rPr lang="en-US" altLang="en-US" smtClean="0"/>
              <a:pPr/>
              <a:t>31</a:t>
            </a:fld>
            <a:endParaRPr lang="en-US"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FF0000"/>
                </a:solidFill>
                <a:latin typeface="Times New Roman" pitchFamily="18" charset="0"/>
                <a:cs typeface="Times New Roman" pitchFamily="18" charset="0"/>
              </a:rPr>
              <a:t>Approximation Algorithms</a:t>
            </a:r>
            <a:endParaRPr lang="en-US"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1400" b="1" dirty="0" smtClean="0">
                <a:latin typeface="Times New Roman" pitchFamily="18" charset="0"/>
                <a:cs typeface="Times New Roman" pitchFamily="18" charset="0"/>
              </a:rPr>
              <a:t>Overview :</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An approximation algorithm is a way of dealing with </a:t>
            </a:r>
            <a:r>
              <a:rPr lang="en-US" sz="1400" u="sng" dirty="0" smtClean="0">
                <a:latin typeface="Times New Roman" pitchFamily="18" charset="0"/>
                <a:cs typeface="Times New Roman" pitchFamily="18" charset="0"/>
                <a:hlinkClick r:id="rId2"/>
              </a:rPr>
              <a:t>NP-completeness</a:t>
            </a:r>
            <a:r>
              <a:rPr lang="en-US" sz="1400" dirty="0" smtClean="0">
                <a:latin typeface="Times New Roman" pitchFamily="18" charset="0"/>
                <a:cs typeface="Times New Roman" pitchFamily="18" charset="0"/>
              </a:rPr>
              <a:t> for an optimization problem. This technique does not guarantee the best solution. </a:t>
            </a:r>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goal of the approximation algorithm is to come close as much as possible to the optimal solution in polynomial time. Such algorithms are called approximation algorithm or heuristic algorithm</a:t>
            </a:r>
            <a:r>
              <a:rPr lang="en-US" sz="1400" dirty="0" smtClean="0">
                <a:latin typeface="Times New Roman" pitchFamily="18" charset="0"/>
                <a:cs typeface="Times New Roman" pitchFamily="18" charset="0"/>
              </a:rPr>
              <a:t>.</a:t>
            </a:r>
          </a:p>
          <a:p>
            <a:pPr algn="just"/>
            <a:endParaRPr lang="en-US" sz="1400" b="1" dirty="0" smtClean="0">
              <a:latin typeface="Times New Roman" pitchFamily="18" charset="0"/>
              <a:cs typeface="Times New Roman" pitchFamily="18" charset="0"/>
            </a:endParaRPr>
          </a:p>
          <a:p>
            <a:pPr algn="just"/>
            <a:endParaRPr lang="en-US" sz="1400" b="1" dirty="0" smtClean="0">
              <a:latin typeface="Times New Roman" pitchFamily="18" charset="0"/>
              <a:cs typeface="Times New Roman" pitchFamily="18" charset="0"/>
            </a:endParaRPr>
          </a:p>
          <a:p>
            <a:pPr algn="just"/>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Here, we will discuss the features of the Approximation Algorithm as follows.</a:t>
            </a:r>
          </a:p>
          <a:p>
            <a:pPr algn="just"/>
            <a:r>
              <a:rPr lang="en-US" sz="1400" dirty="0" smtClean="0">
                <a:latin typeface="Times New Roman" pitchFamily="18" charset="0"/>
                <a:cs typeface="Times New Roman" pitchFamily="18" charset="0"/>
              </a:rPr>
              <a:t>An approximation algorithm guarantees to run in polynomial time though it does not guarantee the most effective solution.</a:t>
            </a:r>
          </a:p>
          <a:p>
            <a:pPr algn="just"/>
            <a:r>
              <a:rPr lang="en-US" sz="1400" dirty="0" smtClean="0">
                <a:latin typeface="Times New Roman" pitchFamily="18" charset="0"/>
                <a:cs typeface="Times New Roman" pitchFamily="18" charset="0"/>
              </a:rPr>
              <a:t>An approximation algorithm guarantees to seek out high accuracy and top quality solution(say within 1% of optimum)</a:t>
            </a:r>
          </a:p>
          <a:p>
            <a:pPr algn="just"/>
            <a:r>
              <a:rPr lang="en-US" sz="1400" dirty="0" smtClean="0">
                <a:latin typeface="Times New Roman" pitchFamily="18" charset="0"/>
                <a:cs typeface="Times New Roman" pitchFamily="18" charset="0"/>
              </a:rPr>
              <a:t>Approximation algorithms are used to get an answer near the (optimal) solution of an optimization problem in polynomial time</a:t>
            </a:r>
          </a:p>
          <a:p>
            <a:pPr algn="just"/>
            <a:endParaRPr lang="en-US" sz="1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FF0000"/>
                </a:solidFill>
                <a:latin typeface="Times New Roman" pitchFamily="18" charset="0"/>
                <a:cs typeface="Times New Roman" pitchFamily="18" charset="0"/>
              </a:rPr>
              <a:t>Approximation Algorithms</a:t>
            </a:r>
            <a:endParaRPr lang="en-US"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1400" b="1" dirty="0" smtClean="0"/>
              <a:t>Performance Ratios for approximation algorithms :</a:t>
            </a:r>
            <a:r>
              <a:rPr lang="en-US" sz="1400" dirty="0" smtClean="0"/>
              <a:t/>
            </a:r>
            <a:br>
              <a:rPr lang="en-US" sz="1400" dirty="0" smtClean="0"/>
            </a:br>
            <a:r>
              <a:rPr lang="en-US" sz="1400" dirty="0" smtClean="0"/>
              <a:t>Here, we will discuss the performance ratios of the Approximation Algorithm as follows.</a:t>
            </a:r>
          </a:p>
          <a:p>
            <a:pPr algn="just"/>
            <a:endParaRPr lang="en-US" sz="1400" dirty="0" smtClean="0"/>
          </a:p>
          <a:p>
            <a:pPr algn="just"/>
            <a:r>
              <a:rPr lang="en-US" sz="1400" dirty="0" smtClean="0"/>
              <a:t>Suppose </a:t>
            </a:r>
            <a:r>
              <a:rPr lang="en-US" sz="1400" dirty="0" smtClean="0"/>
              <a:t>that we are working on an optimization problem in which each potential solution has a cost, ad we wish to find a near-optimal solution. Depending on the problem, we may define an optimal solution as one with maximum possible cost or one with minimum possible </a:t>
            </a:r>
            <a:r>
              <a:rPr lang="en-US" sz="1400" dirty="0" err="1" smtClean="0"/>
              <a:t>cost,i.e</a:t>
            </a:r>
            <a:r>
              <a:rPr lang="en-US" sz="1400" dirty="0" smtClean="0"/>
              <a:t>, the problem can either be a maximization or minimization problem.</a:t>
            </a:r>
          </a:p>
          <a:p>
            <a:pPr algn="just"/>
            <a:r>
              <a:rPr lang="en-US" sz="1400" dirty="0" smtClean="0"/>
              <a:t>We say that an algorithm for a problem has an appropriate ratio of P(n) if, for any input size n, the cost C of the solution produced by the algorithm is within a factor of P(n) of the cost C* of an optimal solution as follows.</a:t>
            </a:r>
          </a:p>
          <a:p>
            <a:pPr algn="just"/>
            <a:r>
              <a:rPr lang="en-US" sz="1400" dirty="0" smtClean="0"/>
              <a:t>max(C/C*,C*/C)&lt;=P(n</a:t>
            </a:r>
            <a:r>
              <a:rPr lang="en-US" sz="1400" dirty="0" smtClean="0"/>
              <a:t>)</a:t>
            </a:r>
          </a:p>
          <a:p>
            <a:pPr algn="just"/>
            <a:endParaRPr lang="en-US" sz="1400" dirty="0" smtClean="0">
              <a:latin typeface="Times New Roman" pitchFamily="18" charset="0"/>
              <a:cs typeface="Times New Roman" pitchFamily="18" charset="0"/>
            </a:endParaRPr>
          </a:p>
          <a:p>
            <a:r>
              <a:rPr lang="en-US" sz="1400" dirty="0" smtClean="0"/>
              <a:t/>
            </a:r>
            <a:br>
              <a:rPr lang="en-US" sz="1400" dirty="0" smtClean="0"/>
            </a:br>
            <a:r>
              <a:rPr lang="en-US" sz="1400" dirty="0" smtClean="0"/>
              <a:t>If an algorithm reaches an approximation ratio of P(n), then we call it a P(n)-approximation algorithm.</a:t>
            </a:r>
          </a:p>
          <a:p>
            <a:r>
              <a:rPr lang="en-US" sz="1400" dirty="0" smtClean="0"/>
              <a:t>For a maximization problem, 0&lt; C &lt; C×, and the ratio of C/C* gives the factor by which the cost of an optimal solution is larger than the cost of the approximate algorithm.</a:t>
            </a:r>
          </a:p>
          <a:p>
            <a:r>
              <a:rPr lang="en-US" sz="1400" dirty="0" smtClean="0"/>
              <a:t>For a minimization problem, 0&lt; C* &lt; C, and the ratio of C/C* gives the factor by which the cost of an approximate solution is larger than the cost of an optimal solution.</a:t>
            </a:r>
          </a:p>
          <a:p>
            <a:pPr algn="just"/>
            <a:endParaRPr lang="en-US" sz="1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FF0000"/>
                </a:solidFill>
                <a:latin typeface="Times New Roman" pitchFamily="18" charset="0"/>
                <a:cs typeface="Times New Roman" pitchFamily="18" charset="0"/>
              </a:rPr>
              <a:t>Approximation Algorithms</a:t>
            </a:r>
            <a:endParaRPr lang="en-US"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1400" b="1" dirty="0" smtClean="0"/>
              <a:t>Some examples of Approximation algorithm :</a:t>
            </a:r>
            <a:r>
              <a:rPr lang="en-US" sz="1400" dirty="0" smtClean="0"/>
              <a:t/>
            </a:r>
            <a:br>
              <a:rPr lang="en-US" sz="1400" dirty="0" smtClean="0"/>
            </a:br>
            <a:r>
              <a:rPr lang="en-US" sz="1400" dirty="0" smtClean="0"/>
              <a:t>Here, we will discuss some examples of the Approximation Algorithm as follows.</a:t>
            </a:r>
          </a:p>
          <a:p>
            <a:r>
              <a:rPr lang="en-US" sz="1400" b="1" u="sng" dirty="0" smtClean="0">
                <a:hlinkClick r:id="rId2"/>
              </a:rPr>
              <a:t>The Vertex Cover Problem</a:t>
            </a:r>
            <a:r>
              <a:rPr lang="en-US" sz="1400" b="1" dirty="0" smtClean="0"/>
              <a:t> –</a:t>
            </a:r>
            <a:r>
              <a:rPr lang="en-US" sz="1400" dirty="0" smtClean="0"/>
              <a:t> </a:t>
            </a:r>
            <a:br>
              <a:rPr lang="en-US" sz="1400" dirty="0" smtClean="0"/>
            </a:br>
            <a:r>
              <a:rPr lang="en-US" sz="1400" dirty="0" smtClean="0"/>
              <a:t>In the vertex cover problem, the optimization problem is to find the vertex cover with </a:t>
            </a:r>
            <a:r>
              <a:rPr lang="en-US" sz="1400" b="1" dirty="0" smtClean="0"/>
              <a:t>fewest</a:t>
            </a:r>
            <a:r>
              <a:rPr lang="en-US" sz="1400" dirty="0" smtClean="0"/>
              <a:t> </a:t>
            </a:r>
            <a:r>
              <a:rPr lang="en-US" sz="1400" b="1" dirty="0" smtClean="0"/>
              <a:t>vertices</a:t>
            </a:r>
            <a:r>
              <a:rPr lang="en-US" sz="1400" dirty="0" smtClean="0"/>
              <a:t>, and the approximation problem is to find the vertex cover with </a:t>
            </a:r>
            <a:r>
              <a:rPr lang="en-US" sz="1400" b="1" dirty="0" smtClean="0"/>
              <a:t>few</a:t>
            </a:r>
            <a:r>
              <a:rPr lang="en-US" sz="1400" dirty="0" smtClean="0"/>
              <a:t> </a:t>
            </a:r>
            <a:r>
              <a:rPr lang="en-US" sz="1400" b="1" dirty="0" smtClean="0"/>
              <a:t>vertices</a:t>
            </a:r>
            <a:r>
              <a:rPr lang="en-US" sz="1400" dirty="0" smtClean="0"/>
              <a:t>.</a:t>
            </a:r>
            <a:br>
              <a:rPr lang="en-US" sz="1400" dirty="0" smtClean="0"/>
            </a:br>
            <a:r>
              <a:rPr lang="en-US" sz="1400" dirty="0" smtClean="0"/>
              <a:t> </a:t>
            </a:r>
          </a:p>
          <a:p>
            <a:r>
              <a:rPr lang="en-US" sz="1400" b="1" u="sng" dirty="0" smtClean="0">
                <a:hlinkClick r:id="rId3"/>
              </a:rPr>
              <a:t>Travelling Salesman Problem</a:t>
            </a:r>
            <a:r>
              <a:rPr lang="en-US" sz="1400" b="1" dirty="0" smtClean="0"/>
              <a:t> –</a:t>
            </a:r>
            <a:r>
              <a:rPr lang="en-US" sz="1400" dirty="0" smtClean="0"/>
              <a:t/>
            </a:r>
            <a:br>
              <a:rPr lang="en-US" sz="1400" dirty="0" smtClean="0"/>
            </a:br>
            <a:r>
              <a:rPr lang="en-US" sz="1400" dirty="0" smtClean="0"/>
              <a:t>In the traveling salesperson problem, the optimization problem is to find the </a:t>
            </a:r>
            <a:r>
              <a:rPr lang="en-US" sz="1400" b="1" dirty="0" smtClean="0"/>
              <a:t>shortest cycle</a:t>
            </a:r>
            <a:r>
              <a:rPr lang="en-US" sz="1400" dirty="0" smtClean="0"/>
              <a:t>, and the approximation problem is to find a </a:t>
            </a:r>
            <a:r>
              <a:rPr lang="en-US" sz="1400" b="1" dirty="0" smtClean="0"/>
              <a:t>short </a:t>
            </a:r>
            <a:r>
              <a:rPr lang="en-US" sz="1400" b="1" dirty="0" smtClean="0"/>
              <a:t>cycle</a:t>
            </a:r>
          </a:p>
          <a:p>
            <a:endParaRPr lang="en-US" sz="1400" b="1" dirty="0" smtClean="0"/>
          </a:p>
          <a:p>
            <a:r>
              <a:rPr lang="en-US" sz="1400" dirty="0" smtClean="0"/>
              <a:t>A vertex cover of an undirected graph is a subset of its vertices such that for every edge (u, v) of the graph, either ‘u’ or ‘v’ is in the vertex cover. Although the name is Vertex Cover, the set covers all edges of the given graph. </a:t>
            </a:r>
            <a:r>
              <a:rPr lang="en-US" sz="1400" b="1" i="1" dirty="0" smtClean="0"/>
              <a:t>Given an undirected graph, the vertex cover problem is to find minimum size vertex cover</a:t>
            </a:r>
            <a:r>
              <a:rPr lang="en-US" sz="1400" dirty="0" smtClean="0"/>
              <a:t>. </a:t>
            </a:r>
            <a:br>
              <a:rPr lang="en-US" sz="1400" dirty="0" smtClean="0"/>
            </a:br>
            <a:r>
              <a:rPr lang="en-US" sz="1400" dirty="0" smtClean="0"/>
              <a:t>The following are some examples. </a:t>
            </a:r>
          </a:p>
          <a:p>
            <a:pPr algn="just"/>
            <a:endParaRPr lang="en-US" sz="14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FF0000"/>
                </a:solidFill>
                <a:latin typeface="Times New Roman" pitchFamily="18" charset="0"/>
                <a:cs typeface="Times New Roman" pitchFamily="18" charset="0"/>
              </a:rPr>
              <a:t>Approximation Algorithms</a:t>
            </a:r>
            <a:endParaRPr lang="en-US" sz="2400" b="1" dirty="0">
              <a:solidFill>
                <a:srgbClr val="FF0000"/>
              </a:solidFill>
              <a:latin typeface="Times New Roman" pitchFamily="18" charset="0"/>
              <a:cs typeface="Times New Roman" pitchFamily="18" charset="0"/>
            </a:endParaRPr>
          </a:p>
        </p:txBody>
      </p:sp>
      <p:pic>
        <p:nvPicPr>
          <p:cNvPr id="106498" name="Picture 2"/>
          <p:cNvPicPr>
            <a:picLocks noGrp="1" noChangeAspect="1" noChangeArrowheads="1"/>
          </p:cNvPicPr>
          <p:nvPr>
            <p:ph idx="1"/>
          </p:nvPr>
        </p:nvPicPr>
        <p:blipFill>
          <a:blip r:embed="rId2"/>
          <a:srcRect/>
          <a:stretch>
            <a:fillRect/>
          </a:stretch>
        </p:blipFill>
        <p:spPr bwMode="auto">
          <a:xfrm>
            <a:off x="1752599" y="1828800"/>
            <a:ext cx="5486401" cy="1752600"/>
          </a:xfrm>
          <a:prstGeom prst="rect">
            <a:avLst/>
          </a:prstGeom>
          <a:noFill/>
          <a:ln w="9525">
            <a:noFill/>
            <a:miter lim="800000"/>
            <a:headEnd/>
            <a:tailEnd/>
          </a:ln>
          <a:effectLst/>
        </p:spPr>
      </p:pic>
      <p:sp>
        <p:nvSpPr>
          <p:cNvPr id="5" name="Rectangle 4"/>
          <p:cNvSpPr/>
          <p:nvPr/>
        </p:nvSpPr>
        <p:spPr>
          <a:xfrm>
            <a:off x="1066800" y="4191000"/>
            <a:ext cx="7315200" cy="923330"/>
          </a:xfrm>
          <a:prstGeom prst="rect">
            <a:avLst/>
          </a:prstGeom>
        </p:spPr>
        <p:txBody>
          <a:bodyPr wrap="square">
            <a:spAutoFit/>
          </a:bodyPr>
          <a:lstStyle/>
          <a:p>
            <a:r>
              <a:rPr lang="en-US" u="sng" dirty="0" smtClean="0">
                <a:hlinkClick r:id="rId3"/>
              </a:rPr>
              <a:t>Vertex Cover Problem</a:t>
            </a:r>
            <a:r>
              <a:rPr lang="en-US" dirty="0" smtClean="0"/>
              <a:t> is a known </a:t>
            </a:r>
            <a:r>
              <a:rPr lang="en-US" u="sng" dirty="0" smtClean="0">
                <a:hlinkClick r:id="rId4"/>
              </a:rPr>
              <a:t>NP Complete problem</a:t>
            </a:r>
            <a:r>
              <a:rPr lang="en-US" dirty="0" smtClean="0"/>
              <a:t>, i.e., there is no polynomial-time solution for this unless P = NP. There are approximate polynomial-time algorithms to solve the problem though.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FF0000"/>
                </a:solidFill>
                <a:latin typeface="Times New Roman" pitchFamily="18" charset="0"/>
                <a:cs typeface="Times New Roman" pitchFamily="18" charset="0"/>
              </a:rPr>
              <a:t>Approximation Algorithms</a:t>
            </a:r>
            <a:endParaRPr lang="en-US" sz="2400" b="1" dirty="0">
              <a:solidFill>
                <a:srgbClr val="FF0000"/>
              </a:solidFill>
              <a:latin typeface="Times New Roman" pitchFamily="18" charset="0"/>
              <a:cs typeface="Times New Roman" pitchFamily="18" charset="0"/>
            </a:endParaRPr>
          </a:p>
        </p:txBody>
      </p:sp>
      <p:pic>
        <p:nvPicPr>
          <p:cNvPr id="107522" name="Picture 2" descr="D:\UEM\Subject\daa\pic\minimumvertexcover.png"/>
          <p:cNvPicPr>
            <a:picLocks noGrp="1" noChangeAspect="1" noChangeArrowheads="1"/>
          </p:cNvPicPr>
          <p:nvPr>
            <p:ph idx="1"/>
          </p:nvPr>
        </p:nvPicPr>
        <p:blipFill>
          <a:blip r:embed="rId2"/>
          <a:srcRect/>
          <a:stretch>
            <a:fillRect/>
          </a:stretch>
        </p:blipFill>
        <p:spPr bwMode="auto">
          <a:xfrm>
            <a:off x="1066800" y="1447800"/>
            <a:ext cx="2530511" cy="4525963"/>
          </a:xfrm>
          <a:prstGeom prst="rect">
            <a:avLst/>
          </a:prstGeom>
          <a:noFill/>
        </p:spPr>
      </p:pic>
      <p:sp>
        <p:nvSpPr>
          <p:cNvPr id="11" name="Rectangle 10"/>
          <p:cNvSpPr/>
          <p:nvPr/>
        </p:nvSpPr>
        <p:spPr>
          <a:xfrm>
            <a:off x="4495800" y="1828800"/>
            <a:ext cx="42672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dirty="0" smtClean="0">
                <a:solidFill>
                  <a:schemeClr val="tx1"/>
                </a:solidFill>
              </a:rPr>
              <a:t>Initialize </a:t>
            </a:r>
            <a:r>
              <a:rPr lang="en-US" dirty="0" smtClean="0">
                <a:solidFill>
                  <a:schemeClr val="tx1"/>
                </a:solidFill>
              </a:rPr>
              <a:t>the result as {} </a:t>
            </a:r>
            <a:endParaRPr lang="en-US" dirty="0" smtClean="0">
              <a:solidFill>
                <a:schemeClr val="tx1"/>
              </a:solidFill>
            </a:endParaRPr>
          </a:p>
          <a:p>
            <a:pPr marL="342900" indent="-342900"/>
            <a:r>
              <a:rPr lang="en-US" dirty="0" smtClean="0">
                <a:solidFill>
                  <a:schemeClr val="tx1"/>
                </a:solidFill>
              </a:rPr>
              <a:t>2</a:t>
            </a:r>
            <a:r>
              <a:rPr lang="en-US" dirty="0" smtClean="0">
                <a:solidFill>
                  <a:schemeClr val="tx1"/>
                </a:solidFill>
              </a:rPr>
              <a:t>) Consider a set of all edges in given graph. Let the set be E. </a:t>
            </a:r>
            <a:endParaRPr lang="en-US" dirty="0" smtClean="0">
              <a:solidFill>
                <a:schemeClr val="tx1"/>
              </a:solidFill>
            </a:endParaRPr>
          </a:p>
          <a:p>
            <a:pPr marL="342900" indent="-342900"/>
            <a:r>
              <a:rPr lang="en-US" dirty="0" smtClean="0">
                <a:solidFill>
                  <a:schemeClr val="tx1"/>
                </a:solidFill>
              </a:rPr>
              <a:t>3</a:t>
            </a:r>
            <a:r>
              <a:rPr lang="en-US" dirty="0" smtClean="0">
                <a:solidFill>
                  <a:schemeClr val="tx1"/>
                </a:solidFill>
              </a:rPr>
              <a:t>) Do following while E is not empty </a:t>
            </a:r>
            <a:r>
              <a:rPr lang="en-US" dirty="0" smtClean="0">
                <a:solidFill>
                  <a:schemeClr val="tx1"/>
                </a:solidFill>
              </a:rPr>
              <a:t>...</a:t>
            </a:r>
          </a:p>
          <a:p>
            <a:pPr marL="342900" indent="-342900">
              <a:buAutoNum type="alphaLcParenR"/>
            </a:pPr>
            <a:r>
              <a:rPr lang="en-US" dirty="0" smtClean="0">
                <a:solidFill>
                  <a:schemeClr val="tx1"/>
                </a:solidFill>
              </a:rPr>
              <a:t>Pick </a:t>
            </a:r>
            <a:r>
              <a:rPr lang="en-US" dirty="0" smtClean="0">
                <a:solidFill>
                  <a:schemeClr val="tx1"/>
                </a:solidFill>
              </a:rPr>
              <a:t>an arbitrary edge (u, v) from set E and add 'u' and 'v' to result </a:t>
            </a:r>
            <a:r>
              <a:rPr lang="en-US" dirty="0" smtClean="0">
                <a:solidFill>
                  <a:schemeClr val="tx1"/>
                </a:solidFill>
              </a:rPr>
              <a:t>...</a:t>
            </a:r>
          </a:p>
          <a:p>
            <a:pPr marL="342900" indent="-342900"/>
            <a:r>
              <a:rPr lang="en-US" dirty="0" smtClean="0">
                <a:solidFill>
                  <a:schemeClr val="tx1"/>
                </a:solidFill>
              </a:rPr>
              <a:t>b</a:t>
            </a:r>
            <a:r>
              <a:rPr lang="en-US" dirty="0" smtClean="0">
                <a:solidFill>
                  <a:schemeClr val="tx1"/>
                </a:solidFill>
              </a:rPr>
              <a:t>) Remove all edges from E which are either incident on u or v. </a:t>
            </a:r>
            <a:endParaRPr lang="en-US" dirty="0" smtClean="0">
              <a:solidFill>
                <a:schemeClr val="tx1"/>
              </a:solidFill>
            </a:endParaRPr>
          </a:p>
          <a:p>
            <a:pPr marL="342900" indent="-342900"/>
            <a:r>
              <a:rPr lang="en-US" dirty="0" smtClean="0">
                <a:solidFill>
                  <a:schemeClr val="tx1"/>
                </a:solidFill>
              </a:rPr>
              <a:t>4</a:t>
            </a:r>
            <a:r>
              <a:rPr lang="en-US" dirty="0" smtClean="0">
                <a:solidFill>
                  <a:schemeClr val="tx1"/>
                </a:solidFill>
              </a:rPr>
              <a:t>) Return result </a:t>
            </a:r>
            <a:endParaRPr lang="en-US"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FF0000"/>
                </a:solidFill>
                <a:latin typeface="Times New Roman" pitchFamily="18" charset="0"/>
                <a:cs typeface="Times New Roman" pitchFamily="18" charset="0"/>
              </a:rPr>
              <a:t>Approximation Algorithms</a:t>
            </a:r>
            <a:endParaRPr lang="en-US" sz="2400" b="1" dirty="0">
              <a:solidFill>
                <a:srgbClr val="FF0000"/>
              </a:solidFill>
              <a:latin typeface="Times New Roman" pitchFamily="18" charset="0"/>
              <a:cs typeface="Times New Roman" pitchFamily="18" charset="0"/>
            </a:endParaRPr>
          </a:p>
        </p:txBody>
      </p:sp>
      <p:pic>
        <p:nvPicPr>
          <p:cNvPr id="107522" name="Picture 2" descr="D:\UEM\Subject\daa\pic\minimumvertexcover.png"/>
          <p:cNvPicPr>
            <a:picLocks noGrp="1" noChangeAspect="1" noChangeArrowheads="1"/>
          </p:cNvPicPr>
          <p:nvPr>
            <p:ph idx="1"/>
          </p:nvPr>
        </p:nvPicPr>
        <p:blipFill>
          <a:blip r:embed="rId2"/>
          <a:srcRect/>
          <a:stretch>
            <a:fillRect/>
          </a:stretch>
        </p:blipFill>
        <p:spPr bwMode="auto">
          <a:xfrm>
            <a:off x="1066800" y="1447800"/>
            <a:ext cx="2530511" cy="4525963"/>
          </a:xfrm>
          <a:prstGeom prst="rect">
            <a:avLst/>
          </a:prstGeom>
          <a:noFill/>
        </p:spPr>
      </p:pic>
      <p:sp>
        <p:nvSpPr>
          <p:cNvPr id="11" name="Rectangle 10"/>
          <p:cNvSpPr/>
          <p:nvPr/>
        </p:nvSpPr>
        <p:spPr>
          <a:xfrm>
            <a:off x="4495800" y="1828800"/>
            <a:ext cx="42672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dirty="0" smtClean="0">
                <a:solidFill>
                  <a:schemeClr val="tx1"/>
                </a:solidFill>
              </a:rPr>
              <a:t>Initialize </a:t>
            </a:r>
            <a:r>
              <a:rPr lang="en-US" dirty="0" smtClean="0">
                <a:solidFill>
                  <a:schemeClr val="tx1"/>
                </a:solidFill>
              </a:rPr>
              <a:t>the result as {} </a:t>
            </a:r>
            <a:endParaRPr lang="en-US" dirty="0" smtClean="0">
              <a:solidFill>
                <a:schemeClr val="tx1"/>
              </a:solidFill>
            </a:endParaRPr>
          </a:p>
          <a:p>
            <a:pPr marL="342900" indent="-342900"/>
            <a:r>
              <a:rPr lang="en-US" dirty="0" smtClean="0">
                <a:solidFill>
                  <a:schemeClr val="tx1"/>
                </a:solidFill>
              </a:rPr>
              <a:t>2</a:t>
            </a:r>
            <a:r>
              <a:rPr lang="en-US" dirty="0" smtClean="0">
                <a:solidFill>
                  <a:schemeClr val="tx1"/>
                </a:solidFill>
              </a:rPr>
              <a:t>) Consider a set of all edges in given graph. Let the set be E. </a:t>
            </a:r>
            <a:endParaRPr lang="en-US" dirty="0" smtClean="0">
              <a:solidFill>
                <a:schemeClr val="tx1"/>
              </a:solidFill>
            </a:endParaRPr>
          </a:p>
          <a:p>
            <a:pPr marL="342900" indent="-342900"/>
            <a:r>
              <a:rPr lang="en-US" dirty="0" smtClean="0">
                <a:solidFill>
                  <a:schemeClr val="tx1"/>
                </a:solidFill>
              </a:rPr>
              <a:t>3</a:t>
            </a:r>
            <a:r>
              <a:rPr lang="en-US" dirty="0" smtClean="0">
                <a:solidFill>
                  <a:schemeClr val="tx1"/>
                </a:solidFill>
              </a:rPr>
              <a:t>) Do following while E is not empty </a:t>
            </a:r>
            <a:r>
              <a:rPr lang="en-US" dirty="0" smtClean="0">
                <a:solidFill>
                  <a:schemeClr val="tx1"/>
                </a:solidFill>
              </a:rPr>
              <a:t>...</a:t>
            </a:r>
          </a:p>
          <a:p>
            <a:pPr marL="342900" indent="-342900">
              <a:buAutoNum type="alphaLcParenR"/>
            </a:pPr>
            <a:r>
              <a:rPr lang="en-US" dirty="0" smtClean="0">
                <a:solidFill>
                  <a:schemeClr val="tx1"/>
                </a:solidFill>
              </a:rPr>
              <a:t>Pick </a:t>
            </a:r>
            <a:r>
              <a:rPr lang="en-US" dirty="0" smtClean="0">
                <a:solidFill>
                  <a:schemeClr val="tx1"/>
                </a:solidFill>
              </a:rPr>
              <a:t>an arbitrary edge (u, v) from set E and add 'u' and 'v' to result </a:t>
            </a:r>
            <a:r>
              <a:rPr lang="en-US" dirty="0" smtClean="0">
                <a:solidFill>
                  <a:schemeClr val="tx1"/>
                </a:solidFill>
              </a:rPr>
              <a:t>...</a:t>
            </a:r>
          </a:p>
          <a:p>
            <a:pPr marL="342900" indent="-342900"/>
            <a:r>
              <a:rPr lang="en-US" dirty="0" smtClean="0">
                <a:solidFill>
                  <a:schemeClr val="tx1"/>
                </a:solidFill>
              </a:rPr>
              <a:t>b</a:t>
            </a:r>
            <a:r>
              <a:rPr lang="en-US" dirty="0" smtClean="0">
                <a:solidFill>
                  <a:schemeClr val="tx1"/>
                </a:solidFill>
              </a:rPr>
              <a:t>) Remove all edges from E which are either incident on u or v. </a:t>
            </a:r>
            <a:endParaRPr lang="en-US" dirty="0" smtClean="0">
              <a:solidFill>
                <a:schemeClr val="tx1"/>
              </a:solidFill>
            </a:endParaRPr>
          </a:p>
          <a:p>
            <a:pPr marL="342900" indent="-342900"/>
            <a:r>
              <a:rPr lang="en-US" dirty="0" smtClean="0">
                <a:solidFill>
                  <a:schemeClr val="tx1"/>
                </a:solidFill>
              </a:rPr>
              <a:t>4</a:t>
            </a:r>
            <a:r>
              <a:rPr lang="en-US" dirty="0" smtClean="0">
                <a:solidFill>
                  <a:schemeClr val="tx1"/>
                </a:solidFill>
              </a:rPr>
              <a:t>) Return result </a:t>
            </a:r>
            <a:endParaRPr lang="en-US" dirty="0">
              <a:solidFill>
                <a:schemeClr val="tx1"/>
              </a:solidFill>
            </a:endParaRPr>
          </a:p>
        </p:txBody>
      </p:sp>
      <p:pic>
        <p:nvPicPr>
          <p:cNvPr id="142338" name="Picture 2"/>
          <p:cNvPicPr>
            <a:picLocks noChangeAspect="1" noChangeArrowheads="1"/>
          </p:cNvPicPr>
          <p:nvPr/>
        </p:nvPicPr>
        <p:blipFill>
          <a:blip r:embed="rId3"/>
          <a:srcRect/>
          <a:stretch>
            <a:fillRect/>
          </a:stretch>
        </p:blipFill>
        <p:spPr bwMode="auto">
          <a:xfrm>
            <a:off x="4495801" y="1828800"/>
            <a:ext cx="42672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idx="1"/>
          </p:nvPr>
        </p:nvSpPr>
        <p:spPr>
          <a:xfrm>
            <a:off x="457200" y="1295400"/>
            <a:ext cx="8229600" cy="4525963"/>
          </a:xfrm>
        </p:spPr>
        <p:txBody>
          <a:bodyPr/>
          <a:lstStyle/>
          <a:p>
            <a:r>
              <a:rPr lang="en-US" sz="2400" dirty="0">
                <a:latin typeface="Times New Roman" pitchFamily="18" charset="0"/>
                <a:cs typeface="Times New Roman" pitchFamily="18" charset="0"/>
              </a:rPr>
              <a:t>Algorithm types we will consider include:</a:t>
            </a:r>
          </a:p>
          <a:p>
            <a:pPr lvl="1"/>
            <a:r>
              <a:rPr lang="en-US" sz="2400" dirty="0">
                <a:latin typeface="Times New Roman" pitchFamily="18" charset="0"/>
                <a:cs typeface="Times New Roman" pitchFamily="18" charset="0"/>
              </a:rPr>
              <a:t>Simple recursive algorithms</a:t>
            </a:r>
          </a:p>
          <a:p>
            <a:pPr lvl="1"/>
            <a:r>
              <a:rPr lang="en-US" sz="2400" dirty="0">
                <a:latin typeface="Times New Roman" pitchFamily="18" charset="0"/>
                <a:cs typeface="Times New Roman" pitchFamily="18" charset="0"/>
              </a:rPr>
              <a:t>Backtracking algorithms</a:t>
            </a:r>
          </a:p>
          <a:p>
            <a:pPr lvl="1"/>
            <a:r>
              <a:rPr lang="en-US" sz="2400" dirty="0">
                <a:latin typeface="Times New Roman" pitchFamily="18" charset="0"/>
                <a:cs typeface="Times New Roman" pitchFamily="18" charset="0"/>
              </a:rPr>
              <a:t>Divide and conquer algorithms</a:t>
            </a:r>
          </a:p>
          <a:p>
            <a:pPr lvl="1"/>
            <a:r>
              <a:rPr lang="en-US" sz="2400" dirty="0">
                <a:latin typeface="Times New Roman" pitchFamily="18" charset="0"/>
                <a:cs typeface="Times New Roman" pitchFamily="18" charset="0"/>
              </a:rPr>
              <a:t>Dynamic programming algorithms</a:t>
            </a:r>
          </a:p>
          <a:p>
            <a:pPr lvl="1"/>
            <a:r>
              <a:rPr lang="en-US" sz="2400" dirty="0">
                <a:latin typeface="Times New Roman" pitchFamily="18" charset="0"/>
                <a:cs typeface="Times New Roman" pitchFamily="18" charset="0"/>
              </a:rPr>
              <a:t>Greedy algorithms</a:t>
            </a:r>
          </a:p>
          <a:p>
            <a:pPr lvl="1"/>
            <a:r>
              <a:rPr lang="en-US" sz="2400" dirty="0">
                <a:latin typeface="Times New Roman" pitchFamily="18" charset="0"/>
                <a:cs typeface="Times New Roman" pitchFamily="18" charset="0"/>
              </a:rPr>
              <a:t>Branch and bound algorithms</a:t>
            </a:r>
          </a:p>
          <a:p>
            <a:pPr lvl="1"/>
            <a:r>
              <a:rPr lang="en-US" sz="2400" dirty="0">
                <a:latin typeface="Times New Roman" pitchFamily="18" charset="0"/>
                <a:cs typeface="Times New Roman" pitchFamily="18" charset="0"/>
              </a:rPr>
              <a:t>Brute force algorithms</a:t>
            </a:r>
          </a:p>
          <a:p>
            <a:pPr lvl="1"/>
            <a:r>
              <a:rPr lang="en-US" sz="2400" dirty="0">
                <a:latin typeface="Times New Roman" pitchFamily="18" charset="0"/>
                <a:cs typeface="Times New Roman" pitchFamily="18" charset="0"/>
              </a:rPr>
              <a:t>Randomized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left)">
                                      <p:cBhvr>
                                        <p:cTn id="16" dur="500"/>
                                        <p:tgtEl>
                                          <p:spTgt spid="4">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left)">
                                      <p:cBhvr>
                                        <p:cTn id="22" dur="500"/>
                                        <p:tgtEl>
                                          <p:spTgt spid="4">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left)">
                                      <p:cBhvr>
                                        <p:cTn id="25" dur="500"/>
                                        <p:tgtEl>
                                          <p:spTgt spid="4">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left)">
                                      <p:cBhvr>
                                        <p:cTn id="28" dur="500"/>
                                        <p:tgtEl>
                                          <p:spTgt spid="4">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left)">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Randomized algorithms</a:t>
            </a:r>
            <a:endParaRPr lang="en-US" dirty="0">
              <a:latin typeface="Times New Roman" pitchFamily="18" charset="0"/>
              <a:cs typeface="Times New Roman" pitchFamily="18" charset="0"/>
            </a:endParaRPr>
          </a:p>
        </p:txBody>
      </p:sp>
      <p:sp>
        <p:nvSpPr>
          <p:cNvPr id="4" name="Rectangle 3"/>
          <p:cNvSpPr>
            <a:spLocks noGrp="1" noChangeArrowheads="1"/>
          </p:cNvSpPr>
          <p:nvPr>
            <p:ph idx="1"/>
          </p:nvPr>
        </p:nvSpPr>
        <p:spPr/>
        <p:txBody>
          <a:bodyPr/>
          <a:lstStyle/>
          <a:p>
            <a:r>
              <a:rPr lang="en-US" sz="2000" dirty="0">
                <a:latin typeface="Times New Roman" pitchFamily="18" charset="0"/>
                <a:cs typeface="Times New Roman" pitchFamily="18" charset="0"/>
              </a:rPr>
              <a:t>A </a:t>
            </a:r>
            <a:r>
              <a:rPr lang="en-US" sz="2000" dirty="0">
                <a:solidFill>
                  <a:schemeClr val="tx2"/>
                </a:solidFill>
                <a:latin typeface="Times New Roman" pitchFamily="18" charset="0"/>
                <a:cs typeface="Times New Roman" pitchFamily="18" charset="0"/>
              </a:rPr>
              <a:t>randomized algorithm</a:t>
            </a:r>
            <a:r>
              <a:rPr lang="en-US" sz="2000" dirty="0">
                <a:latin typeface="Times New Roman" pitchFamily="18" charset="0"/>
                <a:cs typeface="Times New Roman" pitchFamily="18" charset="0"/>
              </a:rPr>
              <a:t> is just one that depends on random numbers for its operation</a:t>
            </a:r>
          </a:p>
          <a:p>
            <a:r>
              <a:rPr lang="en-US" sz="2000" dirty="0">
                <a:latin typeface="Times New Roman" pitchFamily="18" charset="0"/>
                <a:cs typeface="Times New Roman" pitchFamily="18" charset="0"/>
              </a:rPr>
              <a:t>These are randomized algorithms:</a:t>
            </a:r>
          </a:p>
          <a:p>
            <a:pPr lvl="1"/>
            <a:r>
              <a:rPr lang="en-US" sz="2000" dirty="0">
                <a:latin typeface="Times New Roman" pitchFamily="18" charset="0"/>
                <a:cs typeface="Times New Roman" pitchFamily="18" charset="0"/>
              </a:rPr>
              <a:t>Using random numbers to help find a solution to a problem</a:t>
            </a:r>
          </a:p>
          <a:p>
            <a:pPr lvl="1"/>
            <a:r>
              <a:rPr lang="en-US" sz="2000" dirty="0">
                <a:latin typeface="Times New Roman" pitchFamily="18" charset="0"/>
                <a:cs typeface="Times New Roman" pitchFamily="18" charset="0"/>
              </a:rPr>
              <a:t>Using random numbers to improve a solution to a problem</a:t>
            </a:r>
          </a:p>
          <a:p>
            <a:r>
              <a:rPr lang="en-US" sz="2000" dirty="0">
                <a:latin typeface="Times New Roman" pitchFamily="18" charset="0"/>
                <a:cs typeface="Times New Roman" pitchFamily="18" charset="0"/>
              </a:rPr>
              <a:t>These are related topics:</a:t>
            </a:r>
          </a:p>
          <a:p>
            <a:pPr lvl="1"/>
            <a:r>
              <a:rPr lang="en-US" sz="2000" dirty="0">
                <a:latin typeface="Times New Roman" pitchFamily="18" charset="0"/>
                <a:cs typeface="Times New Roman" pitchFamily="18" charset="0"/>
              </a:rPr>
              <a:t>Getting or generating “random” numbers</a:t>
            </a:r>
          </a:p>
          <a:p>
            <a:pPr lvl="1"/>
            <a:r>
              <a:rPr lang="en-US" sz="2000" dirty="0">
                <a:latin typeface="Times New Roman" pitchFamily="18" charset="0"/>
                <a:cs typeface="Times New Roman" pitchFamily="18" charset="0"/>
              </a:rPr>
              <a:t>Generating random data for testing (or other) purposes</a:t>
            </a:r>
          </a:p>
          <a:p>
            <a:pPr lvl="1"/>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srcRect/>
          <a:stretch>
            <a:fillRect/>
          </a:stretch>
        </p:blipFill>
        <p:spPr bwMode="auto">
          <a:xfrm>
            <a:off x="838200" y="1447800"/>
            <a:ext cx="7772400" cy="462915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6A6CD02A-DFEA-4BED-9A95-A24C5DDF1528}" type="slidenum">
              <a:rPr lang="en-US"/>
              <a:pPr/>
              <a:t>40</a:t>
            </a:fld>
            <a:endParaRPr lang="en-US"/>
          </a:p>
        </p:txBody>
      </p:sp>
      <p:sp>
        <p:nvSpPr>
          <p:cNvPr id="65538" name="Rectangle 2"/>
          <p:cNvSpPr>
            <a:spLocks noGrp="1" noChangeArrowheads="1"/>
          </p:cNvSpPr>
          <p:nvPr>
            <p:ph type="title"/>
          </p:nvPr>
        </p:nvSpPr>
        <p:spPr>
          <a:noFill/>
          <a:ln/>
        </p:spPr>
        <p:txBody>
          <a:bodyPr/>
          <a:lstStyle/>
          <a:p>
            <a:r>
              <a:rPr lang="en-US"/>
              <a:t>Deterministic Algorithms</a:t>
            </a:r>
          </a:p>
        </p:txBody>
      </p:sp>
      <p:sp>
        <p:nvSpPr>
          <p:cNvPr id="65539" name="Rectangle 3"/>
          <p:cNvSpPr>
            <a:spLocks noGrp="1" noChangeArrowheads="1"/>
          </p:cNvSpPr>
          <p:nvPr>
            <p:ph type="body" idx="1"/>
          </p:nvPr>
        </p:nvSpPr>
        <p:spPr>
          <a:xfrm>
            <a:off x="579438" y="3581400"/>
            <a:ext cx="8183562" cy="2209800"/>
          </a:xfrm>
          <a:noFill/>
          <a:ln/>
        </p:spPr>
        <p:txBody>
          <a:bodyPr/>
          <a:lstStyle/>
          <a:p>
            <a:pPr algn="just">
              <a:buFontTx/>
              <a:buNone/>
            </a:pPr>
            <a:r>
              <a:rPr lang="en-US" sz="2400" b="1"/>
              <a:t>	Goal:</a:t>
            </a:r>
            <a:r>
              <a:rPr lang="en-US"/>
              <a:t> </a:t>
            </a:r>
            <a:r>
              <a:rPr lang="en-US" sz="2000"/>
              <a:t>Prove for all input instances the algorithm solves the problem correctly and the number of steps is bounded by a polynomial in the size of the input.</a:t>
            </a:r>
          </a:p>
        </p:txBody>
      </p:sp>
      <p:sp>
        <p:nvSpPr>
          <p:cNvPr id="65540" name="Rectangle 4"/>
          <p:cNvSpPr>
            <a:spLocks noChangeArrowheads="1"/>
          </p:cNvSpPr>
          <p:nvPr/>
        </p:nvSpPr>
        <p:spPr bwMode="auto">
          <a:xfrm>
            <a:off x="3460750" y="2286000"/>
            <a:ext cx="1905000" cy="685800"/>
          </a:xfrm>
          <a:prstGeom prst="rect">
            <a:avLst/>
          </a:prstGeom>
          <a:noFill/>
          <a:ln w="9525">
            <a:solidFill>
              <a:schemeClr val="tx1"/>
            </a:solidFill>
            <a:miter lim="800000"/>
            <a:headEnd/>
            <a:tailEnd/>
          </a:ln>
          <a:effectLst/>
        </p:spPr>
        <p:txBody>
          <a:bodyPr wrap="none" anchor="ctr"/>
          <a:lstStyle/>
          <a:p>
            <a:endParaRPr lang="en-US"/>
          </a:p>
        </p:txBody>
      </p:sp>
      <p:sp>
        <p:nvSpPr>
          <p:cNvPr id="65541" name="Text Box 5"/>
          <p:cNvSpPr txBox="1">
            <a:spLocks noChangeArrowheads="1"/>
          </p:cNvSpPr>
          <p:nvPr/>
        </p:nvSpPr>
        <p:spPr bwMode="auto">
          <a:xfrm>
            <a:off x="3597275" y="2398713"/>
            <a:ext cx="1543050" cy="366712"/>
          </a:xfrm>
          <a:prstGeom prst="rect">
            <a:avLst/>
          </a:prstGeom>
          <a:noFill/>
          <a:ln w="9525">
            <a:noFill/>
            <a:miter lim="800000"/>
            <a:headEnd/>
            <a:tailEnd/>
          </a:ln>
          <a:effectLst/>
        </p:spPr>
        <p:txBody>
          <a:bodyPr wrap="none">
            <a:spAutoFit/>
          </a:bodyPr>
          <a:lstStyle/>
          <a:p>
            <a:r>
              <a:rPr lang="en-US">
                <a:solidFill>
                  <a:schemeClr val="tx1"/>
                </a:solidFill>
              </a:rPr>
              <a:t>ALGORITHM</a:t>
            </a:r>
          </a:p>
        </p:txBody>
      </p:sp>
      <p:sp>
        <p:nvSpPr>
          <p:cNvPr id="65542" name="Line 6"/>
          <p:cNvSpPr>
            <a:spLocks noChangeShapeType="1"/>
          </p:cNvSpPr>
          <p:nvPr/>
        </p:nvSpPr>
        <p:spPr bwMode="auto">
          <a:xfrm>
            <a:off x="3003550" y="2667000"/>
            <a:ext cx="457200" cy="0"/>
          </a:xfrm>
          <a:prstGeom prst="line">
            <a:avLst/>
          </a:prstGeom>
          <a:noFill/>
          <a:ln w="9525">
            <a:solidFill>
              <a:schemeClr val="tx1"/>
            </a:solidFill>
            <a:round/>
            <a:headEnd/>
            <a:tailEnd type="triangle" w="med" len="med"/>
          </a:ln>
          <a:effectLst/>
        </p:spPr>
        <p:txBody>
          <a:bodyPr/>
          <a:lstStyle/>
          <a:p>
            <a:endParaRPr lang="en-US"/>
          </a:p>
        </p:txBody>
      </p:sp>
      <p:sp>
        <p:nvSpPr>
          <p:cNvPr id="65543" name="Line 7"/>
          <p:cNvSpPr>
            <a:spLocks noChangeShapeType="1"/>
          </p:cNvSpPr>
          <p:nvPr/>
        </p:nvSpPr>
        <p:spPr bwMode="auto">
          <a:xfrm>
            <a:off x="5365750" y="2667000"/>
            <a:ext cx="457200" cy="0"/>
          </a:xfrm>
          <a:prstGeom prst="line">
            <a:avLst/>
          </a:prstGeom>
          <a:noFill/>
          <a:ln w="9525">
            <a:solidFill>
              <a:schemeClr val="tx1"/>
            </a:solidFill>
            <a:round/>
            <a:headEnd/>
            <a:tailEnd type="triangle" w="med" len="med"/>
          </a:ln>
          <a:effectLst/>
        </p:spPr>
        <p:txBody>
          <a:bodyPr/>
          <a:lstStyle/>
          <a:p>
            <a:endParaRPr lang="en-US"/>
          </a:p>
        </p:txBody>
      </p:sp>
      <p:sp>
        <p:nvSpPr>
          <p:cNvPr id="65545" name="Text Box 9"/>
          <p:cNvSpPr txBox="1">
            <a:spLocks noChangeArrowheads="1"/>
          </p:cNvSpPr>
          <p:nvPr/>
        </p:nvSpPr>
        <p:spPr bwMode="auto">
          <a:xfrm>
            <a:off x="2209800" y="2474913"/>
            <a:ext cx="869950" cy="366712"/>
          </a:xfrm>
          <a:prstGeom prst="rect">
            <a:avLst/>
          </a:prstGeom>
          <a:noFill/>
          <a:ln w="9525">
            <a:noFill/>
            <a:miter lim="800000"/>
            <a:headEnd/>
            <a:tailEnd/>
          </a:ln>
          <a:effectLst/>
        </p:spPr>
        <p:txBody>
          <a:bodyPr wrap="none">
            <a:spAutoFit/>
          </a:bodyPr>
          <a:lstStyle/>
          <a:p>
            <a:r>
              <a:rPr lang="en-US">
                <a:solidFill>
                  <a:schemeClr val="tx1"/>
                </a:solidFill>
              </a:rPr>
              <a:t>INPUT</a:t>
            </a:r>
          </a:p>
        </p:txBody>
      </p:sp>
      <p:sp>
        <p:nvSpPr>
          <p:cNvPr id="65546" name="Text Box 10"/>
          <p:cNvSpPr txBox="1">
            <a:spLocks noChangeArrowheads="1"/>
          </p:cNvSpPr>
          <p:nvPr/>
        </p:nvSpPr>
        <p:spPr bwMode="auto">
          <a:xfrm>
            <a:off x="5791200" y="2514600"/>
            <a:ext cx="1123950" cy="366713"/>
          </a:xfrm>
          <a:prstGeom prst="rect">
            <a:avLst/>
          </a:prstGeom>
          <a:noFill/>
          <a:ln w="9525">
            <a:noFill/>
            <a:miter lim="800000"/>
            <a:headEnd/>
            <a:tailEnd/>
          </a:ln>
          <a:effectLst/>
        </p:spPr>
        <p:txBody>
          <a:bodyPr wrap="none">
            <a:spAutoFit/>
          </a:bodyPr>
          <a:lstStyle/>
          <a:p>
            <a:r>
              <a:rPr lang="en-US">
                <a:solidFill>
                  <a:schemeClr val="tx1"/>
                </a:solidFill>
              </a:rPr>
              <a:t>OUTPUT</a:t>
            </a:r>
          </a:p>
        </p:txBody>
      </p:sp>
    </p:spTree>
  </p:cSld>
  <p:clrMapOvr>
    <a:masterClrMapping/>
  </p:clrMapOvr>
  <p:transition advClick="0"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4E415F5-AA63-40DA-8AAE-E65CD5ABF6FA}" type="slidenum">
              <a:rPr lang="en-US"/>
              <a:pPr/>
              <a:t>41</a:t>
            </a:fld>
            <a:endParaRPr lang="en-US"/>
          </a:p>
        </p:txBody>
      </p:sp>
      <p:sp>
        <p:nvSpPr>
          <p:cNvPr id="66562" name="Rectangle 2"/>
          <p:cNvSpPr>
            <a:spLocks noGrp="1" noChangeArrowheads="1"/>
          </p:cNvSpPr>
          <p:nvPr>
            <p:ph type="title"/>
          </p:nvPr>
        </p:nvSpPr>
        <p:spPr>
          <a:noFill/>
          <a:ln/>
        </p:spPr>
        <p:txBody>
          <a:bodyPr/>
          <a:lstStyle/>
          <a:p>
            <a:r>
              <a:rPr lang="en-US"/>
              <a:t>Randomized Algorithms</a:t>
            </a:r>
          </a:p>
        </p:txBody>
      </p:sp>
      <p:sp>
        <p:nvSpPr>
          <p:cNvPr id="66563" name="Rectangle 3"/>
          <p:cNvSpPr>
            <a:spLocks noGrp="1" noChangeArrowheads="1"/>
          </p:cNvSpPr>
          <p:nvPr>
            <p:ph type="body" idx="1"/>
          </p:nvPr>
        </p:nvSpPr>
        <p:spPr>
          <a:xfrm>
            <a:off x="579438" y="4267200"/>
            <a:ext cx="8183562" cy="1600200"/>
          </a:xfrm>
          <a:noFill/>
          <a:ln/>
        </p:spPr>
        <p:txBody>
          <a:bodyPr/>
          <a:lstStyle/>
          <a:p>
            <a:pPr algn="just"/>
            <a:r>
              <a:rPr lang="en-US" sz="2000"/>
              <a:t>In addition to input, algorithm takes a source of random numbers and makes random choices during execution;</a:t>
            </a:r>
          </a:p>
          <a:p>
            <a:pPr algn="just">
              <a:buFontTx/>
              <a:buNone/>
            </a:pPr>
            <a:endParaRPr lang="en-US" sz="2000"/>
          </a:p>
          <a:p>
            <a:pPr algn="just"/>
            <a:r>
              <a:rPr lang="en-US" sz="2000"/>
              <a:t>Behavior can vary even on a fixed input;</a:t>
            </a:r>
          </a:p>
        </p:txBody>
      </p:sp>
      <p:sp>
        <p:nvSpPr>
          <p:cNvPr id="66564" name="Rectangle 4"/>
          <p:cNvSpPr>
            <a:spLocks noChangeArrowheads="1"/>
          </p:cNvSpPr>
          <p:nvPr/>
        </p:nvSpPr>
        <p:spPr bwMode="auto">
          <a:xfrm>
            <a:off x="3460750" y="1995488"/>
            <a:ext cx="1905000" cy="685800"/>
          </a:xfrm>
          <a:prstGeom prst="rect">
            <a:avLst/>
          </a:prstGeom>
          <a:noFill/>
          <a:ln w="9525">
            <a:solidFill>
              <a:schemeClr val="tx1"/>
            </a:solidFill>
            <a:miter lim="800000"/>
            <a:headEnd/>
            <a:tailEnd/>
          </a:ln>
          <a:effectLst/>
        </p:spPr>
        <p:txBody>
          <a:bodyPr wrap="none" anchor="ctr"/>
          <a:lstStyle/>
          <a:p>
            <a:endParaRPr lang="en-US"/>
          </a:p>
        </p:txBody>
      </p:sp>
      <p:sp>
        <p:nvSpPr>
          <p:cNvPr id="66565" name="Text Box 5"/>
          <p:cNvSpPr txBox="1">
            <a:spLocks noChangeArrowheads="1"/>
          </p:cNvSpPr>
          <p:nvPr/>
        </p:nvSpPr>
        <p:spPr bwMode="auto">
          <a:xfrm>
            <a:off x="3597275" y="2108200"/>
            <a:ext cx="1543050" cy="366713"/>
          </a:xfrm>
          <a:prstGeom prst="rect">
            <a:avLst/>
          </a:prstGeom>
          <a:noFill/>
          <a:ln w="9525">
            <a:noFill/>
            <a:miter lim="800000"/>
            <a:headEnd/>
            <a:tailEnd/>
          </a:ln>
          <a:effectLst/>
        </p:spPr>
        <p:txBody>
          <a:bodyPr wrap="none">
            <a:spAutoFit/>
          </a:bodyPr>
          <a:lstStyle/>
          <a:p>
            <a:r>
              <a:rPr lang="en-US">
                <a:solidFill>
                  <a:schemeClr val="tx1"/>
                </a:solidFill>
              </a:rPr>
              <a:t>ALGORITHM</a:t>
            </a:r>
          </a:p>
        </p:txBody>
      </p:sp>
      <p:sp>
        <p:nvSpPr>
          <p:cNvPr id="66566" name="Line 6"/>
          <p:cNvSpPr>
            <a:spLocks noChangeShapeType="1"/>
          </p:cNvSpPr>
          <p:nvPr/>
        </p:nvSpPr>
        <p:spPr bwMode="auto">
          <a:xfrm>
            <a:off x="3003550" y="2376488"/>
            <a:ext cx="457200" cy="0"/>
          </a:xfrm>
          <a:prstGeom prst="line">
            <a:avLst/>
          </a:prstGeom>
          <a:noFill/>
          <a:ln w="9525">
            <a:solidFill>
              <a:schemeClr val="tx1"/>
            </a:solidFill>
            <a:round/>
            <a:headEnd/>
            <a:tailEnd type="triangle" w="med" len="med"/>
          </a:ln>
          <a:effectLst/>
        </p:spPr>
        <p:txBody>
          <a:bodyPr/>
          <a:lstStyle/>
          <a:p>
            <a:endParaRPr lang="en-US"/>
          </a:p>
        </p:txBody>
      </p:sp>
      <p:sp>
        <p:nvSpPr>
          <p:cNvPr id="66567" name="Line 7"/>
          <p:cNvSpPr>
            <a:spLocks noChangeShapeType="1"/>
          </p:cNvSpPr>
          <p:nvPr/>
        </p:nvSpPr>
        <p:spPr bwMode="auto">
          <a:xfrm>
            <a:off x="5365750" y="2376488"/>
            <a:ext cx="457200" cy="0"/>
          </a:xfrm>
          <a:prstGeom prst="line">
            <a:avLst/>
          </a:prstGeom>
          <a:noFill/>
          <a:ln w="9525">
            <a:solidFill>
              <a:schemeClr val="tx1"/>
            </a:solidFill>
            <a:round/>
            <a:headEnd/>
            <a:tailEnd type="triangle" w="med" len="med"/>
          </a:ln>
          <a:effectLst/>
        </p:spPr>
        <p:txBody>
          <a:bodyPr/>
          <a:lstStyle/>
          <a:p>
            <a:endParaRPr lang="en-US"/>
          </a:p>
        </p:txBody>
      </p:sp>
      <p:sp>
        <p:nvSpPr>
          <p:cNvPr id="66568" name="Text Box 8"/>
          <p:cNvSpPr txBox="1">
            <a:spLocks noChangeArrowheads="1"/>
          </p:cNvSpPr>
          <p:nvPr/>
        </p:nvSpPr>
        <p:spPr bwMode="auto">
          <a:xfrm>
            <a:off x="2101850" y="2184400"/>
            <a:ext cx="869950" cy="366713"/>
          </a:xfrm>
          <a:prstGeom prst="rect">
            <a:avLst/>
          </a:prstGeom>
          <a:noFill/>
          <a:ln w="9525">
            <a:noFill/>
            <a:miter lim="800000"/>
            <a:headEnd/>
            <a:tailEnd/>
          </a:ln>
          <a:effectLst/>
        </p:spPr>
        <p:txBody>
          <a:bodyPr wrap="none">
            <a:spAutoFit/>
          </a:bodyPr>
          <a:lstStyle/>
          <a:p>
            <a:r>
              <a:rPr lang="en-US">
                <a:solidFill>
                  <a:schemeClr val="tx1"/>
                </a:solidFill>
              </a:rPr>
              <a:t>INPUT</a:t>
            </a:r>
          </a:p>
        </p:txBody>
      </p:sp>
      <p:sp>
        <p:nvSpPr>
          <p:cNvPr id="66569" name="Text Box 9"/>
          <p:cNvSpPr txBox="1">
            <a:spLocks noChangeArrowheads="1"/>
          </p:cNvSpPr>
          <p:nvPr/>
        </p:nvSpPr>
        <p:spPr bwMode="auto">
          <a:xfrm>
            <a:off x="5791200" y="2224088"/>
            <a:ext cx="1123950" cy="366712"/>
          </a:xfrm>
          <a:prstGeom prst="rect">
            <a:avLst/>
          </a:prstGeom>
          <a:noFill/>
          <a:ln w="9525">
            <a:noFill/>
            <a:miter lim="800000"/>
            <a:headEnd/>
            <a:tailEnd/>
          </a:ln>
          <a:effectLst/>
        </p:spPr>
        <p:txBody>
          <a:bodyPr wrap="none">
            <a:spAutoFit/>
          </a:bodyPr>
          <a:lstStyle/>
          <a:p>
            <a:r>
              <a:rPr lang="en-US">
                <a:solidFill>
                  <a:schemeClr val="tx1"/>
                </a:solidFill>
              </a:rPr>
              <a:t>OUTPUT</a:t>
            </a:r>
          </a:p>
        </p:txBody>
      </p:sp>
      <p:sp>
        <p:nvSpPr>
          <p:cNvPr id="66570" name="Line 10"/>
          <p:cNvSpPr>
            <a:spLocks noChangeShapeType="1"/>
          </p:cNvSpPr>
          <p:nvPr/>
        </p:nvSpPr>
        <p:spPr bwMode="auto">
          <a:xfrm flipV="1">
            <a:off x="4419600" y="2681288"/>
            <a:ext cx="0" cy="457200"/>
          </a:xfrm>
          <a:prstGeom prst="line">
            <a:avLst/>
          </a:prstGeom>
          <a:noFill/>
          <a:ln w="9525">
            <a:solidFill>
              <a:schemeClr val="tx1"/>
            </a:solidFill>
            <a:round/>
            <a:headEnd/>
            <a:tailEnd type="triangle" w="med" len="med"/>
          </a:ln>
          <a:effectLst/>
        </p:spPr>
        <p:txBody>
          <a:bodyPr/>
          <a:lstStyle/>
          <a:p>
            <a:endParaRPr lang="en-US"/>
          </a:p>
        </p:txBody>
      </p:sp>
      <p:sp>
        <p:nvSpPr>
          <p:cNvPr id="66572" name="Text Box 12"/>
          <p:cNvSpPr txBox="1">
            <a:spLocks noChangeArrowheads="1"/>
          </p:cNvSpPr>
          <p:nvPr/>
        </p:nvSpPr>
        <p:spPr bwMode="auto">
          <a:xfrm>
            <a:off x="3276600" y="3138488"/>
            <a:ext cx="2406650" cy="366712"/>
          </a:xfrm>
          <a:prstGeom prst="rect">
            <a:avLst/>
          </a:prstGeom>
          <a:noFill/>
          <a:ln w="9525">
            <a:noFill/>
            <a:miter lim="800000"/>
            <a:headEnd/>
            <a:tailEnd/>
          </a:ln>
          <a:effectLst/>
        </p:spPr>
        <p:txBody>
          <a:bodyPr wrap="none">
            <a:spAutoFit/>
          </a:bodyPr>
          <a:lstStyle/>
          <a:p>
            <a:r>
              <a:rPr lang="en-US">
                <a:solidFill>
                  <a:schemeClr val="tx1"/>
                </a:solidFill>
              </a:rPr>
              <a:t>RANDOM NUMBERS</a:t>
            </a:r>
          </a:p>
        </p:txBody>
      </p:sp>
    </p:spTree>
  </p:cSld>
  <p:clrMapOvr>
    <a:masterClrMapping/>
  </p:clrMapOvr>
  <p:transition advClick="0" advTm="1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F5F96E14-07B9-4115-892B-2ACDD72DE704}" type="slidenum">
              <a:rPr lang="en-US"/>
              <a:pPr/>
              <a:t>42</a:t>
            </a:fld>
            <a:endParaRPr lang="en-US"/>
          </a:p>
        </p:txBody>
      </p:sp>
      <p:sp>
        <p:nvSpPr>
          <p:cNvPr id="68610" name="Rectangle 2"/>
          <p:cNvSpPr>
            <a:spLocks noGrp="1" noChangeArrowheads="1"/>
          </p:cNvSpPr>
          <p:nvPr>
            <p:ph type="title"/>
          </p:nvPr>
        </p:nvSpPr>
        <p:spPr>
          <a:noFill/>
          <a:ln/>
        </p:spPr>
        <p:txBody>
          <a:bodyPr/>
          <a:lstStyle/>
          <a:p>
            <a:r>
              <a:rPr lang="en-US"/>
              <a:t>Las Vegas Randomized Algorithms</a:t>
            </a:r>
          </a:p>
        </p:txBody>
      </p:sp>
      <p:sp>
        <p:nvSpPr>
          <p:cNvPr id="68611" name="Rectangle 3"/>
          <p:cNvSpPr>
            <a:spLocks noGrp="1" noChangeArrowheads="1"/>
          </p:cNvSpPr>
          <p:nvPr>
            <p:ph type="body" idx="1"/>
          </p:nvPr>
        </p:nvSpPr>
        <p:spPr>
          <a:xfrm>
            <a:off x="579438" y="3810000"/>
            <a:ext cx="8183562" cy="2514600"/>
          </a:xfrm>
          <a:noFill/>
          <a:ln/>
        </p:spPr>
        <p:txBody>
          <a:bodyPr/>
          <a:lstStyle/>
          <a:p>
            <a:pPr algn="just">
              <a:buFontTx/>
              <a:buNone/>
            </a:pPr>
            <a:r>
              <a:rPr lang="en-US" sz="2800"/>
              <a:t>	</a:t>
            </a:r>
            <a:r>
              <a:rPr lang="en-US" sz="2400" b="1"/>
              <a:t>Goal</a:t>
            </a:r>
            <a:r>
              <a:rPr lang="en-US" sz="2400"/>
              <a:t>:</a:t>
            </a:r>
            <a:r>
              <a:rPr lang="en-US"/>
              <a:t> </a:t>
            </a:r>
            <a:r>
              <a:rPr lang="en-US" sz="2000"/>
              <a:t>Prove that for all input instances the algorithm solves the problem correctly and the expected  number of steps is bounded by a polynomial in the input size. </a:t>
            </a:r>
          </a:p>
          <a:p>
            <a:pPr algn="just">
              <a:buFontTx/>
              <a:buNone/>
            </a:pPr>
            <a:r>
              <a:rPr lang="en-US" sz="2800"/>
              <a:t>	</a:t>
            </a:r>
            <a:r>
              <a:rPr lang="en-US" sz="2400" b="1"/>
              <a:t>Note</a:t>
            </a:r>
            <a:r>
              <a:rPr lang="en-US" sz="2400"/>
              <a:t>:</a:t>
            </a:r>
            <a:r>
              <a:rPr lang="en-US" sz="2800"/>
              <a:t> </a:t>
            </a:r>
            <a:r>
              <a:rPr lang="en-US" sz="2000"/>
              <a:t>The expectation is over the random choices made by the algorithm</a:t>
            </a:r>
            <a:r>
              <a:rPr lang="en-US" sz="2800"/>
              <a:t>.</a:t>
            </a:r>
          </a:p>
        </p:txBody>
      </p:sp>
      <p:sp>
        <p:nvSpPr>
          <p:cNvPr id="68612" name="Rectangle 4"/>
          <p:cNvSpPr>
            <a:spLocks noChangeArrowheads="1"/>
          </p:cNvSpPr>
          <p:nvPr/>
        </p:nvSpPr>
        <p:spPr bwMode="auto">
          <a:xfrm>
            <a:off x="3460750" y="1995488"/>
            <a:ext cx="1905000" cy="685800"/>
          </a:xfrm>
          <a:prstGeom prst="rect">
            <a:avLst/>
          </a:prstGeom>
          <a:noFill/>
          <a:ln w="9525">
            <a:solidFill>
              <a:schemeClr val="tx1"/>
            </a:solidFill>
            <a:miter lim="800000"/>
            <a:headEnd/>
            <a:tailEnd/>
          </a:ln>
          <a:effectLst/>
        </p:spPr>
        <p:txBody>
          <a:bodyPr wrap="none" anchor="ctr"/>
          <a:lstStyle/>
          <a:p>
            <a:endParaRPr lang="en-US"/>
          </a:p>
        </p:txBody>
      </p:sp>
      <p:sp>
        <p:nvSpPr>
          <p:cNvPr id="68613" name="Text Box 5"/>
          <p:cNvSpPr txBox="1">
            <a:spLocks noChangeArrowheads="1"/>
          </p:cNvSpPr>
          <p:nvPr/>
        </p:nvSpPr>
        <p:spPr bwMode="auto">
          <a:xfrm>
            <a:off x="3597275" y="2108200"/>
            <a:ext cx="1543050" cy="366713"/>
          </a:xfrm>
          <a:prstGeom prst="rect">
            <a:avLst/>
          </a:prstGeom>
          <a:noFill/>
          <a:ln w="9525">
            <a:noFill/>
            <a:miter lim="800000"/>
            <a:headEnd/>
            <a:tailEnd/>
          </a:ln>
          <a:effectLst/>
        </p:spPr>
        <p:txBody>
          <a:bodyPr wrap="none">
            <a:spAutoFit/>
          </a:bodyPr>
          <a:lstStyle/>
          <a:p>
            <a:r>
              <a:rPr lang="en-US">
                <a:solidFill>
                  <a:schemeClr val="tx1"/>
                </a:solidFill>
              </a:rPr>
              <a:t>ALGORITHM</a:t>
            </a:r>
          </a:p>
        </p:txBody>
      </p:sp>
      <p:sp>
        <p:nvSpPr>
          <p:cNvPr id="68614" name="Line 6"/>
          <p:cNvSpPr>
            <a:spLocks noChangeShapeType="1"/>
          </p:cNvSpPr>
          <p:nvPr/>
        </p:nvSpPr>
        <p:spPr bwMode="auto">
          <a:xfrm>
            <a:off x="3003550" y="2376488"/>
            <a:ext cx="457200" cy="0"/>
          </a:xfrm>
          <a:prstGeom prst="line">
            <a:avLst/>
          </a:prstGeom>
          <a:noFill/>
          <a:ln w="9525">
            <a:solidFill>
              <a:schemeClr val="tx1"/>
            </a:solidFill>
            <a:round/>
            <a:headEnd/>
            <a:tailEnd type="triangle" w="med" len="med"/>
          </a:ln>
          <a:effectLst/>
        </p:spPr>
        <p:txBody>
          <a:bodyPr/>
          <a:lstStyle/>
          <a:p>
            <a:endParaRPr lang="en-US"/>
          </a:p>
        </p:txBody>
      </p:sp>
      <p:sp>
        <p:nvSpPr>
          <p:cNvPr id="68615" name="Line 7"/>
          <p:cNvSpPr>
            <a:spLocks noChangeShapeType="1"/>
          </p:cNvSpPr>
          <p:nvPr/>
        </p:nvSpPr>
        <p:spPr bwMode="auto">
          <a:xfrm>
            <a:off x="5365750" y="2376488"/>
            <a:ext cx="457200" cy="0"/>
          </a:xfrm>
          <a:prstGeom prst="line">
            <a:avLst/>
          </a:prstGeom>
          <a:noFill/>
          <a:ln w="9525">
            <a:solidFill>
              <a:schemeClr val="tx1"/>
            </a:solidFill>
            <a:round/>
            <a:headEnd/>
            <a:tailEnd type="triangle" w="med" len="med"/>
          </a:ln>
          <a:effectLst/>
        </p:spPr>
        <p:txBody>
          <a:bodyPr/>
          <a:lstStyle/>
          <a:p>
            <a:endParaRPr lang="en-US"/>
          </a:p>
        </p:txBody>
      </p:sp>
      <p:sp>
        <p:nvSpPr>
          <p:cNvPr id="68616" name="Text Box 8"/>
          <p:cNvSpPr txBox="1">
            <a:spLocks noChangeArrowheads="1"/>
          </p:cNvSpPr>
          <p:nvPr/>
        </p:nvSpPr>
        <p:spPr bwMode="auto">
          <a:xfrm>
            <a:off x="2101850" y="2184400"/>
            <a:ext cx="869950" cy="366713"/>
          </a:xfrm>
          <a:prstGeom prst="rect">
            <a:avLst/>
          </a:prstGeom>
          <a:noFill/>
          <a:ln w="9525">
            <a:noFill/>
            <a:miter lim="800000"/>
            <a:headEnd/>
            <a:tailEnd/>
          </a:ln>
          <a:effectLst/>
        </p:spPr>
        <p:txBody>
          <a:bodyPr wrap="none">
            <a:spAutoFit/>
          </a:bodyPr>
          <a:lstStyle/>
          <a:p>
            <a:r>
              <a:rPr lang="en-US">
                <a:solidFill>
                  <a:schemeClr val="tx1"/>
                </a:solidFill>
              </a:rPr>
              <a:t>INPUT</a:t>
            </a:r>
          </a:p>
        </p:txBody>
      </p:sp>
      <p:sp>
        <p:nvSpPr>
          <p:cNvPr id="68617" name="Text Box 9"/>
          <p:cNvSpPr txBox="1">
            <a:spLocks noChangeArrowheads="1"/>
          </p:cNvSpPr>
          <p:nvPr/>
        </p:nvSpPr>
        <p:spPr bwMode="auto">
          <a:xfrm>
            <a:off x="5791200" y="2224088"/>
            <a:ext cx="1123950" cy="366712"/>
          </a:xfrm>
          <a:prstGeom prst="rect">
            <a:avLst/>
          </a:prstGeom>
          <a:noFill/>
          <a:ln w="9525">
            <a:noFill/>
            <a:miter lim="800000"/>
            <a:headEnd/>
            <a:tailEnd/>
          </a:ln>
          <a:effectLst/>
        </p:spPr>
        <p:txBody>
          <a:bodyPr wrap="none">
            <a:spAutoFit/>
          </a:bodyPr>
          <a:lstStyle/>
          <a:p>
            <a:r>
              <a:rPr lang="en-US">
                <a:solidFill>
                  <a:schemeClr val="tx1"/>
                </a:solidFill>
              </a:rPr>
              <a:t>OUTPUT</a:t>
            </a:r>
          </a:p>
        </p:txBody>
      </p:sp>
      <p:sp>
        <p:nvSpPr>
          <p:cNvPr id="68618" name="Line 10"/>
          <p:cNvSpPr>
            <a:spLocks noChangeShapeType="1"/>
          </p:cNvSpPr>
          <p:nvPr/>
        </p:nvSpPr>
        <p:spPr bwMode="auto">
          <a:xfrm flipV="1">
            <a:off x="4419600" y="2681288"/>
            <a:ext cx="0" cy="457200"/>
          </a:xfrm>
          <a:prstGeom prst="line">
            <a:avLst/>
          </a:prstGeom>
          <a:noFill/>
          <a:ln w="9525">
            <a:solidFill>
              <a:schemeClr val="tx1"/>
            </a:solidFill>
            <a:round/>
            <a:headEnd/>
            <a:tailEnd type="triangle" w="med" len="med"/>
          </a:ln>
          <a:effectLst/>
        </p:spPr>
        <p:txBody>
          <a:bodyPr/>
          <a:lstStyle/>
          <a:p>
            <a:endParaRPr lang="en-US"/>
          </a:p>
        </p:txBody>
      </p:sp>
      <p:sp>
        <p:nvSpPr>
          <p:cNvPr id="68619" name="Text Box 11"/>
          <p:cNvSpPr txBox="1">
            <a:spLocks noChangeArrowheads="1"/>
          </p:cNvSpPr>
          <p:nvPr/>
        </p:nvSpPr>
        <p:spPr bwMode="auto">
          <a:xfrm>
            <a:off x="3276600" y="3138488"/>
            <a:ext cx="2406650" cy="366712"/>
          </a:xfrm>
          <a:prstGeom prst="rect">
            <a:avLst/>
          </a:prstGeom>
          <a:noFill/>
          <a:ln w="9525">
            <a:noFill/>
            <a:miter lim="800000"/>
            <a:headEnd/>
            <a:tailEnd/>
          </a:ln>
          <a:effectLst/>
        </p:spPr>
        <p:txBody>
          <a:bodyPr wrap="none">
            <a:spAutoFit/>
          </a:bodyPr>
          <a:lstStyle/>
          <a:p>
            <a:r>
              <a:rPr lang="en-US">
                <a:solidFill>
                  <a:schemeClr val="tx1"/>
                </a:solidFill>
              </a:rPr>
              <a:t>RANDOM NUMBERS</a:t>
            </a:r>
          </a:p>
        </p:txBody>
      </p:sp>
    </p:spTree>
  </p:cSld>
  <p:clrMapOvr>
    <a:masterClrMapping/>
  </p:clrMapOvr>
  <p:transition advClick="0" advTm="1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pPr eaLnBrk="1" hangingPunct="1">
              <a:defRPr/>
            </a:pPr>
            <a:r>
              <a:rPr lang="en-US" smtClean="0"/>
              <a:t>Las Vegas vs. Monte Carlo</a:t>
            </a:r>
          </a:p>
        </p:txBody>
      </p:sp>
      <p:sp>
        <p:nvSpPr>
          <p:cNvPr id="20482" name="Rectangle 2"/>
          <p:cNvSpPr>
            <a:spLocks noGrp="1" noChangeArrowheads="1"/>
          </p:cNvSpPr>
          <p:nvPr>
            <p:ph type="body" idx="1"/>
          </p:nvPr>
        </p:nvSpPr>
        <p:spPr/>
        <p:txBody>
          <a:bodyPr/>
          <a:lstStyle/>
          <a:p>
            <a:pPr marL="625056" eaLnBrk="1" hangingPunct="1">
              <a:defRPr/>
            </a:pPr>
            <a:r>
              <a:rPr lang="en-US" sz="1800" dirty="0" smtClean="0">
                <a:latin typeface="Times New Roman" pitchFamily="18" charset="0"/>
                <a:cs typeface="Times New Roman" pitchFamily="18" charset="0"/>
              </a:rPr>
              <a:t>Randomized </a:t>
            </a:r>
            <a:r>
              <a:rPr lang="en-US" sz="1800" dirty="0" err="1" smtClean="0">
                <a:latin typeface="Times New Roman" pitchFamily="18" charset="0"/>
                <a:cs typeface="Times New Roman" pitchFamily="18" charset="0"/>
              </a:rPr>
              <a:t>Quicksort</a:t>
            </a:r>
            <a:r>
              <a:rPr lang="en-US" sz="1800" dirty="0" smtClean="0">
                <a:latin typeface="Times New Roman" pitchFamily="18" charset="0"/>
                <a:cs typeface="Times New Roman" pitchFamily="18" charset="0"/>
              </a:rPr>
              <a:t> always returns the correct answer, making it a Las Vegas algorithm</a:t>
            </a:r>
          </a:p>
          <a:p>
            <a:pPr marL="625056" eaLnBrk="1" hangingPunct="1">
              <a:defRPr/>
            </a:pPr>
            <a:r>
              <a:rPr lang="en-US" sz="1800" dirty="0" smtClean="0">
                <a:latin typeface="Times New Roman" pitchFamily="18" charset="0"/>
                <a:cs typeface="Times New Roman" pitchFamily="18" charset="0"/>
              </a:rPr>
              <a:t>Monte Carlo algorithms return approximate answers (Monte Carlo Pi)</a:t>
            </a:r>
          </a:p>
        </p:txBody>
      </p:sp>
      <p:pic>
        <p:nvPicPr>
          <p:cNvPr id="143362" name="Picture 2" descr="C:\Users\BISWA\Downloads\Screenshot_20220425-214309_YouTube.jpg"/>
          <p:cNvPicPr>
            <a:picLocks noChangeAspect="1" noChangeArrowheads="1"/>
          </p:cNvPicPr>
          <p:nvPr/>
        </p:nvPicPr>
        <p:blipFill>
          <a:blip r:embed="rId2"/>
          <a:srcRect/>
          <a:stretch>
            <a:fillRect/>
          </a:stretch>
        </p:blipFill>
        <p:spPr bwMode="auto">
          <a:xfrm>
            <a:off x="1143000" y="2743200"/>
            <a:ext cx="6858000" cy="3543300"/>
          </a:xfrm>
          <a:prstGeom prst="rect">
            <a:avLst/>
          </a:prstGeom>
          <a:noFill/>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pPr eaLnBrk="1" hangingPunct="1">
              <a:defRPr/>
            </a:pPr>
            <a:r>
              <a:rPr lang="en-US" smtClean="0"/>
              <a:t>Las Vegas vs. Monte Carlo</a:t>
            </a:r>
          </a:p>
        </p:txBody>
      </p:sp>
      <p:sp>
        <p:nvSpPr>
          <p:cNvPr id="20482" name="Rectangle 2"/>
          <p:cNvSpPr>
            <a:spLocks noGrp="1" noChangeArrowheads="1"/>
          </p:cNvSpPr>
          <p:nvPr>
            <p:ph type="body" idx="1"/>
          </p:nvPr>
        </p:nvSpPr>
        <p:spPr/>
        <p:txBody>
          <a:bodyPr/>
          <a:lstStyle/>
          <a:p>
            <a:r>
              <a:rPr lang="en-US" sz="1800" b="1" dirty="0" smtClean="0"/>
              <a:t>How to </a:t>
            </a:r>
            <a:r>
              <a:rPr lang="en-US" sz="1800" b="1" dirty="0" err="1" smtClean="0"/>
              <a:t>analyse</a:t>
            </a:r>
            <a:r>
              <a:rPr lang="en-US" sz="1800" b="1" dirty="0" smtClean="0"/>
              <a:t> Randomized Algorithms?</a:t>
            </a:r>
          </a:p>
          <a:p>
            <a:r>
              <a:rPr lang="en-US" sz="1800" dirty="0" smtClean="0"/>
              <a:t>Some randomized algorithms have deterministic time complexity. For example, </a:t>
            </a:r>
            <a:r>
              <a:rPr lang="en-US" sz="1800" u="sng" dirty="0" smtClean="0">
                <a:hlinkClick r:id="rId2"/>
              </a:rPr>
              <a:t>this</a:t>
            </a:r>
            <a:r>
              <a:rPr lang="en-US" sz="1800" dirty="0" smtClean="0"/>
              <a:t> implementation of </a:t>
            </a:r>
            <a:r>
              <a:rPr lang="en-US" sz="1800" dirty="0" err="1" smtClean="0"/>
              <a:t>Karger’s</a:t>
            </a:r>
            <a:r>
              <a:rPr lang="en-US" sz="1800" dirty="0" smtClean="0"/>
              <a:t> algorithm has time complexity is O(E). Such algorithms are called </a:t>
            </a:r>
            <a:r>
              <a:rPr lang="en-US" sz="1800" u="sng" dirty="0" smtClean="0">
                <a:hlinkClick r:id="rId3"/>
              </a:rPr>
              <a:t>Monte Carlo Algorithms</a:t>
            </a:r>
            <a:r>
              <a:rPr lang="en-US" sz="1800" dirty="0" smtClean="0"/>
              <a:t> and are easier to </a:t>
            </a:r>
            <a:r>
              <a:rPr lang="en-US" sz="1800" dirty="0" err="1" smtClean="0"/>
              <a:t>analyse</a:t>
            </a:r>
            <a:r>
              <a:rPr lang="en-US" sz="1800" dirty="0" smtClean="0"/>
              <a:t> for worst case. </a:t>
            </a:r>
            <a:br>
              <a:rPr lang="en-US" sz="1800" dirty="0" smtClean="0"/>
            </a:br>
            <a:r>
              <a:rPr lang="en-US" sz="1800" dirty="0" smtClean="0"/>
              <a:t>On the other hand, time complexity of other randomized algorithms (other than Las Vegas) is dependent on value of random variable. Such Randomized algorithms are called</a:t>
            </a:r>
            <a:r>
              <a:rPr lang="en-US" sz="1800" u="sng" dirty="0" smtClean="0">
                <a:hlinkClick r:id="rId3"/>
              </a:rPr>
              <a:t> Las Vegas Algorithms</a:t>
            </a:r>
            <a:r>
              <a:rPr lang="en-US" sz="1800" dirty="0" smtClean="0"/>
              <a:t>. These algorithms are typically </a:t>
            </a:r>
            <a:r>
              <a:rPr lang="en-US" sz="1800" dirty="0" err="1" smtClean="0"/>
              <a:t>analysed</a:t>
            </a:r>
            <a:r>
              <a:rPr lang="en-US" sz="1800" dirty="0" smtClean="0"/>
              <a:t> for expected worst case. To compute expected time taken in worst case, all possible values of the used random variable needs to be considered in worst case and time taken by every possible value needs to be evaluated. Average of all evaluated times is the expected worst case time complexity.</a:t>
            </a:r>
            <a:endParaRPr lang="en-US" sz="1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CBF0D0A6-C263-4F44-BEB1-596BA961A4C0}" type="slidenum">
              <a:rPr lang="en-US"/>
              <a:pPr/>
              <a:t>45</a:t>
            </a:fld>
            <a:endParaRPr lang="en-US"/>
          </a:p>
        </p:txBody>
      </p:sp>
      <p:sp>
        <p:nvSpPr>
          <p:cNvPr id="67586" name="Rectangle 2"/>
          <p:cNvSpPr>
            <a:spLocks noGrp="1" noChangeArrowheads="1"/>
          </p:cNvSpPr>
          <p:nvPr>
            <p:ph type="title"/>
          </p:nvPr>
        </p:nvSpPr>
        <p:spPr>
          <a:noFill/>
          <a:ln/>
        </p:spPr>
        <p:txBody>
          <a:bodyPr/>
          <a:lstStyle/>
          <a:p>
            <a:r>
              <a:rPr lang="en-US"/>
              <a:t>Probabilistic Analysis of Algorithms</a:t>
            </a:r>
          </a:p>
        </p:txBody>
      </p:sp>
      <p:sp>
        <p:nvSpPr>
          <p:cNvPr id="67587" name="Rectangle 3"/>
          <p:cNvSpPr>
            <a:spLocks noGrp="1" noChangeArrowheads="1"/>
          </p:cNvSpPr>
          <p:nvPr>
            <p:ph type="body" idx="1"/>
          </p:nvPr>
        </p:nvSpPr>
        <p:spPr>
          <a:xfrm>
            <a:off x="579438" y="3581400"/>
            <a:ext cx="8183562" cy="2209800"/>
          </a:xfrm>
          <a:noFill/>
          <a:ln/>
        </p:spPr>
        <p:txBody>
          <a:bodyPr/>
          <a:lstStyle/>
          <a:p>
            <a:pPr algn="just">
              <a:buFontTx/>
              <a:buNone/>
            </a:pPr>
            <a:r>
              <a:rPr lang="en-US" sz="2000"/>
              <a:t>	Input is assumed to be from a probability distribution.</a:t>
            </a:r>
          </a:p>
          <a:p>
            <a:pPr algn="just">
              <a:buFontTx/>
              <a:buNone/>
            </a:pPr>
            <a:r>
              <a:rPr lang="en-US"/>
              <a:t>	</a:t>
            </a:r>
            <a:r>
              <a:rPr lang="en-US" sz="2400" b="1"/>
              <a:t>Goal:</a:t>
            </a:r>
            <a:r>
              <a:rPr lang="en-US" sz="3600" b="1"/>
              <a:t> </a:t>
            </a:r>
            <a:r>
              <a:rPr lang="en-US" sz="2000"/>
              <a:t>Show that for all inputs the algorithm works correctly and for most inputs the number of steps is bounded by a polynomial in the size of the input.</a:t>
            </a:r>
          </a:p>
        </p:txBody>
      </p:sp>
      <p:sp>
        <p:nvSpPr>
          <p:cNvPr id="67588" name="Rectangle 4"/>
          <p:cNvSpPr>
            <a:spLocks noChangeArrowheads="1"/>
          </p:cNvSpPr>
          <p:nvPr/>
        </p:nvSpPr>
        <p:spPr bwMode="auto">
          <a:xfrm>
            <a:off x="3460750" y="2025650"/>
            <a:ext cx="1905000" cy="685800"/>
          </a:xfrm>
          <a:prstGeom prst="rect">
            <a:avLst/>
          </a:prstGeom>
          <a:noFill/>
          <a:ln w="9525">
            <a:solidFill>
              <a:schemeClr val="tx1"/>
            </a:solidFill>
            <a:miter lim="800000"/>
            <a:headEnd/>
            <a:tailEnd/>
          </a:ln>
          <a:effectLst/>
        </p:spPr>
        <p:txBody>
          <a:bodyPr wrap="none" anchor="ctr"/>
          <a:lstStyle/>
          <a:p>
            <a:endParaRPr lang="en-US"/>
          </a:p>
        </p:txBody>
      </p:sp>
      <p:sp>
        <p:nvSpPr>
          <p:cNvPr id="67589" name="Text Box 5"/>
          <p:cNvSpPr txBox="1">
            <a:spLocks noChangeArrowheads="1"/>
          </p:cNvSpPr>
          <p:nvPr/>
        </p:nvSpPr>
        <p:spPr bwMode="auto">
          <a:xfrm>
            <a:off x="3597275" y="2138363"/>
            <a:ext cx="1543050" cy="366712"/>
          </a:xfrm>
          <a:prstGeom prst="rect">
            <a:avLst/>
          </a:prstGeom>
          <a:noFill/>
          <a:ln w="9525">
            <a:noFill/>
            <a:miter lim="800000"/>
            <a:headEnd/>
            <a:tailEnd/>
          </a:ln>
          <a:effectLst/>
        </p:spPr>
        <p:txBody>
          <a:bodyPr wrap="none">
            <a:spAutoFit/>
          </a:bodyPr>
          <a:lstStyle/>
          <a:p>
            <a:r>
              <a:rPr lang="en-US">
                <a:solidFill>
                  <a:schemeClr val="tx1"/>
                </a:solidFill>
              </a:rPr>
              <a:t>ALGORITHM</a:t>
            </a:r>
          </a:p>
        </p:txBody>
      </p:sp>
      <p:sp>
        <p:nvSpPr>
          <p:cNvPr id="67590" name="Line 6"/>
          <p:cNvSpPr>
            <a:spLocks noChangeShapeType="1"/>
          </p:cNvSpPr>
          <p:nvPr/>
        </p:nvSpPr>
        <p:spPr bwMode="auto">
          <a:xfrm>
            <a:off x="3003550" y="2406650"/>
            <a:ext cx="457200" cy="0"/>
          </a:xfrm>
          <a:prstGeom prst="line">
            <a:avLst/>
          </a:prstGeom>
          <a:noFill/>
          <a:ln w="9525">
            <a:solidFill>
              <a:schemeClr val="tx1"/>
            </a:solidFill>
            <a:round/>
            <a:headEnd/>
            <a:tailEnd type="triangle" w="med" len="med"/>
          </a:ln>
          <a:effectLst/>
        </p:spPr>
        <p:txBody>
          <a:bodyPr/>
          <a:lstStyle/>
          <a:p>
            <a:endParaRPr lang="en-US"/>
          </a:p>
        </p:txBody>
      </p:sp>
      <p:sp>
        <p:nvSpPr>
          <p:cNvPr id="67591" name="Line 7"/>
          <p:cNvSpPr>
            <a:spLocks noChangeShapeType="1"/>
          </p:cNvSpPr>
          <p:nvPr/>
        </p:nvSpPr>
        <p:spPr bwMode="auto">
          <a:xfrm>
            <a:off x="5365750" y="2406650"/>
            <a:ext cx="457200" cy="0"/>
          </a:xfrm>
          <a:prstGeom prst="line">
            <a:avLst/>
          </a:prstGeom>
          <a:noFill/>
          <a:ln w="9525">
            <a:solidFill>
              <a:schemeClr val="tx1"/>
            </a:solidFill>
            <a:round/>
            <a:headEnd/>
            <a:tailEnd type="triangle" w="med" len="med"/>
          </a:ln>
          <a:effectLst/>
        </p:spPr>
        <p:txBody>
          <a:bodyPr/>
          <a:lstStyle/>
          <a:p>
            <a:endParaRPr lang="en-US"/>
          </a:p>
        </p:txBody>
      </p:sp>
      <p:sp>
        <p:nvSpPr>
          <p:cNvPr id="67592" name="Text Box 8"/>
          <p:cNvSpPr txBox="1">
            <a:spLocks noChangeArrowheads="1"/>
          </p:cNvSpPr>
          <p:nvPr/>
        </p:nvSpPr>
        <p:spPr bwMode="auto">
          <a:xfrm>
            <a:off x="1771650" y="2101850"/>
            <a:ext cx="1200150" cy="641350"/>
          </a:xfrm>
          <a:prstGeom prst="rect">
            <a:avLst/>
          </a:prstGeom>
          <a:noFill/>
          <a:ln w="9525">
            <a:noFill/>
            <a:miter lim="800000"/>
            <a:headEnd/>
            <a:tailEnd/>
          </a:ln>
          <a:effectLst/>
        </p:spPr>
        <p:txBody>
          <a:bodyPr wrap="none">
            <a:spAutoFit/>
          </a:bodyPr>
          <a:lstStyle/>
          <a:p>
            <a:pPr algn="ctr"/>
            <a:r>
              <a:rPr lang="en-US">
                <a:solidFill>
                  <a:schemeClr val="tx1"/>
                </a:solidFill>
              </a:rPr>
              <a:t>RANDOM</a:t>
            </a:r>
          </a:p>
          <a:p>
            <a:pPr algn="ctr"/>
            <a:r>
              <a:rPr lang="en-US">
                <a:solidFill>
                  <a:schemeClr val="tx1"/>
                </a:solidFill>
              </a:rPr>
              <a:t>INPUT</a:t>
            </a:r>
          </a:p>
        </p:txBody>
      </p:sp>
      <p:sp>
        <p:nvSpPr>
          <p:cNvPr id="67593" name="Text Box 9"/>
          <p:cNvSpPr txBox="1">
            <a:spLocks noChangeArrowheads="1"/>
          </p:cNvSpPr>
          <p:nvPr/>
        </p:nvSpPr>
        <p:spPr bwMode="auto">
          <a:xfrm>
            <a:off x="5791200" y="2101850"/>
            <a:ext cx="1797050" cy="641350"/>
          </a:xfrm>
          <a:prstGeom prst="rect">
            <a:avLst/>
          </a:prstGeom>
          <a:noFill/>
          <a:ln w="9525">
            <a:noFill/>
            <a:miter lim="800000"/>
            <a:headEnd/>
            <a:tailEnd/>
          </a:ln>
          <a:effectLst/>
        </p:spPr>
        <p:txBody>
          <a:bodyPr wrap="none">
            <a:spAutoFit/>
          </a:bodyPr>
          <a:lstStyle/>
          <a:p>
            <a:pPr algn="ctr"/>
            <a:r>
              <a:rPr lang="en-US">
                <a:solidFill>
                  <a:schemeClr val="tx1"/>
                </a:solidFill>
              </a:rPr>
              <a:t>OUTPUT </a:t>
            </a:r>
          </a:p>
          <a:p>
            <a:pPr algn="ctr"/>
            <a:r>
              <a:rPr lang="en-US">
                <a:solidFill>
                  <a:schemeClr val="tx1"/>
                </a:solidFill>
              </a:rPr>
              <a:t>DISTRIBUTION</a:t>
            </a:r>
          </a:p>
        </p:txBody>
      </p:sp>
    </p:spTree>
  </p:cSld>
  <p:clrMapOvr>
    <a:masterClrMapping/>
  </p:clrMapOvr>
  <p:transition advClick="0"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A770C43E-1CFD-4F80-9425-86E9BE7A444B}" type="slidenum">
              <a:rPr lang="en-US"/>
              <a:pPr/>
              <a:t>46</a:t>
            </a:fld>
            <a:endParaRPr lang="en-US"/>
          </a:p>
        </p:txBody>
      </p:sp>
      <p:sp>
        <p:nvSpPr>
          <p:cNvPr id="190468"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lgn="ctr"/>
            <a:r>
              <a:rPr lang="en-US" altLang="zh-HK" sz="4400">
                <a:solidFill>
                  <a:schemeClr val="tx2"/>
                </a:solidFill>
                <a:ea typeface="PMingLiU" pitchFamily="18" charset="-120"/>
              </a:rPr>
              <a:t>Min-cut for Undirected Graphs</a:t>
            </a:r>
          </a:p>
        </p:txBody>
      </p:sp>
      <p:sp>
        <p:nvSpPr>
          <p:cNvPr id="190469" name="Rectangle 3"/>
          <p:cNvSpPr>
            <a:spLocks noChangeArrowheads="1"/>
          </p:cNvSpPr>
          <p:nvPr/>
        </p:nvSpPr>
        <p:spPr bwMode="auto">
          <a:xfrm>
            <a:off x="457200" y="1447800"/>
            <a:ext cx="8229600" cy="1295400"/>
          </a:xfrm>
          <a:prstGeom prst="rect">
            <a:avLst/>
          </a:prstGeom>
          <a:noFill/>
          <a:ln w="9525">
            <a:noFill/>
            <a:miter lim="800000"/>
            <a:headEnd/>
            <a:tailEnd/>
          </a:ln>
          <a:effectLst/>
        </p:spPr>
        <p:txBody>
          <a:bodyPr/>
          <a:lstStyle/>
          <a:p>
            <a:pPr marL="342900" indent="-342900" algn="just">
              <a:spcBef>
                <a:spcPct val="20000"/>
              </a:spcBef>
            </a:pPr>
            <a:r>
              <a:rPr lang="en-US" altLang="zh-HK" sz="2000">
                <a:solidFill>
                  <a:schemeClr val="tx1"/>
                </a:solidFill>
                <a:ea typeface="PMingLiU" pitchFamily="18" charset="-120"/>
              </a:rPr>
              <a:t>	Given an undirected graph, a global </a:t>
            </a:r>
            <a:r>
              <a:rPr lang="en-US" altLang="zh-HK" sz="2000" i="1" u="sng">
                <a:solidFill>
                  <a:schemeClr val="tx1"/>
                </a:solidFill>
                <a:ea typeface="PMingLiU" pitchFamily="18" charset="-120"/>
              </a:rPr>
              <a:t>min-cut</a:t>
            </a:r>
            <a:r>
              <a:rPr lang="en-US" altLang="zh-HK" sz="2000">
                <a:solidFill>
                  <a:schemeClr val="tx1"/>
                </a:solidFill>
                <a:ea typeface="PMingLiU" pitchFamily="18" charset="-120"/>
              </a:rPr>
              <a:t> is a cut (S,V-S) minimizing the number of </a:t>
            </a:r>
            <a:r>
              <a:rPr lang="en-US" altLang="zh-HK" sz="2000" i="1" u="sng">
                <a:solidFill>
                  <a:schemeClr val="tx1"/>
                </a:solidFill>
                <a:ea typeface="PMingLiU" pitchFamily="18" charset="-120"/>
              </a:rPr>
              <a:t>crossing edges</a:t>
            </a:r>
            <a:r>
              <a:rPr lang="en-US" altLang="zh-HK" sz="2000">
                <a:solidFill>
                  <a:schemeClr val="tx1"/>
                </a:solidFill>
                <a:ea typeface="PMingLiU" pitchFamily="18" charset="-120"/>
              </a:rPr>
              <a:t>, where a crossing edge is an edge (u,v) s.t. u</a:t>
            </a:r>
            <a:r>
              <a:rPr lang="en-US" altLang="zh-HK" sz="2000">
                <a:solidFill>
                  <a:schemeClr val="tx1"/>
                </a:solidFill>
                <a:latin typeface="Arial Unicode MS" pitchFamily="34" charset="-128"/>
                <a:ea typeface="Arial Unicode MS" pitchFamily="34" charset="-128"/>
                <a:cs typeface="Arial Unicode MS" pitchFamily="34" charset="-128"/>
              </a:rPr>
              <a:t>∊S and v∊ V-S</a:t>
            </a:r>
            <a:r>
              <a:rPr lang="en-US" altLang="zh-HK" sz="2400">
                <a:solidFill>
                  <a:schemeClr val="tx1"/>
                </a:solidFill>
                <a:latin typeface="Arial Unicode MS" pitchFamily="34" charset="-128"/>
                <a:ea typeface="Arial Unicode MS" pitchFamily="34" charset="-128"/>
                <a:cs typeface="Arial Unicode MS" pitchFamily="34" charset="-128"/>
              </a:rPr>
              <a:t>.</a:t>
            </a:r>
          </a:p>
        </p:txBody>
      </p:sp>
      <p:sp>
        <p:nvSpPr>
          <p:cNvPr id="190470" name="Oval 9"/>
          <p:cNvSpPr>
            <a:spLocks noChangeArrowheads="1"/>
          </p:cNvSpPr>
          <p:nvPr/>
        </p:nvSpPr>
        <p:spPr bwMode="auto">
          <a:xfrm>
            <a:off x="3360738" y="30638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1" name="Oval 10"/>
          <p:cNvSpPr>
            <a:spLocks noChangeArrowheads="1"/>
          </p:cNvSpPr>
          <p:nvPr/>
        </p:nvSpPr>
        <p:spPr bwMode="auto">
          <a:xfrm>
            <a:off x="5646738" y="32162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2" name="Oval 11"/>
          <p:cNvSpPr>
            <a:spLocks noChangeArrowheads="1"/>
          </p:cNvSpPr>
          <p:nvPr/>
        </p:nvSpPr>
        <p:spPr bwMode="auto">
          <a:xfrm>
            <a:off x="5570538" y="45116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3" name="Oval 12"/>
          <p:cNvSpPr>
            <a:spLocks noChangeArrowheads="1"/>
          </p:cNvSpPr>
          <p:nvPr/>
        </p:nvSpPr>
        <p:spPr bwMode="auto">
          <a:xfrm>
            <a:off x="3817938" y="57308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4" name="Oval 13"/>
          <p:cNvSpPr>
            <a:spLocks noChangeArrowheads="1"/>
          </p:cNvSpPr>
          <p:nvPr/>
        </p:nvSpPr>
        <p:spPr bwMode="auto">
          <a:xfrm>
            <a:off x="3817938" y="45116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5" name="Oval 14"/>
          <p:cNvSpPr>
            <a:spLocks noChangeArrowheads="1"/>
          </p:cNvSpPr>
          <p:nvPr/>
        </p:nvSpPr>
        <p:spPr bwMode="auto">
          <a:xfrm>
            <a:off x="5037138" y="53498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6" name="Oval 15"/>
          <p:cNvSpPr>
            <a:spLocks noChangeArrowheads="1"/>
          </p:cNvSpPr>
          <p:nvPr/>
        </p:nvSpPr>
        <p:spPr bwMode="auto">
          <a:xfrm>
            <a:off x="5113338" y="37496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7" name="Oval 16"/>
          <p:cNvSpPr>
            <a:spLocks noChangeArrowheads="1"/>
          </p:cNvSpPr>
          <p:nvPr/>
        </p:nvSpPr>
        <p:spPr bwMode="auto">
          <a:xfrm>
            <a:off x="3208338" y="45116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8" name="Oval 17"/>
          <p:cNvSpPr>
            <a:spLocks noChangeArrowheads="1"/>
          </p:cNvSpPr>
          <p:nvPr/>
        </p:nvSpPr>
        <p:spPr bwMode="auto">
          <a:xfrm>
            <a:off x="5799138" y="5502275"/>
            <a:ext cx="152400" cy="152400"/>
          </a:xfrm>
          <a:prstGeom prst="ellipse">
            <a:avLst/>
          </a:prstGeom>
          <a:solidFill>
            <a:schemeClr val="accent1"/>
          </a:solidFill>
          <a:ln w="9525">
            <a:solidFill>
              <a:schemeClr val="tx1"/>
            </a:solidFill>
            <a:round/>
            <a:headEnd/>
            <a:tailEnd/>
          </a:ln>
        </p:spPr>
        <p:txBody>
          <a:bodyPr wrap="none" anchor="ctr"/>
          <a:lstStyle/>
          <a:p>
            <a:endParaRPr lang="zh-HK" altLang="zh-HK">
              <a:solidFill>
                <a:schemeClr val="tx1"/>
              </a:solidFill>
              <a:ea typeface="PMingLiU" pitchFamily="18" charset="-120"/>
            </a:endParaRPr>
          </a:p>
        </p:txBody>
      </p:sp>
      <p:sp>
        <p:nvSpPr>
          <p:cNvPr id="190479" name="Line 18"/>
          <p:cNvSpPr>
            <a:spLocks noChangeShapeType="1"/>
          </p:cNvSpPr>
          <p:nvPr/>
        </p:nvSpPr>
        <p:spPr bwMode="auto">
          <a:xfrm>
            <a:off x="3471863" y="3216275"/>
            <a:ext cx="422275" cy="1295400"/>
          </a:xfrm>
          <a:prstGeom prst="line">
            <a:avLst/>
          </a:prstGeom>
          <a:noFill/>
          <a:ln w="9525">
            <a:solidFill>
              <a:schemeClr val="tx1"/>
            </a:solidFill>
            <a:round/>
            <a:headEnd/>
            <a:tailEnd/>
          </a:ln>
        </p:spPr>
        <p:txBody>
          <a:bodyPr/>
          <a:lstStyle/>
          <a:p>
            <a:endParaRPr lang="en-US"/>
          </a:p>
        </p:txBody>
      </p:sp>
      <p:sp>
        <p:nvSpPr>
          <p:cNvPr id="190480" name="Line 19"/>
          <p:cNvSpPr>
            <a:spLocks noChangeShapeType="1"/>
          </p:cNvSpPr>
          <p:nvPr/>
        </p:nvSpPr>
        <p:spPr bwMode="auto">
          <a:xfrm flipH="1">
            <a:off x="3894138" y="4664075"/>
            <a:ext cx="0" cy="1066800"/>
          </a:xfrm>
          <a:prstGeom prst="line">
            <a:avLst/>
          </a:prstGeom>
          <a:noFill/>
          <a:ln w="9525">
            <a:solidFill>
              <a:schemeClr val="tx1"/>
            </a:solidFill>
            <a:round/>
            <a:headEnd/>
            <a:tailEnd/>
          </a:ln>
        </p:spPr>
        <p:txBody>
          <a:bodyPr/>
          <a:lstStyle/>
          <a:p>
            <a:endParaRPr lang="en-US"/>
          </a:p>
        </p:txBody>
      </p:sp>
      <p:sp>
        <p:nvSpPr>
          <p:cNvPr id="190481" name="Line 20"/>
          <p:cNvSpPr>
            <a:spLocks noChangeShapeType="1"/>
          </p:cNvSpPr>
          <p:nvPr/>
        </p:nvSpPr>
        <p:spPr bwMode="auto">
          <a:xfrm>
            <a:off x="3336925" y="4664075"/>
            <a:ext cx="533400" cy="1066800"/>
          </a:xfrm>
          <a:prstGeom prst="line">
            <a:avLst/>
          </a:prstGeom>
          <a:noFill/>
          <a:ln w="9525">
            <a:solidFill>
              <a:schemeClr val="tx1"/>
            </a:solidFill>
            <a:round/>
            <a:headEnd/>
            <a:tailEnd/>
          </a:ln>
        </p:spPr>
        <p:txBody>
          <a:bodyPr/>
          <a:lstStyle/>
          <a:p>
            <a:endParaRPr lang="en-US"/>
          </a:p>
        </p:txBody>
      </p:sp>
      <p:sp>
        <p:nvSpPr>
          <p:cNvPr id="190482" name="Line 21"/>
          <p:cNvSpPr>
            <a:spLocks noChangeShapeType="1"/>
          </p:cNvSpPr>
          <p:nvPr/>
        </p:nvSpPr>
        <p:spPr bwMode="auto">
          <a:xfrm flipV="1">
            <a:off x="5113338" y="3902075"/>
            <a:ext cx="76200" cy="1447800"/>
          </a:xfrm>
          <a:prstGeom prst="line">
            <a:avLst/>
          </a:prstGeom>
          <a:noFill/>
          <a:ln w="9525">
            <a:solidFill>
              <a:schemeClr val="tx1"/>
            </a:solidFill>
            <a:round/>
            <a:headEnd/>
            <a:tailEnd/>
          </a:ln>
        </p:spPr>
        <p:txBody>
          <a:bodyPr/>
          <a:lstStyle/>
          <a:p>
            <a:endParaRPr lang="en-US"/>
          </a:p>
        </p:txBody>
      </p:sp>
      <p:sp>
        <p:nvSpPr>
          <p:cNvPr id="190483" name="Line 22"/>
          <p:cNvSpPr>
            <a:spLocks noChangeShapeType="1"/>
          </p:cNvSpPr>
          <p:nvPr/>
        </p:nvSpPr>
        <p:spPr bwMode="auto">
          <a:xfrm flipV="1">
            <a:off x="5265738" y="3368675"/>
            <a:ext cx="381000" cy="381000"/>
          </a:xfrm>
          <a:prstGeom prst="line">
            <a:avLst/>
          </a:prstGeom>
          <a:noFill/>
          <a:ln w="9525">
            <a:solidFill>
              <a:schemeClr val="tx1"/>
            </a:solidFill>
            <a:round/>
            <a:headEnd/>
            <a:tailEnd/>
          </a:ln>
        </p:spPr>
        <p:txBody>
          <a:bodyPr/>
          <a:lstStyle/>
          <a:p>
            <a:endParaRPr lang="en-US"/>
          </a:p>
        </p:txBody>
      </p:sp>
      <p:sp>
        <p:nvSpPr>
          <p:cNvPr id="190484" name="Line 23"/>
          <p:cNvSpPr>
            <a:spLocks noChangeShapeType="1"/>
          </p:cNvSpPr>
          <p:nvPr/>
        </p:nvSpPr>
        <p:spPr bwMode="auto">
          <a:xfrm>
            <a:off x="5222875" y="3902075"/>
            <a:ext cx="381000" cy="609600"/>
          </a:xfrm>
          <a:prstGeom prst="line">
            <a:avLst/>
          </a:prstGeom>
          <a:noFill/>
          <a:ln w="9525">
            <a:solidFill>
              <a:schemeClr val="tx1"/>
            </a:solidFill>
            <a:round/>
            <a:headEnd/>
            <a:tailEnd/>
          </a:ln>
        </p:spPr>
        <p:txBody>
          <a:bodyPr/>
          <a:lstStyle/>
          <a:p>
            <a:endParaRPr lang="en-US"/>
          </a:p>
        </p:txBody>
      </p:sp>
      <p:sp>
        <p:nvSpPr>
          <p:cNvPr id="190485" name="Line 24"/>
          <p:cNvSpPr>
            <a:spLocks noChangeShapeType="1"/>
          </p:cNvSpPr>
          <p:nvPr/>
        </p:nvSpPr>
        <p:spPr bwMode="auto">
          <a:xfrm>
            <a:off x="5189538" y="5426075"/>
            <a:ext cx="592137" cy="152400"/>
          </a:xfrm>
          <a:prstGeom prst="line">
            <a:avLst/>
          </a:prstGeom>
          <a:noFill/>
          <a:ln w="9525">
            <a:solidFill>
              <a:schemeClr val="tx1"/>
            </a:solidFill>
            <a:round/>
            <a:headEnd/>
            <a:tailEnd/>
          </a:ln>
        </p:spPr>
        <p:txBody>
          <a:bodyPr/>
          <a:lstStyle/>
          <a:p>
            <a:endParaRPr lang="en-US"/>
          </a:p>
        </p:txBody>
      </p:sp>
      <p:sp>
        <p:nvSpPr>
          <p:cNvPr id="190486" name="Line 25"/>
          <p:cNvSpPr>
            <a:spLocks noChangeShapeType="1"/>
          </p:cNvSpPr>
          <p:nvPr/>
        </p:nvSpPr>
        <p:spPr bwMode="auto">
          <a:xfrm>
            <a:off x="3970338" y="4587875"/>
            <a:ext cx="1828800" cy="931863"/>
          </a:xfrm>
          <a:prstGeom prst="line">
            <a:avLst/>
          </a:prstGeom>
          <a:noFill/>
          <a:ln w="9525">
            <a:solidFill>
              <a:srgbClr val="0000FF"/>
            </a:solidFill>
            <a:round/>
            <a:headEnd/>
            <a:tailEnd/>
          </a:ln>
        </p:spPr>
        <p:txBody>
          <a:bodyPr/>
          <a:lstStyle/>
          <a:p>
            <a:endParaRPr lang="en-US"/>
          </a:p>
        </p:txBody>
      </p:sp>
      <p:sp>
        <p:nvSpPr>
          <p:cNvPr id="190487" name="Line 26"/>
          <p:cNvSpPr>
            <a:spLocks noChangeShapeType="1"/>
          </p:cNvSpPr>
          <p:nvPr/>
        </p:nvSpPr>
        <p:spPr bwMode="auto">
          <a:xfrm flipV="1">
            <a:off x="3970338" y="3825875"/>
            <a:ext cx="1143000" cy="685800"/>
          </a:xfrm>
          <a:prstGeom prst="line">
            <a:avLst/>
          </a:prstGeom>
          <a:noFill/>
          <a:ln w="9525">
            <a:solidFill>
              <a:srgbClr val="0000FF"/>
            </a:solidFill>
            <a:round/>
            <a:headEnd/>
            <a:tailEnd/>
          </a:ln>
        </p:spPr>
        <p:txBody>
          <a:bodyPr/>
          <a:lstStyle/>
          <a:p>
            <a:endParaRPr lang="en-US"/>
          </a:p>
        </p:txBody>
      </p:sp>
      <p:sp>
        <p:nvSpPr>
          <p:cNvPr id="190488" name="Line 27"/>
          <p:cNvSpPr>
            <a:spLocks noChangeShapeType="1"/>
          </p:cNvSpPr>
          <p:nvPr/>
        </p:nvSpPr>
        <p:spPr bwMode="auto">
          <a:xfrm flipV="1">
            <a:off x="5646738" y="3368675"/>
            <a:ext cx="76200" cy="1143000"/>
          </a:xfrm>
          <a:prstGeom prst="line">
            <a:avLst/>
          </a:prstGeom>
          <a:noFill/>
          <a:ln w="9525">
            <a:solidFill>
              <a:schemeClr val="tx1"/>
            </a:solidFill>
            <a:round/>
            <a:headEnd/>
            <a:tailEnd/>
          </a:ln>
        </p:spPr>
        <p:txBody>
          <a:bodyPr/>
          <a:lstStyle/>
          <a:p>
            <a:endParaRPr lang="en-US"/>
          </a:p>
        </p:txBody>
      </p:sp>
      <p:sp>
        <p:nvSpPr>
          <p:cNvPr id="190489" name="Line 28"/>
          <p:cNvSpPr>
            <a:spLocks noChangeShapeType="1"/>
          </p:cNvSpPr>
          <p:nvPr/>
        </p:nvSpPr>
        <p:spPr bwMode="auto">
          <a:xfrm>
            <a:off x="5681663" y="4664075"/>
            <a:ext cx="152400" cy="838200"/>
          </a:xfrm>
          <a:prstGeom prst="line">
            <a:avLst/>
          </a:prstGeom>
          <a:noFill/>
          <a:ln w="9525">
            <a:solidFill>
              <a:schemeClr val="tx1"/>
            </a:solidFill>
            <a:round/>
            <a:headEnd/>
            <a:tailEnd/>
          </a:ln>
        </p:spPr>
        <p:txBody>
          <a:bodyPr/>
          <a:lstStyle/>
          <a:p>
            <a:endParaRPr lang="en-US"/>
          </a:p>
        </p:txBody>
      </p:sp>
      <p:sp>
        <p:nvSpPr>
          <p:cNvPr id="190490" name="Line 29"/>
          <p:cNvSpPr>
            <a:spLocks noChangeShapeType="1"/>
          </p:cNvSpPr>
          <p:nvPr/>
        </p:nvSpPr>
        <p:spPr bwMode="auto">
          <a:xfrm flipV="1">
            <a:off x="3360738" y="3825875"/>
            <a:ext cx="1752600" cy="703263"/>
          </a:xfrm>
          <a:prstGeom prst="line">
            <a:avLst/>
          </a:prstGeom>
          <a:noFill/>
          <a:ln w="9525">
            <a:solidFill>
              <a:srgbClr val="0000FF"/>
            </a:solidFill>
            <a:round/>
            <a:headEnd/>
            <a:tailEnd/>
          </a:ln>
        </p:spPr>
        <p:txBody>
          <a:bodyPr/>
          <a:lstStyle/>
          <a:p>
            <a:endParaRPr lang="en-US"/>
          </a:p>
        </p:txBody>
      </p:sp>
      <p:sp>
        <p:nvSpPr>
          <p:cNvPr id="190491" name="Line 30"/>
          <p:cNvSpPr>
            <a:spLocks noChangeShapeType="1"/>
          </p:cNvSpPr>
          <p:nvPr/>
        </p:nvSpPr>
        <p:spPr bwMode="auto">
          <a:xfrm>
            <a:off x="3513138" y="3216275"/>
            <a:ext cx="1600200" cy="609600"/>
          </a:xfrm>
          <a:prstGeom prst="line">
            <a:avLst/>
          </a:prstGeom>
          <a:noFill/>
          <a:ln w="9525">
            <a:solidFill>
              <a:srgbClr val="0000FF"/>
            </a:solidFill>
            <a:round/>
            <a:headEnd/>
            <a:tailEnd/>
          </a:ln>
        </p:spPr>
        <p:txBody>
          <a:bodyPr/>
          <a:lstStyle/>
          <a:p>
            <a:endParaRPr lang="en-US"/>
          </a:p>
        </p:txBody>
      </p:sp>
      <p:sp>
        <p:nvSpPr>
          <p:cNvPr id="93237" name="Oval 53"/>
          <p:cNvSpPr>
            <a:spLocks noChangeArrowheads="1"/>
          </p:cNvSpPr>
          <p:nvPr/>
        </p:nvSpPr>
        <p:spPr bwMode="auto">
          <a:xfrm rot="300000">
            <a:off x="4806950" y="3138488"/>
            <a:ext cx="1517650" cy="2981325"/>
          </a:xfrm>
          <a:prstGeom prst="ellipse">
            <a:avLst/>
          </a:prstGeom>
          <a:noFill/>
          <a:ln w="12700">
            <a:solidFill>
              <a:srgbClr val="FF0000"/>
            </a:solidFill>
            <a:round/>
            <a:headEnd/>
            <a:tailEnd/>
          </a:ln>
        </p:spPr>
        <p:txBody>
          <a:bodyPr wrap="none" anchor="ctr"/>
          <a:lstStyle/>
          <a:p>
            <a:endParaRPr lang="zh-HK" altLang="zh-HK">
              <a:solidFill>
                <a:schemeClr val="tx1"/>
              </a:solidFill>
              <a:ea typeface="PMingLiU" pitchFamily="18" charset="-120"/>
            </a:endParaRPr>
          </a:p>
        </p:txBody>
      </p:sp>
      <p:sp>
        <p:nvSpPr>
          <p:cNvPr id="72740" name="Oval 61"/>
          <p:cNvSpPr>
            <a:spLocks noChangeArrowheads="1"/>
          </p:cNvSpPr>
          <p:nvPr/>
        </p:nvSpPr>
        <p:spPr bwMode="auto">
          <a:xfrm rot="-600000">
            <a:off x="3055938" y="2819400"/>
            <a:ext cx="1079500" cy="3386138"/>
          </a:xfrm>
          <a:prstGeom prst="ellipse">
            <a:avLst/>
          </a:prstGeom>
          <a:noFill/>
          <a:ln w="12700">
            <a:solidFill>
              <a:srgbClr val="339966"/>
            </a:solidFill>
            <a:round/>
            <a:headEnd/>
            <a:tailEnd/>
          </a:ln>
        </p:spPr>
        <p:txBody>
          <a:bodyPr wrap="none" anchor="ctr"/>
          <a:lstStyle/>
          <a:p>
            <a:endParaRPr lang="zh-HK" altLang="zh-HK">
              <a:solidFill>
                <a:schemeClr val="tx1"/>
              </a:solidFill>
              <a:ea typeface="PMingLiU" pitchFamily="18" charset="-120"/>
            </a:endParaRPr>
          </a:p>
        </p:txBody>
      </p:sp>
      <p:sp>
        <p:nvSpPr>
          <p:cNvPr id="72741" name="Text Box 62"/>
          <p:cNvSpPr txBox="1">
            <a:spLocks noChangeArrowheads="1"/>
          </p:cNvSpPr>
          <p:nvPr/>
        </p:nvSpPr>
        <p:spPr bwMode="auto">
          <a:xfrm>
            <a:off x="5386388" y="6126163"/>
            <a:ext cx="336550" cy="366712"/>
          </a:xfrm>
          <a:prstGeom prst="rect">
            <a:avLst/>
          </a:prstGeom>
          <a:noFill/>
          <a:ln w="9525">
            <a:noFill/>
            <a:miter lim="800000"/>
            <a:headEnd/>
            <a:tailEnd/>
          </a:ln>
        </p:spPr>
        <p:txBody>
          <a:bodyPr wrap="none">
            <a:spAutoFit/>
          </a:bodyPr>
          <a:lstStyle/>
          <a:p>
            <a:r>
              <a:rPr lang="en-US" altLang="zh-HK">
                <a:solidFill>
                  <a:srgbClr val="FF0000"/>
                </a:solidFill>
                <a:ea typeface="PMingLiU" pitchFamily="18" charset="-120"/>
              </a:rPr>
              <a:t>S</a:t>
            </a:r>
          </a:p>
        </p:txBody>
      </p:sp>
      <p:sp>
        <p:nvSpPr>
          <p:cNvPr id="72742" name="Text Box 63"/>
          <p:cNvSpPr txBox="1">
            <a:spLocks noChangeArrowheads="1"/>
          </p:cNvSpPr>
          <p:nvPr/>
        </p:nvSpPr>
        <p:spPr bwMode="auto">
          <a:xfrm>
            <a:off x="3513138" y="6188075"/>
            <a:ext cx="692150" cy="366713"/>
          </a:xfrm>
          <a:prstGeom prst="rect">
            <a:avLst/>
          </a:prstGeom>
          <a:noFill/>
          <a:ln w="9525">
            <a:noFill/>
            <a:miter lim="800000"/>
            <a:headEnd/>
            <a:tailEnd/>
          </a:ln>
        </p:spPr>
        <p:txBody>
          <a:bodyPr wrap="none">
            <a:spAutoFit/>
          </a:bodyPr>
          <a:lstStyle/>
          <a:p>
            <a:r>
              <a:rPr lang="en-US" altLang="zh-HK">
                <a:solidFill>
                  <a:srgbClr val="33CC33"/>
                </a:solidFill>
                <a:ea typeface="PMingLiU" pitchFamily="18" charset="-120"/>
              </a:rPr>
              <a:t>V - S</a:t>
            </a:r>
          </a:p>
        </p:txBody>
      </p:sp>
    </p:spTree>
  </p:cSld>
  <p:clrMapOvr>
    <a:masterClrMapping/>
  </p:clrMapOvr>
  <p:transition advClick="0"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2"/>
          </p:nvPr>
        </p:nvSpPr>
        <p:spPr/>
        <p:txBody>
          <a:bodyPr/>
          <a:lstStyle/>
          <a:p>
            <a:fld id="{311FF36A-6F99-4F4C-B328-F532D1710C4A}" type="slidenum">
              <a:rPr lang="en-US"/>
              <a:pPr/>
              <a:t>47</a:t>
            </a:fld>
            <a:endParaRPr lang="en-US"/>
          </a:p>
        </p:txBody>
      </p:sp>
      <p:sp>
        <p:nvSpPr>
          <p:cNvPr id="49154" name="Rectangle 2"/>
          <p:cNvSpPr>
            <a:spLocks noGrp="1" noChangeArrowheads="1"/>
          </p:cNvSpPr>
          <p:nvPr>
            <p:ph type="title" idx="4294967295"/>
          </p:nvPr>
        </p:nvSpPr>
        <p:spPr/>
        <p:txBody>
          <a:bodyPr anchor="t"/>
          <a:lstStyle/>
          <a:p>
            <a:r>
              <a:rPr lang="en-US" altLang="zh-HK">
                <a:ea typeface="PMingLiU" pitchFamily="18" charset="-120"/>
              </a:rPr>
              <a:t>Graph Contraction </a:t>
            </a:r>
          </a:p>
        </p:txBody>
      </p:sp>
      <p:sp>
        <p:nvSpPr>
          <p:cNvPr id="76804" name="Rectangle 4"/>
          <p:cNvSpPr>
            <a:spLocks noGrp="1" noChangeArrowheads="1"/>
          </p:cNvSpPr>
          <p:nvPr>
            <p:ph type="body" sz="half" idx="4294967295"/>
          </p:nvPr>
        </p:nvSpPr>
        <p:spPr>
          <a:xfrm>
            <a:off x="0" y="1219200"/>
            <a:ext cx="8991600" cy="2438400"/>
          </a:xfrm>
        </p:spPr>
        <p:txBody>
          <a:bodyPr/>
          <a:lstStyle/>
          <a:p>
            <a:pPr algn="just">
              <a:buFontTx/>
              <a:buNone/>
            </a:pPr>
            <a:r>
              <a:rPr lang="en-US" altLang="zh-HK" sz="2000">
                <a:ea typeface="PMingLiU" pitchFamily="18" charset="-120"/>
              </a:rPr>
              <a:t>	For an undirected graph G, we can construct a new graph G’ by </a:t>
            </a:r>
            <a:r>
              <a:rPr lang="en-US" altLang="zh-HK" sz="2000" i="1" u="sng">
                <a:ea typeface="PMingLiU" pitchFamily="18" charset="-120"/>
              </a:rPr>
              <a:t>contracting</a:t>
            </a:r>
            <a:r>
              <a:rPr lang="en-US" altLang="zh-HK" sz="2000">
                <a:ea typeface="PMingLiU" pitchFamily="18" charset="-120"/>
              </a:rPr>
              <a:t> two vertices u, v in G as follows:</a:t>
            </a:r>
          </a:p>
          <a:p>
            <a:pPr marL="669925" lvl="1" indent="-325438" algn="just"/>
            <a:r>
              <a:rPr lang="en-US" altLang="zh-HK" sz="2000">
                <a:ea typeface="PMingLiU" pitchFamily="18" charset="-120"/>
              </a:rPr>
              <a:t>u and v become one vertex</a:t>
            </a:r>
            <a:r>
              <a:rPr lang="en-US" altLang="zh-HK" sz="2000">
                <a:solidFill>
                  <a:srgbClr val="FF0000"/>
                </a:solidFill>
                <a:ea typeface="PMingLiU" pitchFamily="18" charset="-120"/>
              </a:rPr>
              <a:t> </a:t>
            </a:r>
            <a:r>
              <a:rPr lang="en-US" altLang="zh-HK" sz="2000">
                <a:ea typeface="PMingLiU" pitchFamily="18" charset="-120"/>
              </a:rPr>
              <a:t>{u,v} and the edge (u,v) is removed;</a:t>
            </a:r>
          </a:p>
          <a:p>
            <a:pPr marL="669925" lvl="1" indent="-325438" algn="just"/>
            <a:r>
              <a:rPr lang="en-US" altLang="zh-HK" sz="2000">
                <a:ea typeface="PMingLiU" pitchFamily="18" charset="-120"/>
              </a:rPr>
              <a:t>the other edges incident to u or v in G are now incident on the new vertex {u,v} in G’;</a:t>
            </a:r>
          </a:p>
          <a:p>
            <a:pPr marL="669925" lvl="1" indent="-325438" algn="just">
              <a:buFontTx/>
              <a:buNone/>
            </a:pPr>
            <a:r>
              <a:rPr lang="en-US" altLang="zh-HK" sz="2000">
                <a:ea typeface="PMingLiU" pitchFamily="18" charset="-120"/>
              </a:rPr>
              <a:t>Note: There may be multi-edges between two vertices. We just keep them.</a:t>
            </a:r>
          </a:p>
        </p:txBody>
      </p:sp>
      <p:sp>
        <p:nvSpPr>
          <p:cNvPr id="49156" name="Oval 6"/>
          <p:cNvSpPr>
            <a:spLocks noChangeArrowheads="1"/>
          </p:cNvSpPr>
          <p:nvPr/>
        </p:nvSpPr>
        <p:spPr bwMode="auto">
          <a:xfrm>
            <a:off x="1762125" y="4702175"/>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49157" name="Oval 7"/>
          <p:cNvSpPr>
            <a:spLocks noChangeArrowheads="1"/>
          </p:cNvSpPr>
          <p:nvPr/>
        </p:nvSpPr>
        <p:spPr bwMode="auto">
          <a:xfrm>
            <a:off x="2524125" y="4549775"/>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49158" name="Oval 8"/>
          <p:cNvSpPr>
            <a:spLocks noChangeArrowheads="1"/>
          </p:cNvSpPr>
          <p:nvPr/>
        </p:nvSpPr>
        <p:spPr bwMode="auto">
          <a:xfrm>
            <a:off x="3133725" y="5311775"/>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49159" name="Oval 9"/>
          <p:cNvSpPr>
            <a:spLocks noChangeArrowheads="1"/>
          </p:cNvSpPr>
          <p:nvPr/>
        </p:nvSpPr>
        <p:spPr bwMode="auto">
          <a:xfrm>
            <a:off x="2295525" y="5464175"/>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49160" name="Oval 10"/>
          <p:cNvSpPr>
            <a:spLocks noChangeArrowheads="1"/>
          </p:cNvSpPr>
          <p:nvPr/>
        </p:nvSpPr>
        <p:spPr bwMode="auto">
          <a:xfrm>
            <a:off x="1457325" y="5464175"/>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49161" name="Oval 11"/>
          <p:cNvSpPr>
            <a:spLocks noChangeArrowheads="1"/>
          </p:cNvSpPr>
          <p:nvPr/>
        </p:nvSpPr>
        <p:spPr bwMode="auto">
          <a:xfrm>
            <a:off x="2981325" y="3940175"/>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49162" name="Oval 12"/>
          <p:cNvSpPr>
            <a:spLocks noChangeArrowheads="1"/>
          </p:cNvSpPr>
          <p:nvPr/>
        </p:nvSpPr>
        <p:spPr bwMode="auto">
          <a:xfrm>
            <a:off x="2066925" y="4016375"/>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cxnSp>
        <p:nvCxnSpPr>
          <p:cNvPr id="49163" name="AutoShape 13"/>
          <p:cNvCxnSpPr>
            <a:cxnSpLocks noChangeShapeType="1"/>
            <a:endCxn id="49160" idx="7"/>
          </p:cNvCxnSpPr>
          <p:nvPr/>
        </p:nvCxnSpPr>
        <p:spPr bwMode="auto">
          <a:xfrm flipH="1">
            <a:off x="1587500" y="4854575"/>
            <a:ext cx="225425" cy="631825"/>
          </a:xfrm>
          <a:prstGeom prst="straightConnector1">
            <a:avLst/>
          </a:prstGeom>
          <a:noFill/>
          <a:ln w="9525">
            <a:solidFill>
              <a:schemeClr val="tx1"/>
            </a:solidFill>
            <a:round/>
            <a:headEnd/>
            <a:tailEnd/>
          </a:ln>
        </p:spPr>
      </p:cxnSp>
      <p:cxnSp>
        <p:nvCxnSpPr>
          <p:cNvPr id="49164" name="AutoShape 14"/>
          <p:cNvCxnSpPr>
            <a:cxnSpLocks noChangeShapeType="1"/>
          </p:cNvCxnSpPr>
          <p:nvPr/>
        </p:nvCxnSpPr>
        <p:spPr bwMode="auto">
          <a:xfrm flipH="1">
            <a:off x="1863725" y="4168775"/>
            <a:ext cx="250825" cy="533400"/>
          </a:xfrm>
          <a:prstGeom prst="straightConnector1">
            <a:avLst/>
          </a:prstGeom>
          <a:noFill/>
          <a:ln w="9525">
            <a:solidFill>
              <a:schemeClr val="tx1"/>
            </a:solidFill>
            <a:round/>
            <a:headEnd/>
            <a:tailEnd/>
          </a:ln>
        </p:spPr>
      </p:cxnSp>
      <p:cxnSp>
        <p:nvCxnSpPr>
          <p:cNvPr id="49165" name="AutoShape 15"/>
          <p:cNvCxnSpPr>
            <a:cxnSpLocks noChangeShapeType="1"/>
            <a:stCxn id="49157" idx="4"/>
            <a:endCxn id="49159" idx="0"/>
          </p:cNvCxnSpPr>
          <p:nvPr/>
        </p:nvCxnSpPr>
        <p:spPr bwMode="auto">
          <a:xfrm flipH="1">
            <a:off x="2371725" y="4702175"/>
            <a:ext cx="228600" cy="762000"/>
          </a:xfrm>
          <a:prstGeom prst="straightConnector1">
            <a:avLst/>
          </a:prstGeom>
          <a:noFill/>
          <a:ln w="9525">
            <a:solidFill>
              <a:schemeClr val="tx1"/>
            </a:solidFill>
            <a:round/>
            <a:headEnd/>
            <a:tailEnd/>
          </a:ln>
        </p:spPr>
      </p:cxnSp>
      <p:cxnSp>
        <p:nvCxnSpPr>
          <p:cNvPr id="49166" name="AutoShape 16"/>
          <p:cNvCxnSpPr>
            <a:cxnSpLocks noChangeShapeType="1"/>
            <a:stCxn id="49161" idx="3"/>
            <a:endCxn id="49157" idx="7"/>
          </p:cNvCxnSpPr>
          <p:nvPr/>
        </p:nvCxnSpPr>
        <p:spPr bwMode="auto">
          <a:xfrm flipH="1">
            <a:off x="2654300" y="4070350"/>
            <a:ext cx="349250" cy="501650"/>
          </a:xfrm>
          <a:prstGeom prst="straightConnector1">
            <a:avLst/>
          </a:prstGeom>
          <a:noFill/>
          <a:ln w="9525">
            <a:solidFill>
              <a:schemeClr val="tx1"/>
            </a:solidFill>
            <a:round/>
            <a:headEnd/>
            <a:tailEnd/>
          </a:ln>
        </p:spPr>
      </p:cxnSp>
      <p:cxnSp>
        <p:nvCxnSpPr>
          <p:cNvPr id="49167" name="AutoShape 17"/>
          <p:cNvCxnSpPr>
            <a:cxnSpLocks noChangeShapeType="1"/>
            <a:stCxn id="49158" idx="1"/>
            <a:endCxn id="49157" idx="5"/>
          </p:cNvCxnSpPr>
          <p:nvPr/>
        </p:nvCxnSpPr>
        <p:spPr bwMode="auto">
          <a:xfrm flipH="1" flipV="1">
            <a:off x="2654300" y="4679950"/>
            <a:ext cx="501650" cy="654050"/>
          </a:xfrm>
          <a:prstGeom prst="straightConnector1">
            <a:avLst/>
          </a:prstGeom>
          <a:noFill/>
          <a:ln w="9525">
            <a:solidFill>
              <a:schemeClr val="tx1"/>
            </a:solidFill>
            <a:round/>
            <a:headEnd/>
            <a:tailEnd/>
          </a:ln>
        </p:spPr>
      </p:cxnSp>
      <p:cxnSp>
        <p:nvCxnSpPr>
          <p:cNvPr id="49168" name="AutoShape 18"/>
          <p:cNvCxnSpPr>
            <a:cxnSpLocks noChangeShapeType="1"/>
            <a:stCxn id="49159" idx="1"/>
            <a:endCxn id="49156" idx="5"/>
          </p:cNvCxnSpPr>
          <p:nvPr/>
        </p:nvCxnSpPr>
        <p:spPr bwMode="auto">
          <a:xfrm flipH="1" flipV="1">
            <a:off x="1892300" y="4832350"/>
            <a:ext cx="425450" cy="654050"/>
          </a:xfrm>
          <a:prstGeom prst="straightConnector1">
            <a:avLst/>
          </a:prstGeom>
          <a:noFill/>
          <a:ln w="9525">
            <a:solidFill>
              <a:schemeClr val="tx1"/>
            </a:solidFill>
            <a:round/>
            <a:headEnd/>
            <a:tailEnd/>
          </a:ln>
        </p:spPr>
      </p:cxnSp>
      <p:cxnSp>
        <p:nvCxnSpPr>
          <p:cNvPr id="49169" name="AutoShape 19"/>
          <p:cNvCxnSpPr>
            <a:cxnSpLocks noChangeShapeType="1"/>
            <a:stCxn id="49157" idx="2"/>
            <a:endCxn id="49156" idx="6"/>
          </p:cNvCxnSpPr>
          <p:nvPr/>
        </p:nvCxnSpPr>
        <p:spPr bwMode="auto">
          <a:xfrm flipH="1">
            <a:off x="1914525" y="4625975"/>
            <a:ext cx="609600" cy="152400"/>
          </a:xfrm>
          <a:prstGeom prst="straightConnector1">
            <a:avLst/>
          </a:prstGeom>
          <a:noFill/>
          <a:ln w="9525">
            <a:solidFill>
              <a:schemeClr val="tx1"/>
            </a:solidFill>
            <a:round/>
            <a:headEnd/>
            <a:tailEnd/>
          </a:ln>
        </p:spPr>
      </p:cxnSp>
      <p:sp>
        <p:nvSpPr>
          <p:cNvPr id="49170" name="Text Box 20"/>
          <p:cNvSpPr txBox="1">
            <a:spLocks noChangeArrowheads="1"/>
          </p:cNvSpPr>
          <p:nvPr/>
        </p:nvSpPr>
        <p:spPr bwMode="auto">
          <a:xfrm>
            <a:off x="1457325" y="4433888"/>
            <a:ext cx="3111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u</a:t>
            </a:r>
          </a:p>
        </p:txBody>
      </p:sp>
      <p:sp>
        <p:nvSpPr>
          <p:cNvPr id="49171" name="Text Box 21"/>
          <p:cNvSpPr txBox="1">
            <a:spLocks noChangeArrowheads="1"/>
          </p:cNvSpPr>
          <p:nvPr/>
        </p:nvSpPr>
        <p:spPr bwMode="auto">
          <a:xfrm>
            <a:off x="2752725" y="4357688"/>
            <a:ext cx="2984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v</a:t>
            </a:r>
          </a:p>
        </p:txBody>
      </p:sp>
      <p:sp>
        <p:nvSpPr>
          <p:cNvPr id="49172" name="AutoShape 23"/>
          <p:cNvSpPr>
            <a:spLocks noChangeArrowheads="1"/>
          </p:cNvSpPr>
          <p:nvPr/>
        </p:nvSpPr>
        <p:spPr bwMode="auto">
          <a:xfrm rot="16200000">
            <a:off x="4381500" y="4457700"/>
            <a:ext cx="152400" cy="685800"/>
          </a:xfrm>
          <a:prstGeom prst="downArrow">
            <a:avLst>
              <a:gd name="adj1" fmla="val 50000"/>
              <a:gd name="adj2" fmla="val 112500"/>
            </a:avLst>
          </a:prstGeom>
          <a:solidFill>
            <a:schemeClr val="accent1"/>
          </a:solidFill>
          <a:ln w="9525">
            <a:solidFill>
              <a:schemeClr val="tx1"/>
            </a:solidFill>
            <a:miter lim="800000"/>
            <a:headEnd/>
            <a:tailEnd/>
          </a:ln>
        </p:spPr>
        <p:txBody>
          <a:bodyPr rot="10800000" wrap="none" anchor="ctr"/>
          <a:lstStyle/>
          <a:p>
            <a:endParaRPr lang="zh-HK" altLang="en-US">
              <a:solidFill>
                <a:schemeClr val="tx1"/>
              </a:solidFill>
              <a:ea typeface="PMingLiU" pitchFamily="18" charset="-120"/>
            </a:endParaRPr>
          </a:p>
        </p:txBody>
      </p:sp>
      <p:sp>
        <p:nvSpPr>
          <p:cNvPr id="76824" name="Oval 24"/>
          <p:cNvSpPr>
            <a:spLocks noChangeArrowheads="1"/>
          </p:cNvSpPr>
          <p:nvPr/>
        </p:nvSpPr>
        <p:spPr bwMode="auto">
          <a:xfrm rot="-600000">
            <a:off x="1685925" y="4473575"/>
            <a:ext cx="1066800" cy="457200"/>
          </a:xfrm>
          <a:prstGeom prst="ellipse">
            <a:avLst/>
          </a:prstGeom>
          <a:noFill/>
          <a:ln w="9525">
            <a:solidFill>
              <a:srgbClr val="FF0000"/>
            </a:solidFill>
            <a:round/>
            <a:headEnd/>
            <a:tailEnd/>
          </a:ln>
        </p:spPr>
        <p:txBody>
          <a:bodyPr wrap="none" anchor="ctr"/>
          <a:lstStyle/>
          <a:p>
            <a:endParaRPr lang="zh-HK" altLang="en-US">
              <a:solidFill>
                <a:schemeClr val="tx1"/>
              </a:solidFill>
              <a:ea typeface="PMingLiU" pitchFamily="18" charset="-120"/>
            </a:endParaRPr>
          </a:p>
        </p:txBody>
      </p:sp>
      <p:sp>
        <p:nvSpPr>
          <p:cNvPr id="49174" name="Text Box 25"/>
          <p:cNvSpPr txBox="1">
            <a:spLocks noChangeArrowheads="1"/>
          </p:cNvSpPr>
          <p:nvPr/>
        </p:nvSpPr>
        <p:spPr bwMode="auto">
          <a:xfrm>
            <a:off x="1898650" y="3671888"/>
            <a:ext cx="3111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a</a:t>
            </a:r>
          </a:p>
        </p:txBody>
      </p:sp>
      <p:sp>
        <p:nvSpPr>
          <p:cNvPr id="49175" name="Text Box 26"/>
          <p:cNvSpPr txBox="1">
            <a:spLocks noChangeArrowheads="1"/>
          </p:cNvSpPr>
          <p:nvPr/>
        </p:nvSpPr>
        <p:spPr bwMode="auto">
          <a:xfrm>
            <a:off x="2889250" y="3519488"/>
            <a:ext cx="3111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b</a:t>
            </a:r>
          </a:p>
        </p:txBody>
      </p:sp>
      <p:sp>
        <p:nvSpPr>
          <p:cNvPr id="49176" name="Text Box 27"/>
          <p:cNvSpPr txBox="1">
            <a:spLocks noChangeArrowheads="1"/>
          </p:cNvSpPr>
          <p:nvPr/>
        </p:nvSpPr>
        <p:spPr bwMode="auto">
          <a:xfrm>
            <a:off x="1289050" y="5576888"/>
            <a:ext cx="2984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c</a:t>
            </a:r>
          </a:p>
        </p:txBody>
      </p:sp>
      <p:sp>
        <p:nvSpPr>
          <p:cNvPr id="49177" name="Text Box 28"/>
          <p:cNvSpPr txBox="1">
            <a:spLocks noChangeArrowheads="1"/>
          </p:cNvSpPr>
          <p:nvPr/>
        </p:nvSpPr>
        <p:spPr bwMode="auto">
          <a:xfrm>
            <a:off x="2432050" y="5500688"/>
            <a:ext cx="3111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d</a:t>
            </a:r>
          </a:p>
        </p:txBody>
      </p:sp>
      <p:sp>
        <p:nvSpPr>
          <p:cNvPr id="49178" name="Text Box 29"/>
          <p:cNvSpPr txBox="1">
            <a:spLocks noChangeArrowheads="1"/>
          </p:cNvSpPr>
          <p:nvPr/>
        </p:nvSpPr>
        <p:spPr bwMode="auto">
          <a:xfrm>
            <a:off x="3194050" y="5424488"/>
            <a:ext cx="3111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e</a:t>
            </a:r>
          </a:p>
        </p:txBody>
      </p:sp>
      <p:sp>
        <p:nvSpPr>
          <p:cNvPr id="76830" name="Oval 30"/>
          <p:cNvSpPr>
            <a:spLocks noChangeArrowheads="1"/>
          </p:cNvSpPr>
          <p:nvPr/>
        </p:nvSpPr>
        <p:spPr bwMode="auto">
          <a:xfrm>
            <a:off x="6318250" y="4814888"/>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76832" name="Oval 32"/>
          <p:cNvSpPr>
            <a:spLocks noChangeArrowheads="1"/>
          </p:cNvSpPr>
          <p:nvPr/>
        </p:nvSpPr>
        <p:spPr bwMode="auto">
          <a:xfrm>
            <a:off x="7324725" y="5478463"/>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76833" name="Oval 33"/>
          <p:cNvSpPr>
            <a:spLocks noChangeArrowheads="1"/>
          </p:cNvSpPr>
          <p:nvPr/>
        </p:nvSpPr>
        <p:spPr bwMode="auto">
          <a:xfrm>
            <a:off x="6486525" y="5630863"/>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76834" name="Oval 34"/>
          <p:cNvSpPr>
            <a:spLocks noChangeArrowheads="1"/>
          </p:cNvSpPr>
          <p:nvPr/>
        </p:nvSpPr>
        <p:spPr bwMode="auto">
          <a:xfrm>
            <a:off x="5648325" y="5630863"/>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76835" name="Oval 35"/>
          <p:cNvSpPr>
            <a:spLocks noChangeArrowheads="1"/>
          </p:cNvSpPr>
          <p:nvPr/>
        </p:nvSpPr>
        <p:spPr bwMode="auto">
          <a:xfrm>
            <a:off x="6927850" y="4129088"/>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sp>
        <p:nvSpPr>
          <p:cNvPr id="76836" name="Oval 36"/>
          <p:cNvSpPr>
            <a:spLocks noChangeArrowheads="1"/>
          </p:cNvSpPr>
          <p:nvPr/>
        </p:nvSpPr>
        <p:spPr bwMode="auto">
          <a:xfrm>
            <a:off x="6013450" y="4205288"/>
            <a:ext cx="152400" cy="152400"/>
          </a:xfrm>
          <a:prstGeom prst="ellipse">
            <a:avLst/>
          </a:prstGeom>
          <a:solidFill>
            <a:schemeClr val="accent1"/>
          </a:solidFill>
          <a:ln w="9525">
            <a:solidFill>
              <a:schemeClr val="tx1"/>
            </a:solidFill>
            <a:round/>
            <a:headEnd/>
            <a:tailEnd/>
          </a:ln>
        </p:spPr>
        <p:txBody>
          <a:bodyPr wrap="none" anchor="ctr"/>
          <a:lstStyle/>
          <a:p>
            <a:endParaRPr lang="zh-HK" altLang="en-US">
              <a:solidFill>
                <a:schemeClr val="tx1"/>
              </a:solidFill>
              <a:ea typeface="PMingLiU" pitchFamily="18" charset="-120"/>
            </a:endParaRPr>
          </a:p>
        </p:txBody>
      </p:sp>
      <p:cxnSp>
        <p:nvCxnSpPr>
          <p:cNvPr id="76837" name="AutoShape 37"/>
          <p:cNvCxnSpPr>
            <a:cxnSpLocks noChangeShapeType="1"/>
            <a:stCxn id="76830" idx="3"/>
            <a:endCxn id="76834" idx="7"/>
          </p:cNvCxnSpPr>
          <p:nvPr/>
        </p:nvCxnSpPr>
        <p:spPr bwMode="auto">
          <a:xfrm flipH="1">
            <a:off x="5778500" y="4945063"/>
            <a:ext cx="561975" cy="708025"/>
          </a:xfrm>
          <a:prstGeom prst="straightConnector1">
            <a:avLst/>
          </a:prstGeom>
          <a:noFill/>
          <a:ln w="9525">
            <a:solidFill>
              <a:schemeClr val="tx1"/>
            </a:solidFill>
            <a:round/>
            <a:headEnd/>
            <a:tailEnd/>
          </a:ln>
        </p:spPr>
      </p:cxnSp>
      <p:cxnSp>
        <p:nvCxnSpPr>
          <p:cNvPr id="76838" name="AutoShape 38"/>
          <p:cNvCxnSpPr>
            <a:cxnSpLocks noChangeShapeType="1"/>
            <a:stCxn id="76836" idx="5"/>
          </p:cNvCxnSpPr>
          <p:nvPr/>
        </p:nvCxnSpPr>
        <p:spPr bwMode="auto">
          <a:xfrm>
            <a:off x="6143625" y="4335463"/>
            <a:ext cx="234950" cy="501650"/>
          </a:xfrm>
          <a:prstGeom prst="straightConnector1">
            <a:avLst/>
          </a:prstGeom>
          <a:noFill/>
          <a:ln w="9525">
            <a:solidFill>
              <a:schemeClr val="tx1"/>
            </a:solidFill>
            <a:round/>
            <a:headEnd/>
            <a:tailEnd/>
          </a:ln>
        </p:spPr>
      </p:cxnSp>
      <p:cxnSp>
        <p:nvCxnSpPr>
          <p:cNvPr id="76839" name="AutoShape 39"/>
          <p:cNvCxnSpPr>
            <a:cxnSpLocks noChangeShapeType="1"/>
            <a:stCxn id="76830" idx="5"/>
            <a:endCxn id="76833" idx="0"/>
          </p:cNvCxnSpPr>
          <p:nvPr/>
        </p:nvCxnSpPr>
        <p:spPr bwMode="auto">
          <a:xfrm>
            <a:off x="6448425" y="4945063"/>
            <a:ext cx="114300" cy="685800"/>
          </a:xfrm>
          <a:prstGeom prst="straightConnector1">
            <a:avLst/>
          </a:prstGeom>
          <a:noFill/>
          <a:ln w="9525">
            <a:solidFill>
              <a:schemeClr val="tx1"/>
            </a:solidFill>
            <a:round/>
            <a:headEnd/>
            <a:tailEnd/>
          </a:ln>
        </p:spPr>
      </p:cxnSp>
      <p:cxnSp>
        <p:nvCxnSpPr>
          <p:cNvPr id="76840" name="AutoShape 40"/>
          <p:cNvCxnSpPr>
            <a:cxnSpLocks noChangeShapeType="1"/>
            <a:stCxn id="76835" idx="3"/>
            <a:endCxn id="76830" idx="7"/>
          </p:cNvCxnSpPr>
          <p:nvPr/>
        </p:nvCxnSpPr>
        <p:spPr bwMode="auto">
          <a:xfrm flipH="1">
            <a:off x="6448425" y="4259263"/>
            <a:ext cx="501650" cy="577850"/>
          </a:xfrm>
          <a:prstGeom prst="straightConnector1">
            <a:avLst/>
          </a:prstGeom>
          <a:noFill/>
          <a:ln w="9525">
            <a:solidFill>
              <a:schemeClr val="tx1"/>
            </a:solidFill>
            <a:round/>
            <a:headEnd/>
            <a:tailEnd/>
          </a:ln>
        </p:spPr>
      </p:cxnSp>
      <p:cxnSp>
        <p:nvCxnSpPr>
          <p:cNvPr id="76841" name="AutoShape 41"/>
          <p:cNvCxnSpPr>
            <a:cxnSpLocks noChangeShapeType="1"/>
            <a:stCxn id="76832" idx="1"/>
            <a:endCxn id="76830" idx="6"/>
          </p:cNvCxnSpPr>
          <p:nvPr/>
        </p:nvCxnSpPr>
        <p:spPr bwMode="auto">
          <a:xfrm flipH="1" flipV="1">
            <a:off x="6470650" y="4891088"/>
            <a:ext cx="876300" cy="609600"/>
          </a:xfrm>
          <a:prstGeom prst="straightConnector1">
            <a:avLst/>
          </a:prstGeom>
          <a:noFill/>
          <a:ln w="9525">
            <a:solidFill>
              <a:schemeClr val="tx1"/>
            </a:solidFill>
            <a:round/>
            <a:headEnd/>
            <a:tailEnd/>
          </a:ln>
        </p:spPr>
      </p:cxnSp>
      <p:cxnSp>
        <p:nvCxnSpPr>
          <p:cNvPr id="76842" name="AutoShape 42"/>
          <p:cNvCxnSpPr>
            <a:cxnSpLocks noChangeShapeType="1"/>
            <a:stCxn id="76833" idx="1"/>
            <a:endCxn id="76830" idx="4"/>
          </p:cNvCxnSpPr>
          <p:nvPr/>
        </p:nvCxnSpPr>
        <p:spPr bwMode="auto">
          <a:xfrm flipH="1" flipV="1">
            <a:off x="6394450" y="4967288"/>
            <a:ext cx="114300" cy="685800"/>
          </a:xfrm>
          <a:prstGeom prst="straightConnector1">
            <a:avLst/>
          </a:prstGeom>
          <a:noFill/>
          <a:ln w="9525">
            <a:solidFill>
              <a:schemeClr val="tx1"/>
            </a:solidFill>
            <a:round/>
            <a:headEnd/>
            <a:tailEnd/>
          </a:ln>
        </p:spPr>
      </p:cxnSp>
      <p:sp>
        <p:nvSpPr>
          <p:cNvPr id="76844" name="Text Box 44"/>
          <p:cNvSpPr txBox="1">
            <a:spLocks noChangeArrowheads="1"/>
          </p:cNvSpPr>
          <p:nvPr/>
        </p:nvSpPr>
        <p:spPr bwMode="auto">
          <a:xfrm>
            <a:off x="5648325" y="4600575"/>
            <a:ext cx="641350" cy="366713"/>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{u,v}</a:t>
            </a:r>
          </a:p>
        </p:txBody>
      </p:sp>
      <p:sp>
        <p:nvSpPr>
          <p:cNvPr id="76847" name="Text Box 47"/>
          <p:cNvSpPr txBox="1">
            <a:spLocks noChangeArrowheads="1"/>
          </p:cNvSpPr>
          <p:nvPr/>
        </p:nvSpPr>
        <p:spPr bwMode="auto">
          <a:xfrm>
            <a:off x="5937250" y="3824288"/>
            <a:ext cx="3111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a</a:t>
            </a:r>
          </a:p>
        </p:txBody>
      </p:sp>
      <p:sp>
        <p:nvSpPr>
          <p:cNvPr id="76848" name="Text Box 48"/>
          <p:cNvSpPr txBox="1">
            <a:spLocks noChangeArrowheads="1"/>
          </p:cNvSpPr>
          <p:nvPr/>
        </p:nvSpPr>
        <p:spPr bwMode="auto">
          <a:xfrm>
            <a:off x="6927850" y="3748088"/>
            <a:ext cx="3111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b</a:t>
            </a:r>
          </a:p>
        </p:txBody>
      </p:sp>
      <p:sp>
        <p:nvSpPr>
          <p:cNvPr id="76849" name="Text Box 49"/>
          <p:cNvSpPr txBox="1">
            <a:spLocks noChangeArrowheads="1"/>
          </p:cNvSpPr>
          <p:nvPr/>
        </p:nvSpPr>
        <p:spPr bwMode="auto">
          <a:xfrm>
            <a:off x="5416550" y="5729288"/>
            <a:ext cx="298450" cy="366712"/>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c</a:t>
            </a:r>
          </a:p>
        </p:txBody>
      </p:sp>
      <p:sp>
        <p:nvSpPr>
          <p:cNvPr id="76850" name="Text Box 50"/>
          <p:cNvSpPr txBox="1">
            <a:spLocks noChangeArrowheads="1"/>
          </p:cNvSpPr>
          <p:nvPr/>
        </p:nvSpPr>
        <p:spPr bwMode="auto">
          <a:xfrm>
            <a:off x="6623050" y="5667375"/>
            <a:ext cx="311150" cy="366713"/>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d</a:t>
            </a:r>
          </a:p>
        </p:txBody>
      </p:sp>
      <p:sp>
        <p:nvSpPr>
          <p:cNvPr id="76851" name="Text Box 51"/>
          <p:cNvSpPr txBox="1">
            <a:spLocks noChangeArrowheads="1"/>
          </p:cNvSpPr>
          <p:nvPr/>
        </p:nvSpPr>
        <p:spPr bwMode="auto">
          <a:xfrm>
            <a:off x="7385050" y="5591175"/>
            <a:ext cx="311150" cy="366713"/>
          </a:xfrm>
          <a:prstGeom prst="rect">
            <a:avLst/>
          </a:prstGeom>
          <a:noFill/>
          <a:ln w="9525">
            <a:noFill/>
            <a:miter lim="800000"/>
            <a:headEnd/>
            <a:tailEnd/>
          </a:ln>
        </p:spPr>
        <p:txBody>
          <a:bodyPr wrap="none">
            <a:spAutoFit/>
          </a:bodyPr>
          <a:lstStyle/>
          <a:p>
            <a:r>
              <a:rPr lang="en-US" altLang="zh-HK">
                <a:solidFill>
                  <a:schemeClr val="tx1"/>
                </a:solidFill>
                <a:ea typeface="PMingLiU" pitchFamily="18" charset="-120"/>
              </a:rPr>
              <a:t>e</a:t>
            </a:r>
          </a:p>
        </p:txBody>
      </p:sp>
      <p:sp>
        <p:nvSpPr>
          <p:cNvPr id="49197" name="Text Box 45"/>
          <p:cNvSpPr txBox="1">
            <a:spLocks noChangeArrowheads="1"/>
          </p:cNvSpPr>
          <p:nvPr/>
        </p:nvSpPr>
        <p:spPr bwMode="auto">
          <a:xfrm>
            <a:off x="1752600" y="5943600"/>
            <a:ext cx="5289550" cy="641350"/>
          </a:xfrm>
          <a:prstGeom prst="rect">
            <a:avLst/>
          </a:prstGeom>
          <a:noFill/>
          <a:ln w="9525">
            <a:noFill/>
            <a:miter lim="800000"/>
            <a:headEnd/>
            <a:tailEnd/>
          </a:ln>
          <a:effectLst/>
        </p:spPr>
        <p:txBody>
          <a:bodyPr wrap="none">
            <a:spAutoFit/>
          </a:bodyPr>
          <a:lstStyle/>
          <a:p>
            <a:endParaRPr lang="en-US">
              <a:solidFill>
                <a:schemeClr val="tx1"/>
              </a:solidFill>
            </a:endParaRPr>
          </a:p>
          <a:p>
            <a:r>
              <a:rPr lang="en-US">
                <a:solidFill>
                  <a:schemeClr val="tx1"/>
                </a:solidFill>
              </a:rPr>
              <a:t>Graph G                                                    Graph G’</a:t>
            </a:r>
          </a:p>
        </p:txBody>
      </p:sp>
    </p:spTree>
  </p:cSld>
  <p:clrMapOvr>
    <a:masterClrMapping/>
  </p:clrMapOvr>
  <p:transition advClick="0"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12"/>
          </p:nvPr>
        </p:nvSpPr>
        <p:spPr/>
        <p:txBody>
          <a:bodyPr/>
          <a:lstStyle/>
          <a:p>
            <a:fld id="{84A355D3-C540-4389-877D-0FD10F2DF935}" type="slidenum">
              <a:rPr lang="en-US"/>
              <a:pPr/>
              <a:t>48</a:t>
            </a:fld>
            <a:endParaRPr lang="en-US"/>
          </a:p>
        </p:txBody>
      </p:sp>
      <p:sp>
        <p:nvSpPr>
          <p:cNvPr id="165894" name="Oval 6"/>
          <p:cNvSpPr>
            <a:spLocks noChangeArrowheads="1"/>
          </p:cNvSpPr>
          <p:nvPr/>
        </p:nvSpPr>
        <p:spPr bwMode="auto">
          <a:xfrm flipH="1">
            <a:off x="3048000" y="2922588"/>
            <a:ext cx="431800" cy="430212"/>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A</a:t>
            </a:r>
          </a:p>
        </p:txBody>
      </p:sp>
      <p:sp>
        <p:nvSpPr>
          <p:cNvPr id="165895" name="Oval 7"/>
          <p:cNvSpPr>
            <a:spLocks noChangeArrowheads="1"/>
          </p:cNvSpPr>
          <p:nvPr/>
        </p:nvSpPr>
        <p:spPr bwMode="auto">
          <a:xfrm flipH="1">
            <a:off x="4632325" y="2201863"/>
            <a:ext cx="431800" cy="430212"/>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D</a:t>
            </a:r>
          </a:p>
        </p:txBody>
      </p:sp>
      <p:sp>
        <p:nvSpPr>
          <p:cNvPr id="165896" name="Oval 8"/>
          <p:cNvSpPr>
            <a:spLocks noChangeArrowheads="1"/>
          </p:cNvSpPr>
          <p:nvPr/>
        </p:nvSpPr>
        <p:spPr bwMode="auto">
          <a:xfrm flipH="1">
            <a:off x="3552825" y="2130425"/>
            <a:ext cx="431800" cy="430213"/>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B</a:t>
            </a:r>
          </a:p>
        </p:txBody>
      </p:sp>
      <p:sp>
        <p:nvSpPr>
          <p:cNvPr id="165897" name="Oval 9"/>
          <p:cNvSpPr>
            <a:spLocks noChangeArrowheads="1"/>
          </p:cNvSpPr>
          <p:nvPr/>
        </p:nvSpPr>
        <p:spPr bwMode="auto">
          <a:xfrm flipH="1">
            <a:off x="3263900" y="1338263"/>
            <a:ext cx="431800" cy="430212"/>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C</a:t>
            </a:r>
          </a:p>
        </p:txBody>
      </p:sp>
      <p:sp>
        <p:nvSpPr>
          <p:cNvPr id="165902" name="Line 14"/>
          <p:cNvSpPr>
            <a:spLocks noChangeShapeType="1"/>
          </p:cNvSpPr>
          <p:nvPr/>
        </p:nvSpPr>
        <p:spPr bwMode="auto">
          <a:xfrm flipV="1">
            <a:off x="3263900" y="1770063"/>
            <a:ext cx="215900" cy="1152525"/>
          </a:xfrm>
          <a:prstGeom prst="line">
            <a:avLst/>
          </a:prstGeom>
          <a:noFill/>
          <a:ln w="9525">
            <a:solidFill>
              <a:schemeClr val="tx1"/>
            </a:solidFill>
            <a:round/>
            <a:headEnd/>
            <a:tailEnd/>
          </a:ln>
          <a:effectLst/>
        </p:spPr>
        <p:txBody>
          <a:bodyPr/>
          <a:lstStyle/>
          <a:p>
            <a:endParaRPr lang="en-US"/>
          </a:p>
        </p:txBody>
      </p:sp>
      <p:sp>
        <p:nvSpPr>
          <p:cNvPr id="165903" name="Line 15"/>
          <p:cNvSpPr>
            <a:spLocks noChangeShapeType="1"/>
          </p:cNvSpPr>
          <p:nvPr/>
        </p:nvSpPr>
        <p:spPr bwMode="auto">
          <a:xfrm>
            <a:off x="3695700" y="1627188"/>
            <a:ext cx="1008063" cy="647700"/>
          </a:xfrm>
          <a:prstGeom prst="line">
            <a:avLst/>
          </a:prstGeom>
          <a:noFill/>
          <a:ln w="76200">
            <a:solidFill>
              <a:srgbClr val="FF0000"/>
            </a:solidFill>
            <a:round/>
            <a:headEnd/>
            <a:tailEnd/>
          </a:ln>
          <a:effectLst/>
        </p:spPr>
        <p:txBody>
          <a:bodyPr/>
          <a:lstStyle/>
          <a:p>
            <a:endParaRPr lang="en-US"/>
          </a:p>
        </p:txBody>
      </p:sp>
      <p:sp>
        <p:nvSpPr>
          <p:cNvPr id="165904" name="Line 16"/>
          <p:cNvSpPr>
            <a:spLocks noChangeShapeType="1"/>
          </p:cNvSpPr>
          <p:nvPr/>
        </p:nvSpPr>
        <p:spPr bwMode="auto">
          <a:xfrm flipV="1">
            <a:off x="3479800" y="2562225"/>
            <a:ext cx="1223963" cy="504825"/>
          </a:xfrm>
          <a:prstGeom prst="line">
            <a:avLst/>
          </a:prstGeom>
          <a:noFill/>
          <a:ln w="9525">
            <a:solidFill>
              <a:schemeClr val="tx1"/>
            </a:solidFill>
            <a:round/>
            <a:headEnd/>
            <a:tailEnd/>
          </a:ln>
          <a:effectLst/>
        </p:spPr>
        <p:txBody>
          <a:bodyPr/>
          <a:lstStyle/>
          <a:p>
            <a:endParaRPr lang="en-US"/>
          </a:p>
        </p:txBody>
      </p:sp>
      <p:sp>
        <p:nvSpPr>
          <p:cNvPr id="165905" name="Line 17"/>
          <p:cNvSpPr>
            <a:spLocks noChangeShapeType="1"/>
          </p:cNvSpPr>
          <p:nvPr/>
        </p:nvSpPr>
        <p:spPr bwMode="auto">
          <a:xfrm>
            <a:off x="3984625" y="2346325"/>
            <a:ext cx="647700" cy="73025"/>
          </a:xfrm>
          <a:prstGeom prst="line">
            <a:avLst/>
          </a:prstGeom>
          <a:noFill/>
          <a:ln w="9525">
            <a:solidFill>
              <a:srgbClr val="00FF00"/>
            </a:solidFill>
            <a:round/>
            <a:headEnd/>
            <a:tailEnd/>
          </a:ln>
          <a:effectLst/>
        </p:spPr>
        <p:txBody>
          <a:bodyPr/>
          <a:lstStyle/>
          <a:p>
            <a:endParaRPr lang="en-US"/>
          </a:p>
        </p:txBody>
      </p:sp>
      <p:sp>
        <p:nvSpPr>
          <p:cNvPr id="165906" name="Line 18"/>
          <p:cNvSpPr>
            <a:spLocks noChangeShapeType="1"/>
          </p:cNvSpPr>
          <p:nvPr/>
        </p:nvSpPr>
        <p:spPr bwMode="auto">
          <a:xfrm flipH="1" flipV="1">
            <a:off x="3552825" y="1698625"/>
            <a:ext cx="215900" cy="431800"/>
          </a:xfrm>
          <a:prstGeom prst="line">
            <a:avLst/>
          </a:prstGeom>
          <a:noFill/>
          <a:ln w="9525">
            <a:solidFill>
              <a:srgbClr val="00FF00"/>
            </a:solidFill>
            <a:round/>
            <a:headEnd/>
            <a:tailEnd/>
          </a:ln>
          <a:effectLst/>
        </p:spPr>
        <p:txBody>
          <a:bodyPr/>
          <a:lstStyle/>
          <a:p>
            <a:endParaRPr lang="en-US"/>
          </a:p>
        </p:txBody>
      </p:sp>
      <p:sp>
        <p:nvSpPr>
          <p:cNvPr id="165907" name="Line 19"/>
          <p:cNvSpPr>
            <a:spLocks noChangeShapeType="1"/>
          </p:cNvSpPr>
          <p:nvPr/>
        </p:nvSpPr>
        <p:spPr bwMode="auto">
          <a:xfrm flipH="1">
            <a:off x="3408363" y="2562225"/>
            <a:ext cx="287337" cy="431800"/>
          </a:xfrm>
          <a:prstGeom prst="line">
            <a:avLst/>
          </a:prstGeom>
          <a:noFill/>
          <a:ln w="9525">
            <a:solidFill>
              <a:srgbClr val="00FF00"/>
            </a:solidFill>
            <a:round/>
            <a:headEnd/>
            <a:tailEnd/>
          </a:ln>
          <a:effectLst/>
        </p:spPr>
        <p:txBody>
          <a:bodyPr/>
          <a:lstStyle/>
          <a:p>
            <a:endParaRPr lang="en-US"/>
          </a:p>
        </p:txBody>
      </p:sp>
      <p:sp>
        <p:nvSpPr>
          <p:cNvPr id="165908" name="Line 20"/>
          <p:cNvSpPr>
            <a:spLocks noChangeShapeType="1"/>
          </p:cNvSpPr>
          <p:nvPr/>
        </p:nvSpPr>
        <p:spPr bwMode="auto">
          <a:xfrm flipH="1" flipV="1">
            <a:off x="4038600" y="1735138"/>
            <a:ext cx="914400" cy="17462"/>
          </a:xfrm>
          <a:prstGeom prst="line">
            <a:avLst/>
          </a:prstGeom>
          <a:noFill/>
          <a:ln w="38100">
            <a:solidFill>
              <a:srgbClr val="FF0000"/>
            </a:solidFill>
            <a:prstDash val="dash"/>
            <a:round/>
            <a:headEnd/>
            <a:tailEnd type="triangle" w="med" len="med"/>
          </a:ln>
          <a:effectLst/>
        </p:spPr>
        <p:txBody>
          <a:bodyPr/>
          <a:lstStyle/>
          <a:p>
            <a:endParaRPr lang="en-US"/>
          </a:p>
        </p:txBody>
      </p:sp>
      <p:sp>
        <p:nvSpPr>
          <p:cNvPr id="165909" name="Text Box 21"/>
          <p:cNvSpPr txBox="1">
            <a:spLocks noChangeArrowheads="1"/>
          </p:cNvSpPr>
          <p:nvPr/>
        </p:nvSpPr>
        <p:spPr bwMode="auto">
          <a:xfrm>
            <a:off x="4953000" y="1524000"/>
            <a:ext cx="1268413" cy="457200"/>
          </a:xfrm>
          <a:prstGeom prst="rect">
            <a:avLst/>
          </a:prstGeom>
          <a:noFill/>
          <a:ln w="9525">
            <a:noFill/>
            <a:miter lim="800000"/>
            <a:headEnd/>
            <a:tailEnd/>
          </a:ln>
          <a:effectLst/>
        </p:spPr>
        <p:txBody>
          <a:bodyPr wrap="none">
            <a:spAutoFit/>
          </a:bodyPr>
          <a:lstStyle/>
          <a:p>
            <a:pPr algn="r" rtl="1"/>
            <a:r>
              <a:rPr lang="en-US" sz="2400">
                <a:solidFill>
                  <a:srgbClr val="FF0000"/>
                </a:solidFill>
                <a:cs typeface="Arial" pitchFamily="34" charset="0"/>
              </a:rPr>
              <a:t>contract</a:t>
            </a:r>
          </a:p>
        </p:txBody>
      </p:sp>
      <p:sp>
        <p:nvSpPr>
          <p:cNvPr id="165948" name="Rectangle 2"/>
          <p:cNvSpPr>
            <a:spLocks noChangeArrowheads="1"/>
          </p:cNvSpPr>
          <p:nvPr/>
        </p:nvSpPr>
        <p:spPr bwMode="auto">
          <a:xfrm>
            <a:off x="0" y="274638"/>
            <a:ext cx="8915400" cy="1143000"/>
          </a:xfrm>
          <a:prstGeom prst="rect">
            <a:avLst/>
          </a:prstGeom>
          <a:noFill/>
          <a:ln w="9525">
            <a:noFill/>
            <a:miter lim="800000"/>
            <a:headEnd/>
            <a:tailEnd/>
          </a:ln>
          <a:effectLst/>
        </p:spPr>
        <p:txBody>
          <a:bodyPr/>
          <a:lstStyle/>
          <a:p>
            <a:pPr algn="ctr"/>
            <a:r>
              <a:rPr lang="en-US" altLang="zh-HK" sz="4400">
                <a:solidFill>
                  <a:schemeClr val="tx2"/>
                </a:solidFill>
                <a:ea typeface="PMingLiU" pitchFamily="18" charset="-120"/>
              </a:rPr>
              <a:t>Karger’s Min-cut Algorithm </a:t>
            </a:r>
          </a:p>
        </p:txBody>
      </p:sp>
      <p:sp>
        <p:nvSpPr>
          <p:cNvPr id="165951" name="Rectangle 63"/>
          <p:cNvSpPr>
            <a:spLocks noChangeArrowheads="1"/>
          </p:cNvSpPr>
          <p:nvPr/>
        </p:nvSpPr>
        <p:spPr bwMode="auto">
          <a:xfrm>
            <a:off x="533400" y="6858000"/>
            <a:ext cx="4235450" cy="366713"/>
          </a:xfrm>
          <a:prstGeom prst="rect">
            <a:avLst/>
          </a:prstGeom>
          <a:noFill/>
          <a:ln w="9525">
            <a:noFill/>
            <a:miter lim="800000"/>
            <a:headEnd/>
            <a:tailEnd/>
          </a:ln>
          <a:effectLst/>
        </p:spPr>
        <p:txBody>
          <a:bodyPr wrap="none">
            <a:spAutoFit/>
          </a:bodyPr>
          <a:lstStyle/>
          <a:p>
            <a:pPr>
              <a:spcBef>
                <a:spcPct val="20000"/>
              </a:spcBef>
            </a:pPr>
            <a:r>
              <a:rPr lang="en-US">
                <a:solidFill>
                  <a:schemeClr val="tx1"/>
                </a:solidFill>
              </a:rPr>
              <a:t>C is a cut, but not necessarily a min-cut.</a:t>
            </a:r>
          </a:p>
        </p:txBody>
      </p:sp>
      <p:sp>
        <p:nvSpPr>
          <p:cNvPr id="165952" name="Oval 64"/>
          <p:cNvSpPr>
            <a:spLocks noChangeArrowheads="1"/>
          </p:cNvSpPr>
          <p:nvPr/>
        </p:nvSpPr>
        <p:spPr bwMode="auto">
          <a:xfrm flipH="1">
            <a:off x="609600" y="2955925"/>
            <a:ext cx="431800" cy="430213"/>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A</a:t>
            </a:r>
          </a:p>
        </p:txBody>
      </p:sp>
      <p:sp>
        <p:nvSpPr>
          <p:cNvPr id="165953" name="Oval 65"/>
          <p:cNvSpPr>
            <a:spLocks noChangeArrowheads="1"/>
          </p:cNvSpPr>
          <p:nvPr/>
        </p:nvSpPr>
        <p:spPr bwMode="auto">
          <a:xfrm flipH="1">
            <a:off x="2193925" y="2235200"/>
            <a:ext cx="431800" cy="430213"/>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D</a:t>
            </a:r>
          </a:p>
        </p:txBody>
      </p:sp>
      <p:sp>
        <p:nvSpPr>
          <p:cNvPr id="165954" name="Oval 66"/>
          <p:cNvSpPr>
            <a:spLocks noChangeArrowheads="1"/>
          </p:cNvSpPr>
          <p:nvPr/>
        </p:nvSpPr>
        <p:spPr bwMode="auto">
          <a:xfrm flipH="1">
            <a:off x="1114425" y="2163763"/>
            <a:ext cx="431800" cy="430212"/>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B</a:t>
            </a:r>
          </a:p>
        </p:txBody>
      </p:sp>
      <p:sp>
        <p:nvSpPr>
          <p:cNvPr id="165955" name="Oval 67"/>
          <p:cNvSpPr>
            <a:spLocks noChangeArrowheads="1"/>
          </p:cNvSpPr>
          <p:nvPr/>
        </p:nvSpPr>
        <p:spPr bwMode="auto">
          <a:xfrm flipH="1">
            <a:off x="825500" y="1371600"/>
            <a:ext cx="431800" cy="430213"/>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C</a:t>
            </a:r>
          </a:p>
        </p:txBody>
      </p:sp>
      <p:sp>
        <p:nvSpPr>
          <p:cNvPr id="165956" name="Line 68"/>
          <p:cNvSpPr>
            <a:spLocks noChangeShapeType="1"/>
          </p:cNvSpPr>
          <p:nvPr/>
        </p:nvSpPr>
        <p:spPr bwMode="auto">
          <a:xfrm flipV="1">
            <a:off x="825500" y="1803400"/>
            <a:ext cx="215900" cy="1152525"/>
          </a:xfrm>
          <a:prstGeom prst="line">
            <a:avLst/>
          </a:prstGeom>
          <a:noFill/>
          <a:ln w="9525">
            <a:solidFill>
              <a:schemeClr val="tx1"/>
            </a:solidFill>
            <a:round/>
            <a:headEnd/>
            <a:tailEnd/>
          </a:ln>
          <a:effectLst/>
        </p:spPr>
        <p:txBody>
          <a:bodyPr/>
          <a:lstStyle/>
          <a:p>
            <a:endParaRPr lang="en-US"/>
          </a:p>
        </p:txBody>
      </p:sp>
      <p:sp>
        <p:nvSpPr>
          <p:cNvPr id="165957" name="Line 69"/>
          <p:cNvSpPr>
            <a:spLocks noChangeShapeType="1"/>
          </p:cNvSpPr>
          <p:nvPr/>
        </p:nvSpPr>
        <p:spPr bwMode="auto">
          <a:xfrm>
            <a:off x="1257300" y="1660525"/>
            <a:ext cx="1008063" cy="647700"/>
          </a:xfrm>
          <a:prstGeom prst="line">
            <a:avLst/>
          </a:prstGeom>
          <a:noFill/>
          <a:ln w="9525">
            <a:solidFill>
              <a:schemeClr val="tx1"/>
            </a:solidFill>
            <a:round/>
            <a:headEnd/>
            <a:tailEnd/>
          </a:ln>
          <a:effectLst/>
        </p:spPr>
        <p:txBody>
          <a:bodyPr/>
          <a:lstStyle/>
          <a:p>
            <a:endParaRPr lang="en-US"/>
          </a:p>
        </p:txBody>
      </p:sp>
      <p:sp>
        <p:nvSpPr>
          <p:cNvPr id="165958" name="Line 70"/>
          <p:cNvSpPr>
            <a:spLocks noChangeShapeType="1"/>
          </p:cNvSpPr>
          <p:nvPr/>
        </p:nvSpPr>
        <p:spPr bwMode="auto">
          <a:xfrm flipV="1">
            <a:off x="1041400" y="2595563"/>
            <a:ext cx="1223963" cy="504825"/>
          </a:xfrm>
          <a:prstGeom prst="line">
            <a:avLst/>
          </a:prstGeom>
          <a:noFill/>
          <a:ln w="9525">
            <a:solidFill>
              <a:schemeClr val="tx1"/>
            </a:solidFill>
            <a:round/>
            <a:headEnd/>
            <a:tailEnd/>
          </a:ln>
          <a:effectLst/>
        </p:spPr>
        <p:txBody>
          <a:bodyPr/>
          <a:lstStyle/>
          <a:p>
            <a:endParaRPr lang="en-US"/>
          </a:p>
        </p:txBody>
      </p:sp>
      <p:sp>
        <p:nvSpPr>
          <p:cNvPr id="165959" name="Line 71"/>
          <p:cNvSpPr>
            <a:spLocks noChangeShapeType="1"/>
          </p:cNvSpPr>
          <p:nvPr/>
        </p:nvSpPr>
        <p:spPr bwMode="auto">
          <a:xfrm>
            <a:off x="1546225" y="2379663"/>
            <a:ext cx="647700" cy="73025"/>
          </a:xfrm>
          <a:prstGeom prst="line">
            <a:avLst/>
          </a:prstGeom>
          <a:noFill/>
          <a:ln w="9525">
            <a:solidFill>
              <a:schemeClr val="tx1"/>
            </a:solidFill>
            <a:round/>
            <a:headEnd/>
            <a:tailEnd/>
          </a:ln>
          <a:effectLst/>
        </p:spPr>
        <p:txBody>
          <a:bodyPr/>
          <a:lstStyle/>
          <a:p>
            <a:endParaRPr lang="en-US"/>
          </a:p>
        </p:txBody>
      </p:sp>
      <p:sp>
        <p:nvSpPr>
          <p:cNvPr id="165960" name="Line 72"/>
          <p:cNvSpPr>
            <a:spLocks noChangeShapeType="1"/>
          </p:cNvSpPr>
          <p:nvPr/>
        </p:nvSpPr>
        <p:spPr bwMode="auto">
          <a:xfrm flipH="1" flipV="1">
            <a:off x="1114425" y="1731963"/>
            <a:ext cx="215900" cy="431800"/>
          </a:xfrm>
          <a:prstGeom prst="line">
            <a:avLst/>
          </a:prstGeom>
          <a:noFill/>
          <a:ln w="9525">
            <a:solidFill>
              <a:schemeClr val="tx1"/>
            </a:solidFill>
            <a:round/>
            <a:headEnd/>
            <a:tailEnd/>
          </a:ln>
          <a:effectLst/>
        </p:spPr>
        <p:txBody>
          <a:bodyPr/>
          <a:lstStyle/>
          <a:p>
            <a:endParaRPr lang="en-US"/>
          </a:p>
        </p:txBody>
      </p:sp>
      <p:sp>
        <p:nvSpPr>
          <p:cNvPr id="165961" name="Line 73"/>
          <p:cNvSpPr>
            <a:spLocks noChangeShapeType="1"/>
          </p:cNvSpPr>
          <p:nvPr/>
        </p:nvSpPr>
        <p:spPr bwMode="auto">
          <a:xfrm flipH="1">
            <a:off x="969963" y="2595563"/>
            <a:ext cx="287337" cy="431800"/>
          </a:xfrm>
          <a:prstGeom prst="line">
            <a:avLst/>
          </a:prstGeom>
          <a:noFill/>
          <a:ln w="9525">
            <a:solidFill>
              <a:schemeClr val="tx1"/>
            </a:solidFill>
            <a:round/>
            <a:headEnd/>
            <a:tailEnd/>
          </a:ln>
          <a:effectLst/>
        </p:spPr>
        <p:txBody>
          <a:bodyPr/>
          <a:lstStyle/>
          <a:p>
            <a:endParaRPr lang="en-US"/>
          </a:p>
        </p:txBody>
      </p:sp>
      <p:sp>
        <p:nvSpPr>
          <p:cNvPr id="165962" name="Text Box 74"/>
          <p:cNvSpPr txBox="1">
            <a:spLocks noChangeArrowheads="1"/>
          </p:cNvSpPr>
          <p:nvPr/>
        </p:nvSpPr>
        <p:spPr bwMode="auto">
          <a:xfrm>
            <a:off x="914400" y="3657600"/>
            <a:ext cx="8189913" cy="396875"/>
          </a:xfrm>
          <a:prstGeom prst="rect">
            <a:avLst/>
          </a:prstGeom>
          <a:noFill/>
          <a:ln w="9525">
            <a:noFill/>
            <a:miter lim="800000"/>
            <a:headEnd/>
            <a:tailEnd/>
          </a:ln>
          <a:effectLst/>
        </p:spPr>
        <p:txBody>
          <a:bodyPr wrap="none">
            <a:spAutoFit/>
          </a:bodyPr>
          <a:lstStyle/>
          <a:p>
            <a:r>
              <a:rPr lang="en-US" sz="2000">
                <a:solidFill>
                  <a:schemeClr val="tx1"/>
                </a:solidFill>
              </a:rPr>
              <a:t>(i) Graph G   (ii) Contract nodes C and D   (iii) contract nodes A and CD</a:t>
            </a:r>
          </a:p>
        </p:txBody>
      </p:sp>
      <p:sp>
        <p:nvSpPr>
          <p:cNvPr id="165964" name="AutoShape 76"/>
          <p:cNvSpPr>
            <a:spLocks noChangeArrowheads="1"/>
          </p:cNvSpPr>
          <p:nvPr/>
        </p:nvSpPr>
        <p:spPr bwMode="auto">
          <a:xfrm>
            <a:off x="5391150" y="2057400"/>
            <a:ext cx="781050" cy="647700"/>
          </a:xfrm>
          <a:prstGeom prst="rightArrow">
            <a:avLst>
              <a:gd name="adj1" fmla="val 50000"/>
              <a:gd name="adj2" fmla="val 30147"/>
            </a:avLst>
          </a:prstGeom>
          <a:solidFill>
            <a:schemeClr val="accent1"/>
          </a:solidFill>
          <a:ln w="9525">
            <a:solidFill>
              <a:schemeClr val="tx1"/>
            </a:solidFill>
            <a:miter lim="800000"/>
            <a:headEnd/>
            <a:tailEnd/>
          </a:ln>
          <a:effectLst/>
        </p:spPr>
        <p:txBody>
          <a:bodyPr wrap="none" anchor="ctr"/>
          <a:lstStyle/>
          <a:p>
            <a:endParaRPr lang="en-US"/>
          </a:p>
        </p:txBody>
      </p:sp>
      <p:sp>
        <p:nvSpPr>
          <p:cNvPr id="165965" name="Oval 77"/>
          <p:cNvSpPr>
            <a:spLocks noChangeArrowheads="1"/>
          </p:cNvSpPr>
          <p:nvPr/>
        </p:nvSpPr>
        <p:spPr bwMode="auto">
          <a:xfrm flipH="1">
            <a:off x="6400800" y="3095625"/>
            <a:ext cx="431800" cy="430213"/>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A</a:t>
            </a:r>
          </a:p>
        </p:txBody>
      </p:sp>
      <p:sp>
        <p:nvSpPr>
          <p:cNvPr id="165966" name="Oval 78"/>
          <p:cNvSpPr>
            <a:spLocks noChangeArrowheads="1"/>
          </p:cNvSpPr>
          <p:nvPr/>
        </p:nvSpPr>
        <p:spPr bwMode="auto">
          <a:xfrm flipH="1">
            <a:off x="6616700" y="2087563"/>
            <a:ext cx="431800" cy="430212"/>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B</a:t>
            </a:r>
          </a:p>
        </p:txBody>
      </p:sp>
      <p:sp>
        <p:nvSpPr>
          <p:cNvPr id="165967" name="Oval 79"/>
          <p:cNvSpPr>
            <a:spLocks noChangeArrowheads="1"/>
          </p:cNvSpPr>
          <p:nvPr/>
        </p:nvSpPr>
        <p:spPr bwMode="auto">
          <a:xfrm flipH="1">
            <a:off x="7480300" y="1295400"/>
            <a:ext cx="647700" cy="646113"/>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CD</a:t>
            </a:r>
          </a:p>
        </p:txBody>
      </p:sp>
      <p:sp>
        <p:nvSpPr>
          <p:cNvPr id="165968" name="Line 80"/>
          <p:cNvSpPr>
            <a:spLocks noChangeShapeType="1"/>
          </p:cNvSpPr>
          <p:nvPr/>
        </p:nvSpPr>
        <p:spPr bwMode="auto">
          <a:xfrm flipH="1">
            <a:off x="6616700" y="2519363"/>
            <a:ext cx="142875" cy="576262"/>
          </a:xfrm>
          <a:prstGeom prst="line">
            <a:avLst/>
          </a:prstGeom>
          <a:noFill/>
          <a:ln w="9525">
            <a:solidFill>
              <a:schemeClr val="tx1"/>
            </a:solidFill>
            <a:round/>
            <a:headEnd/>
            <a:tailEnd/>
          </a:ln>
          <a:effectLst/>
        </p:spPr>
        <p:txBody>
          <a:bodyPr/>
          <a:lstStyle/>
          <a:p>
            <a:endParaRPr lang="en-US"/>
          </a:p>
        </p:txBody>
      </p:sp>
      <p:sp>
        <p:nvSpPr>
          <p:cNvPr id="165969" name="Line 81"/>
          <p:cNvSpPr>
            <a:spLocks noChangeShapeType="1"/>
          </p:cNvSpPr>
          <p:nvPr/>
        </p:nvSpPr>
        <p:spPr bwMode="auto">
          <a:xfrm flipV="1">
            <a:off x="6977063" y="1800225"/>
            <a:ext cx="503237" cy="358775"/>
          </a:xfrm>
          <a:prstGeom prst="line">
            <a:avLst/>
          </a:prstGeom>
          <a:noFill/>
          <a:ln w="9525">
            <a:solidFill>
              <a:schemeClr val="tx1"/>
            </a:solidFill>
            <a:round/>
            <a:headEnd/>
            <a:tailEnd/>
          </a:ln>
          <a:effectLst/>
        </p:spPr>
        <p:txBody>
          <a:bodyPr/>
          <a:lstStyle/>
          <a:p>
            <a:endParaRPr lang="en-US"/>
          </a:p>
        </p:txBody>
      </p:sp>
      <p:sp>
        <p:nvSpPr>
          <p:cNvPr id="165970" name="Line 82"/>
          <p:cNvSpPr>
            <a:spLocks noChangeShapeType="1"/>
          </p:cNvSpPr>
          <p:nvPr/>
        </p:nvSpPr>
        <p:spPr bwMode="auto">
          <a:xfrm flipV="1">
            <a:off x="7048500" y="1871663"/>
            <a:ext cx="504825" cy="360362"/>
          </a:xfrm>
          <a:prstGeom prst="line">
            <a:avLst/>
          </a:prstGeom>
          <a:noFill/>
          <a:ln w="9525">
            <a:solidFill>
              <a:schemeClr val="tx1"/>
            </a:solidFill>
            <a:round/>
            <a:headEnd/>
            <a:tailEnd/>
          </a:ln>
          <a:effectLst/>
        </p:spPr>
        <p:txBody>
          <a:bodyPr/>
          <a:lstStyle/>
          <a:p>
            <a:endParaRPr lang="en-US"/>
          </a:p>
        </p:txBody>
      </p:sp>
      <p:sp>
        <p:nvSpPr>
          <p:cNvPr id="165971" name="Line 83"/>
          <p:cNvSpPr>
            <a:spLocks noChangeShapeType="1"/>
          </p:cNvSpPr>
          <p:nvPr/>
        </p:nvSpPr>
        <p:spPr bwMode="auto">
          <a:xfrm flipV="1">
            <a:off x="6761163" y="1871663"/>
            <a:ext cx="863600" cy="1295400"/>
          </a:xfrm>
          <a:prstGeom prst="line">
            <a:avLst/>
          </a:prstGeom>
          <a:noFill/>
          <a:ln w="9525">
            <a:solidFill>
              <a:schemeClr val="tx1"/>
            </a:solidFill>
            <a:round/>
            <a:headEnd/>
            <a:tailEnd/>
          </a:ln>
          <a:effectLst/>
        </p:spPr>
        <p:txBody>
          <a:bodyPr/>
          <a:lstStyle/>
          <a:p>
            <a:endParaRPr lang="en-US"/>
          </a:p>
        </p:txBody>
      </p:sp>
      <p:sp>
        <p:nvSpPr>
          <p:cNvPr id="165972" name="Line 84"/>
          <p:cNvSpPr>
            <a:spLocks noChangeShapeType="1"/>
          </p:cNvSpPr>
          <p:nvPr/>
        </p:nvSpPr>
        <p:spPr bwMode="auto">
          <a:xfrm flipV="1">
            <a:off x="6832600" y="1943100"/>
            <a:ext cx="863600" cy="1296988"/>
          </a:xfrm>
          <a:prstGeom prst="line">
            <a:avLst/>
          </a:prstGeom>
          <a:noFill/>
          <a:ln w="76200">
            <a:solidFill>
              <a:srgbClr val="FF0000"/>
            </a:solidFill>
            <a:round/>
            <a:headEnd/>
            <a:tailEnd/>
          </a:ln>
          <a:effectLst/>
        </p:spPr>
        <p:txBody>
          <a:bodyPr/>
          <a:lstStyle/>
          <a:p>
            <a:endParaRPr lang="en-US"/>
          </a:p>
        </p:txBody>
      </p:sp>
      <p:sp>
        <p:nvSpPr>
          <p:cNvPr id="165973" name="Line 85"/>
          <p:cNvSpPr>
            <a:spLocks noChangeShapeType="1"/>
          </p:cNvSpPr>
          <p:nvPr/>
        </p:nvSpPr>
        <p:spPr bwMode="auto">
          <a:xfrm flipH="1" flipV="1">
            <a:off x="7408863" y="2663825"/>
            <a:ext cx="134937" cy="460375"/>
          </a:xfrm>
          <a:prstGeom prst="line">
            <a:avLst/>
          </a:prstGeom>
          <a:noFill/>
          <a:ln w="38100">
            <a:solidFill>
              <a:srgbClr val="FF0000"/>
            </a:solidFill>
            <a:prstDash val="dash"/>
            <a:round/>
            <a:headEnd/>
            <a:tailEnd type="triangle" w="med" len="med"/>
          </a:ln>
          <a:effectLst/>
        </p:spPr>
        <p:txBody>
          <a:bodyPr/>
          <a:lstStyle/>
          <a:p>
            <a:endParaRPr lang="en-US"/>
          </a:p>
        </p:txBody>
      </p:sp>
      <p:sp>
        <p:nvSpPr>
          <p:cNvPr id="165974" name="Text Box 86"/>
          <p:cNvSpPr txBox="1">
            <a:spLocks noChangeArrowheads="1"/>
          </p:cNvSpPr>
          <p:nvPr/>
        </p:nvSpPr>
        <p:spPr bwMode="auto">
          <a:xfrm>
            <a:off x="7037388" y="3048000"/>
            <a:ext cx="1268412" cy="457200"/>
          </a:xfrm>
          <a:prstGeom prst="rect">
            <a:avLst/>
          </a:prstGeom>
          <a:noFill/>
          <a:ln w="9525">
            <a:noFill/>
            <a:miter lim="800000"/>
            <a:headEnd/>
            <a:tailEnd/>
          </a:ln>
          <a:effectLst/>
        </p:spPr>
        <p:txBody>
          <a:bodyPr wrap="none">
            <a:spAutoFit/>
          </a:bodyPr>
          <a:lstStyle/>
          <a:p>
            <a:pPr algn="r" rtl="1"/>
            <a:r>
              <a:rPr lang="en-US" sz="2400">
                <a:solidFill>
                  <a:srgbClr val="FF0000"/>
                </a:solidFill>
                <a:cs typeface="Arial" pitchFamily="34" charset="0"/>
              </a:rPr>
              <a:t>contract</a:t>
            </a:r>
          </a:p>
        </p:txBody>
      </p:sp>
      <p:sp>
        <p:nvSpPr>
          <p:cNvPr id="165975" name="AutoShape 87"/>
          <p:cNvSpPr>
            <a:spLocks noChangeArrowheads="1"/>
          </p:cNvSpPr>
          <p:nvPr/>
        </p:nvSpPr>
        <p:spPr bwMode="auto">
          <a:xfrm rot="5400000">
            <a:off x="6915150" y="4057650"/>
            <a:ext cx="533400" cy="495300"/>
          </a:xfrm>
          <a:prstGeom prst="rightArrow">
            <a:avLst>
              <a:gd name="adj1" fmla="val 50000"/>
              <a:gd name="adj2" fmla="val 26923"/>
            </a:avLst>
          </a:prstGeom>
          <a:solidFill>
            <a:schemeClr val="accent1"/>
          </a:solidFill>
          <a:ln w="9525">
            <a:solidFill>
              <a:schemeClr val="tx1"/>
            </a:solidFill>
            <a:miter lim="800000"/>
            <a:headEnd/>
            <a:tailEnd/>
          </a:ln>
          <a:effectLst/>
        </p:spPr>
        <p:txBody>
          <a:bodyPr wrap="none" anchor="ctr"/>
          <a:lstStyle/>
          <a:p>
            <a:endParaRPr lang="en-US"/>
          </a:p>
        </p:txBody>
      </p:sp>
      <p:sp>
        <p:nvSpPr>
          <p:cNvPr id="165976" name="Oval 88"/>
          <p:cNvSpPr>
            <a:spLocks noChangeArrowheads="1"/>
          </p:cNvSpPr>
          <p:nvPr/>
        </p:nvSpPr>
        <p:spPr bwMode="auto">
          <a:xfrm flipH="1">
            <a:off x="6489700" y="5867400"/>
            <a:ext cx="431800" cy="430213"/>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B</a:t>
            </a:r>
          </a:p>
        </p:txBody>
      </p:sp>
      <p:sp>
        <p:nvSpPr>
          <p:cNvPr id="165977" name="Oval 89"/>
          <p:cNvSpPr>
            <a:spLocks noChangeArrowheads="1"/>
          </p:cNvSpPr>
          <p:nvPr/>
        </p:nvSpPr>
        <p:spPr bwMode="auto">
          <a:xfrm flipH="1">
            <a:off x="6827838" y="4648200"/>
            <a:ext cx="792162" cy="790575"/>
          </a:xfrm>
          <a:prstGeom prst="ellipse">
            <a:avLst/>
          </a:prstGeom>
          <a:solidFill>
            <a:schemeClr val="accent1"/>
          </a:solidFill>
          <a:ln w="9525">
            <a:solidFill>
              <a:schemeClr val="tx1"/>
            </a:solidFill>
            <a:round/>
            <a:headEnd/>
            <a:tailEnd/>
          </a:ln>
          <a:effectLst/>
        </p:spPr>
        <p:txBody>
          <a:bodyPr wrap="none" anchor="ctr"/>
          <a:lstStyle/>
          <a:p>
            <a:pPr algn="ctr" rtl="1"/>
            <a:r>
              <a:rPr lang="en-US" sz="2000">
                <a:solidFill>
                  <a:schemeClr val="tx1"/>
                </a:solidFill>
                <a:cs typeface="Arial" pitchFamily="34" charset="0"/>
              </a:rPr>
              <a:t>ACD</a:t>
            </a:r>
          </a:p>
        </p:txBody>
      </p:sp>
      <p:sp>
        <p:nvSpPr>
          <p:cNvPr id="165978" name="Line 90"/>
          <p:cNvSpPr>
            <a:spLocks noChangeShapeType="1"/>
          </p:cNvSpPr>
          <p:nvPr/>
        </p:nvSpPr>
        <p:spPr bwMode="auto">
          <a:xfrm flipV="1">
            <a:off x="6684963" y="5368925"/>
            <a:ext cx="287337" cy="576263"/>
          </a:xfrm>
          <a:prstGeom prst="line">
            <a:avLst/>
          </a:prstGeom>
          <a:noFill/>
          <a:ln w="9525">
            <a:solidFill>
              <a:schemeClr val="tx1"/>
            </a:solidFill>
            <a:round/>
            <a:headEnd/>
            <a:tailEnd/>
          </a:ln>
          <a:effectLst/>
        </p:spPr>
        <p:txBody>
          <a:bodyPr/>
          <a:lstStyle/>
          <a:p>
            <a:endParaRPr lang="en-US"/>
          </a:p>
        </p:txBody>
      </p:sp>
      <p:sp>
        <p:nvSpPr>
          <p:cNvPr id="165979" name="Line 91"/>
          <p:cNvSpPr>
            <a:spLocks noChangeShapeType="1"/>
          </p:cNvSpPr>
          <p:nvPr/>
        </p:nvSpPr>
        <p:spPr bwMode="auto">
          <a:xfrm flipV="1">
            <a:off x="6756400" y="5368925"/>
            <a:ext cx="287338" cy="576263"/>
          </a:xfrm>
          <a:prstGeom prst="line">
            <a:avLst/>
          </a:prstGeom>
          <a:noFill/>
          <a:ln w="9525">
            <a:solidFill>
              <a:schemeClr val="tx1"/>
            </a:solidFill>
            <a:round/>
            <a:headEnd/>
            <a:tailEnd/>
          </a:ln>
          <a:effectLst/>
        </p:spPr>
        <p:txBody>
          <a:bodyPr/>
          <a:lstStyle/>
          <a:p>
            <a:endParaRPr lang="en-US"/>
          </a:p>
        </p:txBody>
      </p:sp>
      <p:sp>
        <p:nvSpPr>
          <p:cNvPr id="165980" name="Line 92"/>
          <p:cNvSpPr>
            <a:spLocks noChangeShapeType="1"/>
          </p:cNvSpPr>
          <p:nvPr/>
        </p:nvSpPr>
        <p:spPr bwMode="auto">
          <a:xfrm flipV="1">
            <a:off x="6827838" y="5368925"/>
            <a:ext cx="288925" cy="576263"/>
          </a:xfrm>
          <a:prstGeom prst="line">
            <a:avLst/>
          </a:prstGeom>
          <a:noFill/>
          <a:ln w="9525">
            <a:solidFill>
              <a:schemeClr val="tx1"/>
            </a:solidFill>
            <a:round/>
            <a:headEnd/>
            <a:tailEnd/>
          </a:ln>
          <a:effectLst/>
        </p:spPr>
        <p:txBody>
          <a:bodyPr/>
          <a:lstStyle/>
          <a:p>
            <a:endParaRPr lang="en-US"/>
          </a:p>
        </p:txBody>
      </p:sp>
      <p:sp>
        <p:nvSpPr>
          <p:cNvPr id="165981" name="AutoShape 93"/>
          <p:cNvSpPr>
            <a:spLocks/>
          </p:cNvSpPr>
          <p:nvPr/>
        </p:nvSpPr>
        <p:spPr bwMode="auto">
          <a:xfrm rot="2929863">
            <a:off x="6857206" y="5474494"/>
            <a:ext cx="384175" cy="560388"/>
          </a:xfrm>
          <a:prstGeom prst="rightBrace">
            <a:avLst>
              <a:gd name="adj1" fmla="val 12156"/>
              <a:gd name="adj2" fmla="val 59593"/>
            </a:avLst>
          </a:prstGeom>
          <a:noFill/>
          <a:ln w="9525">
            <a:solidFill>
              <a:srgbClr val="FF0000"/>
            </a:solidFill>
            <a:round/>
            <a:headEnd/>
            <a:tailEnd/>
          </a:ln>
          <a:effectLst/>
        </p:spPr>
        <p:txBody>
          <a:bodyPr wrap="none" anchor="ctr"/>
          <a:lstStyle/>
          <a:p>
            <a:endParaRPr lang="en-US"/>
          </a:p>
        </p:txBody>
      </p:sp>
      <p:sp>
        <p:nvSpPr>
          <p:cNvPr id="165982" name="Rectangle 94"/>
          <p:cNvSpPr>
            <a:spLocks noChangeArrowheads="1"/>
          </p:cNvSpPr>
          <p:nvPr/>
        </p:nvSpPr>
        <p:spPr bwMode="auto">
          <a:xfrm>
            <a:off x="5257800" y="6400800"/>
            <a:ext cx="3810000" cy="396875"/>
          </a:xfrm>
          <a:prstGeom prst="rect">
            <a:avLst/>
          </a:prstGeom>
          <a:noFill/>
          <a:ln w="9525">
            <a:noFill/>
            <a:miter lim="800000"/>
            <a:headEnd/>
            <a:tailEnd/>
          </a:ln>
          <a:effectLst/>
        </p:spPr>
        <p:txBody>
          <a:bodyPr>
            <a:spAutoFit/>
          </a:bodyPr>
          <a:lstStyle/>
          <a:p>
            <a:r>
              <a:rPr lang="en-US" sz="2000">
                <a:solidFill>
                  <a:schemeClr val="tx1"/>
                </a:solidFill>
              </a:rPr>
              <a:t>(Iv)</a:t>
            </a:r>
            <a:r>
              <a:rPr lang="en-US" sz="2000">
                <a:solidFill>
                  <a:srgbClr val="FF0000"/>
                </a:solidFill>
              </a:rPr>
              <a:t> </a:t>
            </a:r>
            <a:r>
              <a:rPr lang="en-US" sz="2000">
                <a:solidFill>
                  <a:schemeClr val="tx1"/>
                </a:solidFill>
              </a:rPr>
              <a:t>Cut C</a:t>
            </a:r>
            <a:r>
              <a:rPr lang="en-US" sz="2000" i="1">
                <a:solidFill>
                  <a:schemeClr val="tx1"/>
                </a:solidFill>
              </a:rPr>
              <a:t>={(A,B), (B,C), (B,D)} </a:t>
            </a:r>
          </a:p>
        </p:txBody>
      </p:sp>
      <p:sp>
        <p:nvSpPr>
          <p:cNvPr id="165983" name="Text Box 95"/>
          <p:cNvSpPr txBox="1">
            <a:spLocks noChangeArrowheads="1"/>
          </p:cNvSpPr>
          <p:nvPr/>
        </p:nvSpPr>
        <p:spPr bwMode="auto">
          <a:xfrm>
            <a:off x="669925" y="4887913"/>
            <a:ext cx="5314950" cy="396875"/>
          </a:xfrm>
          <a:prstGeom prst="rect">
            <a:avLst/>
          </a:prstGeom>
          <a:noFill/>
          <a:ln w="9525">
            <a:noFill/>
            <a:miter lim="800000"/>
            <a:headEnd/>
            <a:tailEnd/>
          </a:ln>
          <a:effectLst/>
        </p:spPr>
        <p:txBody>
          <a:bodyPr wrap="none">
            <a:spAutoFit/>
          </a:bodyPr>
          <a:lstStyle/>
          <a:p>
            <a:r>
              <a:rPr lang="en-US" sz="2000" b="1">
                <a:solidFill>
                  <a:schemeClr val="tx1"/>
                </a:solidFill>
              </a:rPr>
              <a:t>Note</a:t>
            </a:r>
            <a:r>
              <a:rPr lang="en-US" sz="2000">
                <a:solidFill>
                  <a:schemeClr val="tx1"/>
                </a:solidFill>
              </a:rPr>
              <a:t>: C is a cut but not necessarily a min-cut.</a:t>
            </a:r>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8568C22-B3E3-452B-A136-2C85425D86BE}" type="slidenum">
              <a:rPr lang="en-US"/>
              <a:pPr/>
              <a:t>49</a:t>
            </a:fld>
            <a:endParaRPr lang="en-US"/>
          </a:p>
        </p:txBody>
      </p:sp>
      <p:sp>
        <p:nvSpPr>
          <p:cNvPr id="174084"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lgn="ctr"/>
            <a:r>
              <a:rPr lang="en-US" altLang="zh-HK" sz="4400">
                <a:solidFill>
                  <a:schemeClr val="tx2"/>
                </a:solidFill>
                <a:ea typeface="PMingLiU" pitchFamily="18" charset="-120"/>
              </a:rPr>
              <a:t>Karger’s Min-cut Algorithm</a:t>
            </a:r>
          </a:p>
        </p:txBody>
      </p:sp>
      <p:sp>
        <p:nvSpPr>
          <p:cNvPr id="78851" name="Rectangle 3"/>
          <p:cNvSpPr>
            <a:spLocks noChangeArrowheads="1"/>
          </p:cNvSpPr>
          <p:nvPr/>
        </p:nvSpPr>
        <p:spPr bwMode="auto">
          <a:xfrm>
            <a:off x="685800" y="2286000"/>
            <a:ext cx="8229600" cy="2743200"/>
          </a:xfrm>
          <a:prstGeom prst="rect">
            <a:avLst/>
          </a:prstGeom>
          <a:noFill/>
          <a:ln w="9525">
            <a:noFill/>
            <a:miter lim="800000"/>
            <a:headEnd/>
            <a:tailEnd/>
          </a:ln>
          <a:effectLst/>
        </p:spPr>
        <p:txBody>
          <a:bodyPr/>
          <a:lstStyle/>
          <a:p>
            <a:pPr marL="342900" indent="-342900">
              <a:spcBef>
                <a:spcPct val="20000"/>
              </a:spcBef>
            </a:pPr>
            <a:r>
              <a:rPr lang="en-US" altLang="zh-HK" sz="2000">
                <a:solidFill>
                  <a:schemeClr val="tx1"/>
                </a:solidFill>
                <a:ea typeface="PMingLiU" pitchFamily="18" charset="-120"/>
              </a:rPr>
              <a:t>For i = 1 to 100n</a:t>
            </a:r>
            <a:r>
              <a:rPr lang="en-US" altLang="zh-HK" sz="2000" baseline="30000">
                <a:solidFill>
                  <a:schemeClr val="tx1"/>
                </a:solidFill>
                <a:ea typeface="PMingLiU" pitchFamily="18" charset="-120"/>
              </a:rPr>
              <a:t>2</a:t>
            </a:r>
            <a:r>
              <a:rPr lang="en-US" altLang="zh-HK" sz="2000">
                <a:solidFill>
                  <a:schemeClr val="tx1"/>
                </a:solidFill>
                <a:ea typeface="PMingLiU" pitchFamily="18" charset="-120"/>
              </a:rPr>
              <a:t> </a:t>
            </a:r>
          </a:p>
          <a:p>
            <a:pPr marL="342900" indent="-342900">
              <a:spcBef>
                <a:spcPct val="20000"/>
              </a:spcBef>
            </a:pPr>
            <a:r>
              <a:rPr lang="en-US" altLang="zh-HK" sz="2000">
                <a:solidFill>
                  <a:schemeClr val="tx1"/>
                </a:solidFill>
                <a:ea typeface="PMingLiU" pitchFamily="18" charset="-120"/>
              </a:rPr>
              <a:t>	   repeat </a:t>
            </a:r>
          </a:p>
          <a:p>
            <a:pPr marL="342900" indent="-342900">
              <a:spcBef>
                <a:spcPct val="20000"/>
              </a:spcBef>
            </a:pPr>
            <a:r>
              <a:rPr lang="en-US" altLang="zh-HK" sz="2000">
                <a:solidFill>
                  <a:schemeClr val="tx1"/>
                </a:solidFill>
                <a:ea typeface="PMingLiU" pitchFamily="18" charset="-120"/>
              </a:rPr>
              <a:t>	      </a:t>
            </a:r>
            <a:r>
              <a:rPr lang="en-US" altLang="zh-HK" sz="2000" b="1" u="sng">
                <a:solidFill>
                  <a:schemeClr val="tx1"/>
                </a:solidFill>
                <a:ea typeface="PMingLiU" pitchFamily="18" charset="-120"/>
              </a:rPr>
              <a:t>randomly pick</a:t>
            </a:r>
            <a:r>
              <a:rPr lang="en-US" altLang="zh-HK" sz="2000">
                <a:solidFill>
                  <a:schemeClr val="tx1"/>
                </a:solidFill>
                <a:ea typeface="PMingLiU" pitchFamily="18" charset="-120"/>
              </a:rPr>
              <a:t> an edge (u,v)</a:t>
            </a:r>
          </a:p>
          <a:p>
            <a:pPr marL="342900" indent="-342900">
              <a:spcBef>
                <a:spcPct val="20000"/>
              </a:spcBef>
            </a:pPr>
            <a:r>
              <a:rPr lang="en-US" altLang="zh-HK" sz="2000">
                <a:solidFill>
                  <a:schemeClr val="tx1"/>
                </a:solidFill>
                <a:ea typeface="PMingLiU" pitchFamily="18" charset="-120"/>
              </a:rPr>
              <a:t>	      </a:t>
            </a:r>
            <a:r>
              <a:rPr lang="en-US" altLang="zh-HK" sz="2000" b="1" u="sng">
                <a:solidFill>
                  <a:schemeClr val="tx1"/>
                </a:solidFill>
                <a:ea typeface="PMingLiU" pitchFamily="18" charset="-120"/>
              </a:rPr>
              <a:t>contract</a:t>
            </a:r>
            <a:r>
              <a:rPr lang="en-US" altLang="zh-HK" sz="2000">
                <a:solidFill>
                  <a:schemeClr val="tx1"/>
                </a:solidFill>
                <a:ea typeface="PMingLiU" pitchFamily="18" charset="-120"/>
              </a:rPr>
              <a:t> u and v </a:t>
            </a:r>
          </a:p>
          <a:p>
            <a:pPr marL="342900" indent="-342900">
              <a:spcBef>
                <a:spcPct val="20000"/>
              </a:spcBef>
            </a:pPr>
            <a:r>
              <a:rPr lang="en-US" altLang="zh-HK" sz="2000">
                <a:solidFill>
                  <a:schemeClr val="tx1"/>
                </a:solidFill>
                <a:ea typeface="PMingLiU" pitchFamily="18" charset="-120"/>
              </a:rPr>
              <a:t>      until two vertices are left</a:t>
            </a:r>
          </a:p>
          <a:p>
            <a:pPr marL="342900" indent="-342900">
              <a:spcBef>
                <a:spcPct val="20000"/>
              </a:spcBef>
            </a:pPr>
            <a:r>
              <a:rPr lang="en-US" altLang="zh-HK" sz="2000">
                <a:solidFill>
                  <a:schemeClr val="tx1"/>
                </a:solidFill>
                <a:ea typeface="PMingLiU" pitchFamily="18" charset="-120"/>
              </a:rPr>
              <a:t>	   c</a:t>
            </a:r>
            <a:r>
              <a:rPr lang="en-US" altLang="zh-HK" sz="2000" baseline="-25000">
                <a:solidFill>
                  <a:schemeClr val="tx1"/>
                </a:solidFill>
                <a:ea typeface="PMingLiU" pitchFamily="18" charset="-120"/>
              </a:rPr>
              <a:t>i</a:t>
            </a:r>
            <a:r>
              <a:rPr lang="en-US" altLang="zh-HK" sz="2000">
                <a:solidFill>
                  <a:schemeClr val="tx1"/>
                </a:solidFill>
                <a:ea typeface="PMingLiU" pitchFamily="18" charset="-120"/>
              </a:rPr>
              <a:t> </a:t>
            </a:r>
            <a:r>
              <a:rPr lang="en-US" altLang="zh-HK" sz="2000">
                <a:solidFill>
                  <a:schemeClr val="tx1"/>
                </a:solidFill>
                <a:latin typeface="Arial Unicode MS" pitchFamily="34" charset="-128"/>
                <a:ea typeface="Arial Unicode MS" pitchFamily="34" charset="-128"/>
                <a:cs typeface="Arial Unicode MS" pitchFamily="34" charset="-128"/>
              </a:rPr>
              <a:t>←</a:t>
            </a:r>
            <a:r>
              <a:rPr lang="en-US" altLang="zh-HK" sz="2000">
                <a:solidFill>
                  <a:schemeClr val="tx1"/>
                </a:solidFill>
                <a:ea typeface="PMingLiU" pitchFamily="18" charset="-120"/>
              </a:rPr>
              <a:t> the number of edges between them</a:t>
            </a:r>
          </a:p>
          <a:p>
            <a:pPr marL="342900" indent="-342900">
              <a:spcBef>
                <a:spcPct val="20000"/>
              </a:spcBef>
            </a:pPr>
            <a:r>
              <a:rPr lang="en-US" altLang="zh-HK" sz="2000">
                <a:solidFill>
                  <a:schemeClr val="tx1"/>
                </a:solidFill>
                <a:ea typeface="PMingLiU" pitchFamily="18" charset="-120"/>
              </a:rPr>
              <a:t>Output </a:t>
            </a:r>
            <a:r>
              <a:rPr lang="en-US" altLang="zh-HK" sz="2000" b="1" u="sng">
                <a:solidFill>
                  <a:schemeClr val="tx1"/>
                </a:solidFill>
                <a:ea typeface="PMingLiU" pitchFamily="18" charset="-120"/>
              </a:rPr>
              <a:t>mini c</a:t>
            </a:r>
            <a:r>
              <a:rPr lang="en-US" altLang="zh-HK" sz="2000" b="1" u="sng" baseline="-25000">
                <a:solidFill>
                  <a:schemeClr val="tx1"/>
                </a:solidFill>
                <a:ea typeface="PMingLiU" pitchFamily="18" charset="-120"/>
              </a:rPr>
              <a:t>i</a:t>
            </a:r>
          </a:p>
          <a:p>
            <a:pPr marL="342900" indent="-342900">
              <a:spcBef>
                <a:spcPct val="20000"/>
              </a:spcBef>
            </a:pPr>
            <a:endParaRPr lang="en-US" altLang="zh-HK" sz="2000" b="1" u="sng" baseline="-25000">
              <a:solidFill>
                <a:schemeClr val="tx1"/>
              </a:solidFill>
              <a:ea typeface="PMingLiU" pitchFamily="18" charset="-120"/>
            </a:endParaRPr>
          </a:p>
        </p:txBody>
      </p:sp>
    </p:spTree>
  </p:cSld>
  <p:clrMapOvr>
    <a:masterClrMapping/>
  </p:clrMapOvr>
  <p:transition advClick="0"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Algorithm</a:t>
            </a:r>
            <a:endParaRPr lang="en-US" dirty="0"/>
          </a:p>
        </p:txBody>
      </p:sp>
      <p:pic>
        <p:nvPicPr>
          <p:cNvPr id="93186" name="Picture 2" descr="D:\UEM\Subject\daa\pic\Algorithm_Analysis731x524.jpg"/>
          <p:cNvPicPr>
            <a:picLocks noChangeAspect="1" noChangeArrowheads="1"/>
          </p:cNvPicPr>
          <p:nvPr/>
        </p:nvPicPr>
        <p:blipFill>
          <a:blip r:embed="rId2"/>
          <a:srcRect/>
          <a:stretch>
            <a:fillRect/>
          </a:stretch>
        </p:blipFill>
        <p:spPr bwMode="auto">
          <a:xfrm>
            <a:off x="609600" y="2057400"/>
            <a:ext cx="4456113" cy="3194050"/>
          </a:xfrm>
          <a:prstGeom prst="rect">
            <a:avLst/>
          </a:prstGeom>
          <a:noFill/>
        </p:spPr>
      </p:pic>
      <p:pic>
        <p:nvPicPr>
          <p:cNvPr id="93187" name="Picture 3" descr="D:\UEM\Subject\daa\pic\images (2).png"/>
          <p:cNvPicPr>
            <a:picLocks noChangeAspect="1" noChangeArrowheads="1"/>
          </p:cNvPicPr>
          <p:nvPr/>
        </p:nvPicPr>
        <p:blipFill>
          <a:blip r:embed="rId3"/>
          <a:srcRect/>
          <a:stretch>
            <a:fillRect/>
          </a:stretch>
        </p:blipFill>
        <p:spPr bwMode="auto">
          <a:xfrm>
            <a:off x="5181600" y="2133600"/>
            <a:ext cx="3733800" cy="29718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C8B639B-73B4-41A1-B452-77533450A5F0}" type="slidenum">
              <a:rPr lang="en-US"/>
              <a:pPr/>
              <a:t>50</a:t>
            </a:fld>
            <a:endParaRPr lang="en-US"/>
          </a:p>
        </p:txBody>
      </p:sp>
      <p:sp>
        <p:nvSpPr>
          <p:cNvPr id="52226" name="Rectangle 2"/>
          <p:cNvSpPr>
            <a:spLocks noGrp="1" noChangeArrowheads="1"/>
          </p:cNvSpPr>
          <p:nvPr>
            <p:ph type="title" idx="4294967295"/>
          </p:nvPr>
        </p:nvSpPr>
        <p:spPr/>
        <p:txBody>
          <a:bodyPr anchor="t"/>
          <a:lstStyle/>
          <a:p>
            <a:r>
              <a:rPr lang="en-US" altLang="zh-HK">
                <a:ea typeface="PMingLiU" pitchFamily="18" charset="-120"/>
              </a:rPr>
              <a:t>Key Idea</a:t>
            </a:r>
          </a:p>
        </p:txBody>
      </p:sp>
      <p:sp>
        <p:nvSpPr>
          <p:cNvPr id="130051" name="Rectangle 3"/>
          <p:cNvSpPr>
            <a:spLocks noGrp="1" noChangeArrowheads="1"/>
          </p:cNvSpPr>
          <p:nvPr>
            <p:ph type="body" idx="4294967295"/>
          </p:nvPr>
        </p:nvSpPr>
        <p:spPr/>
        <p:txBody>
          <a:bodyPr/>
          <a:lstStyle/>
          <a:p>
            <a:pPr algn="just"/>
            <a:r>
              <a:rPr lang="en-US" altLang="zh-HK" sz="2000">
                <a:ea typeface="PMingLiU" pitchFamily="18" charset="-120"/>
              </a:rPr>
              <a:t>Let </a:t>
            </a:r>
            <a:r>
              <a:rPr lang="en-US" altLang="zh-HK" sz="2000" i="1" u="sng">
                <a:ea typeface="PMingLiU" pitchFamily="18" charset="-120"/>
              </a:rPr>
              <a:t>C* = {c</a:t>
            </a:r>
            <a:r>
              <a:rPr lang="en-US" altLang="zh-HK" sz="2000" i="1" u="sng" baseline="-25000">
                <a:ea typeface="PMingLiU" pitchFamily="18" charset="-120"/>
              </a:rPr>
              <a:t>1</a:t>
            </a:r>
            <a:r>
              <a:rPr lang="en-US" altLang="zh-HK" sz="2000" i="1" u="sng">
                <a:ea typeface="PMingLiU" pitchFamily="18" charset="-120"/>
              </a:rPr>
              <a:t>*, c</a:t>
            </a:r>
            <a:r>
              <a:rPr lang="en-US" altLang="zh-HK" sz="2000" i="1" u="sng" baseline="-25000">
                <a:ea typeface="PMingLiU" pitchFamily="18" charset="-120"/>
              </a:rPr>
              <a:t>2</a:t>
            </a:r>
            <a:r>
              <a:rPr lang="en-US" altLang="zh-HK" sz="2000" i="1" u="sng">
                <a:ea typeface="PMingLiU" pitchFamily="18" charset="-120"/>
              </a:rPr>
              <a:t>*, …, c</a:t>
            </a:r>
            <a:r>
              <a:rPr lang="en-US" altLang="zh-HK" sz="2000" i="1" u="sng" baseline="-25000">
                <a:ea typeface="PMingLiU" pitchFamily="18" charset="-120"/>
              </a:rPr>
              <a:t>k</a:t>
            </a:r>
            <a:r>
              <a:rPr lang="en-US" altLang="zh-HK" sz="2000" i="1" u="sng">
                <a:ea typeface="PMingLiU" pitchFamily="18" charset="-120"/>
              </a:rPr>
              <a:t>*}</a:t>
            </a:r>
            <a:r>
              <a:rPr lang="en-US" altLang="zh-HK" sz="2000">
                <a:ea typeface="PMingLiU" pitchFamily="18" charset="-120"/>
              </a:rPr>
              <a:t> be a min-cut in G and </a:t>
            </a:r>
            <a:r>
              <a:rPr lang="en-US" altLang="zh-HK" sz="2000" i="1">
                <a:ea typeface="PMingLiU" pitchFamily="18" charset="-120"/>
              </a:rPr>
              <a:t>C</a:t>
            </a:r>
            <a:r>
              <a:rPr lang="en-US" altLang="zh-HK" sz="2000" i="1" baseline="30000">
                <a:ea typeface="PMingLiU" pitchFamily="18" charset="-120"/>
              </a:rPr>
              <a:t>i</a:t>
            </a:r>
            <a:r>
              <a:rPr lang="en-US" altLang="zh-HK" sz="2000">
                <a:ea typeface="PMingLiU" pitchFamily="18" charset="-120"/>
              </a:rPr>
              <a:t> be a cut determined by Karger’s algorithm during some iteration i. </a:t>
            </a:r>
          </a:p>
          <a:p>
            <a:pPr algn="just"/>
            <a:endParaRPr lang="en-US" altLang="zh-HK" sz="2000">
              <a:ea typeface="PMingLiU" pitchFamily="18" charset="-120"/>
            </a:endParaRPr>
          </a:p>
          <a:p>
            <a:pPr algn="just"/>
            <a:r>
              <a:rPr lang="en-US" altLang="zh-HK" sz="2000">
                <a:ea typeface="PMingLiU" pitchFamily="18" charset="-120"/>
              </a:rPr>
              <a:t>C</a:t>
            </a:r>
            <a:r>
              <a:rPr lang="en-US" altLang="zh-HK" sz="2000" baseline="30000">
                <a:ea typeface="PMingLiU" pitchFamily="18" charset="-120"/>
              </a:rPr>
              <a:t>i</a:t>
            </a:r>
            <a:r>
              <a:rPr lang="en-US" altLang="zh-HK" sz="2000">
                <a:ea typeface="PMingLiU" pitchFamily="18" charset="-120"/>
              </a:rPr>
              <a:t> will be a min-cut for G if during iteration “i” none of the edges in C* are contracted.</a:t>
            </a:r>
          </a:p>
          <a:p>
            <a:pPr algn="just"/>
            <a:endParaRPr lang="en-US" altLang="zh-HK" sz="2000">
              <a:ea typeface="PMingLiU" pitchFamily="18" charset="-120"/>
            </a:endParaRPr>
          </a:p>
          <a:p>
            <a:pPr algn="just"/>
            <a:r>
              <a:rPr lang="en-US" altLang="zh-HK" sz="2000">
                <a:ea typeface="PMingLiU" pitchFamily="18" charset="-120"/>
              </a:rPr>
              <a:t>If we can show that with </a:t>
            </a:r>
            <a:r>
              <a:rPr lang="en-US" altLang="zh-HK" sz="2000" i="1" u="sng">
                <a:ea typeface="PMingLiU" pitchFamily="18" charset="-120"/>
              </a:rPr>
              <a:t>prob. </a:t>
            </a:r>
            <a:r>
              <a:rPr lang="el-GR" sz="2000" i="1" u="sng">
                <a:cs typeface="Arial" pitchFamily="34" charset="0"/>
              </a:rPr>
              <a:t>Ω</a:t>
            </a:r>
            <a:r>
              <a:rPr lang="en-US" altLang="zh-HK" sz="2000" i="1" u="sng">
                <a:ea typeface="PMingLiU" pitchFamily="18" charset="-120"/>
                <a:cs typeface="Arial" pitchFamily="34" charset="0"/>
              </a:rPr>
              <a:t>(</a:t>
            </a:r>
            <a:r>
              <a:rPr lang="en-US" altLang="zh-HK" sz="2000" i="1" u="sng">
                <a:ea typeface="PMingLiU" pitchFamily="18" charset="-120"/>
              </a:rPr>
              <a:t>1/n</a:t>
            </a:r>
            <a:r>
              <a:rPr lang="en-US" altLang="zh-HK" sz="2000" i="1" u="sng" baseline="30000">
                <a:ea typeface="PMingLiU" pitchFamily="18" charset="-120"/>
              </a:rPr>
              <a:t>2</a:t>
            </a:r>
            <a:r>
              <a:rPr lang="en-US" altLang="zh-HK" sz="2000" i="1" u="sng">
                <a:ea typeface="PMingLiU" pitchFamily="18" charset="-120"/>
              </a:rPr>
              <a:t>), where n = |V|, C</a:t>
            </a:r>
            <a:r>
              <a:rPr lang="en-US" altLang="zh-HK" sz="2000" i="1" u="sng" baseline="30000">
                <a:ea typeface="PMingLiU" pitchFamily="18" charset="-120"/>
              </a:rPr>
              <a:t>i</a:t>
            </a:r>
            <a:r>
              <a:rPr lang="en-US" altLang="zh-HK" sz="2000" i="1" u="sng">
                <a:ea typeface="PMingLiU" pitchFamily="18" charset="-120"/>
              </a:rPr>
              <a:t> will be a min-cut</a:t>
            </a:r>
            <a:r>
              <a:rPr lang="en-US" altLang="zh-HK" sz="2000">
                <a:ea typeface="PMingLiU" pitchFamily="18" charset="-120"/>
              </a:rPr>
              <a:t>, then by </a:t>
            </a:r>
            <a:r>
              <a:rPr lang="en-US" altLang="zh-HK" sz="2000" i="1" u="sng">
                <a:ea typeface="PMingLiU" pitchFamily="18" charset="-120"/>
              </a:rPr>
              <a:t>repeatedly obtaining min-cuts O(n</a:t>
            </a:r>
            <a:r>
              <a:rPr lang="en-US" altLang="zh-HK" sz="2000" i="1" u="sng" baseline="30000">
                <a:ea typeface="PMingLiU" pitchFamily="18" charset="-120"/>
              </a:rPr>
              <a:t>2</a:t>
            </a:r>
            <a:r>
              <a:rPr lang="en-US" altLang="zh-HK" sz="2000" i="1" u="sng">
                <a:ea typeface="PMingLiU" pitchFamily="18" charset="-120"/>
              </a:rPr>
              <a:t>) times</a:t>
            </a:r>
            <a:r>
              <a:rPr lang="en-US" altLang="zh-HK" sz="2000">
                <a:ea typeface="PMingLiU" pitchFamily="18" charset="-120"/>
              </a:rPr>
              <a:t> and taking minimum gives the min-cut with high prob.</a:t>
            </a:r>
          </a:p>
          <a:p>
            <a:endParaRPr lang="en-US" altLang="zh-HK" sz="2000">
              <a:ea typeface="PMingLiU" pitchFamily="18" charset="-120"/>
            </a:endParaRPr>
          </a:p>
        </p:txBody>
      </p:sp>
    </p:spTree>
  </p:cSld>
  <p:clrMapOvr>
    <a:masterClrMapping/>
  </p:clrMapOvr>
  <p:transition advClick="0" advTm="1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DDEF54C6-16A0-4F84-8E72-CFF298487ABF}" type="slidenum">
              <a:rPr lang="en-US"/>
              <a:pPr/>
              <a:t>51</a:t>
            </a:fld>
            <a:endParaRPr lang="en-US"/>
          </a:p>
        </p:txBody>
      </p:sp>
      <p:sp>
        <p:nvSpPr>
          <p:cNvPr id="72708" name="Rectangle 4"/>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pPr algn="ctr"/>
            <a:r>
              <a:rPr lang="en-US" sz="4400">
                <a:solidFill>
                  <a:schemeClr val="tx2"/>
                </a:solidFill>
              </a:rPr>
              <a:t>Monte Carlo Randomized Algorithms</a:t>
            </a:r>
          </a:p>
        </p:txBody>
      </p:sp>
      <p:sp>
        <p:nvSpPr>
          <p:cNvPr id="72709" name="Rectangle 5"/>
          <p:cNvSpPr>
            <a:spLocks noChangeArrowheads="1"/>
          </p:cNvSpPr>
          <p:nvPr/>
        </p:nvSpPr>
        <p:spPr bwMode="auto">
          <a:xfrm>
            <a:off x="579438" y="3657600"/>
            <a:ext cx="8183562" cy="2743200"/>
          </a:xfrm>
          <a:prstGeom prst="rect">
            <a:avLst/>
          </a:prstGeom>
          <a:noFill/>
          <a:ln w="9525">
            <a:noFill/>
            <a:miter lim="800000"/>
            <a:headEnd/>
            <a:tailEnd/>
          </a:ln>
          <a:effectLst/>
        </p:spPr>
        <p:txBody>
          <a:bodyPr/>
          <a:lstStyle/>
          <a:p>
            <a:pPr marL="342900" indent="-342900" algn="just">
              <a:spcBef>
                <a:spcPct val="20000"/>
              </a:spcBef>
            </a:pPr>
            <a:r>
              <a:rPr lang="en-US" sz="2800">
                <a:solidFill>
                  <a:schemeClr val="tx1"/>
                </a:solidFill>
              </a:rPr>
              <a:t>	</a:t>
            </a:r>
            <a:r>
              <a:rPr lang="en-US" sz="2400" b="1">
                <a:solidFill>
                  <a:schemeClr val="tx1"/>
                </a:solidFill>
              </a:rPr>
              <a:t>Goal</a:t>
            </a:r>
            <a:r>
              <a:rPr lang="en-US" sz="2400">
                <a:solidFill>
                  <a:schemeClr val="tx1"/>
                </a:solidFill>
              </a:rPr>
              <a:t>:</a:t>
            </a:r>
            <a:r>
              <a:rPr lang="en-US" sz="3200">
                <a:solidFill>
                  <a:schemeClr val="tx1"/>
                </a:solidFill>
              </a:rPr>
              <a:t> </a:t>
            </a:r>
            <a:r>
              <a:rPr lang="en-US" sz="2000">
                <a:solidFill>
                  <a:schemeClr val="tx1"/>
                </a:solidFill>
              </a:rPr>
              <a:t>Prove that the algorithm</a:t>
            </a:r>
          </a:p>
          <a:p>
            <a:pPr marL="742950" lvl="1" indent="-285750">
              <a:spcBef>
                <a:spcPct val="20000"/>
              </a:spcBef>
              <a:buFontTx/>
              <a:buChar char="–"/>
            </a:pPr>
            <a:r>
              <a:rPr lang="en-US" sz="2000">
                <a:solidFill>
                  <a:schemeClr val="tx1"/>
                </a:solidFill>
              </a:rPr>
              <a:t>with high probability solves the problem correctly;</a:t>
            </a:r>
          </a:p>
          <a:p>
            <a:pPr marL="742950" lvl="1" indent="-285750">
              <a:spcBef>
                <a:spcPct val="20000"/>
              </a:spcBef>
              <a:buFontTx/>
              <a:buChar char="–"/>
            </a:pPr>
            <a:r>
              <a:rPr lang="en-US" sz="2000">
                <a:solidFill>
                  <a:schemeClr val="tx1"/>
                </a:solidFill>
              </a:rPr>
              <a:t>for every input the expected  number of steps is bounded by a polynomial in the input size.</a:t>
            </a:r>
            <a:r>
              <a:rPr lang="en-US" sz="2800">
                <a:solidFill>
                  <a:schemeClr val="tx1"/>
                </a:solidFill>
              </a:rPr>
              <a:t> </a:t>
            </a:r>
          </a:p>
          <a:p>
            <a:pPr marL="342900" indent="-342900" algn="just">
              <a:spcBef>
                <a:spcPct val="20000"/>
              </a:spcBef>
            </a:pPr>
            <a:r>
              <a:rPr lang="en-US" sz="2800">
                <a:solidFill>
                  <a:schemeClr val="tx1"/>
                </a:solidFill>
              </a:rPr>
              <a:t>	</a:t>
            </a:r>
            <a:r>
              <a:rPr lang="en-US" sz="2400" b="1">
                <a:solidFill>
                  <a:schemeClr val="tx1"/>
                </a:solidFill>
              </a:rPr>
              <a:t>Note</a:t>
            </a:r>
            <a:r>
              <a:rPr lang="en-US" sz="2400">
                <a:solidFill>
                  <a:schemeClr val="tx1"/>
                </a:solidFill>
              </a:rPr>
              <a:t>:</a:t>
            </a:r>
            <a:r>
              <a:rPr lang="en-US" sz="2800">
                <a:solidFill>
                  <a:schemeClr val="tx1"/>
                </a:solidFill>
              </a:rPr>
              <a:t> </a:t>
            </a:r>
            <a:r>
              <a:rPr lang="en-US" sz="2000">
                <a:solidFill>
                  <a:schemeClr val="tx1"/>
                </a:solidFill>
              </a:rPr>
              <a:t>The expectation is over the random choices made by the algorithm</a:t>
            </a:r>
            <a:r>
              <a:rPr lang="en-US" sz="2800">
                <a:solidFill>
                  <a:schemeClr val="tx1"/>
                </a:solidFill>
              </a:rPr>
              <a:t>.</a:t>
            </a:r>
          </a:p>
        </p:txBody>
      </p:sp>
      <p:sp>
        <p:nvSpPr>
          <p:cNvPr id="72710" name="Rectangle 6"/>
          <p:cNvSpPr>
            <a:spLocks noChangeArrowheads="1"/>
          </p:cNvSpPr>
          <p:nvPr/>
        </p:nvSpPr>
        <p:spPr bwMode="auto">
          <a:xfrm>
            <a:off x="3460750" y="1995488"/>
            <a:ext cx="1905000" cy="685800"/>
          </a:xfrm>
          <a:prstGeom prst="rect">
            <a:avLst/>
          </a:prstGeom>
          <a:noFill/>
          <a:ln w="9525">
            <a:solidFill>
              <a:schemeClr val="tx1"/>
            </a:solidFill>
            <a:miter lim="800000"/>
            <a:headEnd/>
            <a:tailEnd/>
          </a:ln>
          <a:effectLst/>
        </p:spPr>
        <p:txBody>
          <a:bodyPr wrap="none" anchor="ctr"/>
          <a:lstStyle/>
          <a:p>
            <a:endParaRPr lang="en-US"/>
          </a:p>
        </p:txBody>
      </p:sp>
      <p:sp>
        <p:nvSpPr>
          <p:cNvPr id="72711" name="Text Box 7"/>
          <p:cNvSpPr txBox="1">
            <a:spLocks noChangeArrowheads="1"/>
          </p:cNvSpPr>
          <p:nvPr/>
        </p:nvSpPr>
        <p:spPr bwMode="auto">
          <a:xfrm>
            <a:off x="3597275" y="2108200"/>
            <a:ext cx="1543050" cy="366713"/>
          </a:xfrm>
          <a:prstGeom prst="rect">
            <a:avLst/>
          </a:prstGeom>
          <a:noFill/>
          <a:ln w="9525">
            <a:noFill/>
            <a:miter lim="800000"/>
            <a:headEnd/>
            <a:tailEnd/>
          </a:ln>
          <a:effectLst/>
        </p:spPr>
        <p:txBody>
          <a:bodyPr wrap="none">
            <a:spAutoFit/>
          </a:bodyPr>
          <a:lstStyle/>
          <a:p>
            <a:r>
              <a:rPr lang="en-US">
                <a:solidFill>
                  <a:schemeClr val="tx1"/>
                </a:solidFill>
              </a:rPr>
              <a:t>ALGORITHM</a:t>
            </a:r>
          </a:p>
        </p:txBody>
      </p:sp>
      <p:sp>
        <p:nvSpPr>
          <p:cNvPr id="72712" name="Line 8"/>
          <p:cNvSpPr>
            <a:spLocks noChangeShapeType="1"/>
          </p:cNvSpPr>
          <p:nvPr/>
        </p:nvSpPr>
        <p:spPr bwMode="auto">
          <a:xfrm>
            <a:off x="3003550" y="2376488"/>
            <a:ext cx="457200" cy="0"/>
          </a:xfrm>
          <a:prstGeom prst="line">
            <a:avLst/>
          </a:prstGeom>
          <a:noFill/>
          <a:ln w="9525">
            <a:solidFill>
              <a:schemeClr val="tx1"/>
            </a:solidFill>
            <a:round/>
            <a:headEnd/>
            <a:tailEnd type="triangle" w="med" len="med"/>
          </a:ln>
          <a:effectLst/>
        </p:spPr>
        <p:txBody>
          <a:bodyPr/>
          <a:lstStyle/>
          <a:p>
            <a:endParaRPr lang="en-US"/>
          </a:p>
        </p:txBody>
      </p:sp>
      <p:sp>
        <p:nvSpPr>
          <p:cNvPr id="72713" name="Line 9"/>
          <p:cNvSpPr>
            <a:spLocks noChangeShapeType="1"/>
          </p:cNvSpPr>
          <p:nvPr/>
        </p:nvSpPr>
        <p:spPr bwMode="auto">
          <a:xfrm>
            <a:off x="5365750" y="2376488"/>
            <a:ext cx="457200" cy="0"/>
          </a:xfrm>
          <a:prstGeom prst="line">
            <a:avLst/>
          </a:prstGeom>
          <a:noFill/>
          <a:ln w="9525">
            <a:solidFill>
              <a:schemeClr val="tx1"/>
            </a:solidFill>
            <a:round/>
            <a:headEnd/>
            <a:tailEnd type="triangle" w="med" len="med"/>
          </a:ln>
          <a:effectLst/>
        </p:spPr>
        <p:txBody>
          <a:bodyPr/>
          <a:lstStyle/>
          <a:p>
            <a:endParaRPr lang="en-US"/>
          </a:p>
        </p:txBody>
      </p:sp>
      <p:sp>
        <p:nvSpPr>
          <p:cNvPr id="72714" name="Text Box 10"/>
          <p:cNvSpPr txBox="1">
            <a:spLocks noChangeArrowheads="1"/>
          </p:cNvSpPr>
          <p:nvPr/>
        </p:nvSpPr>
        <p:spPr bwMode="auto">
          <a:xfrm>
            <a:off x="2101850" y="2184400"/>
            <a:ext cx="869950" cy="366713"/>
          </a:xfrm>
          <a:prstGeom prst="rect">
            <a:avLst/>
          </a:prstGeom>
          <a:noFill/>
          <a:ln w="9525">
            <a:noFill/>
            <a:miter lim="800000"/>
            <a:headEnd/>
            <a:tailEnd/>
          </a:ln>
          <a:effectLst/>
        </p:spPr>
        <p:txBody>
          <a:bodyPr wrap="none">
            <a:spAutoFit/>
          </a:bodyPr>
          <a:lstStyle/>
          <a:p>
            <a:r>
              <a:rPr lang="en-US">
                <a:solidFill>
                  <a:schemeClr val="tx1"/>
                </a:solidFill>
              </a:rPr>
              <a:t>INPUT</a:t>
            </a:r>
          </a:p>
        </p:txBody>
      </p:sp>
      <p:sp>
        <p:nvSpPr>
          <p:cNvPr id="72715" name="Text Box 11"/>
          <p:cNvSpPr txBox="1">
            <a:spLocks noChangeArrowheads="1"/>
          </p:cNvSpPr>
          <p:nvPr/>
        </p:nvSpPr>
        <p:spPr bwMode="auto">
          <a:xfrm>
            <a:off x="5791200" y="2224088"/>
            <a:ext cx="1123950" cy="366712"/>
          </a:xfrm>
          <a:prstGeom prst="rect">
            <a:avLst/>
          </a:prstGeom>
          <a:noFill/>
          <a:ln w="9525">
            <a:noFill/>
            <a:miter lim="800000"/>
            <a:headEnd/>
            <a:tailEnd/>
          </a:ln>
          <a:effectLst/>
        </p:spPr>
        <p:txBody>
          <a:bodyPr wrap="none">
            <a:spAutoFit/>
          </a:bodyPr>
          <a:lstStyle/>
          <a:p>
            <a:r>
              <a:rPr lang="en-US">
                <a:solidFill>
                  <a:schemeClr val="tx1"/>
                </a:solidFill>
              </a:rPr>
              <a:t>OUTPUT</a:t>
            </a:r>
          </a:p>
        </p:txBody>
      </p:sp>
      <p:sp>
        <p:nvSpPr>
          <p:cNvPr id="72716" name="Line 12"/>
          <p:cNvSpPr>
            <a:spLocks noChangeShapeType="1"/>
          </p:cNvSpPr>
          <p:nvPr/>
        </p:nvSpPr>
        <p:spPr bwMode="auto">
          <a:xfrm flipV="1">
            <a:off x="4419600" y="2681288"/>
            <a:ext cx="0" cy="457200"/>
          </a:xfrm>
          <a:prstGeom prst="line">
            <a:avLst/>
          </a:prstGeom>
          <a:noFill/>
          <a:ln w="9525">
            <a:solidFill>
              <a:schemeClr val="tx1"/>
            </a:solidFill>
            <a:round/>
            <a:headEnd/>
            <a:tailEnd type="triangle" w="med" len="med"/>
          </a:ln>
          <a:effectLst/>
        </p:spPr>
        <p:txBody>
          <a:bodyPr/>
          <a:lstStyle/>
          <a:p>
            <a:endParaRPr lang="en-US"/>
          </a:p>
        </p:txBody>
      </p:sp>
      <p:sp>
        <p:nvSpPr>
          <p:cNvPr id="72717" name="Text Box 13"/>
          <p:cNvSpPr txBox="1">
            <a:spLocks noChangeArrowheads="1"/>
          </p:cNvSpPr>
          <p:nvPr/>
        </p:nvSpPr>
        <p:spPr bwMode="auto">
          <a:xfrm>
            <a:off x="3276600" y="3138488"/>
            <a:ext cx="2406650" cy="366712"/>
          </a:xfrm>
          <a:prstGeom prst="rect">
            <a:avLst/>
          </a:prstGeom>
          <a:noFill/>
          <a:ln w="9525">
            <a:noFill/>
            <a:miter lim="800000"/>
            <a:headEnd/>
            <a:tailEnd/>
          </a:ln>
          <a:effectLst/>
        </p:spPr>
        <p:txBody>
          <a:bodyPr wrap="none">
            <a:spAutoFit/>
          </a:bodyPr>
          <a:lstStyle/>
          <a:p>
            <a:r>
              <a:rPr lang="en-US">
                <a:solidFill>
                  <a:schemeClr val="tx1"/>
                </a:solidFill>
              </a:rPr>
              <a:t>RANDOM NUMBERS</a:t>
            </a:r>
          </a:p>
        </p:txBody>
      </p:sp>
    </p:spTree>
  </p:cSld>
  <p:clrMapOvr>
    <a:masterClrMapping/>
  </p:clrMapOvr>
  <p:transition advClick="0" advTm="1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04B64F-30DD-455E-BCAC-6F8C1B5C38C5}" type="slidenum">
              <a:rPr lang="en-US"/>
              <a:pPr/>
              <a:t>52</a:t>
            </a:fld>
            <a:endParaRPr lang="en-US"/>
          </a:p>
        </p:txBody>
      </p:sp>
      <p:sp>
        <p:nvSpPr>
          <p:cNvPr id="73732" name="Rectangle 4"/>
          <p:cNvSpPr>
            <a:spLocks noGrp="1" noChangeArrowheads="1"/>
          </p:cNvSpPr>
          <p:nvPr>
            <p:ph type="title"/>
          </p:nvPr>
        </p:nvSpPr>
        <p:spPr>
          <a:noFill/>
          <a:ln/>
        </p:spPr>
        <p:txBody>
          <a:bodyPr/>
          <a:lstStyle/>
          <a:p>
            <a:r>
              <a:rPr lang="en-US"/>
              <a:t>Monte Carlo versus Las Vegas</a:t>
            </a:r>
          </a:p>
        </p:txBody>
      </p:sp>
      <p:sp>
        <p:nvSpPr>
          <p:cNvPr id="73733" name="Rectangle 5"/>
          <p:cNvSpPr>
            <a:spLocks noGrp="1" noChangeArrowheads="1"/>
          </p:cNvSpPr>
          <p:nvPr>
            <p:ph type="body" idx="1"/>
          </p:nvPr>
        </p:nvSpPr>
        <p:spPr>
          <a:xfrm>
            <a:off x="579438" y="1600200"/>
            <a:ext cx="8183562" cy="4191000"/>
          </a:xfrm>
          <a:noFill/>
          <a:ln/>
        </p:spPr>
        <p:txBody>
          <a:bodyPr/>
          <a:lstStyle/>
          <a:p>
            <a:pPr algn="just"/>
            <a:r>
              <a:rPr lang="en-US" sz="2000"/>
              <a:t>A Monte Carlo algorithm runs produces an answer that is correct with non-zero probability, whereas a Las Vegas algorithm always produces the correct answer.</a:t>
            </a:r>
          </a:p>
          <a:p>
            <a:pPr algn="just"/>
            <a:endParaRPr lang="en-US" sz="2000"/>
          </a:p>
          <a:p>
            <a:pPr algn="just"/>
            <a:r>
              <a:rPr lang="en-US" sz="2000"/>
              <a:t>The running time of both types of randomized algorithms is a random variable whose expectation is bounded say by a polynomial in terms of input size.</a:t>
            </a:r>
          </a:p>
          <a:p>
            <a:pPr algn="just"/>
            <a:endParaRPr lang="en-US" sz="2000"/>
          </a:p>
          <a:p>
            <a:pPr algn="just"/>
            <a:r>
              <a:rPr lang="en-US" sz="2000"/>
              <a:t>These expectations are only over the random choices made by the algorithm independent of the input. Thus independent repetitions of Monte Carlo algorithms drive down the failure probability exponentially.</a:t>
            </a:r>
          </a:p>
          <a:p>
            <a:pPr algn="just">
              <a:lnSpc>
                <a:spcPct val="80000"/>
              </a:lnSpc>
              <a:buFontTx/>
              <a:buNone/>
            </a:pPr>
            <a:endParaRPr lang="en-US" sz="2000"/>
          </a:p>
        </p:txBody>
      </p:sp>
    </p:spTree>
  </p:cSld>
  <p:clrMapOvr>
    <a:masterClrMapping/>
  </p:clrMapOvr>
  <p:transition advClick="0" advTm="1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E23730-7D08-4133-BCAB-FFCE9BDD3862}" type="slidenum">
              <a:rPr lang="en-US"/>
              <a:pPr/>
              <a:t>53</a:t>
            </a:fld>
            <a:endParaRPr lang="en-US"/>
          </a:p>
        </p:txBody>
      </p:sp>
      <p:sp>
        <p:nvSpPr>
          <p:cNvPr id="76802" name="Rectangle 2"/>
          <p:cNvSpPr>
            <a:spLocks noGrp="1" noChangeArrowheads="1"/>
          </p:cNvSpPr>
          <p:nvPr>
            <p:ph type="title"/>
          </p:nvPr>
        </p:nvSpPr>
        <p:spPr>
          <a:noFill/>
          <a:ln/>
        </p:spPr>
        <p:txBody>
          <a:bodyPr/>
          <a:lstStyle/>
          <a:p>
            <a:r>
              <a:rPr lang="en-US"/>
              <a:t>Motivation for Randomized Algorithms</a:t>
            </a:r>
          </a:p>
        </p:txBody>
      </p:sp>
      <p:sp>
        <p:nvSpPr>
          <p:cNvPr id="76803" name="Rectangle 3"/>
          <p:cNvSpPr>
            <a:spLocks noGrp="1" noChangeArrowheads="1"/>
          </p:cNvSpPr>
          <p:nvPr>
            <p:ph type="body" idx="1"/>
          </p:nvPr>
        </p:nvSpPr>
        <p:spPr>
          <a:xfrm>
            <a:off x="579438" y="1828800"/>
            <a:ext cx="8183562" cy="4191000"/>
          </a:xfrm>
          <a:noFill/>
          <a:ln/>
        </p:spPr>
        <p:txBody>
          <a:bodyPr/>
          <a:lstStyle/>
          <a:p>
            <a:pPr algn="just"/>
            <a:r>
              <a:rPr lang="en-US" sz="2000"/>
              <a:t>Simplicity;</a:t>
            </a:r>
          </a:p>
          <a:p>
            <a:pPr algn="just"/>
            <a:endParaRPr lang="en-US" sz="2000"/>
          </a:p>
          <a:p>
            <a:pPr algn="just"/>
            <a:r>
              <a:rPr lang="en-US" sz="2000"/>
              <a:t>Performance;</a:t>
            </a:r>
          </a:p>
          <a:p>
            <a:pPr algn="just"/>
            <a:endParaRPr lang="en-US" sz="2000"/>
          </a:p>
          <a:p>
            <a:pPr algn="just"/>
            <a:r>
              <a:rPr lang="en-US" sz="2000">
                <a:effectLst>
                  <a:outerShdw blurRad="38100" dist="38100" dir="2700000" algn="tl">
                    <a:srgbClr val="C0C0C0"/>
                  </a:outerShdw>
                </a:effectLst>
              </a:rPr>
              <a:t>Reflects reality better (Online Algorithms);</a:t>
            </a:r>
          </a:p>
          <a:p>
            <a:pPr algn="just"/>
            <a:endParaRPr lang="en-US" sz="2000">
              <a:effectLst>
                <a:outerShdw blurRad="38100" dist="38100" dir="2700000" algn="tl">
                  <a:srgbClr val="C0C0C0"/>
                </a:outerShdw>
              </a:effectLst>
            </a:endParaRPr>
          </a:p>
          <a:p>
            <a:pPr algn="just"/>
            <a:r>
              <a:rPr lang="en-US" sz="2000">
                <a:effectLst>
                  <a:outerShdw blurRad="38100" dist="38100" dir="2700000" algn="tl">
                    <a:srgbClr val="C0C0C0"/>
                  </a:outerShdw>
                </a:effectLst>
              </a:rPr>
              <a:t>For many hard problems helps obtain better complexity bounds when compared to deterministic approaches; </a:t>
            </a:r>
          </a:p>
        </p:txBody>
      </p:sp>
    </p:spTree>
  </p:cSld>
  <p:clrMapOvr>
    <a:masterClrMapping/>
  </p:clrMapOvr>
  <p:transition advClick="0" advTm="1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751C1-9A81-4630-9BAA-2C63E632D1A4}" type="slidenum">
              <a:rPr lang="en-US"/>
              <a:pPr/>
              <a:t>54</a:t>
            </a:fld>
            <a:endParaRPr lang="en-US"/>
          </a:p>
        </p:txBody>
      </p:sp>
      <p:sp>
        <p:nvSpPr>
          <p:cNvPr id="84994" name="Rectangle 2"/>
          <p:cNvSpPr>
            <a:spLocks noChangeArrowheads="1"/>
          </p:cNvSpPr>
          <p:nvPr/>
        </p:nvSpPr>
        <p:spPr bwMode="auto">
          <a:xfrm>
            <a:off x="0" y="2895600"/>
            <a:ext cx="8915400" cy="1431925"/>
          </a:xfrm>
          <a:prstGeom prst="rect">
            <a:avLst/>
          </a:prstGeom>
          <a:noFill/>
          <a:ln w="9525">
            <a:noFill/>
            <a:miter lim="800000"/>
            <a:headEnd/>
            <a:tailEnd/>
          </a:ln>
          <a:effectLst/>
        </p:spPr>
        <p:txBody>
          <a:bodyPr>
            <a:spAutoFit/>
          </a:bodyPr>
          <a:lstStyle/>
          <a:p>
            <a:pPr algn="ctr"/>
            <a:r>
              <a:rPr lang="en-US" altLang="zh-HK" sz="4400">
                <a:solidFill>
                  <a:schemeClr val="tx2"/>
                </a:solidFill>
                <a:ea typeface="PMingLiU" pitchFamily="18" charset="-120"/>
              </a:rPr>
              <a:t>Analysis of Randomized Quick Sort </a:t>
            </a:r>
          </a:p>
        </p:txBody>
      </p:sp>
    </p:spTree>
  </p:cSld>
  <p:clrMapOvr>
    <a:masterClrMapping/>
  </p:clrMapOvr>
  <p:transition advClick="0" advTm="1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03DE8877-8709-43E4-BB6D-5183083A5273}" type="slidenum">
              <a:rPr lang="en-US"/>
              <a:pPr/>
              <a:t>55</a:t>
            </a:fld>
            <a:endParaRPr lang="en-US"/>
          </a:p>
        </p:txBody>
      </p:sp>
      <p:sp>
        <p:nvSpPr>
          <p:cNvPr id="109571"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lgn="ctr"/>
            <a:r>
              <a:rPr lang="en-US" altLang="zh-HK" sz="4400">
                <a:solidFill>
                  <a:schemeClr val="tx2"/>
                </a:solidFill>
                <a:ea typeface="PMingLiU" pitchFamily="18" charset="-120"/>
              </a:rPr>
              <a:t>Linearity of Expectation</a:t>
            </a:r>
          </a:p>
        </p:txBody>
      </p:sp>
      <p:sp>
        <p:nvSpPr>
          <p:cNvPr id="131075" name="Rectangle 3"/>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pPr>
            <a:r>
              <a:rPr lang="en-US" altLang="zh-HK" sz="3200">
                <a:solidFill>
                  <a:schemeClr val="tx1"/>
                </a:solidFill>
                <a:ea typeface="PMingLiU" pitchFamily="18" charset="-120"/>
              </a:rPr>
              <a:t>	</a:t>
            </a:r>
          </a:p>
          <a:p>
            <a:pPr marL="342900" indent="-342900">
              <a:spcBef>
                <a:spcPct val="20000"/>
              </a:spcBef>
            </a:pPr>
            <a:r>
              <a:rPr lang="en-US" altLang="zh-HK" sz="2000">
                <a:solidFill>
                  <a:schemeClr val="tx1"/>
                </a:solidFill>
                <a:ea typeface="PMingLiU" pitchFamily="18" charset="-120"/>
              </a:rPr>
              <a:t>	If X</a:t>
            </a:r>
            <a:r>
              <a:rPr lang="en-US" altLang="zh-HK" sz="2000" baseline="-25000">
                <a:solidFill>
                  <a:schemeClr val="tx1"/>
                </a:solidFill>
                <a:ea typeface="PMingLiU" pitchFamily="18" charset="-120"/>
              </a:rPr>
              <a:t>1</a:t>
            </a:r>
            <a:r>
              <a:rPr lang="en-US" altLang="zh-HK" sz="2000">
                <a:solidFill>
                  <a:schemeClr val="tx1"/>
                </a:solidFill>
                <a:ea typeface="PMingLiU" pitchFamily="18" charset="-120"/>
              </a:rPr>
              <a:t>, X</a:t>
            </a:r>
            <a:r>
              <a:rPr lang="en-US" altLang="zh-HK" sz="2000" baseline="-25000">
                <a:solidFill>
                  <a:schemeClr val="tx1"/>
                </a:solidFill>
                <a:ea typeface="PMingLiU" pitchFamily="18" charset="-120"/>
              </a:rPr>
              <a:t>2</a:t>
            </a:r>
            <a:r>
              <a:rPr lang="en-US" altLang="zh-HK" sz="2000">
                <a:solidFill>
                  <a:schemeClr val="tx1"/>
                </a:solidFill>
                <a:ea typeface="PMingLiU" pitchFamily="18" charset="-120"/>
              </a:rPr>
              <a:t>, …, X</a:t>
            </a:r>
            <a:r>
              <a:rPr lang="en-US" altLang="zh-HK" sz="2000" baseline="-25000">
                <a:solidFill>
                  <a:schemeClr val="tx1"/>
                </a:solidFill>
                <a:ea typeface="PMingLiU" pitchFamily="18" charset="-120"/>
              </a:rPr>
              <a:t>n</a:t>
            </a:r>
            <a:r>
              <a:rPr lang="en-US" altLang="zh-HK" sz="2000">
                <a:solidFill>
                  <a:schemeClr val="tx1"/>
                </a:solidFill>
                <a:ea typeface="PMingLiU" pitchFamily="18" charset="-120"/>
              </a:rPr>
              <a:t> are random variables, then</a:t>
            </a:r>
          </a:p>
          <a:p>
            <a:pPr marL="342900" indent="-342900">
              <a:spcBef>
                <a:spcPct val="20000"/>
              </a:spcBef>
            </a:pPr>
            <a:endParaRPr lang="en-US" altLang="zh-HK" sz="2000">
              <a:solidFill>
                <a:schemeClr val="tx1"/>
              </a:solidFill>
              <a:ea typeface="PMingLiU" pitchFamily="18" charset="-120"/>
            </a:endParaRPr>
          </a:p>
        </p:txBody>
      </p:sp>
      <p:graphicFrame>
        <p:nvGraphicFramePr>
          <p:cNvPr id="109578" name="Object 10"/>
          <p:cNvGraphicFramePr>
            <a:graphicFrameLocks noChangeAspect="1"/>
          </p:cNvGraphicFramePr>
          <p:nvPr>
            <p:ph sz="quarter" idx="3"/>
          </p:nvPr>
        </p:nvGraphicFramePr>
        <p:xfrm>
          <a:off x="2362200" y="2895600"/>
          <a:ext cx="3657600" cy="1524000"/>
        </p:xfrm>
        <a:graphic>
          <a:graphicData uri="http://schemas.openxmlformats.org/presentationml/2006/ole">
            <p:oleObj spid="_x0000_s138242" name="Equation" r:id="rId3" imgW="1333440" imgH="533160" progId="Equation.3">
              <p:embed/>
            </p:oleObj>
          </a:graphicData>
        </a:graphic>
      </p:graphicFrame>
    </p:spTree>
  </p:cSld>
  <p:clrMapOvr>
    <a:masterClrMapping/>
  </p:clrMapOvr>
  <p:transition advClick="0" advTm="1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0B35A54D-ECDB-415E-BFF3-50E0B26153C6}" type="slidenum">
              <a:rPr lang="en-US"/>
              <a:pPr/>
              <a:t>56</a:t>
            </a:fld>
            <a:endParaRPr lang="en-US"/>
          </a:p>
        </p:txBody>
      </p:sp>
      <p:sp>
        <p:nvSpPr>
          <p:cNvPr id="88066" name="Rectangle 2"/>
          <p:cNvSpPr>
            <a:spLocks noGrp="1" noChangeArrowheads="1"/>
          </p:cNvSpPr>
          <p:nvPr>
            <p:ph type="title"/>
          </p:nvPr>
        </p:nvSpPr>
        <p:spPr/>
        <p:txBody>
          <a:bodyPr/>
          <a:lstStyle/>
          <a:p>
            <a:r>
              <a:rPr lang="en-US"/>
              <a:t>Notation</a:t>
            </a:r>
          </a:p>
        </p:txBody>
      </p:sp>
      <p:sp>
        <p:nvSpPr>
          <p:cNvPr id="88067" name="Rectangle 3"/>
          <p:cNvSpPr>
            <a:spLocks noGrp="1" noChangeArrowheads="1"/>
          </p:cNvSpPr>
          <p:nvPr>
            <p:ph type="body" idx="1"/>
          </p:nvPr>
        </p:nvSpPr>
        <p:spPr>
          <a:xfrm>
            <a:off x="455613" y="2667000"/>
            <a:ext cx="8229600" cy="3263900"/>
          </a:xfrm>
        </p:spPr>
        <p:txBody>
          <a:bodyPr/>
          <a:lstStyle/>
          <a:p>
            <a:pPr algn="just">
              <a:lnSpc>
                <a:spcPct val="150000"/>
              </a:lnSpc>
            </a:pPr>
            <a:r>
              <a:rPr lang="en-US" sz="2000"/>
              <a:t>Rename the elements of A as z</a:t>
            </a:r>
            <a:r>
              <a:rPr lang="en-US" sz="2000" baseline="-25000"/>
              <a:t>1</a:t>
            </a:r>
            <a:r>
              <a:rPr lang="en-US" sz="2000"/>
              <a:t>, z</a:t>
            </a:r>
            <a:r>
              <a:rPr lang="en-US" sz="2000" baseline="-25000"/>
              <a:t>2</a:t>
            </a:r>
            <a:r>
              <a:rPr lang="en-US" sz="2000"/>
              <a:t>, . . . , z</a:t>
            </a:r>
            <a:r>
              <a:rPr lang="en-US" sz="2000" baseline="-25000"/>
              <a:t>n</a:t>
            </a:r>
            <a:r>
              <a:rPr lang="en-US" sz="2000"/>
              <a:t>, with z</a:t>
            </a:r>
            <a:r>
              <a:rPr lang="en-US" sz="2000" baseline="-25000"/>
              <a:t>i</a:t>
            </a:r>
            <a:r>
              <a:rPr lang="en-US" sz="2000"/>
              <a:t> being the i</a:t>
            </a:r>
            <a:r>
              <a:rPr lang="en-US" sz="2000" baseline="30000"/>
              <a:t>th</a:t>
            </a:r>
            <a:r>
              <a:rPr lang="en-US" sz="2000"/>
              <a:t> smallest element (Rank “i”).</a:t>
            </a:r>
          </a:p>
          <a:p>
            <a:pPr algn="just">
              <a:lnSpc>
                <a:spcPct val="150000"/>
              </a:lnSpc>
            </a:pPr>
            <a:r>
              <a:rPr lang="en-US" sz="2000"/>
              <a:t>Define the set Z</a:t>
            </a:r>
            <a:r>
              <a:rPr lang="en-US" sz="2000" baseline="-25000"/>
              <a:t>ij</a:t>
            </a:r>
            <a:r>
              <a:rPr lang="en-US" sz="2000"/>
              <a:t> = {z</a:t>
            </a:r>
            <a:r>
              <a:rPr lang="en-US" sz="2000" baseline="-25000"/>
              <a:t>i</a:t>
            </a:r>
            <a:r>
              <a:rPr lang="en-US" sz="2000"/>
              <a:t> , z</a:t>
            </a:r>
            <a:r>
              <a:rPr lang="en-US" sz="2000" baseline="-25000"/>
              <a:t>i+1</a:t>
            </a:r>
            <a:r>
              <a:rPr lang="en-US" sz="2000"/>
              <a:t>, . . . , z</a:t>
            </a:r>
            <a:r>
              <a:rPr lang="en-US" sz="2000" baseline="-25000"/>
              <a:t>j</a:t>
            </a:r>
            <a:r>
              <a:rPr lang="en-US" sz="2000"/>
              <a:t> } be the set of elements between z</a:t>
            </a:r>
            <a:r>
              <a:rPr lang="en-US" sz="2000" baseline="-25000"/>
              <a:t>i</a:t>
            </a:r>
            <a:r>
              <a:rPr lang="en-US" sz="2000"/>
              <a:t> and z</a:t>
            </a:r>
            <a:r>
              <a:rPr lang="en-US" sz="2000" baseline="-25000"/>
              <a:t>j</a:t>
            </a:r>
            <a:r>
              <a:rPr lang="en-US" sz="2000"/>
              <a:t>, inclusive.</a:t>
            </a:r>
          </a:p>
          <a:p>
            <a:endParaRPr lang="en-US" sz="2000">
              <a:solidFill>
                <a:srgbClr val="CC0000"/>
              </a:solidFill>
            </a:endParaRPr>
          </a:p>
        </p:txBody>
      </p:sp>
      <p:sp>
        <p:nvSpPr>
          <p:cNvPr id="88068" name="Rectangle 4"/>
          <p:cNvSpPr>
            <a:spLocks noChangeArrowheads="1"/>
          </p:cNvSpPr>
          <p:nvPr/>
        </p:nvSpPr>
        <p:spPr bwMode="auto">
          <a:xfrm>
            <a:off x="5888038" y="1970088"/>
            <a:ext cx="588962" cy="423862"/>
          </a:xfrm>
          <a:prstGeom prst="rect">
            <a:avLst/>
          </a:prstGeom>
          <a:noFill/>
          <a:ln w="19050">
            <a:solidFill>
              <a:schemeClr val="tx1"/>
            </a:solidFill>
            <a:miter lim="800000"/>
            <a:headEnd/>
            <a:tailEnd/>
          </a:ln>
          <a:effectLst/>
        </p:spPr>
        <p:txBody>
          <a:bodyPr/>
          <a:lstStyle/>
          <a:p>
            <a:pPr algn="ctr">
              <a:spcBef>
                <a:spcPct val="20000"/>
              </a:spcBef>
            </a:pPr>
            <a:r>
              <a:rPr lang="en-US" sz="1600">
                <a:solidFill>
                  <a:schemeClr val="tx1"/>
                </a:solidFill>
              </a:rPr>
              <a:t>10</a:t>
            </a:r>
          </a:p>
        </p:txBody>
      </p:sp>
      <p:sp>
        <p:nvSpPr>
          <p:cNvPr id="88069" name="Rectangle 5"/>
          <p:cNvSpPr>
            <a:spLocks noChangeArrowheads="1"/>
          </p:cNvSpPr>
          <p:nvPr/>
        </p:nvSpPr>
        <p:spPr bwMode="auto">
          <a:xfrm>
            <a:off x="5473700" y="1970088"/>
            <a:ext cx="414338"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6</a:t>
            </a:r>
          </a:p>
        </p:txBody>
      </p:sp>
      <p:sp>
        <p:nvSpPr>
          <p:cNvPr id="88070" name="Rectangle 6"/>
          <p:cNvSpPr>
            <a:spLocks noChangeArrowheads="1"/>
          </p:cNvSpPr>
          <p:nvPr/>
        </p:nvSpPr>
        <p:spPr bwMode="auto">
          <a:xfrm>
            <a:off x="5060950" y="1970088"/>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1</a:t>
            </a:r>
          </a:p>
        </p:txBody>
      </p:sp>
      <p:sp>
        <p:nvSpPr>
          <p:cNvPr id="88071" name="Rectangle 7"/>
          <p:cNvSpPr>
            <a:spLocks noChangeArrowheads="1"/>
          </p:cNvSpPr>
          <p:nvPr/>
        </p:nvSpPr>
        <p:spPr bwMode="auto">
          <a:xfrm>
            <a:off x="4648200" y="1970088"/>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4</a:t>
            </a:r>
          </a:p>
        </p:txBody>
      </p:sp>
      <p:sp>
        <p:nvSpPr>
          <p:cNvPr id="88072" name="Rectangle 8"/>
          <p:cNvSpPr>
            <a:spLocks noChangeArrowheads="1"/>
          </p:cNvSpPr>
          <p:nvPr/>
        </p:nvSpPr>
        <p:spPr bwMode="auto">
          <a:xfrm>
            <a:off x="4233863" y="1970088"/>
            <a:ext cx="414337"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5</a:t>
            </a:r>
          </a:p>
        </p:txBody>
      </p:sp>
      <p:sp>
        <p:nvSpPr>
          <p:cNvPr id="88073" name="Rectangle 9"/>
          <p:cNvSpPr>
            <a:spLocks noChangeArrowheads="1"/>
          </p:cNvSpPr>
          <p:nvPr/>
        </p:nvSpPr>
        <p:spPr bwMode="auto">
          <a:xfrm>
            <a:off x="3821113" y="1970088"/>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3</a:t>
            </a:r>
          </a:p>
        </p:txBody>
      </p:sp>
      <p:sp>
        <p:nvSpPr>
          <p:cNvPr id="88074" name="Rectangle 10"/>
          <p:cNvSpPr>
            <a:spLocks noChangeArrowheads="1"/>
          </p:cNvSpPr>
          <p:nvPr/>
        </p:nvSpPr>
        <p:spPr bwMode="auto">
          <a:xfrm>
            <a:off x="3406775" y="1970088"/>
            <a:ext cx="414338"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8</a:t>
            </a:r>
          </a:p>
        </p:txBody>
      </p:sp>
      <p:sp>
        <p:nvSpPr>
          <p:cNvPr id="88075" name="Rectangle 11"/>
          <p:cNvSpPr>
            <a:spLocks noChangeArrowheads="1"/>
          </p:cNvSpPr>
          <p:nvPr/>
        </p:nvSpPr>
        <p:spPr bwMode="auto">
          <a:xfrm>
            <a:off x="2994025" y="1970088"/>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9</a:t>
            </a:r>
          </a:p>
        </p:txBody>
      </p:sp>
      <p:sp>
        <p:nvSpPr>
          <p:cNvPr id="88076" name="Line 12"/>
          <p:cNvSpPr>
            <a:spLocks noChangeShapeType="1"/>
          </p:cNvSpPr>
          <p:nvPr/>
        </p:nvSpPr>
        <p:spPr bwMode="auto">
          <a:xfrm>
            <a:off x="5473700" y="1970088"/>
            <a:ext cx="1588" cy="423862"/>
          </a:xfrm>
          <a:prstGeom prst="line">
            <a:avLst/>
          </a:prstGeom>
          <a:noFill/>
          <a:ln w="19050">
            <a:solidFill>
              <a:schemeClr val="tx1"/>
            </a:solidFill>
            <a:round/>
            <a:headEnd/>
            <a:tailEnd/>
          </a:ln>
          <a:effectLst/>
        </p:spPr>
        <p:txBody>
          <a:bodyPr/>
          <a:lstStyle/>
          <a:p>
            <a:endParaRPr lang="en-US"/>
          </a:p>
        </p:txBody>
      </p:sp>
      <p:sp>
        <p:nvSpPr>
          <p:cNvPr id="88077" name="Rectangle 13"/>
          <p:cNvSpPr>
            <a:spLocks noChangeArrowheads="1"/>
          </p:cNvSpPr>
          <p:nvPr/>
        </p:nvSpPr>
        <p:spPr bwMode="auto">
          <a:xfrm>
            <a:off x="6445250" y="1970088"/>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latin typeface="Comic Sans MS" pitchFamily="66" charset="0"/>
              </a:rPr>
              <a:t>7</a:t>
            </a:r>
          </a:p>
        </p:txBody>
      </p:sp>
      <p:sp>
        <p:nvSpPr>
          <p:cNvPr id="88078" name="Line 14"/>
          <p:cNvSpPr>
            <a:spLocks noChangeShapeType="1"/>
          </p:cNvSpPr>
          <p:nvPr/>
        </p:nvSpPr>
        <p:spPr bwMode="auto">
          <a:xfrm>
            <a:off x="6475413" y="1895475"/>
            <a:ext cx="1587" cy="619125"/>
          </a:xfrm>
          <a:prstGeom prst="line">
            <a:avLst/>
          </a:prstGeom>
          <a:noFill/>
          <a:ln w="38100">
            <a:solidFill>
              <a:schemeClr val="tx1"/>
            </a:solidFill>
            <a:round/>
            <a:headEnd/>
            <a:tailEnd/>
          </a:ln>
          <a:effectLst/>
        </p:spPr>
        <p:txBody>
          <a:bodyPr wrap="none" anchor="ctr"/>
          <a:lstStyle/>
          <a:p>
            <a:endParaRPr lang="en-US"/>
          </a:p>
        </p:txBody>
      </p:sp>
      <p:sp>
        <p:nvSpPr>
          <p:cNvPr id="88079" name="Rectangle 15"/>
          <p:cNvSpPr>
            <a:spLocks noChangeArrowheads="1"/>
          </p:cNvSpPr>
          <p:nvPr/>
        </p:nvSpPr>
        <p:spPr bwMode="auto">
          <a:xfrm>
            <a:off x="2579688" y="1970088"/>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2</a:t>
            </a:r>
          </a:p>
        </p:txBody>
      </p:sp>
      <p:grpSp>
        <p:nvGrpSpPr>
          <p:cNvPr id="2" name="Group 16"/>
          <p:cNvGrpSpPr>
            <a:grpSpLocks/>
          </p:cNvGrpSpPr>
          <p:nvPr/>
        </p:nvGrpSpPr>
        <p:grpSpPr bwMode="auto">
          <a:xfrm>
            <a:off x="2589213" y="1592263"/>
            <a:ext cx="4143375" cy="368300"/>
            <a:chOff x="1631" y="769"/>
            <a:chExt cx="2610" cy="232"/>
          </a:xfrm>
        </p:grpSpPr>
        <p:sp>
          <p:nvSpPr>
            <p:cNvPr id="88081" name="Text Box 17"/>
            <p:cNvSpPr txBox="1">
              <a:spLocks noChangeArrowheads="1"/>
            </p:cNvSpPr>
            <p:nvPr/>
          </p:nvSpPr>
          <p:spPr bwMode="auto">
            <a:xfrm>
              <a:off x="3210"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1</a:t>
              </a:r>
              <a:endParaRPr lang="en-US">
                <a:solidFill>
                  <a:schemeClr val="tx1"/>
                </a:solidFill>
              </a:endParaRPr>
            </a:p>
          </p:txBody>
        </p:sp>
        <p:sp>
          <p:nvSpPr>
            <p:cNvPr id="88082" name="Text Box 18"/>
            <p:cNvSpPr txBox="1">
              <a:spLocks noChangeArrowheads="1"/>
            </p:cNvSpPr>
            <p:nvPr/>
          </p:nvSpPr>
          <p:spPr bwMode="auto">
            <a:xfrm>
              <a:off x="1631" y="769"/>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2</a:t>
              </a:r>
              <a:endParaRPr lang="en-US">
                <a:solidFill>
                  <a:schemeClr val="tx1"/>
                </a:solidFill>
              </a:endParaRPr>
            </a:p>
          </p:txBody>
        </p:sp>
        <p:sp>
          <p:nvSpPr>
            <p:cNvPr id="88083" name="Text Box 19"/>
            <p:cNvSpPr txBox="1">
              <a:spLocks noChangeArrowheads="1"/>
            </p:cNvSpPr>
            <p:nvPr/>
          </p:nvSpPr>
          <p:spPr bwMode="auto">
            <a:xfrm>
              <a:off x="1894"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9</a:t>
              </a:r>
              <a:endParaRPr lang="en-US">
                <a:solidFill>
                  <a:schemeClr val="tx1"/>
                </a:solidFill>
              </a:endParaRPr>
            </a:p>
          </p:txBody>
        </p:sp>
        <p:sp>
          <p:nvSpPr>
            <p:cNvPr id="88084" name="Text Box 20"/>
            <p:cNvSpPr txBox="1">
              <a:spLocks noChangeArrowheads="1"/>
            </p:cNvSpPr>
            <p:nvPr/>
          </p:nvSpPr>
          <p:spPr bwMode="auto">
            <a:xfrm>
              <a:off x="2157"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8</a:t>
              </a:r>
              <a:endParaRPr lang="en-US">
                <a:solidFill>
                  <a:schemeClr val="tx1"/>
                </a:solidFill>
              </a:endParaRPr>
            </a:p>
          </p:txBody>
        </p:sp>
        <p:sp>
          <p:nvSpPr>
            <p:cNvPr id="88085" name="Text Box 21"/>
            <p:cNvSpPr txBox="1">
              <a:spLocks noChangeArrowheads="1"/>
            </p:cNvSpPr>
            <p:nvPr/>
          </p:nvSpPr>
          <p:spPr bwMode="auto">
            <a:xfrm>
              <a:off x="2683"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5</a:t>
              </a:r>
              <a:endParaRPr lang="en-US">
                <a:solidFill>
                  <a:schemeClr val="tx1"/>
                </a:solidFill>
              </a:endParaRPr>
            </a:p>
          </p:txBody>
        </p:sp>
        <p:sp>
          <p:nvSpPr>
            <p:cNvPr id="88086" name="Text Box 22"/>
            <p:cNvSpPr txBox="1">
              <a:spLocks noChangeArrowheads="1"/>
            </p:cNvSpPr>
            <p:nvPr/>
          </p:nvSpPr>
          <p:spPr bwMode="auto">
            <a:xfrm>
              <a:off x="2420" y="769"/>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3</a:t>
              </a:r>
              <a:endParaRPr lang="en-US">
                <a:solidFill>
                  <a:schemeClr val="tx1"/>
                </a:solidFill>
              </a:endParaRPr>
            </a:p>
          </p:txBody>
        </p:sp>
        <p:sp>
          <p:nvSpPr>
            <p:cNvPr id="88087" name="Text Box 23"/>
            <p:cNvSpPr txBox="1">
              <a:spLocks noChangeArrowheads="1"/>
            </p:cNvSpPr>
            <p:nvPr/>
          </p:nvSpPr>
          <p:spPr bwMode="auto">
            <a:xfrm>
              <a:off x="2947"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4</a:t>
              </a:r>
              <a:endParaRPr lang="en-US">
                <a:solidFill>
                  <a:schemeClr val="tx1"/>
                </a:solidFill>
              </a:endParaRPr>
            </a:p>
          </p:txBody>
        </p:sp>
        <p:sp>
          <p:nvSpPr>
            <p:cNvPr id="88088" name="Text Box 24"/>
            <p:cNvSpPr txBox="1">
              <a:spLocks noChangeArrowheads="1"/>
            </p:cNvSpPr>
            <p:nvPr/>
          </p:nvSpPr>
          <p:spPr bwMode="auto">
            <a:xfrm>
              <a:off x="3473"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6</a:t>
              </a:r>
              <a:endParaRPr lang="en-US">
                <a:solidFill>
                  <a:schemeClr val="tx1"/>
                </a:solidFill>
              </a:endParaRPr>
            </a:p>
          </p:txBody>
        </p:sp>
        <p:sp>
          <p:nvSpPr>
            <p:cNvPr id="88089" name="Text Box 25"/>
            <p:cNvSpPr txBox="1">
              <a:spLocks noChangeArrowheads="1"/>
            </p:cNvSpPr>
            <p:nvPr/>
          </p:nvSpPr>
          <p:spPr bwMode="auto">
            <a:xfrm>
              <a:off x="3680" y="770"/>
              <a:ext cx="294"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10</a:t>
              </a:r>
              <a:endParaRPr lang="en-US">
                <a:solidFill>
                  <a:schemeClr val="tx1"/>
                </a:solidFill>
              </a:endParaRPr>
            </a:p>
          </p:txBody>
        </p:sp>
        <p:sp>
          <p:nvSpPr>
            <p:cNvPr id="88090" name="Text Box 26"/>
            <p:cNvSpPr txBox="1">
              <a:spLocks noChangeArrowheads="1"/>
            </p:cNvSpPr>
            <p:nvPr/>
          </p:nvSpPr>
          <p:spPr bwMode="auto">
            <a:xfrm>
              <a:off x="4000" y="769"/>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7</a:t>
              </a:r>
              <a:endParaRPr lang="en-US">
                <a:solidFill>
                  <a:schemeClr val="tx1"/>
                </a:solidFill>
              </a:endParaRPr>
            </a:p>
          </p:txBody>
        </p:sp>
      </p:grpSp>
    </p:spTree>
  </p:cSld>
  <p:clrMapOvr>
    <a:masterClrMapping/>
  </p:clrMapOvr>
  <p:transition advClick="0" advTm="1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6"/>
          <p:cNvSpPr>
            <a:spLocks noGrp="1"/>
          </p:cNvSpPr>
          <p:nvPr>
            <p:ph type="sldNum" sz="quarter" idx="12"/>
          </p:nvPr>
        </p:nvSpPr>
        <p:spPr/>
        <p:txBody>
          <a:bodyPr/>
          <a:lstStyle/>
          <a:p>
            <a:fld id="{07529974-8C50-4397-A829-14FA0B7CC89D}" type="slidenum">
              <a:rPr lang="en-US"/>
              <a:pPr/>
              <a:t>57</a:t>
            </a:fld>
            <a:endParaRPr lang="en-US"/>
          </a:p>
        </p:txBody>
      </p:sp>
      <p:sp>
        <p:nvSpPr>
          <p:cNvPr id="93186" name="Rectangle 2"/>
          <p:cNvSpPr>
            <a:spLocks noGrp="1" noChangeArrowheads="1"/>
          </p:cNvSpPr>
          <p:nvPr>
            <p:ph type="title"/>
          </p:nvPr>
        </p:nvSpPr>
        <p:spPr/>
        <p:txBody>
          <a:bodyPr/>
          <a:lstStyle/>
          <a:p>
            <a:r>
              <a:rPr lang="en-US" sz="4000"/>
              <a:t>Expected Number of Total Comparisons in PARTITION</a:t>
            </a:r>
          </a:p>
        </p:txBody>
      </p:sp>
      <p:sp>
        <p:nvSpPr>
          <p:cNvPr id="93187" name="Rectangle 3"/>
          <p:cNvSpPr>
            <a:spLocks noGrp="1" noChangeArrowheads="1"/>
          </p:cNvSpPr>
          <p:nvPr>
            <p:ph type="body" sz="half" idx="1"/>
          </p:nvPr>
        </p:nvSpPr>
        <p:spPr>
          <a:xfrm>
            <a:off x="685800" y="1676400"/>
            <a:ext cx="7543800" cy="1371600"/>
          </a:xfrm>
        </p:spPr>
        <p:txBody>
          <a:bodyPr/>
          <a:lstStyle/>
          <a:p>
            <a:pPr>
              <a:buFontTx/>
              <a:buNone/>
            </a:pPr>
            <a:r>
              <a:rPr lang="en-US" sz="1800"/>
              <a:t>	</a:t>
            </a:r>
            <a:r>
              <a:rPr lang="en-US" sz="2000"/>
              <a:t>Let X</a:t>
            </a:r>
            <a:r>
              <a:rPr lang="en-US" sz="2000" baseline="-25000"/>
              <a:t>ij</a:t>
            </a:r>
            <a:r>
              <a:rPr lang="en-US" sz="2000"/>
              <a:t> = I {z</a:t>
            </a:r>
            <a:r>
              <a:rPr lang="en-US" sz="2000" baseline="-25000"/>
              <a:t>i</a:t>
            </a:r>
            <a:r>
              <a:rPr lang="en-US" sz="2000"/>
              <a:t> is compared to z</a:t>
            </a:r>
            <a:r>
              <a:rPr lang="en-US" sz="2000" baseline="-25000"/>
              <a:t>j</a:t>
            </a:r>
            <a:r>
              <a:rPr lang="en-US" sz="2000"/>
              <a:t> }</a:t>
            </a:r>
          </a:p>
          <a:p>
            <a:pPr>
              <a:buFontTx/>
              <a:buNone/>
            </a:pPr>
            <a:r>
              <a:rPr lang="en-US" sz="2000"/>
              <a:t>	Let  X be the total number of comparisons performed by the algorithm. Then</a:t>
            </a:r>
            <a:endParaRPr lang="en-US" sz="1800" b="1">
              <a:solidFill>
                <a:srgbClr val="CC0000"/>
              </a:solidFill>
            </a:endParaRPr>
          </a:p>
        </p:txBody>
      </p:sp>
      <p:graphicFrame>
        <p:nvGraphicFramePr>
          <p:cNvPr id="93188" name="Object 4"/>
          <p:cNvGraphicFramePr>
            <a:graphicFrameLocks noChangeAspect="1"/>
          </p:cNvGraphicFramePr>
          <p:nvPr>
            <p:ph sz="quarter" idx="4294967295"/>
          </p:nvPr>
        </p:nvGraphicFramePr>
        <p:xfrm>
          <a:off x="1371600" y="4476750"/>
          <a:ext cx="1593850" cy="473075"/>
        </p:xfrm>
        <a:graphic>
          <a:graphicData uri="http://schemas.openxmlformats.org/presentationml/2006/ole">
            <p:oleObj spid="_x0000_s139266" name="Equation" r:id="rId4" imgW="495000" imgH="203040" progId="Equation.3">
              <p:embed/>
            </p:oleObj>
          </a:graphicData>
        </a:graphic>
      </p:graphicFrame>
      <p:sp>
        <p:nvSpPr>
          <p:cNvPr id="93189" name="Text Box 5"/>
          <p:cNvSpPr txBox="1">
            <a:spLocks noChangeArrowheads="1"/>
          </p:cNvSpPr>
          <p:nvPr/>
        </p:nvSpPr>
        <p:spPr bwMode="auto">
          <a:xfrm>
            <a:off x="5054600" y="5073650"/>
            <a:ext cx="1606550" cy="641350"/>
          </a:xfrm>
          <a:prstGeom prst="rect">
            <a:avLst/>
          </a:prstGeom>
          <a:noFill/>
          <a:ln w="9525" algn="ctr">
            <a:noFill/>
            <a:miter lim="800000"/>
            <a:headEnd/>
            <a:tailEnd/>
          </a:ln>
          <a:effectLst/>
        </p:spPr>
        <p:txBody>
          <a:bodyPr wrap="none">
            <a:spAutoFit/>
          </a:bodyPr>
          <a:lstStyle/>
          <a:p>
            <a:r>
              <a:rPr lang="en-US">
                <a:solidFill>
                  <a:schemeClr val="tx1"/>
                </a:solidFill>
              </a:rPr>
              <a:t>by linearity</a:t>
            </a:r>
          </a:p>
          <a:p>
            <a:r>
              <a:rPr lang="en-US">
                <a:solidFill>
                  <a:schemeClr val="tx1"/>
                </a:solidFill>
              </a:rPr>
              <a:t>of expectation</a:t>
            </a:r>
          </a:p>
        </p:txBody>
      </p:sp>
      <p:graphicFrame>
        <p:nvGraphicFramePr>
          <p:cNvPr id="93191" name="Object 7"/>
          <p:cNvGraphicFramePr>
            <a:graphicFrameLocks noChangeAspect="1"/>
          </p:cNvGraphicFramePr>
          <p:nvPr/>
        </p:nvGraphicFramePr>
        <p:xfrm>
          <a:off x="3001963" y="4322763"/>
          <a:ext cx="2119312" cy="838200"/>
        </p:xfrm>
        <a:graphic>
          <a:graphicData uri="http://schemas.openxmlformats.org/presentationml/2006/ole">
            <p:oleObj spid="_x0000_s139267" name="Equation" r:id="rId5" imgW="990360" imgH="482400" progId="Equation.3">
              <p:embed/>
            </p:oleObj>
          </a:graphicData>
        </a:graphic>
      </p:graphicFrame>
      <p:graphicFrame>
        <p:nvGraphicFramePr>
          <p:cNvPr id="93192" name="Object 8"/>
          <p:cNvGraphicFramePr>
            <a:graphicFrameLocks noChangeAspect="1"/>
          </p:cNvGraphicFramePr>
          <p:nvPr/>
        </p:nvGraphicFramePr>
        <p:xfrm>
          <a:off x="5246688" y="4364038"/>
          <a:ext cx="1839912" cy="817562"/>
        </p:xfrm>
        <a:graphic>
          <a:graphicData uri="http://schemas.openxmlformats.org/presentationml/2006/ole">
            <p:oleObj spid="_x0000_s139268" name="Equation" r:id="rId6" imgW="812520" imgH="444240" progId="Equation.3">
              <p:embed/>
            </p:oleObj>
          </a:graphicData>
        </a:graphic>
      </p:graphicFrame>
      <p:graphicFrame>
        <p:nvGraphicFramePr>
          <p:cNvPr id="93193" name="Object 9"/>
          <p:cNvGraphicFramePr>
            <a:graphicFrameLocks noChangeAspect="1"/>
          </p:cNvGraphicFramePr>
          <p:nvPr/>
        </p:nvGraphicFramePr>
        <p:xfrm>
          <a:off x="2713038" y="5675313"/>
          <a:ext cx="3687762" cy="801687"/>
        </p:xfrm>
        <a:graphic>
          <a:graphicData uri="http://schemas.openxmlformats.org/presentationml/2006/ole">
            <p:oleObj spid="_x0000_s139269" name="Equation" r:id="rId7" imgW="2044440" imgH="444240" progId="Equation.3">
              <p:embed/>
            </p:oleObj>
          </a:graphicData>
        </a:graphic>
      </p:graphicFrame>
      <p:sp>
        <p:nvSpPr>
          <p:cNvPr id="93194" name="Text Box 10"/>
          <p:cNvSpPr txBox="1">
            <a:spLocks noChangeArrowheads="1"/>
          </p:cNvSpPr>
          <p:nvPr/>
        </p:nvSpPr>
        <p:spPr bwMode="auto">
          <a:xfrm>
            <a:off x="5334000" y="1371600"/>
            <a:ext cx="1822450" cy="641350"/>
          </a:xfrm>
          <a:prstGeom prst="rect">
            <a:avLst/>
          </a:prstGeom>
          <a:noFill/>
          <a:ln w="9525">
            <a:noFill/>
            <a:miter lim="800000"/>
            <a:headEnd/>
            <a:tailEnd/>
          </a:ln>
          <a:effectLst/>
        </p:spPr>
        <p:txBody>
          <a:bodyPr wrap="none">
            <a:spAutoFit/>
          </a:bodyPr>
          <a:lstStyle/>
          <a:p>
            <a:r>
              <a:rPr lang="en-US">
                <a:solidFill>
                  <a:schemeClr val="tx1"/>
                </a:solidFill>
              </a:rPr>
              <a:t>indicator</a:t>
            </a:r>
          </a:p>
          <a:p>
            <a:r>
              <a:rPr lang="en-US">
                <a:solidFill>
                  <a:schemeClr val="tx1"/>
                </a:solidFill>
              </a:rPr>
              <a:t>random variable</a:t>
            </a:r>
          </a:p>
        </p:txBody>
      </p:sp>
      <p:sp>
        <p:nvSpPr>
          <p:cNvPr id="93195" name="Line 11"/>
          <p:cNvSpPr>
            <a:spLocks noChangeShapeType="1"/>
          </p:cNvSpPr>
          <p:nvPr/>
        </p:nvSpPr>
        <p:spPr bwMode="auto">
          <a:xfrm flipH="1" flipV="1">
            <a:off x="4648200" y="1828800"/>
            <a:ext cx="533400" cy="0"/>
          </a:xfrm>
          <a:prstGeom prst="line">
            <a:avLst/>
          </a:prstGeom>
          <a:noFill/>
          <a:ln w="22225">
            <a:solidFill>
              <a:schemeClr val="tx1"/>
            </a:solidFill>
            <a:round/>
            <a:headEnd/>
            <a:tailEnd type="triangle" w="med" len="med"/>
          </a:ln>
          <a:effectLst/>
        </p:spPr>
        <p:txBody>
          <a:bodyPr/>
          <a:lstStyle/>
          <a:p>
            <a:endParaRPr lang="en-US"/>
          </a:p>
        </p:txBody>
      </p:sp>
      <p:graphicFrame>
        <p:nvGraphicFramePr>
          <p:cNvPr id="93196" name="Object 12"/>
          <p:cNvGraphicFramePr>
            <a:graphicFrameLocks noChangeAspect="1"/>
          </p:cNvGraphicFramePr>
          <p:nvPr>
            <p:ph sz="half" idx="2"/>
          </p:nvPr>
        </p:nvGraphicFramePr>
        <p:xfrm>
          <a:off x="3200400" y="2514600"/>
          <a:ext cx="2362200" cy="1371600"/>
        </p:xfrm>
        <a:graphic>
          <a:graphicData uri="http://schemas.openxmlformats.org/presentationml/2006/ole">
            <p:oleObj spid="_x0000_s139270" name="Equation" r:id="rId8" imgW="1041120" imgH="711000" progId="Equation.3">
              <p:embed/>
            </p:oleObj>
          </a:graphicData>
        </a:graphic>
      </p:graphicFrame>
      <p:sp>
        <p:nvSpPr>
          <p:cNvPr id="93198" name="Text Box 14"/>
          <p:cNvSpPr txBox="1">
            <a:spLocks noChangeArrowheads="1"/>
          </p:cNvSpPr>
          <p:nvPr/>
        </p:nvSpPr>
        <p:spPr bwMode="auto">
          <a:xfrm>
            <a:off x="1203325" y="3479800"/>
            <a:ext cx="7937500" cy="396875"/>
          </a:xfrm>
          <a:prstGeom prst="rect">
            <a:avLst/>
          </a:prstGeom>
          <a:noFill/>
          <a:ln w="9525">
            <a:noFill/>
            <a:miter lim="800000"/>
            <a:headEnd/>
            <a:tailEnd/>
          </a:ln>
          <a:effectLst/>
        </p:spPr>
        <p:txBody>
          <a:bodyPr wrap="none">
            <a:spAutoFit/>
          </a:bodyPr>
          <a:lstStyle/>
          <a:p>
            <a:r>
              <a:rPr lang="en-US" sz="2000">
                <a:solidFill>
                  <a:schemeClr val="tx1"/>
                </a:solidFill>
              </a:rPr>
              <a:t>The expected number of comparisons performed by the algorithm is  </a:t>
            </a:r>
          </a:p>
        </p:txBody>
      </p:sp>
    </p:spTree>
  </p:cSld>
  <p:clrMapOvr>
    <a:masterClrMapping/>
  </p:clrMapOvr>
  <p:transition advClick="0" advTm="1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fld id="{93B34854-6C4D-4616-9E98-6D3818B2C8A4}" type="slidenum">
              <a:rPr lang="en-US"/>
              <a:pPr/>
              <a:t>58</a:t>
            </a:fld>
            <a:endParaRPr lang="en-US"/>
          </a:p>
        </p:txBody>
      </p:sp>
      <p:sp>
        <p:nvSpPr>
          <p:cNvPr id="95234" name="Rectangle 2"/>
          <p:cNvSpPr>
            <a:spLocks noGrp="1" noChangeArrowheads="1"/>
          </p:cNvSpPr>
          <p:nvPr>
            <p:ph type="title"/>
          </p:nvPr>
        </p:nvSpPr>
        <p:spPr/>
        <p:txBody>
          <a:bodyPr/>
          <a:lstStyle/>
          <a:p>
            <a:r>
              <a:rPr lang="en-US" sz="4000"/>
              <a:t>Comparisons in PARTITION</a:t>
            </a:r>
          </a:p>
        </p:txBody>
      </p:sp>
      <p:sp>
        <p:nvSpPr>
          <p:cNvPr id="95235" name="Rectangle 3"/>
          <p:cNvSpPr>
            <a:spLocks noGrp="1" noChangeArrowheads="1"/>
          </p:cNvSpPr>
          <p:nvPr>
            <p:ph type="body" idx="1"/>
          </p:nvPr>
        </p:nvSpPr>
        <p:spPr>
          <a:xfrm>
            <a:off x="350838" y="1214438"/>
            <a:ext cx="8509000" cy="5241925"/>
          </a:xfrm>
        </p:spPr>
        <p:txBody>
          <a:bodyPr/>
          <a:lstStyle/>
          <a:p>
            <a:pPr>
              <a:lnSpc>
                <a:spcPct val="140000"/>
              </a:lnSpc>
              <a:buFontTx/>
              <a:buNone/>
            </a:pPr>
            <a:r>
              <a:rPr lang="en-US"/>
              <a:t>	</a:t>
            </a:r>
            <a:r>
              <a:rPr lang="en-US" sz="2000" u="sng"/>
              <a:t>Observation 1</a:t>
            </a:r>
            <a:r>
              <a:rPr lang="en-US" sz="2000"/>
              <a:t>: Each pair of elements is compared </a:t>
            </a:r>
            <a:r>
              <a:rPr lang="en-US" sz="2000" b="1"/>
              <a:t>at most once</a:t>
            </a:r>
            <a:r>
              <a:rPr lang="en-US" sz="2000"/>
              <a:t> during the entire execution of the algorithm</a:t>
            </a:r>
          </a:p>
          <a:p>
            <a:pPr lvl="1">
              <a:lnSpc>
                <a:spcPct val="140000"/>
              </a:lnSpc>
            </a:pPr>
            <a:r>
              <a:rPr lang="en-US" sz="2000"/>
              <a:t>Elements are compared only to the pivot point!</a:t>
            </a:r>
          </a:p>
          <a:p>
            <a:pPr lvl="1">
              <a:lnSpc>
                <a:spcPct val="140000"/>
              </a:lnSpc>
            </a:pPr>
            <a:r>
              <a:rPr lang="en-US" sz="2000"/>
              <a:t>Pivot point is excluded from future calls to PARTITION</a:t>
            </a:r>
          </a:p>
        </p:txBody>
      </p:sp>
      <p:sp>
        <p:nvSpPr>
          <p:cNvPr id="95236" name="Rectangle 4"/>
          <p:cNvSpPr>
            <a:spLocks noChangeArrowheads="1"/>
          </p:cNvSpPr>
          <p:nvPr/>
        </p:nvSpPr>
        <p:spPr bwMode="auto">
          <a:xfrm>
            <a:off x="685800" y="3675063"/>
            <a:ext cx="8305800" cy="592137"/>
          </a:xfrm>
          <a:prstGeom prst="rect">
            <a:avLst/>
          </a:prstGeom>
          <a:noFill/>
          <a:ln w="9525">
            <a:noFill/>
            <a:miter lim="800000"/>
            <a:headEnd/>
            <a:tailEnd/>
          </a:ln>
          <a:effectLst/>
        </p:spPr>
        <p:txBody>
          <a:bodyPr/>
          <a:lstStyle/>
          <a:p>
            <a:pPr marL="342900" indent="-342900">
              <a:lnSpc>
                <a:spcPct val="90000"/>
              </a:lnSpc>
              <a:spcBef>
                <a:spcPct val="20000"/>
              </a:spcBef>
            </a:pPr>
            <a:r>
              <a:rPr lang="en-US" sz="2000" u="sng">
                <a:solidFill>
                  <a:schemeClr val="tx1"/>
                </a:solidFill>
              </a:rPr>
              <a:t>Observation 2</a:t>
            </a:r>
            <a:r>
              <a:rPr lang="en-US" sz="2000">
                <a:solidFill>
                  <a:schemeClr val="tx1"/>
                </a:solidFill>
              </a:rPr>
              <a:t>: Only the pivot is compared with elements in both 		           partitions</a:t>
            </a:r>
          </a:p>
        </p:txBody>
      </p:sp>
      <p:grpSp>
        <p:nvGrpSpPr>
          <p:cNvPr id="2" name="Group 5"/>
          <p:cNvGrpSpPr>
            <a:grpSpLocks/>
          </p:cNvGrpSpPr>
          <p:nvPr/>
        </p:nvGrpSpPr>
        <p:grpSpPr bwMode="auto">
          <a:xfrm>
            <a:off x="1027113" y="4387850"/>
            <a:ext cx="6697662" cy="1379538"/>
            <a:chOff x="783" y="769"/>
            <a:chExt cx="4219" cy="869"/>
          </a:xfrm>
        </p:grpSpPr>
        <p:sp>
          <p:nvSpPr>
            <p:cNvPr id="95238" name="Text Box 6"/>
            <p:cNvSpPr txBox="1">
              <a:spLocks noChangeArrowheads="1"/>
            </p:cNvSpPr>
            <p:nvPr/>
          </p:nvSpPr>
          <p:spPr bwMode="auto">
            <a:xfrm>
              <a:off x="3210"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1</a:t>
              </a:r>
              <a:endParaRPr lang="en-US">
                <a:solidFill>
                  <a:schemeClr val="tx1"/>
                </a:solidFill>
              </a:endParaRPr>
            </a:p>
          </p:txBody>
        </p:sp>
        <p:sp>
          <p:nvSpPr>
            <p:cNvPr id="95239" name="Text Box 7"/>
            <p:cNvSpPr txBox="1">
              <a:spLocks noChangeArrowheads="1"/>
            </p:cNvSpPr>
            <p:nvPr/>
          </p:nvSpPr>
          <p:spPr bwMode="auto">
            <a:xfrm>
              <a:off x="1631" y="769"/>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2</a:t>
              </a:r>
              <a:endParaRPr lang="en-US">
                <a:solidFill>
                  <a:schemeClr val="tx1"/>
                </a:solidFill>
              </a:endParaRPr>
            </a:p>
          </p:txBody>
        </p:sp>
        <p:sp>
          <p:nvSpPr>
            <p:cNvPr id="95240" name="Text Box 8"/>
            <p:cNvSpPr txBox="1">
              <a:spLocks noChangeArrowheads="1"/>
            </p:cNvSpPr>
            <p:nvPr/>
          </p:nvSpPr>
          <p:spPr bwMode="auto">
            <a:xfrm>
              <a:off x="1894"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9</a:t>
              </a:r>
              <a:endParaRPr lang="en-US">
                <a:solidFill>
                  <a:schemeClr val="tx1"/>
                </a:solidFill>
              </a:endParaRPr>
            </a:p>
          </p:txBody>
        </p:sp>
        <p:sp>
          <p:nvSpPr>
            <p:cNvPr id="95241" name="Text Box 9"/>
            <p:cNvSpPr txBox="1">
              <a:spLocks noChangeArrowheads="1"/>
            </p:cNvSpPr>
            <p:nvPr/>
          </p:nvSpPr>
          <p:spPr bwMode="auto">
            <a:xfrm>
              <a:off x="2157"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8</a:t>
              </a:r>
              <a:endParaRPr lang="en-US">
                <a:solidFill>
                  <a:schemeClr val="tx1"/>
                </a:solidFill>
              </a:endParaRPr>
            </a:p>
          </p:txBody>
        </p:sp>
        <p:sp>
          <p:nvSpPr>
            <p:cNvPr id="95242" name="Text Box 10"/>
            <p:cNvSpPr txBox="1">
              <a:spLocks noChangeArrowheads="1"/>
            </p:cNvSpPr>
            <p:nvPr/>
          </p:nvSpPr>
          <p:spPr bwMode="auto">
            <a:xfrm>
              <a:off x="2683"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5</a:t>
              </a:r>
              <a:endParaRPr lang="en-US">
                <a:solidFill>
                  <a:schemeClr val="tx1"/>
                </a:solidFill>
              </a:endParaRPr>
            </a:p>
          </p:txBody>
        </p:sp>
        <p:sp>
          <p:nvSpPr>
            <p:cNvPr id="95243" name="Text Box 11"/>
            <p:cNvSpPr txBox="1">
              <a:spLocks noChangeArrowheads="1"/>
            </p:cNvSpPr>
            <p:nvPr/>
          </p:nvSpPr>
          <p:spPr bwMode="auto">
            <a:xfrm>
              <a:off x="2420" y="769"/>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3</a:t>
              </a:r>
              <a:endParaRPr lang="en-US">
                <a:solidFill>
                  <a:schemeClr val="tx1"/>
                </a:solidFill>
              </a:endParaRPr>
            </a:p>
          </p:txBody>
        </p:sp>
        <p:sp>
          <p:nvSpPr>
            <p:cNvPr id="95244" name="Text Box 12"/>
            <p:cNvSpPr txBox="1">
              <a:spLocks noChangeArrowheads="1"/>
            </p:cNvSpPr>
            <p:nvPr/>
          </p:nvSpPr>
          <p:spPr bwMode="auto">
            <a:xfrm>
              <a:off x="2947"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4</a:t>
              </a:r>
              <a:endParaRPr lang="en-US">
                <a:solidFill>
                  <a:schemeClr val="tx1"/>
                </a:solidFill>
              </a:endParaRPr>
            </a:p>
          </p:txBody>
        </p:sp>
        <p:sp>
          <p:nvSpPr>
            <p:cNvPr id="95245" name="Text Box 13"/>
            <p:cNvSpPr txBox="1">
              <a:spLocks noChangeArrowheads="1"/>
            </p:cNvSpPr>
            <p:nvPr/>
          </p:nvSpPr>
          <p:spPr bwMode="auto">
            <a:xfrm>
              <a:off x="3473" y="770"/>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6</a:t>
              </a:r>
              <a:endParaRPr lang="en-US">
                <a:solidFill>
                  <a:schemeClr val="tx1"/>
                </a:solidFill>
              </a:endParaRPr>
            </a:p>
          </p:txBody>
        </p:sp>
        <p:sp>
          <p:nvSpPr>
            <p:cNvPr id="95246" name="Text Box 14"/>
            <p:cNvSpPr txBox="1">
              <a:spLocks noChangeArrowheads="1"/>
            </p:cNvSpPr>
            <p:nvPr/>
          </p:nvSpPr>
          <p:spPr bwMode="auto">
            <a:xfrm>
              <a:off x="3680" y="770"/>
              <a:ext cx="294"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10</a:t>
              </a:r>
              <a:endParaRPr lang="en-US">
                <a:solidFill>
                  <a:schemeClr val="tx1"/>
                </a:solidFill>
              </a:endParaRPr>
            </a:p>
          </p:txBody>
        </p:sp>
        <p:sp>
          <p:nvSpPr>
            <p:cNvPr id="95247" name="Text Box 15"/>
            <p:cNvSpPr txBox="1">
              <a:spLocks noChangeArrowheads="1"/>
            </p:cNvSpPr>
            <p:nvPr/>
          </p:nvSpPr>
          <p:spPr bwMode="auto">
            <a:xfrm>
              <a:off x="4000" y="769"/>
              <a:ext cx="241" cy="231"/>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7</a:t>
              </a:r>
              <a:endParaRPr lang="en-US">
                <a:solidFill>
                  <a:schemeClr val="tx1"/>
                </a:solidFill>
              </a:endParaRPr>
            </a:p>
          </p:txBody>
        </p:sp>
        <p:grpSp>
          <p:nvGrpSpPr>
            <p:cNvPr id="3" name="Group 16"/>
            <p:cNvGrpSpPr>
              <a:grpSpLocks/>
            </p:cNvGrpSpPr>
            <p:nvPr/>
          </p:nvGrpSpPr>
          <p:grpSpPr bwMode="auto">
            <a:xfrm>
              <a:off x="783" y="940"/>
              <a:ext cx="4219" cy="698"/>
              <a:chOff x="783" y="940"/>
              <a:chExt cx="4219" cy="698"/>
            </a:xfrm>
          </p:grpSpPr>
          <p:sp>
            <p:nvSpPr>
              <p:cNvPr id="95249" name="Rectangle 17"/>
              <p:cNvSpPr>
                <a:spLocks noChangeArrowheads="1"/>
              </p:cNvSpPr>
              <p:nvPr/>
            </p:nvSpPr>
            <p:spPr bwMode="auto">
              <a:xfrm>
                <a:off x="3709" y="1007"/>
                <a:ext cx="260" cy="267"/>
              </a:xfrm>
              <a:prstGeom prst="rect">
                <a:avLst/>
              </a:prstGeom>
              <a:noFill/>
              <a:ln w="19050">
                <a:solidFill>
                  <a:schemeClr val="tx1"/>
                </a:solidFill>
                <a:miter lim="800000"/>
                <a:headEnd/>
                <a:tailEnd/>
              </a:ln>
              <a:effectLst/>
            </p:spPr>
            <p:txBody>
              <a:bodyPr/>
              <a:lstStyle/>
              <a:p>
                <a:pPr algn="ctr">
                  <a:spcBef>
                    <a:spcPct val="20000"/>
                  </a:spcBef>
                </a:pPr>
                <a:r>
                  <a:rPr lang="en-US" sz="1600">
                    <a:solidFill>
                      <a:schemeClr val="tx1"/>
                    </a:solidFill>
                  </a:rPr>
                  <a:t>10</a:t>
                </a:r>
              </a:p>
            </p:txBody>
          </p:sp>
          <p:sp>
            <p:nvSpPr>
              <p:cNvPr id="95250" name="Rectangle 18"/>
              <p:cNvSpPr>
                <a:spLocks noChangeArrowheads="1"/>
              </p:cNvSpPr>
              <p:nvPr/>
            </p:nvSpPr>
            <p:spPr bwMode="auto">
              <a:xfrm>
                <a:off x="3448" y="1007"/>
                <a:ext cx="261"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6</a:t>
                </a:r>
              </a:p>
            </p:txBody>
          </p:sp>
          <p:sp>
            <p:nvSpPr>
              <p:cNvPr id="95251" name="Rectangle 19"/>
              <p:cNvSpPr>
                <a:spLocks noChangeArrowheads="1"/>
              </p:cNvSpPr>
              <p:nvPr/>
            </p:nvSpPr>
            <p:spPr bwMode="auto">
              <a:xfrm>
                <a:off x="3188" y="1007"/>
                <a:ext cx="260"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1</a:t>
                </a:r>
              </a:p>
            </p:txBody>
          </p:sp>
          <p:sp>
            <p:nvSpPr>
              <p:cNvPr id="95252" name="Rectangle 20"/>
              <p:cNvSpPr>
                <a:spLocks noChangeArrowheads="1"/>
              </p:cNvSpPr>
              <p:nvPr/>
            </p:nvSpPr>
            <p:spPr bwMode="auto">
              <a:xfrm>
                <a:off x="2928" y="1007"/>
                <a:ext cx="260"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4</a:t>
                </a:r>
              </a:p>
            </p:txBody>
          </p:sp>
          <p:sp>
            <p:nvSpPr>
              <p:cNvPr id="95253" name="Rectangle 21"/>
              <p:cNvSpPr>
                <a:spLocks noChangeArrowheads="1"/>
              </p:cNvSpPr>
              <p:nvPr/>
            </p:nvSpPr>
            <p:spPr bwMode="auto">
              <a:xfrm>
                <a:off x="2667" y="1007"/>
                <a:ext cx="261"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5</a:t>
                </a:r>
              </a:p>
            </p:txBody>
          </p:sp>
          <p:sp>
            <p:nvSpPr>
              <p:cNvPr id="95254" name="Rectangle 22"/>
              <p:cNvSpPr>
                <a:spLocks noChangeArrowheads="1"/>
              </p:cNvSpPr>
              <p:nvPr/>
            </p:nvSpPr>
            <p:spPr bwMode="auto">
              <a:xfrm>
                <a:off x="2407" y="1007"/>
                <a:ext cx="260"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3</a:t>
                </a:r>
              </a:p>
            </p:txBody>
          </p:sp>
          <p:sp>
            <p:nvSpPr>
              <p:cNvPr id="95255" name="Rectangle 23"/>
              <p:cNvSpPr>
                <a:spLocks noChangeArrowheads="1"/>
              </p:cNvSpPr>
              <p:nvPr/>
            </p:nvSpPr>
            <p:spPr bwMode="auto">
              <a:xfrm>
                <a:off x="2146" y="1007"/>
                <a:ext cx="261"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8</a:t>
                </a:r>
              </a:p>
            </p:txBody>
          </p:sp>
          <p:sp>
            <p:nvSpPr>
              <p:cNvPr id="95256" name="Rectangle 24"/>
              <p:cNvSpPr>
                <a:spLocks noChangeArrowheads="1"/>
              </p:cNvSpPr>
              <p:nvPr/>
            </p:nvSpPr>
            <p:spPr bwMode="auto">
              <a:xfrm>
                <a:off x="1886" y="1007"/>
                <a:ext cx="260"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9</a:t>
                </a:r>
              </a:p>
            </p:txBody>
          </p:sp>
          <p:sp>
            <p:nvSpPr>
              <p:cNvPr id="95257" name="Line 25"/>
              <p:cNvSpPr>
                <a:spLocks noChangeShapeType="1"/>
              </p:cNvSpPr>
              <p:nvPr/>
            </p:nvSpPr>
            <p:spPr bwMode="auto">
              <a:xfrm>
                <a:off x="3448" y="1007"/>
                <a:ext cx="1" cy="267"/>
              </a:xfrm>
              <a:prstGeom prst="line">
                <a:avLst/>
              </a:prstGeom>
              <a:noFill/>
              <a:ln w="19050">
                <a:solidFill>
                  <a:schemeClr val="tx1"/>
                </a:solidFill>
                <a:round/>
                <a:headEnd/>
                <a:tailEnd/>
              </a:ln>
              <a:effectLst/>
            </p:spPr>
            <p:txBody>
              <a:bodyPr/>
              <a:lstStyle/>
              <a:p>
                <a:endParaRPr lang="en-US"/>
              </a:p>
            </p:txBody>
          </p:sp>
          <p:sp>
            <p:nvSpPr>
              <p:cNvPr id="95258" name="Rectangle 26"/>
              <p:cNvSpPr>
                <a:spLocks noChangeArrowheads="1"/>
              </p:cNvSpPr>
              <p:nvPr/>
            </p:nvSpPr>
            <p:spPr bwMode="auto">
              <a:xfrm>
                <a:off x="3967" y="1007"/>
                <a:ext cx="260"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latin typeface="Comic Sans MS" pitchFamily="66" charset="0"/>
                  </a:rPr>
                  <a:t>7</a:t>
                </a:r>
              </a:p>
            </p:txBody>
          </p:sp>
          <p:sp>
            <p:nvSpPr>
              <p:cNvPr id="95259" name="Line 27"/>
              <p:cNvSpPr>
                <a:spLocks noChangeShapeType="1"/>
              </p:cNvSpPr>
              <p:nvPr/>
            </p:nvSpPr>
            <p:spPr bwMode="auto">
              <a:xfrm>
                <a:off x="3969" y="940"/>
                <a:ext cx="1" cy="390"/>
              </a:xfrm>
              <a:prstGeom prst="line">
                <a:avLst/>
              </a:prstGeom>
              <a:noFill/>
              <a:ln w="38100">
                <a:solidFill>
                  <a:schemeClr val="tx1"/>
                </a:solidFill>
                <a:round/>
                <a:headEnd/>
                <a:tailEnd/>
              </a:ln>
              <a:effectLst/>
            </p:spPr>
            <p:txBody>
              <a:bodyPr wrap="none" anchor="ctr"/>
              <a:lstStyle/>
              <a:p>
                <a:endParaRPr lang="en-US"/>
              </a:p>
            </p:txBody>
          </p:sp>
          <p:sp>
            <p:nvSpPr>
              <p:cNvPr id="95260" name="Rectangle 28"/>
              <p:cNvSpPr>
                <a:spLocks noChangeArrowheads="1"/>
              </p:cNvSpPr>
              <p:nvPr/>
            </p:nvSpPr>
            <p:spPr bwMode="auto">
              <a:xfrm>
                <a:off x="1625" y="1007"/>
                <a:ext cx="260" cy="267"/>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2</a:t>
                </a:r>
              </a:p>
            </p:txBody>
          </p:sp>
          <p:sp>
            <p:nvSpPr>
              <p:cNvPr id="95261" name="Text Box 29"/>
              <p:cNvSpPr txBox="1">
                <a:spLocks noChangeArrowheads="1"/>
              </p:cNvSpPr>
              <p:nvPr/>
            </p:nvSpPr>
            <p:spPr bwMode="auto">
              <a:xfrm>
                <a:off x="783" y="1326"/>
                <a:ext cx="2454" cy="250"/>
              </a:xfrm>
              <a:prstGeom prst="rect">
                <a:avLst/>
              </a:prstGeom>
              <a:noFill/>
              <a:ln w="9525">
                <a:noFill/>
                <a:miter lim="800000"/>
                <a:headEnd/>
                <a:tailEnd/>
              </a:ln>
              <a:effectLst/>
            </p:spPr>
            <p:txBody>
              <a:bodyPr>
                <a:spAutoFit/>
              </a:bodyPr>
              <a:lstStyle/>
              <a:p>
                <a:r>
                  <a:rPr lang="en-US" sz="2000">
                    <a:solidFill>
                      <a:schemeClr val="tx1"/>
                    </a:solidFill>
                  </a:rPr>
                  <a:t>Z</a:t>
                </a:r>
                <a:r>
                  <a:rPr lang="en-US" sz="2000" baseline="-25000">
                    <a:solidFill>
                      <a:schemeClr val="tx1"/>
                    </a:solidFill>
                  </a:rPr>
                  <a:t>1,6</a:t>
                </a:r>
                <a:r>
                  <a:rPr lang="en-US" sz="2000">
                    <a:solidFill>
                      <a:schemeClr val="tx1"/>
                    </a:solidFill>
                  </a:rPr>
                  <a:t>= {1, 2, 3, 4, 5, 6}</a:t>
                </a:r>
              </a:p>
            </p:txBody>
          </p:sp>
          <p:sp>
            <p:nvSpPr>
              <p:cNvPr id="95262" name="Text Box 30"/>
              <p:cNvSpPr txBox="1">
                <a:spLocks noChangeArrowheads="1"/>
              </p:cNvSpPr>
              <p:nvPr/>
            </p:nvSpPr>
            <p:spPr bwMode="auto">
              <a:xfrm>
                <a:off x="3824" y="1388"/>
                <a:ext cx="1178" cy="250"/>
              </a:xfrm>
              <a:prstGeom prst="rect">
                <a:avLst/>
              </a:prstGeom>
              <a:noFill/>
              <a:ln w="9525">
                <a:noFill/>
                <a:miter lim="800000"/>
                <a:headEnd/>
                <a:tailEnd/>
              </a:ln>
              <a:effectLst/>
            </p:spPr>
            <p:txBody>
              <a:bodyPr wrap="none">
                <a:spAutoFit/>
              </a:bodyPr>
              <a:lstStyle/>
              <a:p>
                <a:r>
                  <a:rPr lang="en-US" sz="2000">
                    <a:solidFill>
                      <a:schemeClr val="tx1"/>
                    </a:solidFill>
                  </a:rPr>
                  <a:t>Z</a:t>
                </a:r>
                <a:r>
                  <a:rPr lang="en-US" sz="2000" baseline="-25000">
                    <a:solidFill>
                      <a:schemeClr val="tx1"/>
                    </a:solidFill>
                  </a:rPr>
                  <a:t>8,9</a:t>
                </a:r>
                <a:r>
                  <a:rPr lang="en-US" sz="2000">
                    <a:solidFill>
                      <a:schemeClr val="tx1"/>
                    </a:solidFill>
                  </a:rPr>
                  <a:t> = {8, 9, 10}</a:t>
                </a:r>
              </a:p>
            </p:txBody>
          </p:sp>
          <p:sp>
            <p:nvSpPr>
              <p:cNvPr id="95263" name="Text Box 31"/>
              <p:cNvSpPr txBox="1">
                <a:spLocks noChangeArrowheads="1"/>
              </p:cNvSpPr>
              <p:nvPr/>
            </p:nvSpPr>
            <p:spPr bwMode="auto">
              <a:xfrm>
                <a:off x="3064" y="1388"/>
                <a:ext cx="311" cy="250"/>
              </a:xfrm>
              <a:prstGeom prst="rect">
                <a:avLst/>
              </a:prstGeom>
              <a:noFill/>
              <a:ln w="9525">
                <a:noFill/>
                <a:miter lim="800000"/>
                <a:headEnd/>
                <a:tailEnd/>
              </a:ln>
              <a:effectLst/>
            </p:spPr>
            <p:txBody>
              <a:bodyPr wrap="none">
                <a:spAutoFit/>
              </a:bodyPr>
              <a:lstStyle/>
              <a:p>
                <a:r>
                  <a:rPr lang="en-US" sz="2000">
                    <a:solidFill>
                      <a:schemeClr val="tx1"/>
                    </a:solidFill>
                  </a:rPr>
                  <a:t>{7}</a:t>
                </a:r>
              </a:p>
            </p:txBody>
          </p:sp>
        </p:grpSp>
      </p:grpSp>
      <p:sp>
        <p:nvSpPr>
          <p:cNvPr id="95264" name="Text Box 32"/>
          <p:cNvSpPr txBox="1">
            <a:spLocks noChangeArrowheads="1"/>
          </p:cNvSpPr>
          <p:nvPr/>
        </p:nvSpPr>
        <p:spPr bwMode="auto">
          <a:xfrm>
            <a:off x="4572000" y="5699125"/>
            <a:ext cx="720725" cy="396875"/>
          </a:xfrm>
          <a:prstGeom prst="rect">
            <a:avLst/>
          </a:prstGeom>
          <a:noFill/>
          <a:ln w="9525">
            <a:noFill/>
            <a:miter lim="800000"/>
            <a:headEnd/>
            <a:tailEnd/>
          </a:ln>
          <a:effectLst/>
        </p:spPr>
        <p:txBody>
          <a:bodyPr wrap="none">
            <a:spAutoFit/>
          </a:bodyPr>
          <a:lstStyle/>
          <a:p>
            <a:r>
              <a:rPr lang="en-US" sz="2000">
                <a:solidFill>
                  <a:schemeClr val="tx1"/>
                </a:solidFill>
              </a:rPr>
              <a:t>pivot</a:t>
            </a:r>
          </a:p>
        </p:txBody>
      </p:sp>
      <p:sp>
        <p:nvSpPr>
          <p:cNvPr id="95265" name="Text Box 33"/>
          <p:cNvSpPr txBox="1">
            <a:spLocks noChangeArrowheads="1"/>
          </p:cNvSpPr>
          <p:nvPr/>
        </p:nvSpPr>
        <p:spPr bwMode="auto">
          <a:xfrm>
            <a:off x="762000" y="6080125"/>
            <a:ext cx="6907213" cy="396875"/>
          </a:xfrm>
          <a:prstGeom prst="rect">
            <a:avLst/>
          </a:prstGeom>
          <a:noFill/>
          <a:ln w="9525">
            <a:noFill/>
            <a:miter lim="800000"/>
            <a:headEnd/>
            <a:tailEnd/>
          </a:ln>
          <a:effectLst/>
        </p:spPr>
        <p:txBody>
          <a:bodyPr>
            <a:spAutoFit/>
          </a:bodyPr>
          <a:lstStyle/>
          <a:p>
            <a:r>
              <a:rPr lang="en-US" sz="2000">
                <a:solidFill>
                  <a:schemeClr val="tx1"/>
                </a:solidFill>
              </a:rPr>
              <a:t>Elements between different partitions are </a:t>
            </a:r>
            <a:r>
              <a:rPr lang="en-US" sz="2000" u="sng">
                <a:solidFill>
                  <a:schemeClr val="tx1"/>
                </a:solidFill>
              </a:rPr>
              <a:t>never</a:t>
            </a:r>
            <a:r>
              <a:rPr lang="en-US" sz="2000">
                <a:solidFill>
                  <a:schemeClr val="tx1"/>
                </a:solidFill>
              </a:rPr>
              <a:t> compared</a:t>
            </a:r>
          </a:p>
        </p:txBody>
      </p:sp>
      <p:sp>
        <p:nvSpPr>
          <p:cNvPr id="95266" name="Line 34"/>
          <p:cNvSpPr>
            <a:spLocks noChangeShapeType="1"/>
          </p:cNvSpPr>
          <p:nvPr/>
        </p:nvSpPr>
        <p:spPr bwMode="auto">
          <a:xfrm flipH="1" flipV="1">
            <a:off x="3505200" y="56388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95267" name="Line 35"/>
          <p:cNvSpPr>
            <a:spLocks noChangeShapeType="1"/>
          </p:cNvSpPr>
          <p:nvPr/>
        </p:nvSpPr>
        <p:spPr bwMode="auto">
          <a:xfrm flipV="1">
            <a:off x="6172200" y="5626100"/>
            <a:ext cx="1117600" cy="4699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advClick="0" advTm="1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13BB5832-E5CA-4835-A7E8-C6AB8CCCD722}" type="slidenum">
              <a:rPr lang="en-US"/>
              <a:pPr/>
              <a:t>59</a:t>
            </a:fld>
            <a:endParaRPr lang="en-US"/>
          </a:p>
        </p:txBody>
      </p:sp>
      <p:sp>
        <p:nvSpPr>
          <p:cNvPr id="99330" name="Rectangle 2"/>
          <p:cNvSpPr>
            <a:spLocks noGrp="1" noChangeArrowheads="1"/>
          </p:cNvSpPr>
          <p:nvPr>
            <p:ph type="title"/>
          </p:nvPr>
        </p:nvSpPr>
        <p:spPr/>
        <p:txBody>
          <a:bodyPr/>
          <a:lstStyle/>
          <a:p>
            <a:r>
              <a:rPr lang="en-US"/>
              <a:t>Comparisons in PARTITION</a:t>
            </a:r>
          </a:p>
        </p:txBody>
      </p:sp>
      <p:sp>
        <p:nvSpPr>
          <p:cNvPr id="99331" name="Rectangle 3"/>
          <p:cNvSpPr>
            <a:spLocks noGrp="1" noChangeArrowheads="1"/>
          </p:cNvSpPr>
          <p:nvPr>
            <p:ph type="body" idx="1"/>
          </p:nvPr>
        </p:nvSpPr>
        <p:spPr>
          <a:xfrm>
            <a:off x="685800" y="3657600"/>
            <a:ext cx="8229600" cy="2895600"/>
          </a:xfrm>
        </p:spPr>
        <p:txBody>
          <a:bodyPr/>
          <a:lstStyle/>
          <a:p>
            <a:pPr>
              <a:buFontTx/>
              <a:buNone/>
            </a:pPr>
            <a:r>
              <a:rPr lang="en-US"/>
              <a:t>	</a:t>
            </a:r>
            <a:r>
              <a:rPr lang="en-US" sz="2000" u="sng"/>
              <a:t>Case 1</a:t>
            </a:r>
            <a:r>
              <a:rPr lang="en-US" sz="2000"/>
              <a:t>: pivot chosen such as: </a:t>
            </a:r>
            <a:r>
              <a:rPr lang="en-US" sz="2000">
                <a:latin typeface="Comic Sans MS" pitchFamily="66" charset="0"/>
              </a:rPr>
              <a:t>z</a:t>
            </a:r>
            <a:r>
              <a:rPr lang="en-US" sz="2000" baseline="-25000">
                <a:latin typeface="Comic Sans MS" pitchFamily="66" charset="0"/>
              </a:rPr>
              <a:t>i </a:t>
            </a:r>
            <a:r>
              <a:rPr lang="en-US" sz="2000">
                <a:latin typeface="Comic Sans MS" pitchFamily="66" charset="0"/>
              </a:rPr>
              <a:t>&lt; x &lt; z</a:t>
            </a:r>
            <a:r>
              <a:rPr lang="en-US" sz="2000" baseline="-25000">
                <a:latin typeface="Comic Sans MS" pitchFamily="66" charset="0"/>
              </a:rPr>
              <a:t>j</a:t>
            </a:r>
            <a:r>
              <a:rPr lang="en-US" sz="2000"/>
              <a:t> </a:t>
            </a:r>
          </a:p>
          <a:p>
            <a:pPr lvl="1"/>
            <a:r>
              <a:rPr lang="en-US" sz="2000">
                <a:latin typeface="Comic Sans MS" pitchFamily="66" charset="0"/>
              </a:rPr>
              <a:t>z</a:t>
            </a:r>
            <a:r>
              <a:rPr lang="en-US" sz="2000" baseline="-25000">
                <a:latin typeface="Comic Sans MS" pitchFamily="66" charset="0"/>
              </a:rPr>
              <a:t>i</a:t>
            </a:r>
            <a:r>
              <a:rPr lang="en-US" sz="2000">
                <a:latin typeface="Comic Sans MS" pitchFamily="66" charset="0"/>
              </a:rPr>
              <a:t> </a:t>
            </a:r>
            <a:r>
              <a:rPr lang="en-US" sz="2000"/>
              <a:t>and </a:t>
            </a:r>
            <a:r>
              <a:rPr lang="en-US" sz="2000">
                <a:latin typeface="Comic Sans MS" pitchFamily="66" charset="0"/>
              </a:rPr>
              <a:t>z</a:t>
            </a:r>
            <a:r>
              <a:rPr lang="en-US" sz="2000" baseline="-25000">
                <a:latin typeface="Comic Sans MS" pitchFamily="66" charset="0"/>
              </a:rPr>
              <a:t>j</a:t>
            </a:r>
            <a:r>
              <a:rPr lang="en-US" sz="2000"/>
              <a:t> will never be compared</a:t>
            </a:r>
          </a:p>
          <a:p>
            <a:pPr>
              <a:buFontTx/>
              <a:buNone/>
            </a:pPr>
            <a:r>
              <a:rPr lang="en-US" sz="2000"/>
              <a:t>	</a:t>
            </a:r>
          </a:p>
          <a:p>
            <a:pPr>
              <a:buFontTx/>
              <a:buNone/>
            </a:pPr>
            <a:r>
              <a:rPr lang="en-US" sz="2000"/>
              <a:t>	</a:t>
            </a:r>
            <a:r>
              <a:rPr lang="en-US" sz="2000" u="sng"/>
              <a:t>Case 2</a:t>
            </a:r>
            <a:r>
              <a:rPr lang="en-US" sz="2000">
                <a:latin typeface="Comic Sans MS" pitchFamily="66" charset="0"/>
              </a:rPr>
              <a:t>: z</a:t>
            </a:r>
            <a:r>
              <a:rPr lang="en-US" sz="2000" baseline="-25000">
                <a:latin typeface="Comic Sans MS" pitchFamily="66" charset="0"/>
              </a:rPr>
              <a:t>i </a:t>
            </a:r>
            <a:r>
              <a:rPr lang="en-US" sz="2000"/>
              <a:t>or</a:t>
            </a:r>
            <a:r>
              <a:rPr lang="en-US" sz="2000">
                <a:latin typeface="Comic Sans MS" pitchFamily="66" charset="0"/>
              </a:rPr>
              <a:t> z</a:t>
            </a:r>
            <a:r>
              <a:rPr lang="en-US" sz="2000" baseline="-25000">
                <a:latin typeface="Comic Sans MS" pitchFamily="66" charset="0"/>
              </a:rPr>
              <a:t>j</a:t>
            </a:r>
            <a:r>
              <a:rPr lang="en-US" sz="2000"/>
              <a:t> is the pivot</a:t>
            </a:r>
          </a:p>
          <a:p>
            <a:pPr lvl="1"/>
            <a:r>
              <a:rPr lang="en-US" sz="2000">
                <a:latin typeface="Comic Sans MS" pitchFamily="66" charset="0"/>
              </a:rPr>
              <a:t>z</a:t>
            </a:r>
            <a:r>
              <a:rPr lang="en-US" sz="2000" baseline="-25000">
                <a:latin typeface="Comic Sans MS" pitchFamily="66" charset="0"/>
              </a:rPr>
              <a:t>i </a:t>
            </a:r>
            <a:r>
              <a:rPr lang="en-US" sz="2000"/>
              <a:t>and</a:t>
            </a:r>
            <a:r>
              <a:rPr lang="en-US" sz="2000">
                <a:latin typeface="Comic Sans MS" pitchFamily="66" charset="0"/>
              </a:rPr>
              <a:t> z</a:t>
            </a:r>
            <a:r>
              <a:rPr lang="en-US" sz="2000" baseline="-25000">
                <a:latin typeface="Comic Sans MS" pitchFamily="66" charset="0"/>
              </a:rPr>
              <a:t>j</a:t>
            </a:r>
            <a:r>
              <a:rPr lang="en-US" sz="2000">
                <a:latin typeface="Comic Sans MS" pitchFamily="66" charset="0"/>
              </a:rPr>
              <a:t> </a:t>
            </a:r>
            <a:r>
              <a:rPr lang="en-US" sz="2000"/>
              <a:t>will be compared </a:t>
            </a:r>
          </a:p>
          <a:p>
            <a:pPr lvl="1"/>
            <a:r>
              <a:rPr lang="en-US" sz="2000"/>
              <a:t>only if one of them is chosen as pivot before any other element in range </a:t>
            </a:r>
            <a:r>
              <a:rPr lang="en-US" sz="2000">
                <a:latin typeface="Comic Sans MS" pitchFamily="66" charset="0"/>
              </a:rPr>
              <a:t>z</a:t>
            </a:r>
            <a:r>
              <a:rPr lang="en-US" sz="2000" baseline="-25000">
                <a:latin typeface="Comic Sans MS" pitchFamily="66" charset="0"/>
              </a:rPr>
              <a:t>i</a:t>
            </a:r>
            <a:r>
              <a:rPr lang="en-US" sz="2000">
                <a:latin typeface="Comic Sans MS" pitchFamily="66" charset="0"/>
              </a:rPr>
              <a:t> </a:t>
            </a:r>
            <a:r>
              <a:rPr lang="en-US" sz="2000"/>
              <a:t>to</a:t>
            </a:r>
            <a:r>
              <a:rPr lang="en-US" sz="2000">
                <a:latin typeface="Comic Sans MS" pitchFamily="66" charset="0"/>
              </a:rPr>
              <a:t> z</a:t>
            </a:r>
            <a:r>
              <a:rPr lang="en-US" sz="2000" baseline="-25000">
                <a:latin typeface="Comic Sans MS" pitchFamily="66" charset="0"/>
              </a:rPr>
              <a:t>j</a:t>
            </a:r>
            <a:r>
              <a:rPr lang="en-US" sz="2000"/>
              <a:t> </a:t>
            </a:r>
          </a:p>
        </p:txBody>
      </p:sp>
      <p:sp>
        <p:nvSpPr>
          <p:cNvPr id="99332" name="Rectangle 4"/>
          <p:cNvSpPr>
            <a:spLocks noChangeArrowheads="1"/>
          </p:cNvSpPr>
          <p:nvPr/>
        </p:nvSpPr>
        <p:spPr bwMode="auto">
          <a:xfrm>
            <a:off x="5888038" y="1598613"/>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1600" b="1">
                <a:solidFill>
                  <a:schemeClr val="tx1"/>
                </a:solidFill>
              </a:rPr>
              <a:t>10</a:t>
            </a:r>
          </a:p>
        </p:txBody>
      </p:sp>
      <p:sp>
        <p:nvSpPr>
          <p:cNvPr id="99333" name="Rectangle 5"/>
          <p:cNvSpPr>
            <a:spLocks noChangeArrowheads="1"/>
          </p:cNvSpPr>
          <p:nvPr/>
        </p:nvSpPr>
        <p:spPr bwMode="auto">
          <a:xfrm>
            <a:off x="5473700" y="1598613"/>
            <a:ext cx="414338"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6</a:t>
            </a:r>
          </a:p>
        </p:txBody>
      </p:sp>
      <p:sp>
        <p:nvSpPr>
          <p:cNvPr id="99334" name="Rectangle 6"/>
          <p:cNvSpPr>
            <a:spLocks noChangeArrowheads="1"/>
          </p:cNvSpPr>
          <p:nvPr/>
        </p:nvSpPr>
        <p:spPr bwMode="auto">
          <a:xfrm>
            <a:off x="5060950" y="1598613"/>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1</a:t>
            </a:r>
          </a:p>
        </p:txBody>
      </p:sp>
      <p:sp>
        <p:nvSpPr>
          <p:cNvPr id="99335" name="Rectangle 7"/>
          <p:cNvSpPr>
            <a:spLocks noChangeArrowheads="1"/>
          </p:cNvSpPr>
          <p:nvPr/>
        </p:nvSpPr>
        <p:spPr bwMode="auto">
          <a:xfrm>
            <a:off x="4648200" y="1598613"/>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4</a:t>
            </a:r>
          </a:p>
        </p:txBody>
      </p:sp>
      <p:sp>
        <p:nvSpPr>
          <p:cNvPr id="99336" name="Rectangle 8"/>
          <p:cNvSpPr>
            <a:spLocks noChangeArrowheads="1"/>
          </p:cNvSpPr>
          <p:nvPr/>
        </p:nvSpPr>
        <p:spPr bwMode="auto">
          <a:xfrm>
            <a:off x="4233863" y="1598613"/>
            <a:ext cx="414337"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5</a:t>
            </a:r>
          </a:p>
        </p:txBody>
      </p:sp>
      <p:sp>
        <p:nvSpPr>
          <p:cNvPr id="99337" name="Rectangle 9"/>
          <p:cNvSpPr>
            <a:spLocks noChangeArrowheads="1"/>
          </p:cNvSpPr>
          <p:nvPr/>
        </p:nvSpPr>
        <p:spPr bwMode="auto">
          <a:xfrm>
            <a:off x="3821113" y="1598613"/>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3</a:t>
            </a:r>
          </a:p>
        </p:txBody>
      </p:sp>
      <p:sp>
        <p:nvSpPr>
          <p:cNvPr id="99338" name="Rectangle 10"/>
          <p:cNvSpPr>
            <a:spLocks noChangeArrowheads="1"/>
          </p:cNvSpPr>
          <p:nvPr/>
        </p:nvSpPr>
        <p:spPr bwMode="auto">
          <a:xfrm>
            <a:off x="3406775" y="1598613"/>
            <a:ext cx="414338"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8</a:t>
            </a:r>
          </a:p>
        </p:txBody>
      </p:sp>
      <p:sp>
        <p:nvSpPr>
          <p:cNvPr id="99339" name="Rectangle 11"/>
          <p:cNvSpPr>
            <a:spLocks noChangeArrowheads="1"/>
          </p:cNvSpPr>
          <p:nvPr/>
        </p:nvSpPr>
        <p:spPr bwMode="auto">
          <a:xfrm>
            <a:off x="2994025" y="1598613"/>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9</a:t>
            </a:r>
          </a:p>
        </p:txBody>
      </p:sp>
      <p:sp>
        <p:nvSpPr>
          <p:cNvPr id="99340" name="Line 12"/>
          <p:cNvSpPr>
            <a:spLocks noChangeShapeType="1"/>
          </p:cNvSpPr>
          <p:nvPr/>
        </p:nvSpPr>
        <p:spPr bwMode="auto">
          <a:xfrm>
            <a:off x="5473700" y="1598613"/>
            <a:ext cx="1588" cy="423862"/>
          </a:xfrm>
          <a:prstGeom prst="line">
            <a:avLst/>
          </a:prstGeom>
          <a:noFill/>
          <a:ln w="19050">
            <a:solidFill>
              <a:schemeClr val="tx1"/>
            </a:solidFill>
            <a:round/>
            <a:headEnd/>
            <a:tailEnd/>
          </a:ln>
          <a:effectLst/>
        </p:spPr>
        <p:txBody>
          <a:bodyPr/>
          <a:lstStyle/>
          <a:p>
            <a:endParaRPr lang="en-US"/>
          </a:p>
        </p:txBody>
      </p:sp>
      <p:sp>
        <p:nvSpPr>
          <p:cNvPr id="99341" name="Rectangle 13"/>
          <p:cNvSpPr>
            <a:spLocks noChangeArrowheads="1"/>
          </p:cNvSpPr>
          <p:nvPr/>
        </p:nvSpPr>
        <p:spPr bwMode="auto">
          <a:xfrm>
            <a:off x="6297613" y="1598613"/>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latin typeface="Comic Sans MS" pitchFamily="66" charset="0"/>
              </a:rPr>
              <a:t>7</a:t>
            </a:r>
          </a:p>
        </p:txBody>
      </p:sp>
      <p:sp>
        <p:nvSpPr>
          <p:cNvPr id="99342" name="Line 14"/>
          <p:cNvSpPr>
            <a:spLocks noChangeShapeType="1"/>
          </p:cNvSpPr>
          <p:nvPr/>
        </p:nvSpPr>
        <p:spPr bwMode="auto">
          <a:xfrm>
            <a:off x="6300788" y="1492250"/>
            <a:ext cx="1587" cy="619125"/>
          </a:xfrm>
          <a:prstGeom prst="line">
            <a:avLst/>
          </a:prstGeom>
          <a:noFill/>
          <a:ln w="38100">
            <a:solidFill>
              <a:schemeClr val="tx1"/>
            </a:solidFill>
            <a:round/>
            <a:headEnd/>
            <a:tailEnd/>
          </a:ln>
          <a:effectLst/>
        </p:spPr>
        <p:txBody>
          <a:bodyPr wrap="none" anchor="ctr"/>
          <a:lstStyle/>
          <a:p>
            <a:endParaRPr lang="en-US"/>
          </a:p>
        </p:txBody>
      </p:sp>
      <p:sp>
        <p:nvSpPr>
          <p:cNvPr id="99343" name="Rectangle 15"/>
          <p:cNvSpPr>
            <a:spLocks noChangeArrowheads="1"/>
          </p:cNvSpPr>
          <p:nvPr/>
        </p:nvSpPr>
        <p:spPr bwMode="auto">
          <a:xfrm>
            <a:off x="2579688" y="1598613"/>
            <a:ext cx="412750" cy="423862"/>
          </a:xfrm>
          <a:prstGeom prst="rect">
            <a:avLst/>
          </a:prstGeom>
          <a:noFill/>
          <a:ln w="19050">
            <a:solidFill>
              <a:schemeClr val="tx1"/>
            </a:solidFill>
            <a:miter lim="800000"/>
            <a:headEnd/>
            <a:tailEnd/>
          </a:ln>
          <a:effectLst/>
        </p:spPr>
        <p:txBody>
          <a:bodyPr/>
          <a:lstStyle/>
          <a:p>
            <a:pPr algn="ctr">
              <a:spcBef>
                <a:spcPct val="20000"/>
              </a:spcBef>
            </a:pPr>
            <a:r>
              <a:rPr lang="en-US" sz="2000">
                <a:solidFill>
                  <a:schemeClr val="tx1"/>
                </a:solidFill>
              </a:rPr>
              <a:t>2</a:t>
            </a:r>
          </a:p>
        </p:txBody>
      </p:sp>
      <p:sp>
        <p:nvSpPr>
          <p:cNvPr id="99344" name="Text Box 16"/>
          <p:cNvSpPr txBox="1">
            <a:spLocks noChangeArrowheads="1"/>
          </p:cNvSpPr>
          <p:nvPr/>
        </p:nvSpPr>
        <p:spPr bwMode="auto">
          <a:xfrm>
            <a:off x="5095875" y="1222375"/>
            <a:ext cx="382588" cy="366713"/>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1</a:t>
            </a:r>
            <a:endParaRPr lang="en-US">
              <a:solidFill>
                <a:schemeClr val="tx1"/>
              </a:solidFill>
            </a:endParaRPr>
          </a:p>
        </p:txBody>
      </p:sp>
      <p:sp>
        <p:nvSpPr>
          <p:cNvPr id="99345" name="Text Box 17"/>
          <p:cNvSpPr txBox="1">
            <a:spLocks noChangeArrowheads="1"/>
          </p:cNvSpPr>
          <p:nvPr/>
        </p:nvSpPr>
        <p:spPr bwMode="auto">
          <a:xfrm>
            <a:off x="2589213" y="1220788"/>
            <a:ext cx="382587" cy="366712"/>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2</a:t>
            </a:r>
            <a:endParaRPr lang="en-US">
              <a:solidFill>
                <a:schemeClr val="tx1"/>
              </a:solidFill>
            </a:endParaRPr>
          </a:p>
        </p:txBody>
      </p:sp>
      <p:sp>
        <p:nvSpPr>
          <p:cNvPr id="99346" name="Text Box 18"/>
          <p:cNvSpPr txBox="1">
            <a:spLocks noChangeArrowheads="1"/>
          </p:cNvSpPr>
          <p:nvPr/>
        </p:nvSpPr>
        <p:spPr bwMode="auto">
          <a:xfrm>
            <a:off x="3006725" y="1222375"/>
            <a:ext cx="382588" cy="366713"/>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9</a:t>
            </a:r>
            <a:endParaRPr lang="en-US">
              <a:solidFill>
                <a:schemeClr val="tx1"/>
              </a:solidFill>
            </a:endParaRPr>
          </a:p>
        </p:txBody>
      </p:sp>
      <p:sp>
        <p:nvSpPr>
          <p:cNvPr id="99347" name="Text Box 19"/>
          <p:cNvSpPr txBox="1">
            <a:spLocks noChangeArrowheads="1"/>
          </p:cNvSpPr>
          <p:nvPr/>
        </p:nvSpPr>
        <p:spPr bwMode="auto">
          <a:xfrm>
            <a:off x="3424238" y="1222375"/>
            <a:ext cx="382587" cy="366713"/>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8</a:t>
            </a:r>
            <a:endParaRPr lang="en-US">
              <a:solidFill>
                <a:schemeClr val="tx1"/>
              </a:solidFill>
            </a:endParaRPr>
          </a:p>
        </p:txBody>
      </p:sp>
      <p:sp>
        <p:nvSpPr>
          <p:cNvPr id="99348" name="Text Box 20"/>
          <p:cNvSpPr txBox="1">
            <a:spLocks noChangeArrowheads="1"/>
          </p:cNvSpPr>
          <p:nvPr/>
        </p:nvSpPr>
        <p:spPr bwMode="auto">
          <a:xfrm>
            <a:off x="4259263" y="1222375"/>
            <a:ext cx="382587" cy="366713"/>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5</a:t>
            </a:r>
            <a:endParaRPr lang="en-US">
              <a:solidFill>
                <a:schemeClr val="tx1"/>
              </a:solidFill>
            </a:endParaRPr>
          </a:p>
        </p:txBody>
      </p:sp>
      <p:sp>
        <p:nvSpPr>
          <p:cNvPr id="99349" name="Text Box 21"/>
          <p:cNvSpPr txBox="1">
            <a:spLocks noChangeArrowheads="1"/>
          </p:cNvSpPr>
          <p:nvPr/>
        </p:nvSpPr>
        <p:spPr bwMode="auto">
          <a:xfrm>
            <a:off x="3841750" y="1220788"/>
            <a:ext cx="382588" cy="366712"/>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3</a:t>
            </a:r>
            <a:endParaRPr lang="en-US">
              <a:solidFill>
                <a:schemeClr val="tx1"/>
              </a:solidFill>
            </a:endParaRPr>
          </a:p>
        </p:txBody>
      </p:sp>
      <p:sp>
        <p:nvSpPr>
          <p:cNvPr id="99350" name="Text Box 22"/>
          <p:cNvSpPr txBox="1">
            <a:spLocks noChangeArrowheads="1"/>
          </p:cNvSpPr>
          <p:nvPr/>
        </p:nvSpPr>
        <p:spPr bwMode="auto">
          <a:xfrm>
            <a:off x="4678363" y="1222375"/>
            <a:ext cx="382587" cy="366713"/>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4</a:t>
            </a:r>
            <a:endParaRPr lang="en-US">
              <a:solidFill>
                <a:schemeClr val="tx1"/>
              </a:solidFill>
            </a:endParaRPr>
          </a:p>
        </p:txBody>
      </p:sp>
      <p:sp>
        <p:nvSpPr>
          <p:cNvPr id="99351" name="Text Box 23"/>
          <p:cNvSpPr txBox="1">
            <a:spLocks noChangeArrowheads="1"/>
          </p:cNvSpPr>
          <p:nvPr/>
        </p:nvSpPr>
        <p:spPr bwMode="auto">
          <a:xfrm>
            <a:off x="5513388" y="1222375"/>
            <a:ext cx="382587" cy="366713"/>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6</a:t>
            </a:r>
            <a:endParaRPr lang="en-US">
              <a:solidFill>
                <a:schemeClr val="tx1"/>
              </a:solidFill>
            </a:endParaRPr>
          </a:p>
        </p:txBody>
      </p:sp>
      <p:sp>
        <p:nvSpPr>
          <p:cNvPr id="99352" name="Text Box 24"/>
          <p:cNvSpPr txBox="1">
            <a:spLocks noChangeArrowheads="1"/>
          </p:cNvSpPr>
          <p:nvPr/>
        </p:nvSpPr>
        <p:spPr bwMode="auto">
          <a:xfrm>
            <a:off x="5842000" y="1222375"/>
            <a:ext cx="466725" cy="366713"/>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10</a:t>
            </a:r>
            <a:endParaRPr lang="en-US">
              <a:solidFill>
                <a:schemeClr val="tx1"/>
              </a:solidFill>
            </a:endParaRPr>
          </a:p>
        </p:txBody>
      </p:sp>
      <p:sp>
        <p:nvSpPr>
          <p:cNvPr id="99353" name="Text Box 25"/>
          <p:cNvSpPr txBox="1">
            <a:spLocks noChangeArrowheads="1"/>
          </p:cNvSpPr>
          <p:nvPr/>
        </p:nvSpPr>
        <p:spPr bwMode="auto">
          <a:xfrm>
            <a:off x="6350000" y="1220788"/>
            <a:ext cx="382588" cy="366712"/>
          </a:xfrm>
          <a:prstGeom prst="rect">
            <a:avLst/>
          </a:prstGeom>
          <a:noFill/>
          <a:ln w="9525">
            <a:noFill/>
            <a:miter lim="800000"/>
            <a:headEnd/>
            <a:tailEnd/>
          </a:ln>
          <a:effectLst/>
        </p:spPr>
        <p:txBody>
          <a:bodyPr wrap="none">
            <a:spAutoFit/>
          </a:bodyPr>
          <a:lstStyle/>
          <a:p>
            <a:r>
              <a:rPr lang="en-US">
                <a:solidFill>
                  <a:schemeClr val="tx1"/>
                </a:solidFill>
              </a:rPr>
              <a:t>z</a:t>
            </a:r>
            <a:r>
              <a:rPr lang="en-US" baseline="-25000">
                <a:solidFill>
                  <a:schemeClr val="tx1"/>
                </a:solidFill>
              </a:rPr>
              <a:t>7</a:t>
            </a:r>
            <a:endParaRPr lang="en-US">
              <a:solidFill>
                <a:schemeClr val="tx1"/>
              </a:solidFill>
            </a:endParaRPr>
          </a:p>
        </p:txBody>
      </p:sp>
      <p:sp>
        <p:nvSpPr>
          <p:cNvPr id="99354" name="Text Box 26"/>
          <p:cNvSpPr txBox="1">
            <a:spLocks noChangeArrowheads="1"/>
          </p:cNvSpPr>
          <p:nvPr/>
        </p:nvSpPr>
        <p:spPr bwMode="auto">
          <a:xfrm>
            <a:off x="1243013" y="2105025"/>
            <a:ext cx="3895725" cy="396875"/>
          </a:xfrm>
          <a:prstGeom prst="rect">
            <a:avLst/>
          </a:prstGeom>
          <a:noFill/>
          <a:ln w="9525">
            <a:noFill/>
            <a:miter lim="800000"/>
            <a:headEnd/>
            <a:tailEnd/>
          </a:ln>
          <a:effectLst/>
        </p:spPr>
        <p:txBody>
          <a:bodyPr>
            <a:spAutoFit/>
          </a:bodyPr>
          <a:lstStyle/>
          <a:p>
            <a:r>
              <a:rPr lang="en-US" sz="2000">
                <a:solidFill>
                  <a:schemeClr val="tx1"/>
                </a:solidFill>
              </a:rPr>
              <a:t>Z</a:t>
            </a:r>
            <a:r>
              <a:rPr lang="en-US" sz="2000" baseline="-25000">
                <a:solidFill>
                  <a:schemeClr val="tx1"/>
                </a:solidFill>
              </a:rPr>
              <a:t>1,6</a:t>
            </a:r>
            <a:r>
              <a:rPr lang="en-US" sz="2000">
                <a:solidFill>
                  <a:schemeClr val="tx1"/>
                </a:solidFill>
              </a:rPr>
              <a:t>= {1, 2, 3, 4, 5, 6}</a:t>
            </a:r>
          </a:p>
        </p:txBody>
      </p:sp>
      <p:sp>
        <p:nvSpPr>
          <p:cNvPr id="99355" name="Text Box 27"/>
          <p:cNvSpPr txBox="1">
            <a:spLocks noChangeArrowheads="1"/>
          </p:cNvSpPr>
          <p:nvPr/>
        </p:nvSpPr>
        <p:spPr bwMode="auto">
          <a:xfrm>
            <a:off x="6070600" y="2203450"/>
            <a:ext cx="1870075" cy="396875"/>
          </a:xfrm>
          <a:prstGeom prst="rect">
            <a:avLst/>
          </a:prstGeom>
          <a:noFill/>
          <a:ln w="9525">
            <a:noFill/>
            <a:miter lim="800000"/>
            <a:headEnd/>
            <a:tailEnd/>
          </a:ln>
          <a:effectLst/>
        </p:spPr>
        <p:txBody>
          <a:bodyPr wrap="none">
            <a:spAutoFit/>
          </a:bodyPr>
          <a:lstStyle/>
          <a:p>
            <a:r>
              <a:rPr lang="en-US" sz="2000">
                <a:solidFill>
                  <a:schemeClr val="tx1"/>
                </a:solidFill>
              </a:rPr>
              <a:t>Z</a:t>
            </a:r>
            <a:r>
              <a:rPr lang="en-US" sz="2000" baseline="-25000">
                <a:solidFill>
                  <a:schemeClr val="tx1"/>
                </a:solidFill>
              </a:rPr>
              <a:t>8,9</a:t>
            </a:r>
            <a:r>
              <a:rPr lang="en-US" sz="2000">
                <a:solidFill>
                  <a:schemeClr val="tx1"/>
                </a:solidFill>
              </a:rPr>
              <a:t> = {8, 9, 10}</a:t>
            </a:r>
          </a:p>
        </p:txBody>
      </p:sp>
      <p:sp>
        <p:nvSpPr>
          <p:cNvPr id="99356" name="Text Box 28"/>
          <p:cNvSpPr txBox="1">
            <a:spLocks noChangeArrowheads="1"/>
          </p:cNvSpPr>
          <p:nvPr/>
        </p:nvSpPr>
        <p:spPr bwMode="auto">
          <a:xfrm>
            <a:off x="4864100" y="2203450"/>
            <a:ext cx="493713" cy="396875"/>
          </a:xfrm>
          <a:prstGeom prst="rect">
            <a:avLst/>
          </a:prstGeom>
          <a:noFill/>
          <a:ln w="9525">
            <a:noFill/>
            <a:miter lim="800000"/>
            <a:headEnd/>
            <a:tailEnd/>
          </a:ln>
          <a:effectLst/>
        </p:spPr>
        <p:txBody>
          <a:bodyPr wrap="none">
            <a:spAutoFit/>
          </a:bodyPr>
          <a:lstStyle/>
          <a:p>
            <a:r>
              <a:rPr lang="en-US" sz="2000">
                <a:solidFill>
                  <a:schemeClr val="tx1"/>
                </a:solidFill>
              </a:rPr>
              <a:t>{7}</a:t>
            </a:r>
          </a:p>
        </p:txBody>
      </p:sp>
      <p:graphicFrame>
        <p:nvGraphicFramePr>
          <p:cNvPr id="99357" name="Object 29"/>
          <p:cNvGraphicFramePr>
            <a:graphicFrameLocks noChangeAspect="1"/>
          </p:cNvGraphicFramePr>
          <p:nvPr/>
        </p:nvGraphicFramePr>
        <p:xfrm>
          <a:off x="2470150" y="2908300"/>
          <a:ext cx="3814763" cy="574675"/>
        </p:xfrm>
        <a:graphic>
          <a:graphicData uri="http://schemas.openxmlformats.org/presentationml/2006/ole">
            <p:oleObj spid="_x0000_s140290" name="Equation" r:id="rId4" imgW="1600200" imgH="241200" progId="Equation.DSMT4">
              <p:embed/>
            </p:oleObj>
          </a:graphicData>
        </a:graphic>
      </p:graphicFrame>
    </p:spTree>
  </p:cSld>
  <p:clrMapOvr>
    <a:masterClrMapping/>
  </p:clrMapOvr>
  <p:transition advClick="0"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smtClean="0">
                <a:solidFill>
                  <a:srgbClr val="FF0000"/>
                </a:solidFill>
              </a:rPr>
              <a:t>Answer</a:t>
            </a:r>
          </a:p>
        </p:txBody>
      </p:sp>
      <p:graphicFrame>
        <p:nvGraphicFramePr>
          <p:cNvPr id="5123" name="Object 2"/>
          <p:cNvGraphicFramePr>
            <a:graphicFrameLocks noChangeAspect="1"/>
          </p:cNvGraphicFramePr>
          <p:nvPr/>
        </p:nvGraphicFramePr>
        <p:xfrm>
          <a:off x="609600" y="1600200"/>
          <a:ext cx="7929563" cy="901700"/>
        </p:xfrm>
        <a:graphic>
          <a:graphicData uri="http://schemas.openxmlformats.org/presentationml/2006/ole">
            <p:oleObj spid="_x0000_s5123" name="Equation" r:id="rId3" imgW="3797300" imgH="431800" progId="Equation.3">
              <p:embed/>
            </p:oleObj>
          </a:graphicData>
        </a:graphic>
      </p:graphicFrame>
      <p:sp>
        <p:nvSpPr>
          <p:cNvPr id="5124" name="TextBox 4"/>
          <p:cNvSpPr txBox="1">
            <a:spLocks noChangeArrowheads="1"/>
          </p:cNvSpPr>
          <p:nvPr/>
        </p:nvSpPr>
        <p:spPr bwMode="auto">
          <a:xfrm>
            <a:off x="1752600" y="3124200"/>
            <a:ext cx="4910138" cy="1938338"/>
          </a:xfrm>
          <a:prstGeom prst="rect">
            <a:avLst/>
          </a:prstGeom>
          <a:noFill/>
          <a:ln w="9525">
            <a:noFill/>
            <a:miter lim="800000"/>
            <a:headEnd/>
            <a:tailEnd/>
          </a:ln>
        </p:spPr>
        <p:txBody>
          <a:bodyPr wrap="none">
            <a:spAutoFit/>
          </a:bodyPr>
          <a:lstStyle/>
          <a:p>
            <a:pPr eaLnBrk="1" hangingPunct="1"/>
            <a:r>
              <a:rPr lang="en-US" altLang="en-US" sz="4000" b="1">
                <a:solidFill>
                  <a:srgbClr val="FF0000"/>
                </a:solidFill>
              </a:rPr>
              <a:t>What is NP-complete?</a:t>
            </a:r>
          </a:p>
          <a:p>
            <a:pPr eaLnBrk="1" hangingPunct="1"/>
            <a:r>
              <a:rPr lang="en-US" altLang="en-US" sz="4000" b="1">
                <a:solidFill>
                  <a:srgbClr val="FF0000"/>
                </a:solidFill>
              </a:rPr>
              <a:t>What is NP-hard?</a:t>
            </a:r>
          </a:p>
          <a:p>
            <a:pPr eaLnBrk="1" hangingPunct="1"/>
            <a:r>
              <a:rPr lang="en-US" altLang="en-US" sz="4000" b="1">
                <a:solidFill>
                  <a:srgbClr val="FF0000"/>
                </a:solidFill>
              </a:rPr>
              <a:t>First, what is NP?</a:t>
            </a:r>
          </a:p>
        </p:txBody>
      </p:sp>
      <p:pic>
        <p:nvPicPr>
          <p:cNvPr id="5125" name="Picture 19" descr="031565C3"/>
          <p:cNvPicPr>
            <a:picLocks noChangeAspect="1" noChangeArrowheads="1" noCrop="1"/>
          </p:cNvPicPr>
          <p:nvPr/>
        </p:nvPicPr>
        <p:blipFill>
          <a:blip r:embed="rId4"/>
          <a:srcRect/>
          <a:stretch>
            <a:fillRect/>
          </a:stretch>
        </p:blipFill>
        <p:spPr bwMode="auto">
          <a:xfrm>
            <a:off x="6858000" y="3048000"/>
            <a:ext cx="952500"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70B11346-5156-426E-83FC-ABB341CA94B3}" type="slidenum">
              <a:rPr lang="en-US"/>
              <a:pPr/>
              <a:t>60</a:t>
            </a:fld>
            <a:endParaRPr lang="en-US"/>
          </a:p>
        </p:txBody>
      </p:sp>
      <p:sp>
        <p:nvSpPr>
          <p:cNvPr id="103426" name="Rectangle 2"/>
          <p:cNvSpPr>
            <a:spLocks noGrp="1" noChangeArrowheads="1"/>
          </p:cNvSpPr>
          <p:nvPr>
            <p:ph type="title"/>
          </p:nvPr>
        </p:nvSpPr>
        <p:spPr/>
        <p:txBody>
          <a:bodyPr/>
          <a:lstStyle/>
          <a:p>
            <a:r>
              <a:rPr lang="en-US" sz="4000"/>
              <a:t>Expected Number of Comparisons in PARTITION</a:t>
            </a:r>
          </a:p>
        </p:txBody>
      </p:sp>
      <p:graphicFrame>
        <p:nvGraphicFramePr>
          <p:cNvPr id="103442" name="Object 18"/>
          <p:cNvGraphicFramePr>
            <a:graphicFrameLocks noChangeAspect="1"/>
          </p:cNvGraphicFramePr>
          <p:nvPr>
            <p:ph sz="half" idx="1"/>
          </p:nvPr>
        </p:nvGraphicFramePr>
        <p:xfrm>
          <a:off x="838200" y="3136900"/>
          <a:ext cx="6096000" cy="825500"/>
        </p:xfrm>
        <a:graphic>
          <a:graphicData uri="http://schemas.openxmlformats.org/presentationml/2006/ole">
            <p:oleObj spid="_x0000_s141314" name="Equation" r:id="rId4" imgW="2400120" imgH="444240" progId="Equation.3">
              <p:embed/>
            </p:oleObj>
          </a:graphicData>
        </a:graphic>
      </p:graphicFrame>
      <p:sp>
        <p:nvSpPr>
          <p:cNvPr id="103431" name="Rectangle 7"/>
          <p:cNvSpPr>
            <a:spLocks noChangeArrowheads="1"/>
          </p:cNvSpPr>
          <p:nvPr/>
        </p:nvSpPr>
        <p:spPr bwMode="auto">
          <a:xfrm>
            <a:off x="447675" y="1600200"/>
            <a:ext cx="8162925" cy="1006475"/>
          </a:xfrm>
          <a:prstGeom prst="rect">
            <a:avLst/>
          </a:prstGeom>
          <a:noFill/>
          <a:ln w="9525">
            <a:noFill/>
            <a:miter lim="800000"/>
            <a:headEnd/>
            <a:tailEnd/>
          </a:ln>
          <a:effectLst/>
        </p:spPr>
        <p:txBody>
          <a:bodyPr>
            <a:spAutoFit/>
          </a:bodyPr>
          <a:lstStyle/>
          <a:p>
            <a:r>
              <a:rPr lang="en-US" sz="2000">
                <a:solidFill>
                  <a:schemeClr val="tx1"/>
                </a:solidFill>
              </a:rPr>
              <a:t>Pr {Z</a:t>
            </a:r>
            <a:r>
              <a:rPr lang="en-US" sz="2000" baseline="-25000">
                <a:solidFill>
                  <a:schemeClr val="tx1"/>
                </a:solidFill>
              </a:rPr>
              <a:t>i</a:t>
            </a:r>
            <a:r>
              <a:rPr lang="en-US" sz="2000">
                <a:solidFill>
                  <a:schemeClr val="tx1"/>
                </a:solidFill>
              </a:rPr>
              <a:t> is compared with Z</a:t>
            </a:r>
            <a:r>
              <a:rPr lang="en-US" sz="2000" baseline="-25000">
                <a:solidFill>
                  <a:schemeClr val="tx1"/>
                </a:solidFill>
              </a:rPr>
              <a:t>j</a:t>
            </a:r>
            <a:r>
              <a:rPr lang="en-US" sz="2000">
                <a:solidFill>
                  <a:schemeClr val="tx1"/>
                </a:solidFill>
              </a:rPr>
              <a:t>}  </a:t>
            </a:r>
          </a:p>
          <a:p>
            <a:endParaRPr lang="en-US" sz="2000">
              <a:solidFill>
                <a:schemeClr val="tx1"/>
              </a:solidFill>
            </a:endParaRPr>
          </a:p>
          <a:p>
            <a:r>
              <a:rPr lang="en-US" sz="2000">
                <a:solidFill>
                  <a:schemeClr val="tx1"/>
                </a:solidFill>
              </a:rPr>
              <a:t>= Pr{Z</a:t>
            </a:r>
            <a:r>
              <a:rPr lang="en-US" sz="2000" baseline="-25000">
                <a:solidFill>
                  <a:schemeClr val="tx1"/>
                </a:solidFill>
              </a:rPr>
              <a:t>i</a:t>
            </a:r>
            <a:r>
              <a:rPr lang="en-US" sz="2000">
                <a:solidFill>
                  <a:schemeClr val="tx1"/>
                </a:solidFill>
              </a:rPr>
              <a:t> or Z</a:t>
            </a:r>
            <a:r>
              <a:rPr lang="en-US" sz="2000" baseline="-25000">
                <a:solidFill>
                  <a:schemeClr val="tx1"/>
                </a:solidFill>
              </a:rPr>
              <a:t>j</a:t>
            </a:r>
            <a:r>
              <a:rPr lang="en-US" sz="2000">
                <a:solidFill>
                  <a:schemeClr val="tx1"/>
                </a:solidFill>
              </a:rPr>
              <a:t> is chosen as pivot before other elements in Z</a:t>
            </a:r>
            <a:r>
              <a:rPr lang="en-US" sz="2000" baseline="-25000">
                <a:solidFill>
                  <a:schemeClr val="tx1"/>
                </a:solidFill>
              </a:rPr>
              <a:t>i,j</a:t>
            </a:r>
            <a:r>
              <a:rPr lang="en-US" sz="2000">
                <a:solidFill>
                  <a:schemeClr val="tx1"/>
                </a:solidFill>
              </a:rPr>
              <a:t>} = 2 / (j-i+1)</a:t>
            </a:r>
          </a:p>
        </p:txBody>
      </p:sp>
      <p:graphicFrame>
        <p:nvGraphicFramePr>
          <p:cNvPr id="103446" name="Object 22"/>
          <p:cNvGraphicFramePr>
            <a:graphicFrameLocks noChangeAspect="1"/>
          </p:cNvGraphicFramePr>
          <p:nvPr>
            <p:ph sz="half" idx="2"/>
          </p:nvPr>
        </p:nvGraphicFramePr>
        <p:xfrm>
          <a:off x="838200" y="4114800"/>
          <a:ext cx="7696200" cy="838200"/>
        </p:xfrm>
        <a:graphic>
          <a:graphicData uri="http://schemas.openxmlformats.org/presentationml/2006/ole">
            <p:oleObj spid="_x0000_s141315" name="Equation" r:id="rId5" imgW="3606480" imgH="444240" progId="Equation.DSMT4">
              <p:embed/>
            </p:oleObj>
          </a:graphicData>
        </a:graphic>
      </p:graphicFrame>
      <p:sp>
        <p:nvSpPr>
          <p:cNvPr id="103450" name="Text Box 26"/>
          <p:cNvSpPr txBox="1">
            <a:spLocks noChangeArrowheads="1"/>
          </p:cNvSpPr>
          <p:nvPr/>
        </p:nvSpPr>
        <p:spPr bwMode="auto">
          <a:xfrm>
            <a:off x="2041525" y="5246688"/>
            <a:ext cx="1570038" cy="519112"/>
          </a:xfrm>
          <a:prstGeom prst="rect">
            <a:avLst/>
          </a:prstGeom>
          <a:noFill/>
          <a:ln w="9525">
            <a:noFill/>
            <a:miter lim="800000"/>
            <a:headEnd/>
            <a:tailEnd/>
          </a:ln>
          <a:effectLst/>
        </p:spPr>
        <p:txBody>
          <a:bodyPr wrap="none">
            <a:spAutoFit/>
          </a:bodyPr>
          <a:lstStyle/>
          <a:p>
            <a:r>
              <a:rPr lang="en-US">
                <a:solidFill>
                  <a:schemeClr val="tx1"/>
                </a:solidFill>
              </a:rPr>
              <a:t>= </a:t>
            </a:r>
            <a:r>
              <a:rPr lang="en-US" sz="2800" i="1">
                <a:solidFill>
                  <a:schemeClr val="tx1"/>
                </a:solidFill>
              </a:rPr>
              <a:t>O(nlgn)</a:t>
            </a:r>
          </a:p>
        </p:txBody>
      </p:sp>
    </p:spTree>
  </p:cSld>
  <p:clrMapOvr>
    <a:masterClrMapping/>
  </p:clrMapOvr>
  <p:transition advClick="0"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Types of Complexity Classes | P, NP, </a:t>
            </a:r>
            <a:r>
              <a:rPr lang="en-US" sz="1800" b="1" dirty="0" err="1" smtClean="0"/>
              <a:t>CoNP</a:t>
            </a:r>
            <a:r>
              <a:rPr lang="en-US" sz="1800" b="1" dirty="0" smtClean="0"/>
              <a:t>, NP hard and NP complete</a:t>
            </a:r>
            <a:br>
              <a:rPr lang="en-US" sz="1800" b="1" dirty="0" smtClean="0"/>
            </a:br>
            <a:r>
              <a:rPr lang="en-US" sz="1800" b="1" dirty="0" smtClean="0"/>
              <a:t/>
            </a:r>
            <a:br>
              <a:rPr lang="en-US" sz="1800" b="1" dirty="0" smtClean="0"/>
            </a:br>
            <a:endParaRPr lang="en-US" sz="1800" dirty="0"/>
          </a:p>
        </p:txBody>
      </p:sp>
      <p:sp>
        <p:nvSpPr>
          <p:cNvPr id="4" name="Rectangle 3"/>
          <p:cNvSpPr/>
          <p:nvPr/>
        </p:nvSpPr>
        <p:spPr>
          <a:xfrm>
            <a:off x="685800" y="1371600"/>
            <a:ext cx="7620000" cy="5109091"/>
          </a:xfrm>
          <a:prstGeom prst="rect">
            <a:avLst/>
          </a:prstGeom>
        </p:spPr>
        <p:txBody>
          <a:bodyPr wrap="square">
            <a:spAutoFit/>
          </a:bodyPr>
          <a:lstStyle/>
          <a:p>
            <a:r>
              <a:rPr lang="en-US" sz="1400" dirty="0" smtClean="0"/>
              <a:t>In computer science, there exist some problems whose solutions are not yet found, the problems are divided into classes known as </a:t>
            </a:r>
            <a:r>
              <a:rPr lang="en-US" sz="1400" b="1" dirty="0" smtClean="0"/>
              <a:t>Complexity Classes</a:t>
            </a:r>
            <a:r>
              <a:rPr lang="en-US" sz="1400" dirty="0" smtClean="0"/>
              <a:t>. In complexity theory, a Complexity Class is a set of problems with related complexity. </a:t>
            </a:r>
          </a:p>
          <a:p>
            <a:endParaRPr lang="en-US" sz="1400" dirty="0" smtClean="0"/>
          </a:p>
          <a:p>
            <a:r>
              <a:rPr lang="en-US" sz="1400" b="1" u="sng" dirty="0" smtClean="0"/>
              <a:t>Types of Complexity Classes</a:t>
            </a:r>
            <a:endParaRPr lang="en-US" sz="1400" dirty="0" smtClean="0"/>
          </a:p>
          <a:p>
            <a:r>
              <a:rPr lang="en-US" sz="1400" dirty="0" smtClean="0"/>
              <a:t>This article discusses the following complexity classes:</a:t>
            </a:r>
          </a:p>
          <a:p>
            <a:r>
              <a:rPr lang="en-US" sz="1400" b="1" dirty="0" smtClean="0">
                <a:solidFill>
                  <a:srgbClr val="FF0000"/>
                </a:solidFill>
              </a:rPr>
              <a:t>P Class</a:t>
            </a:r>
            <a:endParaRPr lang="en-US" sz="1400" dirty="0" smtClean="0">
              <a:solidFill>
                <a:srgbClr val="FF0000"/>
              </a:solidFill>
            </a:endParaRPr>
          </a:p>
          <a:p>
            <a:r>
              <a:rPr lang="en-US" sz="1400" b="1" dirty="0" smtClean="0">
                <a:solidFill>
                  <a:srgbClr val="FF0000"/>
                </a:solidFill>
              </a:rPr>
              <a:t>NP Class</a:t>
            </a:r>
            <a:endParaRPr lang="en-US" sz="1400" dirty="0" smtClean="0">
              <a:solidFill>
                <a:srgbClr val="FF0000"/>
              </a:solidFill>
            </a:endParaRPr>
          </a:p>
          <a:p>
            <a:r>
              <a:rPr lang="en-US" sz="1400" b="1" dirty="0" err="1" smtClean="0">
                <a:solidFill>
                  <a:srgbClr val="FF0000"/>
                </a:solidFill>
              </a:rPr>
              <a:t>CoNP</a:t>
            </a:r>
            <a:r>
              <a:rPr lang="en-US" sz="1400" b="1" dirty="0" smtClean="0">
                <a:solidFill>
                  <a:srgbClr val="FF0000"/>
                </a:solidFill>
              </a:rPr>
              <a:t> Class</a:t>
            </a:r>
            <a:endParaRPr lang="en-US" sz="1400" dirty="0" smtClean="0">
              <a:solidFill>
                <a:srgbClr val="FF0000"/>
              </a:solidFill>
            </a:endParaRPr>
          </a:p>
          <a:p>
            <a:r>
              <a:rPr lang="en-US" sz="1400" b="1" dirty="0" smtClean="0">
                <a:solidFill>
                  <a:srgbClr val="FF0000"/>
                </a:solidFill>
              </a:rPr>
              <a:t>NP hard</a:t>
            </a:r>
            <a:endParaRPr lang="en-US" sz="1400" dirty="0" smtClean="0">
              <a:solidFill>
                <a:srgbClr val="FF0000"/>
              </a:solidFill>
            </a:endParaRPr>
          </a:p>
          <a:p>
            <a:r>
              <a:rPr lang="en-US" sz="1400" b="1" dirty="0" smtClean="0">
                <a:solidFill>
                  <a:srgbClr val="FF0000"/>
                </a:solidFill>
              </a:rPr>
              <a:t>NP complete</a:t>
            </a:r>
            <a:endParaRPr lang="en-US" sz="1400" dirty="0" smtClean="0">
              <a:solidFill>
                <a:srgbClr val="FF0000"/>
              </a:solidFill>
            </a:endParaRPr>
          </a:p>
          <a:p>
            <a:endParaRPr lang="en-US" sz="1400" b="1" u="sng" dirty="0" smtClean="0"/>
          </a:p>
          <a:p>
            <a:pPr algn="just"/>
            <a:r>
              <a:rPr lang="en-US" sz="1400" b="1" u="sng" dirty="0" smtClean="0"/>
              <a:t>P Class</a:t>
            </a:r>
            <a:endParaRPr lang="en-US" sz="1400" dirty="0" smtClean="0"/>
          </a:p>
          <a:p>
            <a:pPr algn="just"/>
            <a:r>
              <a:rPr lang="en-US" dirty="0" smtClean="0"/>
              <a:t>The P in the P class stands for </a:t>
            </a:r>
            <a:r>
              <a:rPr lang="en-US" b="1" dirty="0" smtClean="0"/>
              <a:t>Polynomial Time.</a:t>
            </a:r>
            <a:r>
              <a:rPr lang="en-US" dirty="0" smtClean="0"/>
              <a:t> It is the collection of </a:t>
            </a:r>
            <a:r>
              <a:rPr lang="en-US" b="1" dirty="0" smtClean="0">
                <a:solidFill>
                  <a:srgbClr val="FF0000"/>
                </a:solidFill>
              </a:rPr>
              <a:t>decision problems(problems </a:t>
            </a:r>
            <a:r>
              <a:rPr lang="en-US" dirty="0" smtClean="0"/>
              <a:t>with a “yes” or “no” answer) that can be solved by a deterministic machine in polynomial time. </a:t>
            </a:r>
          </a:p>
          <a:p>
            <a:pPr algn="just"/>
            <a:r>
              <a:rPr lang="en-US" b="1" dirty="0" smtClean="0"/>
              <a:t>Features:</a:t>
            </a:r>
          </a:p>
          <a:p>
            <a:endParaRPr lang="en-US" b="1"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Types of Complexity Classes | P, NP, </a:t>
            </a:r>
            <a:r>
              <a:rPr lang="en-US" sz="1800" b="1" dirty="0" err="1" smtClean="0"/>
              <a:t>CoNP</a:t>
            </a:r>
            <a:r>
              <a:rPr lang="en-US" sz="1800" b="1" dirty="0" smtClean="0"/>
              <a:t>, NP hard and NP complete</a:t>
            </a:r>
            <a:br>
              <a:rPr lang="en-US" sz="1800" b="1" dirty="0" smtClean="0"/>
            </a:br>
            <a:r>
              <a:rPr lang="en-US" sz="1800" b="1" dirty="0" smtClean="0"/>
              <a:t/>
            </a:r>
            <a:br>
              <a:rPr lang="en-US" sz="1800" b="1" dirty="0" smtClean="0"/>
            </a:br>
            <a:endParaRPr lang="en-US" sz="1800" dirty="0"/>
          </a:p>
        </p:txBody>
      </p:sp>
      <p:sp>
        <p:nvSpPr>
          <p:cNvPr id="4" name="Rectangle 3"/>
          <p:cNvSpPr/>
          <p:nvPr/>
        </p:nvSpPr>
        <p:spPr>
          <a:xfrm>
            <a:off x="381000" y="1371600"/>
            <a:ext cx="8382000" cy="4339650"/>
          </a:xfrm>
          <a:prstGeom prst="rect">
            <a:avLst/>
          </a:prstGeom>
        </p:spPr>
        <p:txBody>
          <a:bodyPr wrap="square">
            <a:spAutoFit/>
          </a:bodyPr>
          <a:lstStyle/>
          <a:p>
            <a:pPr>
              <a:buFont typeface="Wingdings" pitchFamily="2" charset="2"/>
              <a:buChar char="Ø"/>
            </a:pPr>
            <a:r>
              <a:rPr lang="en-US" sz="1600" dirty="0" smtClean="0">
                <a:latin typeface="Times New Roman" pitchFamily="18" charset="0"/>
                <a:cs typeface="Times New Roman" pitchFamily="18" charset="0"/>
              </a:rPr>
              <a:t>The solution to P problems is easy to find. </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P is often a class of computational problems that are solvable and tractable. Tractable means that the problems can be solved in theory as well as in practice. </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But the problems that can be solved in theory but not in practice are known as intractable.</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This class contains many natural problems like:</a:t>
            </a:r>
          </a:p>
          <a:p>
            <a:pPr>
              <a:buFont typeface="Wingdings" pitchFamily="2" charset="2"/>
              <a:buChar char="Ø"/>
            </a:pPr>
            <a:endParaRPr lang="en-US" sz="1600" b="1" dirty="0" smtClean="0">
              <a:latin typeface="Times New Roman" pitchFamily="18" charset="0"/>
              <a:cs typeface="Times New Roman" pitchFamily="18" charset="0"/>
            </a:endParaRPr>
          </a:p>
          <a:p>
            <a:pPr>
              <a:buFont typeface="Wingdings" pitchFamily="2" charset="2"/>
              <a:buChar char="Ø"/>
            </a:pPr>
            <a:r>
              <a:rPr lang="en-US" sz="1600" b="1" dirty="0" smtClean="0">
                <a:latin typeface="Times New Roman" pitchFamily="18" charset="0"/>
                <a:cs typeface="Times New Roman" pitchFamily="18" charset="0"/>
              </a:rPr>
              <a:t>Calculating the greatest common divisor.</a:t>
            </a:r>
            <a:endParaRPr lang="en-US" sz="1600" dirty="0" smtClean="0">
              <a:latin typeface="Times New Roman" pitchFamily="18" charset="0"/>
              <a:cs typeface="Times New Roman" pitchFamily="18" charset="0"/>
            </a:endParaRPr>
          </a:p>
          <a:p>
            <a:pPr>
              <a:buFont typeface="Wingdings" pitchFamily="2" charset="2"/>
              <a:buChar char="Ø"/>
            </a:pPr>
            <a:endParaRPr lang="en-US" sz="1600" b="1" dirty="0" smtClean="0">
              <a:latin typeface="Times New Roman" pitchFamily="18" charset="0"/>
              <a:cs typeface="Times New Roman" pitchFamily="18" charset="0"/>
            </a:endParaRPr>
          </a:p>
          <a:p>
            <a:pPr>
              <a:buFont typeface="Wingdings" pitchFamily="2" charset="2"/>
              <a:buChar char="Ø"/>
            </a:pPr>
            <a:r>
              <a:rPr lang="en-US" sz="1600" b="1" dirty="0" smtClean="0">
                <a:latin typeface="Times New Roman" pitchFamily="18" charset="0"/>
                <a:cs typeface="Times New Roman" pitchFamily="18" charset="0"/>
              </a:rPr>
              <a:t>Finding a maximum matching.</a:t>
            </a:r>
            <a:endParaRPr lang="en-US" sz="1600" dirty="0" smtClean="0">
              <a:latin typeface="Times New Roman" pitchFamily="18" charset="0"/>
              <a:cs typeface="Times New Roman" pitchFamily="18" charset="0"/>
            </a:endParaRPr>
          </a:p>
          <a:p>
            <a:pPr>
              <a:buFont typeface="Wingdings" pitchFamily="2" charset="2"/>
              <a:buChar char="Ø"/>
            </a:pPr>
            <a:endParaRPr lang="en-US" sz="1600" b="1" dirty="0" smtClean="0">
              <a:latin typeface="Times New Roman" pitchFamily="18" charset="0"/>
              <a:cs typeface="Times New Roman" pitchFamily="18" charset="0"/>
            </a:endParaRPr>
          </a:p>
          <a:p>
            <a:pPr>
              <a:buFont typeface="Wingdings" pitchFamily="2" charset="2"/>
              <a:buChar char="Ø"/>
            </a:pPr>
            <a:r>
              <a:rPr lang="en-US" sz="1600" b="1" dirty="0" smtClean="0">
                <a:latin typeface="Times New Roman" pitchFamily="18" charset="0"/>
                <a:cs typeface="Times New Roman" pitchFamily="18" charset="0"/>
              </a:rPr>
              <a:t>Decision versions of linear programming</a:t>
            </a:r>
          </a:p>
          <a:p>
            <a:pPr>
              <a:buFont typeface="Wingdings" pitchFamily="2" charset="2"/>
              <a:buChar char="Ø"/>
            </a:pPr>
            <a:endParaRPr lang="en-US" sz="16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Types of Complexity Classes | P, NP, </a:t>
            </a:r>
            <a:r>
              <a:rPr lang="en-US" sz="1800" b="1" dirty="0" err="1" smtClean="0"/>
              <a:t>CoNP</a:t>
            </a:r>
            <a:r>
              <a:rPr lang="en-US" sz="1800" b="1" dirty="0" smtClean="0"/>
              <a:t>, NP hard and NP complete</a:t>
            </a:r>
            <a:br>
              <a:rPr lang="en-US" sz="1800" b="1" dirty="0" smtClean="0"/>
            </a:br>
            <a:r>
              <a:rPr lang="en-US" sz="1800" b="1" dirty="0" smtClean="0"/>
              <a:t/>
            </a:r>
            <a:br>
              <a:rPr lang="en-US" sz="1800" b="1" dirty="0" smtClean="0"/>
            </a:br>
            <a:endParaRPr lang="en-US" sz="1800" dirty="0"/>
          </a:p>
        </p:txBody>
      </p:sp>
      <p:sp>
        <p:nvSpPr>
          <p:cNvPr id="4" name="Rectangle 3"/>
          <p:cNvSpPr/>
          <p:nvPr/>
        </p:nvSpPr>
        <p:spPr>
          <a:xfrm>
            <a:off x="685800" y="1371600"/>
            <a:ext cx="7620000" cy="6401753"/>
          </a:xfrm>
          <a:prstGeom prst="rect">
            <a:avLst/>
          </a:prstGeom>
        </p:spPr>
        <p:txBody>
          <a:bodyPr wrap="square">
            <a:spAutoFit/>
          </a:bodyPr>
          <a:lstStyle/>
          <a:p>
            <a:pPr algn="just"/>
            <a:r>
              <a:rPr lang="en-US" sz="1600" b="1" u="sng" dirty="0" smtClean="0"/>
              <a:t>NP Class</a:t>
            </a:r>
          </a:p>
          <a:p>
            <a:pPr algn="just"/>
            <a:endParaRPr lang="en-US" sz="1600" dirty="0" smtClean="0"/>
          </a:p>
          <a:p>
            <a:pPr algn="just"/>
            <a:r>
              <a:rPr lang="en-US" sz="1600" dirty="0" smtClean="0"/>
              <a:t>The NP in NP class stands for </a:t>
            </a:r>
            <a:r>
              <a:rPr lang="en-US" sz="1600" b="1" dirty="0" smtClean="0"/>
              <a:t>Non-deterministic Polynomial Time</a:t>
            </a:r>
            <a:r>
              <a:rPr lang="en-US" sz="1600" dirty="0" smtClean="0"/>
              <a:t>. </a:t>
            </a:r>
          </a:p>
          <a:p>
            <a:pPr algn="just"/>
            <a:endParaRPr lang="en-US" sz="1600" dirty="0" smtClean="0"/>
          </a:p>
          <a:p>
            <a:pPr algn="just"/>
            <a:r>
              <a:rPr lang="en-US" sz="1600" dirty="0" smtClean="0"/>
              <a:t>It is the collection of decision problems that can be solved by a </a:t>
            </a:r>
            <a:r>
              <a:rPr lang="en-US" sz="1600" b="1" dirty="0" smtClean="0">
                <a:solidFill>
                  <a:srgbClr val="FF0000"/>
                </a:solidFill>
              </a:rPr>
              <a:t>non-deterministic machine in polynomial time. </a:t>
            </a:r>
          </a:p>
          <a:p>
            <a:pPr algn="just"/>
            <a:endParaRPr lang="en-US" sz="1600" b="1" dirty="0" smtClean="0"/>
          </a:p>
          <a:p>
            <a:pPr algn="just"/>
            <a:r>
              <a:rPr lang="en-US" sz="1600" b="1" dirty="0" smtClean="0"/>
              <a:t>Features:</a:t>
            </a:r>
            <a:endParaRPr lang="en-US" sz="1600" dirty="0" smtClean="0"/>
          </a:p>
          <a:p>
            <a:pPr algn="just"/>
            <a:endParaRPr lang="en-US" sz="1600" dirty="0" smtClean="0"/>
          </a:p>
          <a:p>
            <a:pPr algn="just"/>
            <a:r>
              <a:rPr lang="en-US" sz="1600" dirty="0" smtClean="0"/>
              <a:t>The solutions of the NP class are hard to find since they are being solved by a non-deterministic machine </a:t>
            </a:r>
            <a:r>
              <a:rPr lang="en-US" sz="1600" b="1" dirty="0" smtClean="0">
                <a:solidFill>
                  <a:srgbClr val="FF0000"/>
                </a:solidFill>
              </a:rPr>
              <a:t>but the solutions are easy to verify</a:t>
            </a:r>
            <a:r>
              <a:rPr lang="en-US" sz="1600" dirty="0" smtClean="0"/>
              <a:t>.</a:t>
            </a:r>
          </a:p>
          <a:p>
            <a:pPr algn="just"/>
            <a:endParaRPr lang="en-US" sz="1600" dirty="0" smtClean="0"/>
          </a:p>
          <a:p>
            <a:pPr algn="just"/>
            <a:r>
              <a:rPr lang="en-US" sz="1600" dirty="0" smtClean="0"/>
              <a:t>Problems of NP can be verified by a Turing machine in polynomial time. </a:t>
            </a:r>
          </a:p>
          <a:p>
            <a:pPr algn="just"/>
            <a:endParaRPr lang="en-US" sz="1600" dirty="0" smtClean="0"/>
          </a:p>
          <a:p>
            <a:r>
              <a:rPr lang="en-US" sz="1600" dirty="0" smtClean="0"/>
              <a:t>This class contains many problems that one would like to be able to solve effectively:</a:t>
            </a:r>
          </a:p>
          <a:p>
            <a:r>
              <a:rPr lang="en-US" sz="1600" b="1" dirty="0" smtClean="0"/>
              <a:t>Boolean </a:t>
            </a:r>
            <a:r>
              <a:rPr lang="en-US" sz="1600" b="1" dirty="0" err="1" smtClean="0"/>
              <a:t>Satisfiability</a:t>
            </a:r>
            <a:r>
              <a:rPr lang="en-US" sz="1600" b="1" dirty="0" smtClean="0"/>
              <a:t> Problem (SAT).</a:t>
            </a:r>
            <a:endParaRPr lang="en-US" sz="1600" dirty="0" smtClean="0"/>
          </a:p>
          <a:p>
            <a:r>
              <a:rPr lang="en-US" sz="1600" b="1" dirty="0" smtClean="0"/>
              <a:t>Hamiltonian Path Problem.</a:t>
            </a:r>
            <a:endParaRPr lang="en-US" sz="1600" dirty="0" smtClean="0"/>
          </a:p>
          <a:p>
            <a:r>
              <a:rPr lang="en-US" sz="1600" b="1" dirty="0" smtClean="0"/>
              <a:t>Graph coloring.</a:t>
            </a:r>
            <a:endParaRPr lang="en-US" sz="1600" dirty="0" smtClean="0"/>
          </a:p>
          <a:p>
            <a:pPr algn="just"/>
            <a:r>
              <a:rPr lang="en-US" sz="1600" dirty="0" smtClean="0"/>
              <a:t># A </a:t>
            </a:r>
            <a:r>
              <a:rPr lang="en-US" sz="1600" b="1" dirty="0" smtClean="0"/>
              <a:t>Turing machine</a:t>
            </a:r>
            <a:r>
              <a:rPr lang="en-US" sz="1600" dirty="0" smtClean="0"/>
              <a:t> is a </a:t>
            </a:r>
            <a:r>
              <a:rPr lang="en-US" sz="1600" dirty="0" smtClean="0">
                <a:hlinkClick r:id="rId2" tooltip="Mathematical model of computation"/>
              </a:rPr>
              <a:t>mathematical model of computation</a:t>
            </a:r>
            <a:r>
              <a:rPr lang="en-US" sz="1600" dirty="0" smtClean="0"/>
              <a:t> that defines an </a:t>
            </a:r>
            <a:r>
              <a:rPr lang="en-US" sz="1600" dirty="0" smtClean="0">
                <a:hlinkClick r:id="rId3" tooltip="Abstract machine"/>
              </a:rPr>
              <a:t>abstract machine</a:t>
            </a:r>
            <a:r>
              <a:rPr lang="en-US" sz="1600" baseline="30000" dirty="0" smtClean="0">
                <a:hlinkClick r:id="rId4"/>
              </a:rPr>
              <a:t>[1]</a:t>
            </a:r>
            <a:r>
              <a:rPr lang="en-US" sz="1600" dirty="0" smtClean="0"/>
              <a:t> that manipulates symbols on a strip of tape according to a table of rules</a:t>
            </a:r>
          </a:p>
          <a:p>
            <a:pPr algn="just">
              <a:buFont typeface="Wingdings" pitchFamily="2" charset="2"/>
              <a:buChar char="Ø"/>
            </a:pPr>
            <a:endParaRPr lang="en-US" sz="16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1730</Words>
  <Application>Microsoft Office PowerPoint</Application>
  <PresentationFormat>On-screen Show (4:3)</PresentationFormat>
  <Paragraphs>512</Paragraphs>
  <Slides>60</Slides>
  <Notes>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60</vt:i4>
      </vt:variant>
    </vt:vector>
  </HeadingPairs>
  <TitlesOfParts>
    <vt:vector size="64" baseType="lpstr">
      <vt:lpstr>Default Design</vt:lpstr>
      <vt:lpstr>Equation</vt:lpstr>
      <vt:lpstr>Microsoft Equation 3.0</vt:lpstr>
      <vt:lpstr>MathType 5.0 Equation</vt:lpstr>
      <vt:lpstr>UNIVERSITY OF ENGINEERING &amp; MANAGEMENT, KOLKATA</vt:lpstr>
      <vt:lpstr>Hard Problems</vt:lpstr>
      <vt:lpstr>Slide 3</vt:lpstr>
      <vt:lpstr>Slide 4</vt:lpstr>
      <vt:lpstr>Analysis of Algorithm</vt:lpstr>
      <vt:lpstr>Answer</vt:lpstr>
      <vt:lpstr>Types of Complexity Classes | P, NP, CoNP, NP hard and NP complete  </vt:lpstr>
      <vt:lpstr>Types of Complexity Classes | P, NP, CoNP, NP hard and NP complete  </vt:lpstr>
      <vt:lpstr>Types of Complexity Classes | P, NP, CoNP, NP hard and NP complete  </vt:lpstr>
      <vt:lpstr>Types of Complexity Classes | P, NP, CoNP, NP hard and NP complete  </vt:lpstr>
      <vt:lpstr>Types of Complexity Classes | P, NP, CoNP, NP hard and NP complete  </vt:lpstr>
      <vt:lpstr>Types of Complexity Classes | P, NP, CoNP, NP hard and NP complete  </vt:lpstr>
      <vt:lpstr>Types of Complexity Classes | P, NP, CoNP, NP hard and NP complete  </vt:lpstr>
      <vt:lpstr>What are NP, P, NP-complete and NP-Hard problems? </vt:lpstr>
      <vt:lpstr>What are NP, P, NP-complete and NP-Hard problems? </vt:lpstr>
      <vt:lpstr>Slide 16</vt:lpstr>
      <vt:lpstr>Decision vs Optimization Problems</vt:lpstr>
      <vt:lpstr> What is Reduction?  </vt:lpstr>
      <vt:lpstr>How to prove that a given problem is NP complete?</vt:lpstr>
      <vt:lpstr>Difference between NP hard and NP complete problem </vt:lpstr>
      <vt:lpstr>Difference between NP hard and NP complete problem </vt:lpstr>
      <vt:lpstr>Clique Decision problem</vt:lpstr>
      <vt:lpstr>Clique Decision problem</vt:lpstr>
      <vt:lpstr>Clique Decision problem</vt:lpstr>
      <vt:lpstr>Clique Decision problem</vt:lpstr>
      <vt:lpstr>Clique Decision problem</vt:lpstr>
      <vt:lpstr>Clique Decision problem</vt:lpstr>
      <vt:lpstr>Clique Decision problem</vt:lpstr>
      <vt:lpstr>Clique Decision problem</vt:lpstr>
      <vt:lpstr>Attendance Code</vt:lpstr>
      <vt:lpstr>UNIVERSITY OF ENGINEERING &amp; MANAGEMENT, KOLKATA</vt:lpstr>
      <vt:lpstr>Approximation Algorithms</vt:lpstr>
      <vt:lpstr>Approximation Algorithms</vt:lpstr>
      <vt:lpstr>Approximation Algorithms</vt:lpstr>
      <vt:lpstr>Approximation Algorithms</vt:lpstr>
      <vt:lpstr>Approximation Algorithms</vt:lpstr>
      <vt:lpstr>Approximation Algorithms</vt:lpstr>
      <vt:lpstr>Slide 38</vt:lpstr>
      <vt:lpstr>Randomized algorithms</vt:lpstr>
      <vt:lpstr>Deterministic Algorithms</vt:lpstr>
      <vt:lpstr>Randomized Algorithms</vt:lpstr>
      <vt:lpstr>Las Vegas Randomized Algorithms</vt:lpstr>
      <vt:lpstr>Las Vegas vs. Monte Carlo</vt:lpstr>
      <vt:lpstr>Las Vegas vs. Monte Carlo</vt:lpstr>
      <vt:lpstr>Probabilistic Analysis of Algorithms</vt:lpstr>
      <vt:lpstr>Slide 46</vt:lpstr>
      <vt:lpstr>Graph Contraction </vt:lpstr>
      <vt:lpstr>Slide 48</vt:lpstr>
      <vt:lpstr>Slide 49</vt:lpstr>
      <vt:lpstr>Key Idea</vt:lpstr>
      <vt:lpstr>Slide 51</vt:lpstr>
      <vt:lpstr>Monte Carlo versus Las Vegas</vt:lpstr>
      <vt:lpstr>Motivation for Randomized Algorithms</vt:lpstr>
      <vt:lpstr>Slide 54</vt:lpstr>
      <vt:lpstr>Slide 55</vt:lpstr>
      <vt:lpstr>Notation</vt:lpstr>
      <vt:lpstr>Expected Number of Total Comparisons in PARTITION</vt:lpstr>
      <vt:lpstr>Comparisons in PARTITION</vt:lpstr>
      <vt:lpstr>Comparisons in PARTITION</vt:lpstr>
      <vt:lpstr>Expected Number of Comparisons in PARTITION</vt:lpstr>
    </vt:vector>
  </TitlesOfParts>
  <Company>The University of Texas at Dallas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NP Class</dc:title>
  <dc:creator>Ding Z Du</dc:creator>
  <cp:lastModifiedBy>BISWA</cp:lastModifiedBy>
  <cp:revision>90</cp:revision>
  <dcterms:created xsi:type="dcterms:W3CDTF">2006-03-08T13:11:11Z</dcterms:created>
  <dcterms:modified xsi:type="dcterms:W3CDTF">2022-04-25T17:51:32Z</dcterms:modified>
</cp:coreProperties>
</file>