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648" r:id="rId4"/>
  </p:sldMasterIdLst>
  <p:notesMasterIdLst>
    <p:notesMasterId r:id="rId82"/>
  </p:notesMasterIdLst>
  <p:sldIdLst>
    <p:sldId id="256" r:id="rId5"/>
    <p:sldId id="332" r:id="rId6"/>
    <p:sldId id="258" r:id="rId7"/>
    <p:sldId id="259" r:id="rId8"/>
    <p:sldId id="260" r:id="rId9"/>
    <p:sldId id="295" r:id="rId10"/>
    <p:sldId id="296" r:id="rId11"/>
    <p:sldId id="294" r:id="rId12"/>
    <p:sldId id="261" r:id="rId13"/>
    <p:sldId id="287" r:id="rId14"/>
    <p:sldId id="262" r:id="rId15"/>
    <p:sldId id="263" r:id="rId16"/>
    <p:sldId id="264" r:id="rId17"/>
    <p:sldId id="265" r:id="rId18"/>
    <p:sldId id="266" r:id="rId19"/>
    <p:sldId id="267" r:id="rId20"/>
    <p:sldId id="268" r:id="rId21"/>
    <p:sldId id="269" r:id="rId22"/>
    <p:sldId id="270" r:id="rId23"/>
    <p:sldId id="271" r:id="rId24"/>
    <p:sldId id="293" r:id="rId25"/>
    <p:sldId id="272" r:id="rId26"/>
    <p:sldId id="273" r:id="rId27"/>
    <p:sldId id="274" r:id="rId28"/>
    <p:sldId id="275" r:id="rId29"/>
    <p:sldId id="318" r:id="rId30"/>
    <p:sldId id="317" r:id="rId31"/>
    <p:sldId id="316" r:id="rId32"/>
    <p:sldId id="276" r:id="rId33"/>
    <p:sldId id="277" r:id="rId34"/>
    <p:sldId id="278" r:id="rId35"/>
    <p:sldId id="279" r:id="rId36"/>
    <p:sldId id="280" r:id="rId37"/>
    <p:sldId id="281" r:id="rId38"/>
    <p:sldId id="282" r:id="rId39"/>
    <p:sldId id="283" r:id="rId40"/>
    <p:sldId id="284" r:id="rId41"/>
    <p:sldId id="285" r:id="rId42"/>
    <p:sldId id="286" r:id="rId43"/>
    <p:sldId id="299" r:id="rId44"/>
    <p:sldId id="300" r:id="rId45"/>
    <p:sldId id="301" r:id="rId46"/>
    <p:sldId id="302" r:id="rId47"/>
    <p:sldId id="303" r:id="rId48"/>
    <p:sldId id="288" r:id="rId49"/>
    <p:sldId id="289" r:id="rId50"/>
    <p:sldId id="292" r:id="rId51"/>
    <p:sldId id="297" r:id="rId52"/>
    <p:sldId id="290" r:id="rId53"/>
    <p:sldId id="304" r:id="rId54"/>
    <p:sldId id="291" r:id="rId55"/>
    <p:sldId id="305" r:id="rId56"/>
    <p:sldId id="298" r:id="rId57"/>
    <p:sldId id="306" r:id="rId58"/>
    <p:sldId id="307" r:id="rId59"/>
    <p:sldId id="308" r:id="rId60"/>
    <p:sldId id="309" r:id="rId61"/>
    <p:sldId id="311" r:id="rId62"/>
    <p:sldId id="310" r:id="rId63"/>
    <p:sldId id="312" r:id="rId64"/>
    <p:sldId id="313" r:id="rId65"/>
    <p:sldId id="314" r:id="rId66"/>
    <p:sldId id="315" r:id="rId67"/>
    <p:sldId id="319" r:id="rId68"/>
    <p:sldId id="320" r:id="rId69"/>
    <p:sldId id="321" r:id="rId70"/>
    <p:sldId id="322" r:id="rId71"/>
    <p:sldId id="323" r:id="rId72"/>
    <p:sldId id="324" r:id="rId73"/>
    <p:sldId id="325" r:id="rId74"/>
    <p:sldId id="326" r:id="rId75"/>
    <p:sldId id="328" r:id="rId76"/>
    <p:sldId id="330" r:id="rId77"/>
    <p:sldId id="331" r:id="rId78"/>
    <p:sldId id="329" r:id="rId79"/>
    <p:sldId id="327" r:id="rId80"/>
    <p:sldId id="333"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viewProps" Target="view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5/2/2022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43C72989-35E7-405F-9E91-AC3EE388342A}" type="datetime1">
              <a:rPr lang="en-US" smtClean="0"/>
              <a:t>5/2/2022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r>
              <a:rPr lang="sv-SE"/>
              <a:t>Nilanjan Byabarta. Department of CSE. UEM Kolkata</a:t>
            </a:r>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7203AF-A569-4DD5-9451-47DDE913A78E}" type="datetime1">
              <a:rPr lang="en-US" smtClean="0"/>
              <a:t>5/2/2022</a:t>
            </a:fld>
            <a:endParaRPr lang="en-US" dirty="0"/>
          </a:p>
        </p:txBody>
      </p:sp>
      <p:sp>
        <p:nvSpPr>
          <p:cNvPr id="6" name="Footer Placeholder 5"/>
          <p:cNvSpPr>
            <a:spLocks noGrp="1"/>
          </p:cNvSpPr>
          <p:nvPr>
            <p:ph type="ftr" sz="quarter" idx="11"/>
          </p:nvPr>
        </p:nvSpPr>
        <p:spPr/>
        <p:txBody>
          <a:bodyPr/>
          <a:lstStyle/>
          <a:p>
            <a:r>
              <a:rPr lang="sv-SE"/>
              <a:t>Nilanjan Byabarta. Department of CSE. UEM Kolkata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28444C1-80A9-4691-9ABF-3012BA207950}" type="datetime1">
              <a:rPr lang="en-US" smtClean="0"/>
              <a:t>5/2/2022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sv-SE"/>
              <a:t>Nilanjan Byabarta. Department of CSE. UEM Kolkata</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60FCD13-56A4-46E0-A36E-F00C1A38A3F4}" type="datetime1">
              <a:rPr lang="en-US" smtClean="0"/>
              <a:t>5/2/2022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sv-SE"/>
              <a:t>Nilanjan Byabarta. Department of CSE. UEM Kolkata</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EBCF45E-78D0-4977-BAA7-AE34CB100092}" type="datetime1">
              <a:rPr lang="en-US" smtClean="0"/>
              <a:t>5/2/2022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r>
              <a:rPr lang="sv-SE"/>
              <a:t>Nilanjan Byabarta. Department of CSE. UEM Kolkata</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6FC0B24-FFEE-4CB0-B21C-90770D2A2019}" type="datetime1">
              <a:rPr lang="en-US" smtClean="0"/>
              <a:t>5/2/2022</a:t>
            </a:fld>
            <a:endParaRPr lang="en-US" dirty="0"/>
          </a:p>
        </p:txBody>
      </p:sp>
      <p:sp>
        <p:nvSpPr>
          <p:cNvPr id="4" name="Footer Placeholder 3"/>
          <p:cNvSpPr>
            <a:spLocks noGrp="1"/>
          </p:cNvSpPr>
          <p:nvPr>
            <p:ph type="ftr" sz="quarter" idx="11"/>
          </p:nvPr>
        </p:nvSpPr>
        <p:spPr/>
        <p:txBody>
          <a:bodyPr/>
          <a:lstStyle/>
          <a:p>
            <a:r>
              <a:rPr lang="sv-SE"/>
              <a:t>Nilanjan Byabarta. Department of CSE. UEM Kolkata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1487D6F-1245-4354-B897-84771187CBCF}" type="datetime1">
              <a:rPr lang="en-US" smtClean="0"/>
              <a:t>5/2/2022</a:t>
            </a:fld>
            <a:endParaRPr lang="en-US" dirty="0"/>
          </a:p>
        </p:txBody>
      </p:sp>
      <p:sp>
        <p:nvSpPr>
          <p:cNvPr id="4" name="Footer Placeholder 3"/>
          <p:cNvSpPr>
            <a:spLocks noGrp="1"/>
          </p:cNvSpPr>
          <p:nvPr>
            <p:ph type="ftr" sz="quarter" idx="11"/>
          </p:nvPr>
        </p:nvSpPr>
        <p:spPr/>
        <p:txBody>
          <a:bodyPr/>
          <a:lstStyle/>
          <a:p>
            <a:r>
              <a:rPr lang="sv-SE"/>
              <a:t>Nilanjan Byabarta. Department of CSE. UEM Kolkata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B99CA-B638-4251-B160-E8A113864599}" type="datetime1">
              <a:rPr lang="en-US" smtClean="0"/>
              <a:t>5/2/2022</a:t>
            </a:fld>
            <a:endParaRPr lang="en-US" dirty="0"/>
          </a:p>
        </p:txBody>
      </p:sp>
      <p:sp>
        <p:nvSpPr>
          <p:cNvPr id="5" name="Footer Placeholder 4"/>
          <p:cNvSpPr>
            <a:spLocks noGrp="1"/>
          </p:cNvSpPr>
          <p:nvPr>
            <p:ph type="ftr" sz="quarter" idx="11"/>
          </p:nvPr>
        </p:nvSpPr>
        <p:spPr/>
        <p:txBody>
          <a:bodyPr/>
          <a:lstStyle/>
          <a:p>
            <a:r>
              <a:rPr lang="sv-SE"/>
              <a:t>Nilanjan Byabarta. Department of CSE. UEM Kolkata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0A40F94-93E3-4335-95B3-4AFE40D48CC9}" type="datetime1">
              <a:rPr lang="en-US" smtClean="0"/>
              <a:t>5/2/2022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r>
              <a:rPr lang="sv-SE"/>
              <a:t>Nilanjan Byabarta. Department of CSE. UEM Kolkata</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DF995A-1BE9-49CD-8864-D379DA03181C}" type="datetime1">
              <a:rPr lang="en-US" smtClean="0"/>
              <a:t>5/2/2022</a:t>
            </a:fld>
            <a:endParaRPr lang="en-US" dirty="0"/>
          </a:p>
        </p:txBody>
      </p:sp>
      <p:sp>
        <p:nvSpPr>
          <p:cNvPr id="5" name="Footer Placeholder 4"/>
          <p:cNvSpPr>
            <a:spLocks noGrp="1"/>
          </p:cNvSpPr>
          <p:nvPr>
            <p:ph type="ftr" sz="quarter" idx="11"/>
          </p:nvPr>
        </p:nvSpPr>
        <p:spPr/>
        <p:txBody>
          <a:bodyPr/>
          <a:lstStyle/>
          <a:p>
            <a:r>
              <a:rPr lang="sv-SE"/>
              <a:t>Nilanjan Byabarta. Department of CSE. UEM Kolkata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E97468B-87D3-4951-8FAC-23804799F927}" type="datetime1">
              <a:rPr lang="en-US" smtClean="0"/>
              <a:t>5/2/2022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r>
              <a:rPr lang="sv-SE"/>
              <a:t>Nilanjan Byabarta. Department of CSE. UEM Kolkata</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EDFAB3-87D6-4AA9-9070-EB42262298AE}" type="datetime1">
              <a:rPr lang="en-US" smtClean="0"/>
              <a:t>5/2/2022</a:t>
            </a:fld>
            <a:endParaRPr lang="en-US" dirty="0"/>
          </a:p>
        </p:txBody>
      </p:sp>
      <p:sp>
        <p:nvSpPr>
          <p:cNvPr id="6" name="Footer Placeholder 5"/>
          <p:cNvSpPr>
            <a:spLocks noGrp="1"/>
          </p:cNvSpPr>
          <p:nvPr>
            <p:ph type="ftr" sz="quarter" idx="11"/>
          </p:nvPr>
        </p:nvSpPr>
        <p:spPr/>
        <p:txBody>
          <a:bodyPr/>
          <a:lstStyle/>
          <a:p>
            <a:r>
              <a:rPr lang="sv-SE"/>
              <a:t>Nilanjan Byabarta. Department of CSE. UEM Kolkata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CFD74A7-94A3-421A-95EC-0B3CDA85BB62}" type="datetime1">
              <a:rPr lang="en-US" smtClean="0"/>
              <a:t>5/2/2022</a:t>
            </a:fld>
            <a:endParaRPr lang="en-US" dirty="0"/>
          </a:p>
        </p:txBody>
      </p:sp>
      <p:sp>
        <p:nvSpPr>
          <p:cNvPr id="8" name="Footer Placeholder 7"/>
          <p:cNvSpPr>
            <a:spLocks noGrp="1"/>
          </p:cNvSpPr>
          <p:nvPr>
            <p:ph type="ftr" sz="quarter" idx="11"/>
          </p:nvPr>
        </p:nvSpPr>
        <p:spPr/>
        <p:txBody>
          <a:bodyPr/>
          <a:lstStyle/>
          <a:p>
            <a:r>
              <a:rPr lang="sv-SE"/>
              <a:t>Nilanjan Byabarta. Department of CSE. UEM Kolkata</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F9F96A-6CD7-49C8-BD80-4440F368727B}" type="datetime1">
              <a:rPr lang="en-US" smtClean="0"/>
              <a:t>5/2/2022</a:t>
            </a:fld>
            <a:endParaRPr lang="en-US" dirty="0"/>
          </a:p>
        </p:txBody>
      </p:sp>
      <p:sp>
        <p:nvSpPr>
          <p:cNvPr id="4" name="Footer Placeholder 3"/>
          <p:cNvSpPr>
            <a:spLocks noGrp="1"/>
          </p:cNvSpPr>
          <p:nvPr>
            <p:ph type="ftr" sz="quarter" idx="11"/>
          </p:nvPr>
        </p:nvSpPr>
        <p:spPr/>
        <p:txBody>
          <a:bodyPr/>
          <a:lstStyle/>
          <a:p>
            <a:r>
              <a:rPr lang="sv-SE"/>
              <a:t>Nilanjan Byabarta. Department of CSE. UEM Kolkata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17096D-0B78-4061-83E1-9E38FAF9A32D}" type="datetime1">
              <a:rPr lang="en-US" smtClean="0"/>
              <a:t>5/2/2022</a:t>
            </a:fld>
            <a:endParaRPr lang="en-US" dirty="0"/>
          </a:p>
        </p:txBody>
      </p:sp>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3BEC9F-C521-4EF5-9AE6-8DEB5705E247}" type="datetime1">
              <a:rPr lang="en-US" smtClean="0"/>
              <a:t>5/2/2022</a:t>
            </a:fld>
            <a:endParaRPr lang="en-US" dirty="0"/>
          </a:p>
        </p:txBody>
      </p:sp>
      <p:sp>
        <p:nvSpPr>
          <p:cNvPr id="6" name="Footer Placeholder 5"/>
          <p:cNvSpPr>
            <a:spLocks noGrp="1"/>
          </p:cNvSpPr>
          <p:nvPr>
            <p:ph type="ftr" sz="quarter" idx="11"/>
          </p:nvPr>
        </p:nvSpPr>
        <p:spPr/>
        <p:txBody>
          <a:bodyPr/>
          <a:lstStyle/>
          <a:p>
            <a:r>
              <a:rPr lang="sv-SE"/>
              <a:t>Nilanjan Byabarta. Department of CSE. UEM Kolkata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23CA52-61A9-4FB7-86E8-9F8734DCAFE5}" type="datetime1">
              <a:rPr lang="en-US" smtClean="0"/>
              <a:t>5/2/2022</a:t>
            </a:fld>
            <a:endParaRPr lang="en-US" dirty="0"/>
          </a:p>
        </p:txBody>
      </p:sp>
      <p:sp>
        <p:nvSpPr>
          <p:cNvPr id="6" name="Footer Placeholder 5"/>
          <p:cNvSpPr>
            <a:spLocks noGrp="1"/>
          </p:cNvSpPr>
          <p:nvPr>
            <p:ph type="ftr" sz="quarter" idx="11"/>
          </p:nvPr>
        </p:nvSpPr>
        <p:spPr/>
        <p:txBody>
          <a:bodyPr/>
          <a:lstStyle/>
          <a:p>
            <a:r>
              <a:rPr lang="sv-SE"/>
              <a:t>Nilanjan Byabarta. Department of CSE. UEM Kolkata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C170E64-736C-433E-9CE8-0E2269F25562}" type="datetime1">
              <a:rPr lang="en-US" smtClean="0"/>
              <a:t>5/2/2022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sv-SE"/>
              <a:t>Nilanjan Byabarta. Department of CSE. UEM Kolkata</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en-US" sz="5400" dirty="0"/>
              <a:t>Computer Organization </a:t>
            </a:r>
            <a:br>
              <a:rPr lang="en-US" sz="5400" dirty="0"/>
            </a:br>
            <a:r>
              <a:rPr lang="en-US" sz="5400" dirty="0"/>
              <a:t>&amp; </a:t>
            </a:r>
            <a:br>
              <a:rPr lang="en-US" sz="5400" dirty="0"/>
            </a:br>
            <a:r>
              <a:rPr lang="en-US" sz="5400" dirty="0"/>
              <a:t>Architecture</a:t>
            </a: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US" dirty="0"/>
              <a:t>Nilanjan Byabarta</a:t>
            </a:r>
          </a:p>
          <a:p>
            <a:r>
              <a:rPr lang="en-US" dirty="0"/>
              <a:t>Department of CSE</a:t>
            </a:r>
          </a:p>
          <a:p>
            <a:r>
              <a:rPr lang="en-US" dirty="0"/>
              <a:t>UEM Kolkata</a:t>
            </a:r>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v-SE"/>
              <a:t>Nilanjan Byabarta. Department of CSE. UEM Kolkata</a:t>
            </a:r>
            <a:endParaRPr lang="en-US" dirty="0"/>
          </a:p>
        </p:txBody>
      </p:sp>
      <p:pic>
        <p:nvPicPr>
          <p:cNvPr id="1026" name="Picture 2" descr="Machine Languages, Assembly Languages and High-Level Languages |  Introduction to Computers, the Internet and Visual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9325" y="1148443"/>
            <a:ext cx="7146562" cy="4951912"/>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3"/>
          <p:cNvSpPr txBox="1">
            <a:spLocks noGrp="1"/>
          </p:cNvSpPr>
          <p:nvPr>
            <p:ph type="title"/>
          </p:nvPr>
        </p:nvSpPr>
        <p:spPr>
          <a:xfrm>
            <a:off x="685800" y="326131"/>
            <a:ext cx="10476411" cy="566822"/>
          </a:xfrm>
          <a:prstGeom prst="rect">
            <a:avLst/>
          </a:prstGeom>
        </p:spPr>
        <p:txBody>
          <a:bodyPr vert="horz" wrap="square" lIns="0" tIns="12700" rIns="0" bIns="0" rtlCol="0">
            <a:spAutoFit/>
          </a:bodyPr>
          <a:lstStyle/>
          <a:p>
            <a:pPr marL="12700">
              <a:spcBef>
                <a:spcPts val="100"/>
              </a:spcBef>
            </a:pPr>
            <a:r>
              <a:rPr lang="en-US" spc="-40" dirty="0"/>
              <a:t>Language</a:t>
            </a:r>
            <a:r>
              <a:rPr spc="-40" dirty="0"/>
              <a:t> </a:t>
            </a:r>
            <a:r>
              <a:rPr spc="-10" dirty="0"/>
              <a:t>Structure </a:t>
            </a:r>
            <a:r>
              <a:rPr spc="-5" dirty="0"/>
              <a:t>of </a:t>
            </a:r>
            <a:r>
              <a:rPr dirty="0"/>
              <a:t>a</a:t>
            </a:r>
            <a:r>
              <a:rPr spc="15" dirty="0"/>
              <a:t> </a:t>
            </a:r>
            <a:r>
              <a:rPr spc="-10" dirty="0"/>
              <a:t>Computer</a:t>
            </a:r>
          </a:p>
        </p:txBody>
      </p:sp>
    </p:spTree>
    <p:extLst>
      <p:ext uri="{BB962C8B-B14F-4D97-AF65-F5344CB8AC3E}">
        <p14:creationId xmlns:p14="http://schemas.microsoft.com/office/powerpoint/2010/main" val="2951827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20264" y="997459"/>
            <a:ext cx="7753984" cy="5152693"/>
          </a:xfrm>
          <a:prstGeom prst="rect">
            <a:avLst/>
          </a:prstGeom>
        </p:spPr>
        <p:txBody>
          <a:bodyPr vert="horz" wrap="square" lIns="0" tIns="12700" rIns="0" bIns="0" rtlCol="0">
            <a:spAutoFit/>
          </a:bodyPr>
          <a:lstStyle/>
          <a:p>
            <a:pPr marL="12700" algn="just">
              <a:spcBef>
                <a:spcPts val="100"/>
              </a:spcBef>
            </a:pPr>
            <a:r>
              <a:rPr sz="2400" spc="-10" dirty="0">
                <a:latin typeface="Carlito"/>
                <a:cs typeface="Carlito"/>
              </a:rPr>
              <a:t>There </a:t>
            </a:r>
            <a:r>
              <a:rPr sz="2400" spc="-15" dirty="0">
                <a:latin typeface="Carlito"/>
                <a:cs typeface="Carlito"/>
              </a:rPr>
              <a:t>are four </a:t>
            </a:r>
            <a:r>
              <a:rPr sz="2400" dirty="0">
                <a:latin typeface="Carlito"/>
                <a:cs typeface="Carlito"/>
              </a:rPr>
              <a:t>main </a:t>
            </a:r>
            <a:r>
              <a:rPr sz="2400" spc="-10" dirty="0">
                <a:latin typeface="Carlito"/>
                <a:cs typeface="Carlito"/>
              </a:rPr>
              <a:t>structural</a:t>
            </a:r>
            <a:r>
              <a:rPr sz="2400" spc="10" dirty="0">
                <a:latin typeface="Carlito"/>
                <a:cs typeface="Carlito"/>
              </a:rPr>
              <a:t> </a:t>
            </a:r>
            <a:r>
              <a:rPr sz="2400" spc="-10" dirty="0">
                <a:latin typeface="Carlito"/>
                <a:cs typeface="Carlito"/>
              </a:rPr>
              <a:t>components:</a:t>
            </a:r>
            <a:endParaRPr sz="2400" dirty="0">
              <a:latin typeface="Carlito"/>
              <a:cs typeface="Carlito"/>
            </a:endParaRPr>
          </a:p>
          <a:p>
            <a:pPr>
              <a:spcBef>
                <a:spcPts val="10"/>
              </a:spcBef>
            </a:pPr>
            <a:endParaRPr sz="2350" dirty="0">
              <a:latin typeface="Carlito"/>
              <a:cs typeface="Carlito"/>
            </a:endParaRPr>
          </a:p>
          <a:p>
            <a:pPr marL="12700" marR="6985" algn="just"/>
            <a:r>
              <a:rPr sz="2400" b="1" spc="-15" dirty="0">
                <a:latin typeface="Carlito"/>
                <a:cs typeface="Carlito"/>
              </a:rPr>
              <a:t>Central </a:t>
            </a:r>
            <a:r>
              <a:rPr sz="2400" b="1" spc="-5" dirty="0">
                <a:latin typeface="Carlito"/>
                <a:cs typeface="Carlito"/>
              </a:rPr>
              <a:t>processing unit (CPU): </a:t>
            </a:r>
            <a:r>
              <a:rPr sz="2400" spc="-10" dirty="0">
                <a:latin typeface="Carlito"/>
                <a:cs typeface="Carlito"/>
              </a:rPr>
              <a:t>Controls </a:t>
            </a:r>
            <a:r>
              <a:rPr sz="2400" dirty="0">
                <a:latin typeface="Carlito"/>
                <a:cs typeface="Carlito"/>
              </a:rPr>
              <a:t>the </a:t>
            </a:r>
            <a:r>
              <a:rPr sz="2400" spc="-10" dirty="0">
                <a:latin typeface="Carlito"/>
                <a:cs typeface="Carlito"/>
              </a:rPr>
              <a:t>operation </a:t>
            </a:r>
            <a:r>
              <a:rPr sz="2400" spc="-5" dirty="0">
                <a:latin typeface="Carlito"/>
                <a:cs typeface="Carlito"/>
              </a:rPr>
              <a:t>of </a:t>
            </a:r>
            <a:r>
              <a:rPr sz="2400" spc="-10" dirty="0">
                <a:latin typeface="Carlito"/>
                <a:cs typeface="Carlito"/>
              </a:rPr>
              <a:t>the  computer </a:t>
            </a:r>
            <a:r>
              <a:rPr sz="2400" spc="-5" dirty="0">
                <a:latin typeface="Carlito"/>
                <a:cs typeface="Carlito"/>
              </a:rPr>
              <a:t>and </a:t>
            </a:r>
            <a:r>
              <a:rPr sz="2400" spc="-10" dirty="0">
                <a:latin typeface="Carlito"/>
                <a:cs typeface="Carlito"/>
              </a:rPr>
              <a:t>performs </a:t>
            </a:r>
            <a:r>
              <a:rPr sz="2400" dirty="0">
                <a:latin typeface="Carlito"/>
                <a:cs typeface="Carlito"/>
              </a:rPr>
              <a:t>its </a:t>
            </a:r>
            <a:r>
              <a:rPr sz="2400" spc="-15" dirty="0">
                <a:latin typeface="Carlito"/>
                <a:cs typeface="Carlito"/>
              </a:rPr>
              <a:t>data </a:t>
            </a:r>
            <a:r>
              <a:rPr sz="2400" spc="-10" dirty="0">
                <a:latin typeface="Carlito"/>
                <a:cs typeface="Carlito"/>
              </a:rPr>
              <a:t>processing </a:t>
            </a:r>
            <a:r>
              <a:rPr sz="2400" spc="-5" dirty="0">
                <a:latin typeface="Carlito"/>
                <a:cs typeface="Carlito"/>
              </a:rPr>
              <a:t>functions; </a:t>
            </a:r>
            <a:r>
              <a:rPr sz="2400" spc="-10" dirty="0">
                <a:latin typeface="Carlito"/>
                <a:cs typeface="Carlito"/>
              </a:rPr>
              <a:t>often  </a:t>
            </a:r>
            <a:r>
              <a:rPr sz="2400" spc="-5" dirty="0">
                <a:latin typeface="Carlito"/>
                <a:cs typeface="Carlito"/>
              </a:rPr>
              <a:t>simply </a:t>
            </a:r>
            <a:r>
              <a:rPr sz="2400" spc="-20" dirty="0">
                <a:latin typeface="Carlito"/>
                <a:cs typeface="Carlito"/>
              </a:rPr>
              <a:t>referred </a:t>
            </a:r>
            <a:r>
              <a:rPr sz="2400" spc="-15" dirty="0">
                <a:latin typeface="Carlito"/>
                <a:cs typeface="Carlito"/>
              </a:rPr>
              <a:t>to </a:t>
            </a:r>
            <a:r>
              <a:rPr sz="2400" dirty="0">
                <a:latin typeface="Carlito"/>
                <a:cs typeface="Carlito"/>
              </a:rPr>
              <a:t>as</a:t>
            </a:r>
            <a:r>
              <a:rPr sz="2400" spc="15" dirty="0">
                <a:latin typeface="Carlito"/>
                <a:cs typeface="Carlito"/>
              </a:rPr>
              <a:t> </a:t>
            </a:r>
            <a:r>
              <a:rPr sz="2400" b="1" spc="-5" dirty="0">
                <a:latin typeface="Carlito"/>
                <a:cs typeface="Carlito"/>
              </a:rPr>
              <a:t>processor</a:t>
            </a:r>
            <a:r>
              <a:rPr sz="2400" spc="-5" dirty="0">
                <a:latin typeface="Carlito"/>
                <a:cs typeface="Carlito"/>
              </a:rPr>
              <a:t>.</a:t>
            </a:r>
            <a:endParaRPr sz="2400" dirty="0">
              <a:latin typeface="Carlito"/>
              <a:cs typeface="Carlito"/>
            </a:endParaRPr>
          </a:p>
          <a:p>
            <a:pPr>
              <a:spcBef>
                <a:spcPts val="10"/>
              </a:spcBef>
            </a:pPr>
            <a:endParaRPr sz="2350" dirty="0">
              <a:latin typeface="Carlito"/>
              <a:cs typeface="Carlito"/>
            </a:endParaRPr>
          </a:p>
          <a:p>
            <a:pPr marL="12700" algn="just">
              <a:spcBef>
                <a:spcPts val="5"/>
              </a:spcBef>
            </a:pPr>
            <a:r>
              <a:rPr sz="2400" b="1" spc="-5" dirty="0">
                <a:latin typeface="Carlito"/>
                <a:cs typeface="Carlito"/>
              </a:rPr>
              <a:t>Main </a:t>
            </a:r>
            <a:r>
              <a:rPr sz="2400" b="1" dirty="0">
                <a:latin typeface="Carlito"/>
                <a:cs typeface="Carlito"/>
              </a:rPr>
              <a:t>memory: </a:t>
            </a:r>
            <a:r>
              <a:rPr sz="2400" spc="-15" dirty="0">
                <a:latin typeface="Carlito"/>
                <a:cs typeface="Carlito"/>
              </a:rPr>
              <a:t>Stores</a:t>
            </a:r>
            <a:r>
              <a:rPr sz="2400" spc="-40" dirty="0">
                <a:latin typeface="Carlito"/>
                <a:cs typeface="Carlito"/>
              </a:rPr>
              <a:t> </a:t>
            </a:r>
            <a:r>
              <a:rPr sz="2400" spc="-15" dirty="0">
                <a:latin typeface="Carlito"/>
                <a:cs typeface="Carlito"/>
              </a:rPr>
              <a:t>data.</a:t>
            </a:r>
            <a:endParaRPr sz="2400" dirty="0">
              <a:latin typeface="Carlito"/>
              <a:cs typeface="Carlito"/>
            </a:endParaRPr>
          </a:p>
          <a:p>
            <a:pPr>
              <a:spcBef>
                <a:spcPts val="10"/>
              </a:spcBef>
            </a:pPr>
            <a:endParaRPr sz="2350" dirty="0">
              <a:latin typeface="Carlito"/>
              <a:cs typeface="Carlito"/>
            </a:endParaRPr>
          </a:p>
          <a:p>
            <a:pPr marL="12700" marR="5080" algn="just"/>
            <a:r>
              <a:rPr sz="2400" b="1" spc="-5" dirty="0">
                <a:latin typeface="Carlito"/>
                <a:cs typeface="Carlito"/>
              </a:rPr>
              <a:t>I/O: </a:t>
            </a:r>
            <a:r>
              <a:rPr sz="2400" spc="-10" dirty="0">
                <a:latin typeface="Carlito"/>
                <a:cs typeface="Carlito"/>
              </a:rPr>
              <a:t>Moves </a:t>
            </a:r>
            <a:r>
              <a:rPr sz="2400" spc="-15" dirty="0">
                <a:latin typeface="Carlito"/>
                <a:cs typeface="Carlito"/>
              </a:rPr>
              <a:t>data </a:t>
            </a:r>
            <a:r>
              <a:rPr sz="2400" spc="-10" dirty="0">
                <a:latin typeface="Carlito"/>
                <a:cs typeface="Carlito"/>
              </a:rPr>
              <a:t>between </a:t>
            </a:r>
            <a:r>
              <a:rPr sz="2400" dirty="0">
                <a:latin typeface="Carlito"/>
                <a:cs typeface="Carlito"/>
              </a:rPr>
              <a:t>the </a:t>
            </a:r>
            <a:r>
              <a:rPr sz="2400" spc="-10" dirty="0">
                <a:latin typeface="Carlito"/>
                <a:cs typeface="Carlito"/>
              </a:rPr>
              <a:t>computer </a:t>
            </a:r>
            <a:r>
              <a:rPr sz="2400" dirty="0">
                <a:latin typeface="Carlito"/>
                <a:cs typeface="Carlito"/>
              </a:rPr>
              <a:t>and its </a:t>
            </a:r>
            <a:r>
              <a:rPr sz="2400" spc="-10" dirty="0">
                <a:latin typeface="Carlito"/>
                <a:cs typeface="Carlito"/>
              </a:rPr>
              <a:t>external  environment.</a:t>
            </a:r>
            <a:endParaRPr sz="2400" dirty="0">
              <a:latin typeface="Carlito"/>
              <a:cs typeface="Carlito"/>
            </a:endParaRPr>
          </a:p>
          <a:p>
            <a:pPr>
              <a:spcBef>
                <a:spcPts val="10"/>
              </a:spcBef>
            </a:pPr>
            <a:endParaRPr sz="2350" dirty="0">
              <a:latin typeface="Carlito"/>
              <a:cs typeface="Carlito"/>
            </a:endParaRPr>
          </a:p>
          <a:p>
            <a:pPr marL="12700" algn="just">
              <a:spcBef>
                <a:spcPts val="5"/>
              </a:spcBef>
            </a:pPr>
            <a:r>
              <a:rPr sz="2400" b="1" spc="-20" dirty="0">
                <a:latin typeface="Carlito"/>
                <a:cs typeface="Carlito"/>
              </a:rPr>
              <a:t>System </a:t>
            </a:r>
            <a:r>
              <a:rPr sz="2400" b="1" spc="-10" dirty="0">
                <a:latin typeface="Carlito"/>
                <a:cs typeface="Carlito"/>
              </a:rPr>
              <a:t>interconnection: </a:t>
            </a:r>
            <a:r>
              <a:rPr sz="2400" spc="-5" dirty="0">
                <a:latin typeface="Carlito"/>
                <a:cs typeface="Carlito"/>
              </a:rPr>
              <a:t>Some mechanism </a:t>
            </a:r>
            <a:r>
              <a:rPr sz="2400" spc="-10" dirty="0">
                <a:latin typeface="Carlito"/>
                <a:cs typeface="Carlito"/>
              </a:rPr>
              <a:t>that provides</a:t>
            </a:r>
            <a:r>
              <a:rPr sz="2400" spc="120" dirty="0">
                <a:latin typeface="Carlito"/>
                <a:cs typeface="Carlito"/>
              </a:rPr>
              <a:t> </a:t>
            </a:r>
            <a:r>
              <a:rPr sz="2400" spc="-20" dirty="0">
                <a:latin typeface="Carlito"/>
                <a:cs typeface="Carlito"/>
              </a:rPr>
              <a:t>for</a:t>
            </a:r>
            <a:r>
              <a:rPr lang="en-US" sz="2400" spc="-20" dirty="0">
                <a:latin typeface="Carlito"/>
                <a:cs typeface="Carlito"/>
              </a:rPr>
              <a:t> </a:t>
            </a:r>
            <a:r>
              <a:rPr sz="2400" spc="-10" dirty="0">
                <a:latin typeface="Carlito"/>
                <a:cs typeface="Carlito"/>
              </a:rPr>
              <a:t>communication </a:t>
            </a:r>
            <a:r>
              <a:rPr sz="2400" dirty="0">
                <a:latin typeface="Carlito"/>
                <a:cs typeface="Carlito"/>
              </a:rPr>
              <a:t>among </a:t>
            </a:r>
            <a:r>
              <a:rPr sz="2400" spc="-15" dirty="0">
                <a:latin typeface="Carlito"/>
                <a:cs typeface="Carlito"/>
              </a:rPr>
              <a:t>CPU, </a:t>
            </a:r>
            <a:r>
              <a:rPr sz="2400" dirty="0">
                <a:latin typeface="Carlito"/>
                <a:cs typeface="Carlito"/>
              </a:rPr>
              <a:t>main </a:t>
            </a:r>
            <a:r>
              <a:rPr sz="2400" spc="-20" dirty="0">
                <a:latin typeface="Carlito"/>
                <a:cs typeface="Carlito"/>
              </a:rPr>
              <a:t>memory, </a:t>
            </a:r>
            <a:r>
              <a:rPr sz="2400" dirty="0">
                <a:latin typeface="Carlito"/>
                <a:cs typeface="Carlito"/>
              </a:rPr>
              <a:t>and</a:t>
            </a:r>
            <a:r>
              <a:rPr sz="2400" spc="-75" dirty="0">
                <a:latin typeface="Carlito"/>
                <a:cs typeface="Carlito"/>
              </a:rPr>
              <a:t> </a:t>
            </a:r>
            <a:r>
              <a:rPr sz="2400" spc="-15" dirty="0">
                <a:latin typeface="Carlito"/>
                <a:cs typeface="Carlito"/>
              </a:rPr>
              <a:t>I/O.</a:t>
            </a:r>
            <a:endParaRPr sz="2400" dirty="0">
              <a:latin typeface="Carlito"/>
              <a:cs typeface="Carlito"/>
            </a:endParaRPr>
          </a:p>
        </p:txBody>
      </p:sp>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363775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137" y="454458"/>
            <a:ext cx="10659291" cy="566822"/>
          </a:xfrm>
          <a:prstGeom prst="rect">
            <a:avLst/>
          </a:prstGeom>
        </p:spPr>
        <p:txBody>
          <a:bodyPr vert="horz" wrap="square" lIns="0" tIns="12700" rIns="0" bIns="0" rtlCol="0">
            <a:spAutoFit/>
          </a:bodyPr>
          <a:lstStyle/>
          <a:p>
            <a:pPr marL="12700">
              <a:spcBef>
                <a:spcPts val="100"/>
              </a:spcBef>
            </a:pPr>
            <a:r>
              <a:rPr spc="-40" dirty="0"/>
              <a:t>Top-Level </a:t>
            </a:r>
            <a:r>
              <a:rPr spc="-10" dirty="0"/>
              <a:t>Structure </a:t>
            </a:r>
            <a:r>
              <a:rPr spc="-5" dirty="0"/>
              <a:t>of </a:t>
            </a:r>
            <a:r>
              <a:rPr dirty="0"/>
              <a:t>a</a:t>
            </a:r>
            <a:r>
              <a:rPr spc="15" dirty="0"/>
              <a:t> </a:t>
            </a:r>
            <a:r>
              <a:rPr spc="-10" dirty="0"/>
              <a:t>Computer</a:t>
            </a:r>
          </a:p>
        </p:txBody>
      </p:sp>
      <p:sp>
        <p:nvSpPr>
          <p:cNvPr id="3" name="object 3"/>
          <p:cNvSpPr txBox="1"/>
          <p:nvPr/>
        </p:nvSpPr>
        <p:spPr>
          <a:xfrm>
            <a:off x="3208783" y="6044591"/>
            <a:ext cx="5772785" cy="628377"/>
          </a:xfrm>
          <a:prstGeom prst="rect">
            <a:avLst/>
          </a:prstGeom>
        </p:spPr>
        <p:txBody>
          <a:bodyPr vert="horz" wrap="square" lIns="0" tIns="12700" rIns="0" bIns="0" rtlCol="0">
            <a:spAutoFit/>
          </a:bodyPr>
          <a:lstStyle/>
          <a:p>
            <a:pPr marL="12700">
              <a:spcBef>
                <a:spcPts val="100"/>
              </a:spcBef>
            </a:pPr>
            <a:r>
              <a:rPr sz="2000" b="1" spc="-5" dirty="0">
                <a:latin typeface="Carlito"/>
                <a:cs typeface="Carlito"/>
              </a:rPr>
              <a:t>Figure: </a:t>
            </a:r>
            <a:r>
              <a:rPr sz="2000" dirty="0">
                <a:latin typeface="Carlito"/>
                <a:cs typeface="Carlito"/>
              </a:rPr>
              <a:t>Main </a:t>
            </a:r>
            <a:r>
              <a:rPr sz="2000" spc="-10" dirty="0">
                <a:latin typeface="Carlito"/>
                <a:cs typeface="Carlito"/>
              </a:rPr>
              <a:t>structural </a:t>
            </a:r>
            <a:r>
              <a:rPr sz="2000" spc="-5" dirty="0">
                <a:latin typeface="Carlito"/>
                <a:cs typeface="Carlito"/>
              </a:rPr>
              <a:t>components of </a:t>
            </a:r>
            <a:r>
              <a:rPr sz="2000" dirty="0">
                <a:latin typeface="Carlito"/>
                <a:cs typeface="Carlito"/>
              </a:rPr>
              <a:t>a</a:t>
            </a:r>
            <a:r>
              <a:rPr sz="2000" spc="25" dirty="0">
                <a:latin typeface="Carlito"/>
                <a:cs typeface="Carlito"/>
              </a:rPr>
              <a:t> </a:t>
            </a:r>
            <a:r>
              <a:rPr sz="2000" spc="-10" dirty="0">
                <a:latin typeface="Carlito"/>
                <a:cs typeface="Carlito"/>
              </a:rPr>
              <a:t>processor/CPU</a:t>
            </a:r>
            <a:endParaRPr sz="2000">
              <a:latin typeface="Carlito"/>
              <a:cs typeface="Carlito"/>
            </a:endParaRPr>
          </a:p>
        </p:txBody>
      </p:sp>
      <p:sp>
        <p:nvSpPr>
          <p:cNvPr id="4" name="object 4"/>
          <p:cNvSpPr/>
          <p:nvPr/>
        </p:nvSpPr>
        <p:spPr>
          <a:xfrm>
            <a:off x="1884184" y="1333746"/>
            <a:ext cx="8401252" cy="4228903"/>
          </a:xfrm>
          <a:prstGeom prst="rect">
            <a:avLst/>
          </a:prstGeom>
          <a:blipFill>
            <a:blip r:embed="rId2" cstate="print"/>
            <a:stretch>
              <a:fillRect/>
            </a:stretch>
          </a:blipFill>
        </p:spPr>
        <p:txBody>
          <a:bodyPr wrap="square" lIns="0" tIns="0" rIns="0" bIns="0" rtlCol="0"/>
          <a:lstStyle/>
          <a:p>
            <a:endParaRPr/>
          </a:p>
        </p:txBody>
      </p:sp>
      <p:sp>
        <p:nvSpPr>
          <p:cNvPr id="5" name="Footer Placeholder 4"/>
          <p:cNvSpPr>
            <a:spLocks noGrp="1"/>
          </p:cNvSpPr>
          <p:nvPr>
            <p:ph type="ftr" sz="quarter" idx="11"/>
          </p:nvPr>
        </p:nvSpPr>
        <p:spPr>
          <a:xfrm>
            <a:off x="6248400" y="6490405"/>
            <a:ext cx="7772400" cy="365125"/>
          </a:xfrm>
        </p:spPr>
        <p:txBody>
          <a:bodyPr/>
          <a:lstStyle/>
          <a:p>
            <a:r>
              <a:rPr lang="sv-SE" dirty="0"/>
              <a:t>Nilanjan Byabarta. Department of CSE. UEM Kolkata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1539298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02229" y="997459"/>
            <a:ext cx="9353005" cy="4414029"/>
          </a:xfrm>
          <a:prstGeom prst="rect">
            <a:avLst/>
          </a:prstGeom>
        </p:spPr>
        <p:txBody>
          <a:bodyPr vert="horz" wrap="square" lIns="0" tIns="12700" rIns="0" bIns="0" rtlCol="0">
            <a:spAutoFit/>
          </a:bodyPr>
          <a:lstStyle/>
          <a:p>
            <a:pPr marL="12700">
              <a:spcBef>
                <a:spcPts val="100"/>
              </a:spcBef>
            </a:pPr>
            <a:r>
              <a:rPr sz="2400" spc="-5" dirty="0">
                <a:latin typeface="Carlito"/>
                <a:cs typeface="Carlito"/>
              </a:rPr>
              <a:t>The </a:t>
            </a:r>
            <a:r>
              <a:rPr sz="2400" dirty="0">
                <a:latin typeface="Carlito"/>
                <a:cs typeface="Carlito"/>
              </a:rPr>
              <a:t>major </a:t>
            </a:r>
            <a:r>
              <a:rPr sz="2400" spc="-10" dirty="0">
                <a:latin typeface="Carlito"/>
                <a:cs typeface="Carlito"/>
              </a:rPr>
              <a:t>structural components </a:t>
            </a:r>
            <a:r>
              <a:rPr sz="2400" spc="-5" dirty="0">
                <a:latin typeface="Carlito"/>
                <a:cs typeface="Carlito"/>
              </a:rPr>
              <a:t>of CPU </a:t>
            </a:r>
            <a:r>
              <a:rPr sz="2400" spc="-15" dirty="0">
                <a:latin typeface="Carlito"/>
                <a:cs typeface="Carlito"/>
              </a:rPr>
              <a:t>are </a:t>
            </a:r>
            <a:r>
              <a:rPr sz="2400" dirty="0">
                <a:latin typeface="Carlito"/>
                <a:cs typeface="Carlito"/>
              </a:rPr>
              <a:t>as</a:t>
            </a:r>
            <a:r>
              <a:rPr sz="2400" spc="-30" dirty="0">
                <a:latin typeface="Carlito"/>
                <a:cs typeface="Carlito"/>
              </a:rPr>
              <a:t> </a:t>
            </a:r>
            <a:r>
              <a:rPr sz="2400" spc="-15" dirty="0">
                <a:latin typeface="Carlito"/>
                <a:cs typeface="Carlito"/>
              </a:rPr>
              <a:t>follows:</a:t>
            </a:r>
            <a:endParaRPr sz="2400" dirty="0">
              <a:latin typeface="Carlito"/>
              <a:cs typeface="Carlito"/>
            </a:endParaRPr>
          </a:p>
          <a:p>
            <a:pPr>
              <a:spcBef>
                <a:spcPts val="10"/>
              </a:spcBef>
            </a:pPr>
            <a:endParaRPr sz="2350" dirty="0">
              <a:latin typeface="Carlito"/>
              <a:cs typeface="Carlito"/>
            </a:endParaRPr>
          </a:p>
          <a:p>
            <a:pPr marL="12700" marR="6985"/>
            <a:r>
              <a:rPr sz="2400" b="1" spc="-10" dirty="0">
                <a:latin typeface="Carlito"/>
                <a:cs typeface="Carlito"/>
              </a:rPr>
              <a:t>Control </a:t>
            </a:r>
            <a:r>
              <a:rPr sz="2400" b="1" spc="-5" dirty="0">
                <a:latin typeface="Carlito"/>
                <a:cs typeface="Carlito"/>
              </a:rPr>
              <a:t>unit: </a:t>
            </a:r>
            <a:r>
              <a:rPr sz="2400" spc="-10" dirty="0">
                <a:latin typeface="Carlito"/>
                <a:cs typeface="Carlito"/>
              </a:rPr>
              <a:t>Controls </a:t>
            </a:r>
            <a:r>
              <a:rPr sz="2400" spc="-5" dirty="0">
                <a:latin typeface="Carlito"/>
                <a:cs typeface="Carlito"/>
              </a:rPr>
              <a:t>the </a:t>
            </a:r>
            <a:r>
              <a:rPr sz="2400" spc="-10" dirty="0">
                <a:latin typeface="Carlito"/>
                <a:cs typeface="Carlito"/>
              </a:rPr>
              <a:t>operation </a:t>
            </a:r>
            <a:r>
              <a:rPr sz="2400" spc="-5" dirty="0">
                <a:latin typeface="Carlito"/>
                <a:cs typeface="Carlito"/>
              </a:rPr>
              <a:t>of </a:t>
            </a:r>
            <a:r>
              <a:rPr sz="2400" dirty="0">
                <a:latin typeface="Carlito"/>
                <a:cs typeface="Carlito"/>
              </a:rPr>
              <a:t>the </a:t>
            </a:r>
            <a:r>
              <a:rPr sz="2400" spc="-5" dirty="0">
                <a:latin typeface="Carlito"/>
                <a:cs typeface="Carlito"/>
              </a:rPr>
              <a:t>CPU and hence the  </a:t>
            </a:r>
            <a:r>
              <a:rPr sz="2400" spc="-10" dirty="0">
                <a:latin typeface="Carlito"/>
                <a:cs typeface="Carlito"/>
              </a:rPr>
              <a:t>computer</a:t>
            </a:r>
            <a:endParaRPr sz="2400" dirty="0">
              <a:latin typeface="Carlito"/>
              <a:cs typeface="Carlito"/>
            </a:endParaRPr>
          </a:p>
          <a:p>
            <a:pPr>
              <a:spcBef>
                <a:spcPts val="10"/>
              </a:spcBef>
            </a:pPr>
            <a:endParaRPr sz="2350" dirty="0">
              <a:latin typeface="Carlito"/>
              <a:cs typeface="Carlito"/>
            </a:endParaRPr>
          </a:p>
          <a:p>
            <a:pPr marL="12700" marR="5080">
              <a:spcBef>
                <a:spcPts val="5"/>
              </a:spcBef>
            </a:pPr>
            <a:r>
              <a:rPr sz="2400" b="1" spc="-5" dirty="0">
                <a:latin typeface="Carlito"/>
                <a:cs typeface="Carlito"/>
              </a:rPr>
              <a:t>Arithmetic </a:t>
            </a:r>
            <a:r>
              <a:rPr sz="2400" b="1" dirty="0">
                <a:latin typeface="Carlito"/>
                <a:cs typeface="Carlito"/>
              </a:rPr>
              <a:t>and logic </a:t>
            </a:r>
            <a:r>
              <a:rPr sz="2400" b="1" spc="-10" dirty="0">
                <a:latin typeface="Carlito"/>
                <a:cs typeface="Carlito"/>
              </a:rPr>
              <a:t>unit </a:t>
            </a:r>
            <a:r>
              <a:rPr sz="2400" b="1" spc="-15" dirty="0">
                <a:latin typeface="Carlito"/>
                <a:cs typeface="Carlito"/>
              </a:rPr>
              <a:t>(ALU): </a:t>
            </a:r>
            <a:r>
              <a:rPr sz="2400" spc="-15" dirty="0">
                <a:latin typeface="Carlito"/>
                <a:cs typeface="Carlito"/>
              </a:rPr>
              <a:t>Performs </a:t>
            </a:r>
            <a:r>
              <a:rPr sz="2400" dirty="0">
                <a:latin typeface="Carlito"/>
                <a:cs typeface="Carlito"/>
              </a:rPr>
              <a:t>the </a:t>
            </a:r>
            <a:r>
              <a:rPr sz="2400" spc="-10" dirty="0">
                <a:latin typeface="Carlito"/>
                <a:cs typeface="Carlito"/>
              </a:rPr>
              <a:t>computer’s </a:t>
            </a:r>
            <a:r>
              <a:rPr sz="2400" spc="-20" dirty="0">
                <a:latin typeface="Carlito"/>
                <a:cs typeface="Carlito"/>
              </a:rPr>
              <a:t>data  </a:t>
            </a:r>
            <a:r>
              <a:rPr sz="2400" spc="-10" dirty="0">
                <a:latin typeface="Carlito"/>
                <a:cs typeface="Carlito"/>
              </a:rPr>
              <a:t>processing</a:t>
            </a:r>
            <a:r>
              <a:rPr sz="2400" spc="-15" dirty="0">
                <a:latin typeface="Carlito"/>
                <a:cs typeface="Carlito"/>
              </a:rPr>
              <a:t> </a:t>
            </a:r>
            <a:r>
              <a:rPr sz="2400" spc="-5" dirty="0">
                <a:latin typeface="Carlito"/>
                <a:cs typeface="Carlito"/>
              </a:rPr>
              <a:t>functions</a:t>
            </a:r>
            <a:endParaRPr sz="2400" dirty="0">
              <a:latin typeface="Carlito"/>
              <a:cs typeface="Carlito"/>
            </a:endParaRPr>
          </a:p>
          <a:p>
            <a:pPr>
              <a:spcBef>
                <a:spcPts val="10"/>
              </a:spcBef>
            </a:pPr>
            <a:endParaRPr sz="2350" dirty="0">
              <a:latin typeface="Carlito"/>
              <a:cs typeface="Carlito"/>
            </a:endParaRPr>
          </a:p>
          <a:p>
            <a:pPr marL="12700"/>
            <a:r>
              <a:rPr sz="2400" b="1" spc="-15" dirty="0">
                <a:latin typeface="Carlito"/>
                <a:cs typeface="Carlito"/>
              </a:rPr>
              <a:t>Registers: </a:t>
            </a:r>
            <a:r>
              <a:rPr sz="2400" spc="-10" dirty="0">
                <a:latin typeface="Carlito"/>
                <a:cs typeface="Carlito"/>
              </a:rPr>
              <a:t>Provides </a:t>
            </a:r>
            <a:r>
              <a:rPr sz="2400" spc="-20" dirty="0">
                <a:latin typeface="Carlito"/>
                <a:cs typeface="Carlito"/>
              </a:rPr>
              <a:t>storage </a:t>
            </a:r>
            <a:r>
              <a:rPr sz="2400" spc="-10" dirty="0">
                <a:latin typeface="Carlito"/>
                <a:cs typeface="Carlito"/>
              </a:rPr>
              <a:t>internal </a:t>
            </a:r>
            <a:r>
              <a:rPr sz="2400" spc="-15" dirty="0">
                <a:latin typeface="Carlito"/>
                <a:cs typeface="Carlito"/>
              </a:rPr>
              <a:t>to </a:t>
            </a:r>
            <a:r>
              <a:rPr sz="2400" dirty="0">
                <a:latin typeface="Carlito"/>
                <a:cs typeface="Carlito"/>
              </a:rPr>
              <a:t>the</a:t>
            </a:r>
            <a:r>
              <a:rPr sz="2400" spc="20" dirty="0">
                <a:latin typeface="Carlito"/>
                <a:cs typeface="Carlito"/>
              </a:rPr>
              <a:t> </a:t>
            </a:r>
            <a:r>
              <a:rPr sz="2400" spc="-5" dirty="0">
                <a:latin typeface="Carlito"/>
                <a:cs typeface="Carlito"/>
              </a:rPr>
              <a:t>CPU</a:t>
            </a:r>
            <a:endParaRPr sz="2400" dirty="0">
              <a:latin typeface="Carlito"/>
              <a:cs typeface="Carlito"/>
            </a:endParaRPr>
          </a:p>
          <a:p>
            <a:pPr>
              <a:spcBef>
                <a:spcPts val="10"/>
              </a:spcBef>
            </a:pPr>
            <a:endParaRPr sz="2350" dirty="0">
              <a:latin typeface="Carlito"/>
              <a:cs typeface="Carlito"/>
            </a:endParaRPr>
          </a:p>
          <a:p>
            <a:pPr marL="12700" marR="5080">
              <a:spcBef>
                <a:spcPts val="5"/>
              </a:spcBef>
              <a:tabLst>
                <a:tab pos="715010" algn="l"/>
                <a:tab pos="2980055" algn="l"/>
                <a:tab pos="3856354" algn="l"/>
                <a:tab pos="5458460" algn="l"/>
                <a:tab pos="6144260" algn="l"/>
                <a:tab pos="7383780" algn="l"/>
              </a:tabLst>
            </a:pPr>
            <a:r>
              <a:rPr sz="2400" b="1" spc="-5" dirty="0">
                <a:latin typeface="Carlito"/>
                <a:cs typeface="Carlito"/>
              </a:rPr>
              <a:t>CP</a:t>
            </a:r>
            <a:r>
              <a:rPr sz="2400" b="1" dirty="0">
                <a:latin typeface="Carlito"/>
                <a:cs typeface="Carlito"/>
              </a:rPr>
              <a:t>U	i</a:t>
            </a:r>
            <a:r>
              <a:rPr sz="2400" b="1" spc="-35" dirty="0">
                <a:latin typeface="Carlito"/>
                <a:cs typeface="Carlito"/>
              </a:rPr>
              <a:t>n</a:t>
            </a:r>
            <a:r>
              <a:rPr sz="2400" b="1" spc="-30" dirty="0">
                <a:latin typeface="Carlito"/>
                <a:cs typeface="Carlito"/>
              </a:rPr>
              <a:t>t</a:t>
            </a:r>
            <a:r>
              <a:rPr sz="2400" b="1" spc="-5" dirty="0">
                <a:latin typeface="Carlito"/>
                <a:cs typeface="Carlito"/>
              </a:rPr>
              <a:t>e</a:t>
            </a:r>
            <a:r>
              <a:rPr sz="2400" b="1" spc="-35" dirty="0">
                <a:latin typeface="Carlito"/>
                <a:cs typeface="Carlito"/>
              </a:rPr>
              <a:t>r</a:t>
            </a:r>
            <a:r>
              <a:rPr sz="2400" b="1" spc="-10" dirty="0">
                <a:latin typeface="Carlito"/>
                <a:cs typeface="Carlito"/>
              </a:rPr>
              <a:t>c</a:t>
            </a:r>
            <a:r>
              <a:rPr sz="2400" b="1" dirty="0">
                <a:latin typeface="Carlito"/>
                <a:cs typeface="Carlito"/>
              </a:rPr>
              <a:t>onnectio</a:t>
            </a:r>
            <a:r>
              <a:rPr sz="2400" b="1" spc="-5" dirty="0">
                <a:latin typeface="Carlito"/>
                <a:cs typeface="Carlito"/>
              </a:rPr>
              <a:t>n</a:t>
            </a:r>
            <a:r>
              <a:rPr sz="2400" b="1" dirty="0">
                <a:latin typeface="Carlito"/>
                <a:cs typeface="Carlito"/>
              </a:rPr>
              <a:t>:</a:t>
            </a:r>
            <a:r>
              <a:rPr lang="en-US" sz="2400" b="1" dirty="0">
                <a:latin typeface="Carlito"/>
                <a:cs typeface="Carlito"/>
              </a:rPr>
              <a:t> </a:t>
            </a:r>
            <a:r>
              <a:rPr sz="2400" spc="-5" dirty="0">
                <a:latin typeface="Carlito"/>
                <a:cs typeface="Carlito"/>
              </a:rPr>
              <a:t>Som</a:t>
            </a:r>
            <a:r>
              <a:rPr sz="2400" dirty="0">
                <a:latin typeface="Carlito"/>
                <a:cs typeface="Carlito"/>
              </a:rPr>
              <a:t>e</a:t>
            </a:r>
            <a:r>
              <a:rPr lang="en-US" sz="2400" dirty="0">
                <a:latin typeface="Carlito"/>
                <a:cs typeface="Carlito"/>
              </a:rPr>
              <a:t> </a:t>
            </a:r>
            <a:r>
              <a:rPr sz="2400" dirty="0">
                <a:latin typeface="Carlito"/>
                <a:cs typeface="Carlito"/>
              </a:rPr>
              <a:t>mec</a:t>
            </a:r>
            <a:r>
              <a:rPr sz="2400" spc="-15" dirty="0">
                <a:latin typeface="Carlito"/>
                <a:cs typeface="Carlito"/>
              </a:rPr>
              <a:t>h</a:t>
            </a:r>
            <a:r>
              <a:rPr sz="2400" dirty="0">
                <a:latin typeface="Carlito"/>
                <a:cs typeface="Carlito"/>
              </a:rPr>
              <a:t>anism</a:t>
            </a:r>
            <a:r>
              <a:rPr lang="en-US" sz="2400" dirty="0">
                <a:latin typeface="Carlito"/>
                <a:cs typeface="Carlito"/>
              </a:rPr>
              <a:t> </a:t>
            </a:r>
            <a:r>
              <a:rPr sz="2400" dirty="0">
                <a:latin typeface="Carlito"/>
                <a:cs typeface="Carlito"/>
              </a:rPr>
              <a:t>th</a:t>
            </a:r>
            <a:r>
              <a:rPr sz="2400" spc="-25" dirty="0">
                <a:latin typeface="Carlito"/>
                <a:cs typeface="Carlito"/>
              </a:rPr>
              <a:t>a</a:t>
            </a:r>
            <a:r>
              <a:rPr sz="2400" dirty="0">
                <a:latin typeface="Carlito"/>
                <a:cs typeface="Carlito"/>
              </a:rPr>
              <a:t>t</a:t>
            </a:r>
            <a:r>
              <a:rPr lang="en-US" sz="2400" dirty="0">
                <a:latin typeface="Carlito"/>
                <a:cs typeface="Carlito"/>
              </a:rPr>
              <a:t> </a:t>
            </a:r>
            <a:r>
              <a:rPr sz="2400" spc="-5" dirty="0">
                <a:latin typeface="Carlito"/>
                <a:cs typeface="Carlito"/>
              </a:rPr>
              <a:t>p</a:t>
            </a:r>
            <a:r>
              <a:rPr sz="2400" spc="-35" dirty="0">
                <a:latin typeface="Carlito"/>
                <a:cs typeface="Carlito"/>
              </a:rPr>
              <a:t>r</a:t>
            </a:r>
            <a:r>
              <a:rPr sz="2400" spc="-20" dirty="0">
                <a:latin typeface="Carlito"/>
                <a:cs typeface="Carlito"/>
              </a:rPr>
              <a:t>o</a:t>
            </a:r>
            <a:r>
              <a:rPr sz="2400" dirty="0">
                <a:latin typeface="Carlito"/>
                <a:cs typeface="Carlito"/>
              </a:rPr>
              <a:t>vides</a:t>
            </a:r>
            <a:r>
              <a:rPr lang="en-US" sz="2400" dirty="0">
                <a:latin typeface="Carlito"/>
                <a:cs typeface="Carlito"/>
              </a:rPr>
              <a:t> </a:t>
            </a:r>
            <a:r>
              <a:rPr sz="2400" spc="-40" dirty="0">
                <a:latin typeface="Carlito"/>
                <a:cs typeface="Carlito"/>
              </a:rPr>
              <a:t>f</a:t>
            </a:r>
            <a:r>
              <a:rPr sz="2400" spc="-5" dirty="0">
                <a:latin typeface="Carlito"/>
                <a:cs typeface="Carlito"/>
              </a:rPr>
              <a:t>or </a:t>
            </a:r>
            <a:r>
              <a:rPr sz="2400" spc="-10" dirty="0">
                <a:latin typeface="Carlito"/>
                <a:cs typeface="Carlito"/>
              </a:rPr>
              <a:t>communication </a:t>
            </a:r>
            <a:r>
              <a:rPr sz="2400" dirty="0">
                <a:latin typeface="Carlito"/>
                <a:cs typeface="Carlito"/>
              </a:rPr>
              <a:t>among </a:t>
            </a:r>
            <a:r>
              <a:rPr sz="2400" spc="-5" dirty="0">
                <a:latin typeface="Carlito"/>
                <a:cs typeface="Carlito"/>
              </a:rPr>
              <a:t>the </a:t>
            </a:r>
            <a:r>
              <a:rPr sz="2400" spc="-15" dirty="0">
                <a:latin typeface="Carlito"/>
                <a:cs typeface="Carlito"/>
              </a:rPr>
              <a:t>control </a:t>
            </a:r>
            <a:r>
              <a:rPr sz="2400" spc="-5" dirty="0">
                <a:latin typeface="Carlito"/>
                <a:cs typeface="Carlito"/>
              </a:rPr>
              <a:t>unit, </a:t>
            </a:r>
            <a:r>
              <a:rPr sz="2400" spc="-25" dirty="0">
                <a:latin typeface="Carlito"/>
                <a:cs typeface="Carlito"/>
              </a:rPr>
              <a:t>ALU, </a:t>
            </a:r>
            <a:r>
              <a:rPr sz="2400" dirty="0">
                <a:latin typeface="Carlito"/>
                <a:cs typeface="Carlito"/>
              </a:rPr>
              <a:t>and</a:t>
            </a:r>
            <a:r>
              <a:rPr sz="2400" spc="-35" dirty="0">
                <a:latin typeface="Carlito"/>
                <a:cs typeface="Carlito"/>
              </a:rPr>
              <a:t> </a:t>
            </a:r>
            <a:r>
              <a:rPr sz="2400" spc="-15" dirty="0">
                <a:latin typeface="Carlito"/>
                <a:cs typeface="Carlito"/>
              </a:rPr>
              <a:t>registers</a:t>
            </a:r>
            <a:endParaRPr sz="2400" dirty="0">
              <a:latin typeface="Carlito"/>
              <a:cs typeface="Carlito"/>
            </a:endParaRPr>
          </a:p>
        </p:txBody>
      </p:sp>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4217014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59733" y="2486625"/>
            <a:ext cx="5754370" cy="2610971"/>
          </a:xfrm>
          <a:prstGeom prst="rect">
            <a:avLst/>
          </a:prstGeom>
        </p:spPr>
        <p:txBody>
          <a:bodyPr vert="horz" wrap="square" lIns="0" tIns="12700" rIns="0" bIns="0" rtlCol="0">
            <a:spAutoFit/>
          </a:bodyPr>
          <a:lstStyle/>
          <a:p>
            <a:pPr marL="12700">
              <a:spcBef>
                <a:spcPts val="100"/>
              </a:spcBef>
            </a:pPr>
            <a:r>
              <a:rPr sz="2400" spc="-15" dirty="0">
                <a:latin typeface="Carlito"/>
                <a:cs typeface="Carlito"/>
              </a:rPr>
              <a:t>Every </a:t>
            </a:r>
            <a:r>
              <a:rPr sz="2400" spc="-10" dirty="0">
                <a:latin typeface="Carlito"/>
                <a:cs typeface="Carlito"/>
              </a:rPr>
              <a:t>computer performs </a:t>
            </a:r>
            <a:r>
              <a:rPr sz="2400" spc="-15" dirty="0">
                <a:latin typeface="Carlito"/>
                <a:cs typeface="Carlito"/>
              </a:rPr>
              <a:t>four </a:t>
            </a:r>
            <a:r>
              <a:rPr sz="2400" spc="-5" dirty="0">
                <a:latin typeface="Carlito"/>
                <a:cs typeface="Carlito"/>
              </a:rPr>
              <a:t>basic</a:t>
            </a:r>
            <a:r>
              <a:rPr sz="2400" spc="-65" dirty="0">
                <a:latin typeface="Carlito"/>
                <a:cs typeface="Carlito"/>
              </a:rPr>
              <a:t> </a:t>
            </a:r>
            <a:r>
              <a:rPr sz="2400" spc="-5" dirty="0">
                <a:latin typeface="Carlito"/>
                <a:cs typeface="Carlito"/>
              </a:rPr>
              <a:t>functions:</a:t>
            </a:r>
            <a:endParaRPr lang="en-US" sz="2400" spc="-5" dirty="0">
              <a:latin typeface="Carlito"/>
              <a:cs typeface="Carlito"/>
            </a:endParaRPr>
          </a:p>
          <a:p>
            <a:pPr marL="12700">
              <a:spcBef>
                <a:spcPts val="100"/>
              </a:spcBef>
            </a:pPr>
            <a:endParaRPr sz="2400" dirty="0">
              <a:latin typeface="Carlito"/>
              <a:cs typeface="Carlito"/>
            </a:endParaRPr>
          </a:p>
          <a:p>
            <a:pPr marL="812800" indent="-343535">
              <a:buFont typeface="Arial"/>
              <a:buChar char="•"/>
              <a:tabLst>
                <a:tab pos="812800" algn="l"/>
                <a:tab pos="813435" algn="l"/>
              </a:tabLst>
            </a:pPr>
            <a:r>
              <a:rPr sz="2400" spc="-15" dirty="0">
                <a:latin typeface="Carlito"/>
                <a:cs typeface="Carlito"/>
              </a:rPr>
              <a:t>Data</a:t>
            </a:r>
            <a:r>
              <a:rPr sz="2400" spc="-20" dirty="0">
                <a:latin typeface="Carlito"/>
                <a:cs typeface="Carlito"/>
              </a:rPr>
              <a:t> </a:t>
            </a:r>
            <a:r>
              <a:rPr sz="2400" spc="-10" dirty="0">
                <a:latin typeface="Carlito"/>
                <a:cs typeface="Carlito"/>
              </a:rPr>
              <a:t>processing</a:t>
            </a:r>
            <a:endParaRPr sz="2400" dirty="0">
              <a:latin typeface="Carlito"/>
              <a:cs typeface="Carlito"/>
            </a:endParaRPr>
          </a:p>
          <a:p>
            <a:pPr marL="812800" indent="-343535">
              <a:buFont typeface="Arial"/>
              <a:buChar char="•"/>
              <a:tabLst>
                <a:tab pos="812800" algn="l"/>
                <a:tab pos="813435" algn="l"/>
              </a:tabLst>
            </a:pPr>
            <a:r>
              <a:rPr sz="2400" spc="-15" dirty="0">
                <a:latin typeface="Carlito"/>
                <a:cs typeface="Carlito"/>
              </a:rPr>
              <a:t>Data</a:t>
            </a:r>
            <a:r>
              <a:rPr sz="2400" spc="-20" dirty="0">
                <a:latin typeface="Carlito"/>
                <a:cs typeface="Carlito"/>
              </a:rPr>
              <a:t> storage</a:t>
            </a:r>
            <a:endParaRPr sz="2400" dirty="0">
              <a:latin typeface="Carlito"/>
              <a:cs typeface="Carlito"/>
            </a:endParaRPr>
          </a:p>
          <a:p>
            <a:pPr marL="812800" indent="-343535">
              <a:buFont typeface="Arial"/>
              <a:buChar char="•"/>
              <a:tabLst>
                <a:tab pos="812800" algn="l"/>
                <a:tab pos="813435" algn="l"/>
              </a:tabLst>
            </a:pPr>
            <a:r>
              <a:rPr sz="2400" spc="-15" dirty="0">
                <a:latin typeface="Carlito"/>
                <a:cs typeface="Carlito"/>
              </a:rPr>
              <a:t>Data</a:t>
            </a:r>
            <a:r>
              <a:rPr sz="2400" spc="-20" dirty="0">
                <a:latin typeface="Carlito"/>
                <a:cs typeface="Carlito"/>
              </a:rPr>
              <a:t> </a:t>
            </a:r>
            <a:r>
              <a:rPr sz="2400" spc="-10" dirty="0">
                <a:latin typeface="Carlito"/>
                <a:cs typeface="Carlito"/>
              </a:rPr>
              <a:t>movement</a:t>
            </a:r>
            <a:endParaRPr sz="2400" dirty="0">
              <a:latin typeface="Carlito"/>
              <a:cs typeface="Carlito"/>
            </a:endParaRPr>
          </a:p>
          <a:p>
            <a:pPr marL="812800" indent="-343535">
              <a:buFont typeface="Arial"/>
              <a:buChar char="•"/>
              <a:tabLst>
                <a:tab pos="812800" algn="l"/>
                <a:tab pos="813435" algn="l"/>
              </a:tabLst>
            </a:pPr>
            <a:r>
              <a:rPr sz="2400" spc="-15" dirty="0">
                <a:latin typeface="Carlito"/>
                <a:cs typeface="Carlito"/>
              </a:rPr>
              <a:t>Control</a:t>
            </a:r>
            <a:endParaRPr sz="2400" dirty="0">
              <a:latin typeface="Carlito"/>
              <a:cs typeface="Carlito"/>
            </a:endParaRPr>
          </a:p>
        </p:txBody>
      </p:sp>
      <p:sp>
        <p:nvSpPr>
          <p:cNvPr id="3" name="object 3"/>
          <p:cNvSpPr txBox="1">
            <a:spLocks noGrp="1"/>
          </p:cNvSpPr>
          <p:nvPr>
            <p:ph type="title"/>
          </p:nvPr>
        </p:nvSpPr>
        <p:spPr>
          <a:xfrm>
            <a:off x="1410789" y="454458"/>
            <a:ext cx="8072845" cy="566822"/>
          </a:xfrm>
          <a:prstGeom prst="rect">
            <a:avLst/>
          </a:prstGeom>
        </p:spPr>
        <p:txBody>
          <a:bodyPr vert="horz" wrap="square" lIns="0" tIns="12700" rIns="0" bIns="0" rtlCol="0">
            <a:spAutoFit/>
          </a:bodyPr>
          <a:lstStyle/>
          <a:p>
            <a:pPr marL="12700">
              <a:spcBef>
                <a:spcPts val="100"/>
              </a:spcBef>
            </a:pPr>
            <a:r>
              <a:rPr spc="-5" dirty="0"/>
              <a:t>Functions of </a:t>
            </a:r>
            <a:r>
              <a:rPr dirty="0"/>
              <a:t>a</a:t>
            </a:r>
            <a:r>
              <a:rPr spc="-35" dirty="0"/>
              <a:t> </a:t>
            </a:r>
            <a:r>
              <a:rPr spc="-10" dirty="0"/>
              <a:t>Computer</a:t>
            </a:r>
          </a:p>
        </p:txBody>
      </p:sp>
      <p:sp>
        <p:nvSpPr>
          <p:cNvPr id="4" name="Footer Placeholder 3"/>
          <p:cNvSpPr>
            <a:spLocks noGrp="1"/>
          </p:cNvSpPr>
          <p:nvPr>
            <p:ph type="ftr" sz="quarter" idx="11"/>
          </p:nvPr>
        </p:nvSpPr>
        <p:spPr/>
        <p:txBody>
          <a:bodyPr/>
          <a:lstStyle/>
          <a:p>
            <a:r>
              <a:rPr lang="sv-SE"/>
              <a:t>Nilanjan Byabarta. Department of CSE. UEM Kolkata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2564683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909" y="454458"/>
            <a:ext cx="8503920" cy="566822"/>
          </a:xfrm>
          <a:prstGeom prst="rect">
            <a:avLst/>
          </a:prstGeom>
        </p:spPr>
        <p:txBody>
          <a:bodyPr vert="horz" wrap="square" lIns="0" tIns="12700" rIns="0" bIns="0" rtlCol="0">
            <a:spAutoFit/>
          </a:bodyPr>
          <a:lstStyle/>
          <a:p>
            <a:pPr marL="12700">
              <a:spcBef>
                <a:spcPts val="100"/>
              </a:spcBef>
            </a:pPr>
            <a:r>
              <a:rPr spc="-5" dirty="0"/>
              <a:t>Functions of </a:t>
            </a:r>
            <a:r>
              <a:rPr dirty="0"/>
              <a:t>a</a:t>
            </a:r>
            <a:r>
              <a:rPr spc="-35" dirty="0"/>
              <a:t> </a:t>
            </a:r>
            <a:r>
              <a:rPr spc="-10" dirty="0"/>
              <a:t>Computer</a:t>
            </a:r>
          </a:p>
        </p:txBody>
      </p:sp>
      <p:sp>
        <p:nvSpPr>
          <p:cNvPr id="3" name="object 3"/>
          <p:cNvSpPr txBox="1"/>
          <p:nvPr/>
        </p:nvSpPr>
        <p:spPr>
          <a:xfrm>
            <a:off x="3973829" y="5787022"/>
            <a:ext cx="4427220" cy="628377"/>
          </a:xfrm>
          <a:prstGeom prst="rect">
            <a:avLst/>
          </a:prstGeom>
        </p:spPr>
        <p:txBody>
          <a:bodyPr vert="horz" wrap="square" lIns="0" tIns="12700" rIns="0" bIns="0" rtlCol="0">
            <a:spAutoFit/>
          </a:bodyPr>
          <a:lstStyle/>
          <a:p>
            <a:pPr marL="12700">
              <a:spcBef>
                <a:spcPts val="100"/>
              </a:spcBef>
            </a:pPr>
            <a:r>
              <a:rPr sz="2000" b="1" spc="-5" dirty="0">
                <a:latin typeface="Carlito"/>
                <a:cs typeface="Carlito"/>
              </a:rPr>
              <a:t>Figure: </a:t>
            </a:r>
            <a:r>
              <a:rPr sz="2000" dirty="0">
                <a:latin typeface="Carlito"/>
                <a:cs typeface="Carlito"/>
              </a:rPr>
              <a:t>A Functional </a:t>
            </a:r>
            <a:r>
              <a:rPr sz="2000" spc="-10" dirty="0">
                <a:latin typeface="Carlito"/>
                <a:cs typeface="Carlito"/>
              </a:rPr>
              <a:t>View </a:t>
            </a:r>
            <a:r>
              <a:rPr sz="2000" spc="-5" dirty="0">
                <a:latin typeface="Carlito"/>
                <a:cs typeface="Carlito"/>
              </a:rPr>
              <a:t>of </a:t>
            </a:r>
            <a:r>
              <a:rPr sz="2000" dirty="0">
                <a:latin typeface="Carlito"/>
                <a:cs typeface="Carlito"/>
              </a:rPr>
              <a:t>the</a:t>
            </a:r>
            <a:r>
              <a:rPr sz="2000" spc="-40" dirty="0">
                <a:latin typeface="Carlito"/>
                <a:cs typeface="Carlito"/>
              </a:rPr>
              <a:t> </a:t>
            </a:r>
            <a:r>
              <a:rPr sz="2000" spc="-5" dirty="0">
                <a:latin typeface="Carlito"/>
                <a:cs typeface="Carlito"/>
              </a:rPr>
              <a:t>Computer</a:t>
            </a:r>
            <a:endParaRPr sz="2000" dirty="0">
              <a:latin typeface="Carlito"/>
              <a:cs typeface="Carlito"/>
            </a:endParaRPr>
          </a:p>
        </p:txBody>
      </p:sp>
      <p:sp>
        <p:nvSpPr>
          <p:cNvPr id="4" name="object 4"/>
          <p:cNvSpPr/>
          <p:nvPr/>
        </p:nvSpPr>
        <p:spPr>
          <a:xfrm>
            <a:off x="2562852" y="1542103"/>
            <a:ext cx="7058599" cy="3724096"/>
          </a:xfrm>
          <a:prstGeom prst="rect">
            <a:avLst/>
          </a:prstGeom>
          <a:blipFill>
            <a:blip r:embed="rId2" cstate="print"/>
            <a:stretch>
              <a:fillRect/>
            </a:stretch>
          </a:blipFill>
        </p:spPr>
        <p:txBody>
          <a:bodyPr wrap="square" lIns="0" tIns="0" rIns="0" bIns="0" rtlCol="0"/>
          <a:lstStyle/>
          <a:p>
            <a:endParaRPr/>
          </a:p>
        </p:txBody>
      </p:sp>
      <p:sp>
        <p:nvSpPr>
          <p:cNvPr id="5" name="Footer Placeholder 4"/>
          <p:cNvSpPr>
            <a:spLocks noGrp="1"/>
          </p:cNvSpPr>
          <p:nvPr>
            <p:ph type="ftr" sz="quarter" idx="11"/>
          </p:nvPr>
        </p:nvSpPr>
        <p:spPr/>
        <p:txBody>
          <a:bodyPr/>
          <a:lstStyle/>
          <a:p>
            <a:r>
              <a:rPr lang="sv-SE"/>
              <a:t>Nilanjan Byabarta. Department of CSE. UEM Kolkata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2613831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496811" y="1578912"/>
            <a:ext cx="7312783" cy="3848791"/>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377689" y="6044591"/>
            <a:ext cx="2237957" cy="320601"/>
          </a:xfrm>
          <a:prstGeom prst="rect">
            <a:avLst/>
          </a:prstGeom>
        </p:spPr>
        <p:txBody>
          <a:bodyPr vert="horz" wrap="square" lIns="0" tIns="12700" rIns="0" bIns="0" rtlCol="0">
            <a:spAutoFit/>
          </a:bodyPr>
          <a:lstStyle/>
          <a:p>
            <a:pPr marL="12700">
              <a:spcBef>
                <a:spcPts val="100"/>
              </a:spcBef>
            </a:pPr>
            <a:r>
              <a:rPr sz="2000" b="1" spc="-10" dirty="0">
                <a:latin typeface="Carlito"/>
                <a:cs typeface="Carlito"/>
              </a:rPr>
              <a:t>(Operation</a:t>
            </a:r>
            <a:r>
              <a:rPr sz="2000" b="1" spc="-50" dirty="0">
                <a:latin typeface="Carlito"/>
                <a:cs typeface="Carlito"/>
              </a:rPr>
              <a:t> </a:t>
            </a:r>
            <a:r>
              <a:rPr sz="2000" b="1" dirty="0">
                <a:latin typeface="Carlito"/>
                <a:cs typeface="Carlito"/>
              </a:rPr>
              <a:t>1)</a:t>
            </a:r>
            <a:endParaRPr sz="2000" dirty="0">
              <a:latin typeface="Carlito"/>
              <a:cs typeface="Carlito"/>
            </a:endParaRPr>
          </a:p>
        </p:txBody>
      </p:sp>
      <p:sp>
        <p:nvSpPr>
          <p:cNvPr id="2" name="Footer Placeholder 1"/>
          <p:cNvSpPr>
            <a:spLocks noGrp="1"/>
          </p:cNvSpPr>
          <p:nvPr>
            <p:ph type="ftr" sz="quarter" idx="11"/>
          </p:nvPr>
        </p:nvSpPr>
        <p:spPr/>
        <p:txBody>
          <a:bodyPr/>
          <a:lstStyle/>
          <a:p>
            <a:r>
              <a:rPr lang="sv-SE"/>
              <a:t>Nilanjan Byabarta. Department of CSE. UEM Kolkata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119342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2417063" y="1403604"/>
            <a:ext cx="7480300" cy="4032885"/>
            <a:chOff x="893063" y="1403603"/>
            <a:chExt cx="7480300" cy="4032885"/>
          </a:xfrm>
        </p:grpSpPr>
        <p:sp>
          <p:nvSpPr>
            <p:cNvPr id="4" name="object 4"/>
            <p:cNvSpPr/>
            <p:nvPr/>
          </p:nvSpPr>
          <p:spPr>
            <a:xfrm>
              <a:off x="971256" y="1575532"/>
              <a:ext cx="7170211" cy="377461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93063" y="1403603"/>
              <a:ext cx="7479792" cy="4032504"/>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p:nvPr/>
        </p:nvSpPr>
        <p:spPr>
          <a:xfrm>
            <a:off x="5377689" y="6044591"/>
            <a:ext cx="2616780" cy="320601"/>
          </a:xfrm>
          <a:prstGeom prst="rect">
            <a:avLst/>
          </a:prstGeom>
        </p:spPr>
        <p:txBody>
          <a:bodyPr vert="horz" wrap="square" lIns="0" tIns="12700" rIns="0" bIns="0" rtlCol="0">
            <a:spAutoFit/>
          </a:bodyPr>
          <a:lstStyle/>
          <a:p>
            <a:pPr marL="12700">
              <a:spcBef>
                <a:spcPts val="100"/>
              </a:spcBef>
            </a:pPr>
            <a:r>
              <a:rPr sz="2000" b="1" spc="-10" dirty="0">
                <a:latin typeface="Carlito"/>
                <a:cs typeface="Carlito"/>
              </a:rPr>
              <a:t>(Operation</a:t>
            </a:r>
            <a:r>
              <a:rPr sz="2000" b="1" spc="-50" dirty="0">
                <a:latin typeface="Carlito"/>
                <a:cs typeface="Carlito"/>
              </a:rPr>
              <a:t> </a:t>
            </a:r>
            <a:r>
              <a:rPr sz="2000" b="1" dirty="0">
                <a:latin typeface="Carlito"/>
                <a:cs typeface="Carlito"/>
              </a:rPr>
              <a:t>2)</a:t>
            </a:r>
            <a:endParaRPr sz="2000" dirty="0">
              <a:latin typeface="Carlito"/>
              <a:cs typeface="Carlito"/>
            </a:endParaRPr>
          </a:p>
        </p:txBody>
      </p:sp>
      <p:sp>
        <p:nvSpPr>
          <p:cNvPr id="2" name="Footer Placeholder 1"/>
          <p:cNvSpPr>
            <a:spLocks noGrp="1"/>
          </p:cNvSpPr>
          <p:nvPr>
            <p:ph type="ftr" sz="quarter" idx="11"/>
          </p:nvPr>
        </p:nvSpPr>
        <p:spPr/>
        <p:txBody>
          <a:bodyPr/>
          <a:lstStyle/>
          <a:p>
            <a:r>
              <a:rPr lang="sv-SE"/>
              <a:t>Nilanjan Byabarta. Department of CSE. UEM Kolkata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4026997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933992" y="1622605"/>
            <a:ext cx="8116454" cy="404606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377689" y="6044591"/>
            <a:ext cx="2224894" cy="320601"/>
          </a:xfrm>
          <a:prstGeom prst="rect">
            <a:avLst/>
          </a:prstGeom>
        </p:spPr>
        <p:txBody>
          <a:bodyPr vert="horz" wrap="square" lIns="0" tIns="12700" rIns="0" bIns="0" rtlCol="0">
            <a:spAutoFit/>
          </a:bodyPr>
          <a:lstStyle/>
          <a:p>
            <a:pPr marL="12700">
              <a:spcBef>
                <a:spcPts val="100"/>
              </a:spcBef>
            </a:pPr>
            <a:r>
              <a:rPr sz="2000" b="1" spc="-10" dirty="0">
                <a:latin typeface="Carlito"/>
                <a:cs typeface="Carlito"/>
              </a:rPr>
              <a:t>(Operation</a:t>
            </a:r>
            <a:r>
              <a:rPr sz="2000" b="1" spc="-50" dirty="0">
                <a:latin typeface="Carlito"/>
                <a:cs typeface="Carlito"/>
              </a:rPr>
              <a:t> </a:t>
            </a:r>
            <a:r>
              <a:rPr sz="2000" b="1" dirty="0">
                <a:latin typeface="Carlito"/>
                <a:cs typeface="Carlito"/>
              </a:rPr>
              <a:t>3)</a:t>
            </a:r>
            <a:endParaRPr sz="2000">
              <a:latin typeface="Carlito"/>
              <a:cs typeface="Carlito"/>
            </a:endParaRPr>
          </a:p>
        </p:txBody>
      </p:sp>
      <p:sp>
        <p:nvSpPr>
          <p:cNvPr id="2" name="Footer Placeholder 1"/>
          <p:cNvSpPr>
            <a:spLocks noGrp="1"/>
          </p:cNvSpPr>
          <p:nvPr>
            <p:ph type="ftr" sz="quarter" idx="11"/>
          </p:nvPr>
        </p:nvSpPr>
        <p:spPr/>
        <p:txBody>
          <a:bodyPr/>
          <a:lstStyle/>
          <a:p>
            <a:r>
              <a:rPr lang="sv-SE"/>
              <a:t>Nilanjan Byabarta. Department of CSE. UEM Kolkata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2492276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951634" y="1867989"/>
            <a:ext cx="7636503" cy="369278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18458" y="6214408"/>
            <a:ext cx="1737359" cy="320601"/>
          </a:xfrm>
          <a:prstGeom prst="rect">
            <a:avLst/>
          </a:prstGeom>
        </p:spPr>
        <p:txBody>
          <a:bodyPr vert="horz" wrap="square" lIns="0" tIns="12700" rIns="0" bIns="0" rtlCol="0">
            <a:spAutoFit/>
          </a:bodyPr>
          <a:lstStyle/>
          <a:p>
            <a:pPr marL="12700">
              <a:spcBef>
                <a:spcPts val="100"/>
              </a:spcBef>
            </a:pPr>
            <a:r>
              <a:rPr sz="2000" b="1" spc="-10" dirty="0">
                <a:latin typeface="Carlito"/>
                <a:cs typeface="Carlito"/>
              </a:rPr>
              <a:t>(Operation</a:t>
            </a:r>
            <a:r>
              <a:rPr sz="2000" b="1" spc="-50" dirty="0">
                <a:latin typeface="Carlito"/>
                <a:cs typeface="Carlito"/>
              </a:rPr>
              <a:t> </a:t>
            </a:r>
            <a:r>
              <a:rPr sz="2000" b="1" dirty="0">
                <a:latin typeface="Carlito"/>
                <a:cs typeface="Carlito"/>
              </a:rPr>
              <a:t>4)</a:t>
            </a:r>
            <a:endParaRPr sz="2000" dirty="0">
              <a:latin typeface="Carlito"/>
              <a:cs typeface="Carlito"/>
            </a:endParaRPr>
          </a:p>
        </p:txBody>
      </p:sp>
      <p:sp>
        <p:nvSpPr>
          <p:cNvPr id="2" name="Footer Placeholder 1"/>
          <p:cNvSpPr>
            <a:spLocks noGrp="1"/>
          </p:cNvSpPr>
          <p:nvPr>
            <p:ph type="ftr" sz="quarter" idx="11"/>
          </p:nvPr>
        </p:nvSpPr>
        <p:spPr/>
        <p:txBody>
          <a:bodyPr/>
          <a:lstStyle/>
          <a:p>
            <a:r>
              <a:rPr lang="sv-SE"/>
              <a:t>Nilanjan Byabarta. Department of CSE. UEM Kolkata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3401827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B52154-F07C-9DD1-949C-EAD17282A9EA}"/>
              </a:ext>
            </a:extLst>
          </p:cNvPr>
          <p:cNvSpPr>
            <a:spLocks noGrp="1"/>
          </p:cNvSpPr>
          <p:nvPr>
            <p:ph idx="1"/>
          </p:nvPr>
        </p:nvSpPr>
        <p:spPr/>
        <p:txBody>
          <a:bodyPr/>
          <a:lstStyle/>
          <a:p>
            <a:r>
              <a:rPr lang="en-US" dirty="0"/>
              <a:t>Sample Questions on Last page</a:t>
            </a:r>
            <a:endParaRPr lang="en-IN" dirty="0"/>
          </a:p>
        </p:txBody>
      </p:sp>
      <p:sp>
        <p:nvSpPr>
          <p:cNvPr id="4" name="Footer Placeholder 3">
            <a:extLst>
              <a:ext uri="{FF2B5EF4-FFF2-40B4-BE49-F238E27FC236}">
                <a16:creationId xmlns:a16="http://schemas.microsoft.com/office/drawing/2014/main" id="{2A895736-BE53-A5BF-002C-471ABCD0E817}"/>
              </a:ext>
            </a:extLst>
          </p:cNvPr>
          <p:cNvSpPr>
            <a:spLocks noGrp="1"/>
          </p:cNvSpPr>
          <p:nvPr>
            <p:ph type="ftr" sz="quarter" idx="11"/>
          </p:nvPr>
        </p:nvSpPr>
        <p:spPr/>
        <p:txBody>
          <a:bodyPr/>
          <a:lstStyle/>
          <a:p>
            <a:r>
              <a:rPr lang="sv-SE"/>
              <a:t>Nilanjan Byabarta. Department of CSE. UEM Kolkata</a:t>
            </a:r>
            <a:endParaRPr lang="en-US" dirty="0"/>
          </a:p>
        </p:txBody>
      </p:sp>
      <p:sp>
        <p:nvSpPr>
          <p:cNvPr id="5" name="Slide Number Placeholder 4">
            <a:extLst>
              <a:ext uri="{FF2B5EF4-FFF2-40B4-BE49-F238E27FC236}">
                <a16:creationId xmlns:a16="http://schemas.microsoft.com/office/drawing/2014/main" id="{7B650E0B-EE63-5E8D-4231-871AE1B60ACD}"/>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614783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
          <p:cNvSpPr/>
          <p:nvPr/>
        </p:nvSpPr>
        <p:spPr>
          <a:xfrm>
            <a:off x="1669868" y="789030"/>
            <a:ext cx="8937172" cy="4674325"/>
          </a:xfrm>
          <a:prstGeom prst="rect">
            <a:avLst/>
          </a:prstGeom>
          <a:blipFill>
            <a:blip r:embed="rId2" cstate="print"/>
            <a:stretch>
              <a:fillRect/>
            </a:stretch>
          </a:blipFill>
        </p:spPr>
        <p:txBody>
          <a:bodyPr wrap="square" lIns="0" tIns="0" rIns="0" bIns="0" rtlCol="0"/>
          <a:lstStyle/>
          <a:p>
            <a:endParaRPr/>
          </a:p>
        </p:txBody>
      </p:sp>
      <p:sp>
        <p:nvSpPr>
          <p:cNvPr id="5" name="object 4"/>
          <p:cNvSpPr txBox="1"/>
          <p:nvPr/>
        </p:nvSpPr>
        <p:spPr>
          <a:xfrm>
            <a:off x="3971108" y="5992339"/>
            <a:ext cx="5551714" cy="320601"/>
          </a:xfrm>
          <a:prstGeom prst="rect">
            <a:avLst/>
          </a:prstGeom>
        </p:spPr>
        <p:txBody>
          <a:bodyPr vert="horz" wrap="square" lIns="0" tIns="12700" rIns="0" bIns="0" rtlCol="0">
            <a:spAutoFit/>
          </a:bodyPr>
          <a:lstStyle/>
          <a:p>
            <a:pPr marL="12700">
              <a:spcBef>
                <a:spcPts val="100"/>
              </a:spcBef>
            </a:pPr>
            <a:r>
              <a:rPr sz="2000" b="1" spc="-10" dirty="0">
                <a:latin typeface="Carlito"/>
                <a:cs typeface="Carlito"/>
              </a:rPr>
              <a:t>(</a:t>
            </a:r>
            <a:r>
              <a:rPr lang="en-US" sz="2000" b="1" spc="-10" dirty="0">
                <a:latin typeface="Carlito"/>
                <a:cs typeface="Carlito"/>
              </a:rPr>
              <a:t>Basic Architecture of the whole system</a:t>
            </a:r>
            <a:r>
              <a:rPr sz="2000" b="1" dirty="0">
                <a:latin typeface="Carlito"/>
                <a:cs typeface="Carlito"/>
              </a:rPr>
              <a:t>)</a:t>
            </a:r>
            <a:endParaRPr sz="2000" dirty="0">
              <a:latin typeface="Carlito"/>
              <a:cs typeface="Carlito"/>
            </a:endParaRPr>
          </a:p>
        </p:txBody>
      </p:sp>
      <p:sp>
        <p:nvSpPr>
          <p:cNvPr id="2" name="Footer Placeholder 1"/>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2016551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21</a:t>
            </a:fld>
            <a:endParaRPr lang="en-US" dirty="0"/>
          </a:p>
        </p:txBody>
      </p:sp>
      <p:pic>
        <p:nvPicPr>
          <p:cNvPr id="5" name="Picture 4"/>
          <p:cNvPicPr>
            <a:picLocks noChangeAspect="1"/>
          </p:cNvPicPr>
          <p:nvPr/>
        </p:nvPicPr>
        <p:blipFill>
          <a:blip r:embed="rId2"/>
          <a:stretch>
            <a:fillRect/>
          </a:stretch>
        </p:blipFill>
        <p:spPr>
          <a:xfrm>
            <a:off x="1293222" y="563562"/>
            <a:ext cx="9248502" cy="5694455"/>
          </a:xfrm>
          <a:prstGeom prst="rect">
            <a:avLst/>
          </a:prstGeom>
        </p:spPr>
      </p:pic>
    </p:spTree>
    <p:extLst>
      <p:ext uri="{BB962C8B-B14F-4D97-AF65-F5344CB8AC3E}">
        <p14:creationId xmlns:p14="http://schemas.microsoft.com/office/powerpoint/2010/main" val="2334112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29721" y="1879691"/>
            <a:ext cx="6296025" cy="2419350"/>
          </a:xfrm>
          <a:prstGeom prst="rect">
            <a:avLst/>
          </a:prstGeom>
        </p:spPr>
      </p:pic>
      <p:sp>
        <p:nvSpPr>
          <p:cNvPr id="2" name="Footer Placeholder 1"/>
          <p:cNvSpPr>
            <a:spLocks noGrp="1"/>
          </p:cNvSpPr>
          <p:nvPr>
            <p:ph type="ftr" sz="quarter" idx="11"/>
          </p:nvPr>
        </p:nvSpPr>
        <p:spPr/>
        <p:txBody>
          <a:bodyPr/>
          <a:lstStyle/>
          <a:p>
            <a:r>
              <a:rPr lang="sv-SE"/>
              <a:t>Nilanjan Byabarta. Department of CSE. UEM Kolkata</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1534484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p:cNvSpPr txBox="1"/>
          <p:nvPr/>
        </p:nvSpPr>
        <p:spPr>
          <a:xfrm>
            <a:off x="2162570" y="2559159"/>
            <a:ext cx="7639050" cy="1489075"/>
          </a:xfrm>
          <a:prstGeom prst="rect">
            <a:avLst/>
          </a:prstGeom>
        </p:spPr>
        <p:txBody>
          <a:bodyPr vert="horz" wrap="square" lIns="0" tIns="12700" rIns="0" bIns="0" rtlCol="0">
            <a:spAutoFit/>
          </a:bodyPr>
          <a:lstStyle/>
          <a:p>
            <a:pPr marL="12700" marR="5080" algn="just">
              <a:lnSpc>
                <a:spcPct val="100000"/>
              </a:lnSpc>
              <a:spcBef>
                <a:spcPts val="100"/>
              </a:spcBef>
            </a:pPr>
            <a:r>
              <a:rPr sz="2400" spc="-170" dirty="0">
                <a:latin typeface="Arimo"/>
                <a:cs typeface="Arimo"/>
              </a:rPr>
              <a:t>The </a:t>
            </a:r>
            <a:r>
              <a:rPr sz="2400" spc="-75" dirty="0">
                <a:latin typeface="Arimo"/>
                <a:cs typeface="Arimo"/>
              </a:rPr>
              <a:t>uppermost </a:t>
            </a:r>
            <a:r>
              <a:rPr sz="2400" spc="-130" dirty="0">
                <a:latin typeface="Arimo"/>
                <a:cs typeface="Arimo"/>
              </a:rPr>
              <a:t>bus </a:t>
            </a:r>
            <a:r>
              <a:rPr sz="2400" spc="-125" dirty="0">
                <a:latin typeface="Arimo"/>
                <a:cs typeface="Arimo"/>
              </a:rPr>
              <a:t>is </a:t>
            </a:r>
            <a:r>
              <a:rPr sz="2400" spc="-30" dirty="0">
                <a:latin typeface="Arimo"/>
                <a:cs typeface="Arimo"/>
              </a:rPr>
              <a:t>the </a:t>
            </a:r>
            <a:r>
              <a:rPr sz="2400" b="1" spc="-5" dirty="0">
                <a:latin typeface="Carlito"/>
                <a:cs typeface="Carlito"/>
              </a:rPr>
              <a:t>address </a:t>
            </a:r>
            <a:r>
              <a:rPr sz="2400" b="1" spc="-15" dirty="0">
                <a:latin typeface="Carlito"/>
                <a:cs typeface="Carlito"/>
              </a:rPr>
              <a:t>bus</a:t>
            </a:r>
            <a:r>
              <a:rPr sz="2400" spc="-15" dirty="0">
                <a:latin typeface="Arimo"/>
                <a:cs typeface="Arimo"/>
              </a:rPr>
              <a:t>. </a:t>
            </a:r>
            <a:r>
              <a:rPr sz="2400" spc="-110" dirty="0">
                <a:latin typeface="Arimo"/>
                <a:cs typeface="Arimo"/>
              </a:rPr>
              <a:t>When </a:t>
            </a:r>
            <a:r>
              <a:rPr sz="2400" spc="-40" dirty="0">
                <a:latin typeface="Arimo"/>
                <a:cs typeface="Arimo"/>
              </a:rPr>
              <a:t>the </a:t>
            </a:r>
            <a:r>
              <a:rPr sz="2400" spc="-340" dirty="0">
                <a:latin typeface="Arimo"/>
                <a:cs typeface="Arimo"/>
              </a:rPr>
              <a:t>CPU </a:t>
            </a:r>
            <a:r>
              <a:rPr sz="2400" spc="-130" dirty="0">
                <a:latin typeface="Arimo"/>
                <a:cs typeface="Arimo"/>
              </a:rPr>
              <a:t>reads  </a:t>
            </a:r>
            <a:r>
              <a:rPr sz="2400" spc="-85" dirty="0">
                <a:latin typeface="Arimo"/>
                <a:cs typeface="Arimo"/>
              </a:rPr>
              <a:t>data </a:t>
            </a:r>
            <a:r>
              <a:rPr sz="2400" spc="-15" dirty="0">
                <a:latin typeface="Arimo"/>
                <a:cs typeface="Arimo"/>
              </a:rPr>
              <a:t>or </a:t>
            </a:r>
            <a:r>
              <a:rPr sz="2400" spc="-60" dirty="0">
                <a:latin typeface="Arimo"/>
                <a:cs typeface="Arimo"/>
              </a:rPr>
              <a:t>instructions </a:t>
            </a:r>
            <a:r>
              <a:rPr sz="2400" spc="-35" dirty="0">
                <a:latin typeface="Arimo"/>
                <a:cs typeface="Arimo"/>
              </a:rPr>
              <a:t>from </a:t>
            </a:r>
            <a:r>
              <a:rPr sz="2400" spc="-15" dirty="0">
                <a:latin typeface="Arimo"/>
                <a:cs typeface="Arimo"/>
              </a:rPr>
              <a:t>or </a:t>
            </a:r>
            <a:r>
              <a:rPr sz="2400" spc="-45" dirty="0">
                <a:latin typeface="Arimo"/>
                <a:cs typeface="Arimo"/>
              </a:rPr>
              <a:t>writes </a:t>
            </a:r>
            <a:r>
              <a:rPr sz="2400" spc="-95" dirty="0">
                <a:latin typeface="Arimo"/>
                <a:cs typeface="Arimo"/>
              </a:rPr>
              <a:t>data </a:t>
            </a:r>
            <a:r>
              <a:rPr sz="2400" spc="15" dirty="0">
                <a:latin typeface="Arimo"/>
                <a:cs typeface="Arimo"/>
              </a:rPr>
              <a:t>to </a:t>
            </a:r>
            <a:r>
              <a:rPr sz="2400" spc="-100" dirty="0">
                <a:latin typeface="Arimo"/>
                <a:cs typeface="Arimo"/>
              </a:rPr>
              <a:t>memory, </a:t>
            </a:r>
            <a:r>
              <a:rPr sz="2400" spc="75" dirty="0">
                <a:latin typeface="Arimo"/>
                <a:cs typeface="Arimo"/>
              </a:rPr>
              <a:t>it </a:t>
            </a:r>
            <a:r>
              <a:rPr sz="2400" spc="-80" dirty="0">
                <a:latin typeface="Arimo"/>
                <a:cs typeface="Arimo"/>
              </a:rPr>
              <a:t>must  </a:t>
            </a:r>
            <a:r>
              <a:rPr sz="2400" spc="-100" dirty="0">
                <a:latin typeface="Arimo"/>
                <a:cs typeface="Arimo"/>
              </a:rPr>
              <a:t>specify </a:t>
            </a:r>
            <a:r>
              <a:rPr sz="2400" spc="-20" dirty="0">
                <a:latin typeface="Arimo"/>
                <a:cs typeface="Arimo"/>
              </a:rPr>
              <a:t>the </a:t>
            </a:r>
            <a:r>
              <a:rPr sz="2400" spc="-140" dirty="0">
                <a:latin typeface="Arimo"/>
                <a:cs typeface="Arimo"/>
              </a:rPr>
              <a:t>address </a:t>
            </a:r>
            <a:r>
              <a:rPr sz="2400" dirty="0">
                <a:latin typeface="Arimo"/>
                <a:cs typeface="Arimo"/>
              </a:rPr>
              <a:t>of </a:t>
            </a:r>
            <a:r>
              <a:rPr sz="2400" spc="-20" dirty="0">
                <a:latin typeface="Arimo"/>
                <a:cs typeface="Arimo"/>
              </a:rPr>
              <a:t>the </a:t>
            </a:r>
            <a:r>
              <a:rPr sz="2400" spc="-75" dirty="0">
                <a:latin typeface="Arimo"/>
                <a:cs typeface="Arimo"/>
              </a:rPr>
              <a:t>memory </a:t>
            </a:r>
            <a:r>
              <a:rPr sz="2400" spc="-60" dirty="0">
                <a:latin typeface="Arimo"/>
                <a:cs typeface="Arimo"/>
              </a:rPr>
              <a:t>location </a:t>
            </a:r>
            <a:r>
              <a:rPr sz="2400" spc="75" dirty="0">
                <a:latin typeface="Arimo"/>
                <a:cs typeface="Arimo"/>
              </a:rPr>
              <a:t>it </a:t>
            </a:r>
            <a:r>
              <a:rPr sz="2400" spc="-125" dirty="0">
                <a:latin typeface="Arimo"/>
                <a:cs typeface="Arimo"/>
              </a:rPr>
              <a:t>wishes </a:t>
            </a:r>
            <a:r>
              <a:rPr sz="2400" spc="15" dirty="0">
                <a:latin typeface="Arimo"/>
                <a:cs typeface="Arimo"/>
              </a:rPr>
              <a:t>to  </a:t>
            </a:r>
            <a:r>
              <a:rPr sz="2400" spc="-210" dirty="0">
                <a:latin typeface="Arimo"/>
                <a:cs typeface="Arimo"/>
              </a:rPr>
              <a:t>access</a:t>
            </a:r>
            <a:endParaRPr sz="2400" dirty="0">
              <a:latin typeface="Arimo"/>
              <a:cs typeface="Arimo"/>
            </a:endParaRPr>
          </a:p>
        </p:txBody>
      </p:sp>
      <p:sp>
        <p:nvSpPr>
          <p:cNvPr id="2" name="Footer Placeholder 1"/>
          <p:cNvSpPr>
            <a:spLocks noGrp="1"/>
          </p:cNvSpPr>
          <p:nvPr>
            <p:ph type="ftr" sz="quarter" idx="11"/>
          </p:nvPr>
        </p:nvSpPr>
        <p:spPr/>
        <p:txBody>
          <a:bodyPr/>
          <a:lstStyle/>
          <a:p>
            <a:r>
              <a:rPr lang="sv-SE"/>
              <a:t>Nilanjan Byabarta. Department of CSE. UEM Kolkata</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695799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
          <p:cNvSpPr txBox="1"/>
          <p:nvPr/>
        </p:nvSpPr>
        <p:spPr>
          <a:xfrm>
            <a:off x="2073307" y="2147628"/>
            <a:ext cx="7948295" cy="1855470"/>
          </a:xfrm>
          <a:prstGeom prst="rect">
            <a:avLst/>
          </a:prstGeom>
        </p:spPr>
        <p:txBody>
          <a:bodyPr vert="horz" wrap="square" lIns="0" tIns="12700" rIns="0" bIns="0" rtlCol="0">
            <a:spAutoFit/>
          </a:bodyPr>
          <a:lstStyle/>
          <a:p>
            <a:pPr marL="12700" marR="5080" algn="just">
              <a:lnSpc>
                <a:spcPct val="100000"/>
              </a:lnSpc>
              <a:spcBef>
                <a:spcPts val="100"/>
              </a:spcBef>
            </a:pPr>
            <a:r>
              <a:rPr sz="2400" spc="-140" dirty="0">
                <a:latin typeface="Arimo"/>
                <a:cs typeface="Arimo"/>
              </a:rPr>
              <a:t>Data </a:t>
            </a:r>
            <a:r>
              <a:rPr sz="2400" spc="-125" dirty="0">
                <a:latin typeface="Arimo"/>
                <a:cs typeface="Arimo"/>
              </a:rPr>
              <a:t>is </a:t>
            </a:r>
            <a:r>
              <a:rPr sz="2400" spc="-70" dirty="0">
                <a:latin typeface="Arimo"/>
                <a:cs typeface="Arimo"/>
              </a:rPr>
              <a:t>transferred </a:t>
            </a:r>
            <a:r>
              <a:rPr sz="2400" spc="-95" dirty="0">
                <a:latin typeface="Arimo"/>
                <a:cs typeface="Arimo"/>
              </a:rPr>
              <a:t>via </a:t>
            </a:r>
            <a:r>
              <a:rPr sz="2400" spc="-20" dirty="0">
                <a:latin typeface="Arimo"/>
                <a:cs typeface="Arimo"/>
              </a:rPr>
              <a:t>the </a:t>
            </a:r>
            <a:r>
              <a:rPr sz="2400" b="1" spc="-15" dirty="0">
                <a:latin typeface="Carlito"/>
                <a:cs typeface="Carlito"/>
              </a:rPr>
              <a:t>data bus</a:t>
            </a:r>
            <a:r>
              <a:rPr sz="2400" spc="-15" dirty="0">
                <a:latin typeface="Arimo"/>
                <a:cs typeface="Arimo"/>
              </a:rPr>
              <a:t>. </a:t>
            </a:r>
            <a:r>
              <a:rPr sz="2400" spc="-105" dirty="0">
                <a:latin typeface="Arimo"/>
                <a:cs typeface="Arimo"/>
              </a:rPr>
              <a:t>When </a:t>
            </a:r>
            <a:r>
              <a:rPr sz="2400" spc="-340" dirty="0">
                <a:latin typeface="Arimo"/>
                <a:cs typeface="Arimo"/>
              </a:rPr>
              <a:t>CPU </a:t>
            </a:r>
            <a:r>
              <a:rPr sz="2400" spc="-100" dirty="0">
                <a:latin typeface="Arimo"/>
                <a:cs typeface="Arimo"/>
              </a:rPr>
              <a:t>fetches  </a:t>
            </a:r>
            <a:r>
              <a:rPr sz="2400" spc="-90" dirty="0">
                <a:latin typeface="Arimo"/>
                <a:cs typeface="Arimo"/>
              </a:rPr>
              <a:t>data </a:t>
            </a:r>
            <a:r>
              <a:rPr sz="2400" spc="-30" dirty="0">
                <a:latin typeface="Arimo"/>
                <a:cs typeface="Arimo"/>
              </a:rPr>
              <a:t>from </a:t>
            </a:r>
            <a:r>
              <a:rPr sz="2400" spc="-75" dirty="0">
                <a:latin typeface="Arimo"/>
                <a:cs typeface="Arimo"/>
              </a:rPr>
              <a:t>memory </a:t>
            </a:r>
            <a:r>
              <a:rPr sz="2400" spc="75" dirty="0">
                <a:latin typeface="Arimo"/>
                <a:cs typeface="Arimo"/>
              </a:rPr>
              <a:t>it </a:t>
            </a:r>
            <a:r>
              <a:rPr sz="2400" spc="-15" dirty="0">
                <a:latin typeface="Arimo"/>
                <a:cs typeface="Arimo"/>
              </a:rPr>
              <a:t>first </a:t>
            </a:r>
            <a:r>
              <a:rPr sz="2400" spc="-45" dirty="0">
                <a:latin typeface="Arimo"/>
                <a:cs typeface="Arimo"/>
              </a:rPr>
              <a:t>outputs </a:t>
            </a:r>
            <a:r>
              <a:rPr sz="2400" spc="-20" dirty="0">
                <a:latin typeface="Arimo"/>
                <a:cs typeface="Arimo"/>
              </a:rPr>
              <a:t>the </a:t>
            </a:r>
            <a:r>
              <a:rPr sz="2400" spc="-80" dirty="0">
                <a:latin typeface="Arimo"/>
                <a:cs typeface="Arimo"/>
              </a:rPr>
              <a:t>memory </a:t>
            </a:r>
            <a:r>
              <a:rPr sz="2400" spc="-140" dirty="0">
                <a:latin typeface="Arimo"/>
                <a:cs typeface="Arimo"/>
              </a:rPr>
              <a:t>address </a:t>
            </a:r>
            <a:r>
              <a:rPr sz="2400" spc="-70" dirty="0">
                <a:latin typeface="Arimo"/>
                <a:cs typeface="Arimo"/>
              </a:rPr>
              <a:t>on  </a:t>
            </a:r>
            <a:r>
              <a:rPr sz="2400" spc="25" dirty="0">
                <a:latin typeface="Arimo"/>
                <a:cs typeface="Arimo"/>
              </a:rPr>
              <a:t>to </a:t>
            </a:r>
            <a:r>
              <a:rPr sz="2400" spc="-45" dirty="0">
                <a:latin typeface="Arimo"/>
                <a:cs typeface="Arimo"/>
              </a:rPr>
              <a:t>its </a:t>
            </a:r>
            <a:r>
              <a:rPr sz="2400" spc="-145" dirty="0">
                <a:latin typeface="Arimo"/>
                <a:cs typeface="Arimo"/>
              </a:rPr>
              <a:t>address </a:t>
            </a:r>
            <a:r>
              <a:rPr sz="2400" spc="-120" dirty="0">
                <a:latin typeface="Arimo"/>
                <a:cs typeface="Arimo"/>
              </a:rPr>
              <a:t>bus. </a:t>
            </a:r>
            <a:r>
              <a:rPr sz="2400" spc="-150" dirty="0">
                <a:latin typeface="Arimo"/>
                <a:cs typeface="Arimo"/>
              </a:rPr>
              <a:t>Then </a:t>
            </a:r>
            <a:r>
              <a:rPr sz="2400" spc="-75" dirty="0">
                <a:latin typeface="Arimo"/>
                <a:cs typeface="Arimo"/>
              </a:rPr>
              <a:t>memory </a:t>
            </a:r>
            <a:r>
              <a:rPr sz="2400" spc="-45" dirty="0">
                <a:latin typeface="Arimo"/>
                <a:cs typeface="Arimo"/>
              </a:rPr>
              <a:t>outputs </a:t>
            </a:r>
            <a:r>
              <a:rPr sz="2400" spc="-30" dirty="0">
                <a:latin typeface="Arimo"/>
                <a:cs typeface="Arimo"/>
              </a:rPr>
              <a:t>the </a:t>
            </a:r>
            <a:r>
              <a:rPr sz="2400" spc="-85" dirty="0">
                <a:latin typeface="Arimo"/>
                <a:cs typeface="Arimo"/>
              </a:rPr>
              <a:t>data </a:t>
            </a:r>
            <a:r>
              <a:rPr sz="2400" spc="-35" dirty="0">
                <a:latin typeface="Arimo"/>
                <a:cs typeface="Arimo"/>
              </a:rPr>
              <a:t>onto </a:t>
            </a:r>
            <a:r>
              <a:rPr sz="2400" spc="-15" dirty="0">
                <a:latin typeface="Arimo"/>
                <a:cs typeface="Arimo"/>
              </a:rPr>
              <a:t>the  </a:t>
            </a:r>
            <a:r>
              <a:rPr sz="2400" spc="-90" dirty="0">
                <a:latin typeface="Arimo"/>
                <a:cs typeface="Arimo"/>
              </a:rPr>
              <a:t>data </a:t>
            </a:r>
            <a:r>
              <a:rPr sz="2400" spc="-125" dirty="0">
                <a:latin typeface="Arimo"/>
                <a:cs typeface="Arimo"/>
              </a:rPr>
              <a:t>bus. </a:t>
            </a:r>
            <a:r>
              <a:rPr sz="2400" spc="-55" dirty="0">
                <a:latin typeface="Arimo"/>
                <a:cs typeface="Arimo"/>
              </a:rPr>
              <a:t>Memory </a:t>
            </a:r>
            <a:r>
              <a:rPr sz="2400" spc="-45" dirty="0">
                <a:latin typeface="Arimo"/>
                <a:cs typeface="Arimo"/>
              </a:rPr>
              <a:t>then </a:t>
            </a:r>
            <a:r>
              <a:rPr sz="2400" spc="-135" dirty="0">
                <a:latin typeface="Arimo"/>
                <a:cs typeface="Arimo"/>
              </a:rPr>
              <a:t>reads </a:t>
            </a:r>
            <a:r>
              <a:rPr sz="2400" spc="-114" dirty="0">
                <a:latin typeface="Arimo"/>
                <a:cs typeface="Arimo"/>
              </a:rPr>
              <a:t>and stores </a:t>
            </a:r>
            <a:r>
              <a:rPr sz="2400" spc="-20" dirty="0">
                <a:latin typeface="Arimo"/>
                <a:cs typeface="Arimo"/>
              </a:rPr>
              <a:t>the </a:t>
            </a:r>
            <a:r>
              <a:rPr sz="2400" spc="-95" dirty="0">
                <a:latin typeface="Arimo"/>
                <a:cs typeface="Arimo"/>
              </a:rPr>
              <a:t>data </a:t>
            </a:r>
            <a:r>
              <a:rPr sz="2400" spc="-40" dirty="0">
                <a:latin typeface="Arimo"/>
                <a:cs typeface="Arimo"/>
              </a:rPr>
              <a:t>at </a:t>
            </a:r>
            <a:r>
              <a:rPr sz="2400" spc="-30" dirty="0">
                <a:latin typeface="Arimo"/>
                <a:cs typeface="Arimo"/>
              </a:rPr>
              <a:t>the </a:t>
            </a:r>
            <a:r>
              <a:rPr sz="2400" spc="-60" dirty="0">
                <a:latin typeface="Arimo"/>
                <a:cs typeface="Arimo"/>
              </a:rPr>
              <a:t>proper  </a:t>
            </a:r>
            <a:r>
              <a:rPr sz="2400" spc="-80" dirty="0">
                <a:latin typeface="Arimo"/>
                <a:cs typeface="Arimo"/>
              </a:rPr>
              <a:t>locations.</a:t>
            </a:r>
            <a:endParaRPr sz="2400" dirty="0">
              <a:latin typeface="Arimo"/>
              <a:cs typeface="Arimo"/>
            </a:endParaRPr>
          </a:p>
        </p:txBody>
      </p:sp>
      <p:sp>
        <p:nvSpPr>
          <p:cNvPr id="2" name="Footer Placeholder 1"/>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2690348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816404" y="2658254"/>
            <a:ext cx="8098155" cy="1734820"/>
          </a:xfrm>
          <a:prstGeom prst="rect">
            <a:avLst/>
          </a:prstGeom>
        </p:spPr>
        <p:txBody>
          <a:bodyPr vert="horz" wrap="square" lIns="0" tIns="13335" rIns="0" bIns="0" rtlCol="0">
            <a:spAutoFit/>
          </a:bodyPr>
          <a:lstStyle/>
          <a:p>
            <a:pPr marL="356870" marR="5080" indent="-344805" algn="just">
              <a:lnSpc>
                <a:spcPct val="100000"/>
              </a:lnSpc>
              <a:spcBef>
                <a:spcPts val="105"/>
              </a:spcBef>
            </a:pPr>
            <a:r>
              <a:rPr sz="2800" b="1" spc="-10" dirty="0">
                <a:latin typeface="Carlito"/>
                <a:cs typeface="Carlito"/>
              </a:rPr>
              <a:t>Control bus </a:t>
            </a:r>
            <a:r>
              <a:rPr sz="2800" spc="-120" dirty="0">
                <a:latin typeface="Arimo"/>
                <a:cs typeface="Arimo"/>
              </a:rPr>
              <a:t>carries </a:t>
            </a:r>
            <a:r>
              <a:rPr sz="2800" spc="-45" dirty="0">
                <a:latin typeface="Arimo"/>
                <a:cs typeface="Arimo"/>
              </a:rPr>
              <a:t>the </a:t>
            </a:r>
            <a:r>
              <a:rPr sz="2800" spc="-50" dirty="0">
                <a:latin typeface="Arimo"/>
                <a:cs typeface="Arimo"/>
              </a:rPr>
              <a:t>control </a:t>
            </a:r>
            <a:r>
              <a:rPr sz="2800" spc="-130" dirty="0">
                <a:latin typeface="Arimo"/>
                <a:cs typeface="Arimo"/>
              </a:rPr>
              <a:t>signal. </a:t>
            </a:r>
            <a:r>
              <a:rPr sz="2800" spc="-95" dirty="0">
                <a:latin typeface="Arimo"/>
                <a:cs typeface="Arimo"/>
              </a:rPr>
              <a:t>Control </a:t>
            </a:r>
            <a:r>
              <a:rPr sz="2800" spc="-140" dirty="0">
                <a:latin typeface="Arimo"/>
                <a:cs typeface="Arimo"/>
              </a:rPr>
              <a:t>signal is  </a:t>
            </a:r>
            <a:r>
              <a:rPr sz="2800" spc="-35" dirty="0">
                <a:latin typeface="Arimo"/>
                <a:cs typeface="Arimo"/>
              </a:rPr>
              <a:t>the </a:t>
            </a:r>
            <a:r>
              <a:rPr sz="2800" spc="-65" dirty="0">
                <a:latin typeface="Arimo"/>
                <a:cs typeface="Arimo"/>
              </a:rPr>
              <a:t>collection </a:t>
            </a:r>
            <a:r>
              <a:rPr sz="2800" spc="-10" dirty="0">
                <a:latin typeface="Arimo"/>
                <a:cs typeface="Arimo"/>
              </a:rPr>
              <a:t>of </a:t>
            </a:r>
            <a:r>
              <a:rPr sz="2800" spc="-65" dirty="0">
                <a:latin typeface="Arimo"/>
                <a:cs typeface="Arimo"/>
              </a:rPr>
              <a:t>individual </a:t>
            </a:r>
            <a:r>
              <a:rPr sz="2800" spc="-50" dirty="0">
                <a:latin typeface="Arimo"/>
                <a:cs typeface="Arimo"/>
              </a:rPr>
              <a:t>control </a:t>
            </a:r>
            <a:r>
              <a:rPr sz="2800" spc="-155" dirty="0">
                <a:latin typeface="Arimo"/>
                <a:cs typeface="Arimo"/>
              </a:rPr>
              <a:t>signals. </a:t>
            </a:r>
            <a:r>
              <a:rPr sz="2800" spc="-215" dirty="0">
                <a:latin typeface="Arimo"/>
                <a:cs typeface="Arimo"/>
              </a:rPr>
              <a:t>These  </a:t>
            </a:r>
            <a:r>
              <a:rPr sz="2800" spc="-160" dirty="0">
                <a:latin typeface="Arimo"/>
                <a:cs typeface="Arimo"/>
              </a:rPr>
              <a:t>signals </a:t>
            </a:r>
            <a:r>
              <a:rPr sz="2800" spc="-85" dirty="0">
                <a:latin typeface="Arimo"/>
                <a:cs typeface="Arimo"/>
              </a:rPr>
              <a:t>indicate </a:t>
            </a:r>
            <a:r>
              <a:rPr sz="2800" spc="-55" dirty="0">
                <a:latin typeface="Arimo"/>
                <a:cs typeface="Arimo"/>
              </a:rPr>
              <a:t>whether </a:t>
            </a:r>
            <a:r>
              <a:rPr sz="2800" spc="-105" dirty="0">
                <a:latin typeface="Arimo"/>
                <a:cs typeface="Arimo"/>
              </a:rPr>
              <a:t>data </a:t>
            </a:r>
            <a:r>
              <a:rPr sz="2800" spc="-140" dirty="0">
                <a:latin typeface="Arimo"/>
                <a:cs typeface="Arimo"/>
              </a:rPr>
              <a:t>is  </a:t>
            </a:r>
            <a:r>
              <a:rPr sz="2800" spc="25" dirty="0">
                <a:latin typeface="Arimo"/>
                <a:cs typeface="Arimo"/>
              </a:rPr>
              <a:t>to </a:t>
            </a:r>
            <a:r>
              <a:rPr sz="2800" spc="-130" dirty="0">
                <a:latin typeface="Arimo"/>
                <a:cs typeface="Arimo"/>
              </a:rPr>
              <a:t>be </a:t>
            </a:r>
            <a:r>
              <a:rPr sz="2800" spc="-114" dirty="0">
                <a:latin typeface="Arimo"/>
                <a:cs typeface="Arimo"/>
              </a:rPr>
              <a:t>read </a:t>
            </a:r>
            <a:r>
              <a:rPr sz="2800" spc="-10" dirty="0">
                <a:latin typeface="Arimo"/>
                <a:cs typeface="Arimo"/>
              </a:rPr>
              <a:t>into  </a:t>
            </a:r>
            <a:r>
              <a:rPr sz="2800" spc="-15" dirty="0">
                <a:latin typeface="Arimo"/>
                <a:cs typeface="Arimo"/>
              </a:rPr>
              <a:t>or </a:t>
            </a:r>
            <a:r>
              <a:rPr sz="2800" spc="5" dirty="0">
                <a:latin typeface="Arimo"/>
                <a:cs typeface="Arimo"/>
              </a:rPr>
              <a:t>written </a:t>
            </a:r>
            <a:r>
              <a:rPr sz="2800" spc="-5" dirty="0">
                <a:latin typeface="Arimo"/>
                <a:cs typeface="Arimo"/>
              </a:rPr>
              <a:t>out </a:t>
            </a:r>
            <a:r>
              <a:rPr sz="2800" dirty="0">
                <a:latin typeface="Arimo"/>
                <a:cs typeface="Arimo"/>
              </a:rPr>
              <a:t>of </a:t>
            </a:r>
            <a:r>
              <a:rPr sz="2800" spc="-35" dirty="0">
                <a:latin typeface="Arimo"/>
                <a:cs typeface="Arimo"/>
              </a:rPr>
              <a:t>the</a:t>
            </a:r>
            <a:r>
              <a:rPr sz="2800" spc="-495" dirty="0">
                <a:latin typeface="Arimo"/>
                <a:cs typeface="Arimo"/>
              </a:rPr>
              <a:t> </a:t>
            </a:r>
            <a:r>
              <a:rPr sz="2800" spc="-330" dirty="0">
                <a:latin typeface="Arimo"/>
                <a:cs typeface="Arimo"/>
              </a:rPr>
              <a:t>CPU.</a:t>
            </a:r>
            <a:endParaRPr sz="2800" dirty="0">
              <a:latin typeface="Arimo"/>
              <a:cs typeface="Arimo"/>
            </a:endParaRPr>
          </a:p>
        </p:txBody>
      </p:sp>
      <p:sp>
        <p:nvSpPr>
          <p:cNvPr id="2" name="Footer Placeholder 1"/>
          <p:cNvSpPr>
            <a:spLocks noGrp="1"/>
          </p:cNvSpPr>
          <p:nvPr>
            <p:ph type="ftr" sz="quarter" idx="11"/>
          </p:nvPr>
        </p:nvSpPr>
        <p:spPr/>
        <p:txBody>
          <a:bodyPr/>
          <a:lstStyle/>
          <a:p>
            <a:r>
              <a:rPr lang="sv-SE"/>
              <a:t>Nilanjan Byabarta. Department of CSE. UEM Kolkata</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3439733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26</a:t>
            </a:fld>
            <a:endParaRPr lang="en-US" dirty="0"/>
          </a:p>
        </p:txBody>
      </p:sp>
      <p:pic>
        <p:nvPicPr>
          <p:cNvPr id="3074" name="Picture 2" descr="5 Major Difference Between Von Neumann And Harvard Architecture - Viva  Differen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129" y="1302885"/>
            <a:ext cx="7828117" cy="4536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948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27</a:t>
            </a:fld>
            <a:endParaRPr lang="en-US" dirty="0"/>
          </a:p>
        </p:txBody>
      </p:sp>
      <p:pic>
        <p:nvPicPr>
          <p:cNvPr id="2050" name="Picture 2" descr="Computer Regis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7884" y="746125"/>
            <a:ext cx="7629887" cy="5409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061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81361395"/>
              </p:ext>
            </p:extLst>
          </p:nvPr>
        </p:nvGraphicFramePr>
        <p:xfrm>
          <a:off x="1293222" y="746127"/>
          <a:ext cx="9418320" cy="5647829"/>
        </p:xfrm>
        <a:graphic>
          <a:graphicData uri="http://schemas.openxmlformats.org/drawingml/2006/table">
            <a:tbl>
              <a:tblPr/>
              <a:tblGrid>
                <a:gridCol w="2354580">
                  <a:extLst>
                    <a:ext uri="{9D8B030D-6E8A-4147-A177-3AD203B41FA5}">
                      <a16:colId xmlns:a16="http://schemas.microsoft.com/office/drawing/2014/main" val="1319865625"/>
                    </a:ext>
                  </a:extLst>
                </a:gridCol>
                <a:gridCol w="2354580">
                  <a:extLst>
                    <a:ext uri="{9D8B030D-6E8A-4147-A177-3AD203B41FA5}">
                      <a16:colId xmlns:a16="http://schemas.microsoft.com/office/drawing/2014/main" val="2609274232"/>
                    </a:ext>
                  </a:extLst>
                </a:gridCol>
                <a:gridCol w="2354580">
                  <a:extLst>
                    <a:ext uri="{9D8B030D-6E8A-4147-A177-3AD203B41FA5}">
                      <a16:colId xmlns:a16="http://schemas.microsoft.com/office/drawing/2014/main" val="2259462112"/>
                    </a:ext>
                  </a:extLst>
                </a:gridCol>
                <a:gridCol w="2354580">
                  <a:extLst>
                    <a:ext uri="{9D8B030D-6E8A-4147-A177-3AD203B41FA5}">
                      <a16:colId xmlns:a16="http://schemas.microsoft.com/office/drawing/2014/main" val="8459116"/>
                    </a:ext>
                  </a:extLst>
                </a:gridCol>
              </a:tblGrid>
              <a:tr h="430979">
                <a:tc>
                  <a:txBody>
                    <a:bodyPr/>
                    <a:lstStyle/>
                    <a:p>
                      <a:pPr algn="ctr" fontAlgn="t"/>
                      <a:r>
                        <a:rPr lang="en-IN" sz="1800">
                          <a:solidFill>
                            <a:srgbClr val="000000"/>
                          </a:solidFill>
                          <a:effectLst/>
                          <a:latin typeface="times new roman" panose="02020603050405020304" pitchFamily="18" charset="0"/>
                        </a:rPr>
                        <a:t>Register</a:t>
                      </a:r>
                    </a:p>
                  </a:txBody>
                  <a:tcPr marL="72034" marR="72034" marT="72034" marB="72034">
                    <a:lnL w="9525" cap="flat" cmpd="sng" algn="ctr">
                      <a:solidFill>
                        <a:srgbClr val="E09F48"/>
                      </a:solidFill>
                      <a:prstDash val="solid"/>
                      <a:round/>
                      <a:headEnd type="none" w="med" len="med"/>
                      <a:tailEnd type="none" w="med" len="med"/>
                    </a:lnL>
                    <a:lnR w="9525" cap="flat" cmpd="sng" algn="ctr">
                      <a:solidFill>
                        <a:srgbClr val="E09F48"/>
                      </a:solidFill>
                      <a:prstDash val="solid"/>
                      <a:round/>
                      <a:headEnd type="none" w="med" len="med"/>
                      <a:tailEnd type="none" w="med" len="med"/>
                    </a:lnR>
                    <a:lnT w="9525" cap="flat" cmpd="sng" algn="ctr">
                      <a:solidFill>
                        <a:srgbClr val="E09F4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800">
                          <a:solidFill>
                            <a:srgbClr val="000000"/>
                          </a:solidFill>
                          <a:effectLst/>
                          <a:latin typeface="times new roman" panose="02020603050405020304" pitchFamily="18" charset="0"/>
                        </a:rPr>
                        <a:t>Symbol</a:t>
                      </a:r>
                    </a:p>
                  </a:txBody>
                  <a:tcPr marL="72034" marR="72034" marT="72034" marB="72034">
                    <a:lnL w="9525" cap="flat" cmpd="sng" algn="ctr">
                      <a:solidFill>
                        <a:srgbClr val="E09F48"/>
                      </a:solidFill>
                      <a:prstDash val="solid"/>
                      <a:round/>
                      <a:headEnd type="none" w="med" len="med"/>
                      <a:tailEnd type="none" w="med" len="med"/>
                    </a:lnL>
                    <a:lnR w="9525" cap="flat" cmpd="sng" algn="ctr">
                      <a:solidFill>
                        <a:srgbClr val="E09F48"/>
                      </a:solidFill>
                      <a:prstDash val="solid"/>
                      <a:round/>
                      <a:headEnd type="none" w="med" len="med"/>
                      <a:tailEnd type="none" w="med" len="med"/>
                    </a:lnR>
                    <a:lnT w="9525" cap="flat" cmpd="sng" algn="ctr">
                      <a:solidFill>
                        <a:srgbClr val="E09F4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800">
                          <a:solidFill>
                            <a:srgbClr val="000000"/>
                          </a:solidFill>
                          <a:effectLst/>
                          <a:latin typeface="times new roman" panose="02020603050405020304" pitchFamily="18" charset="0"/>
                        </a:rPr>
                        <a:t>Number of bits</a:t>
                      </a:r>
                    </a:p>
                  </a:txBody>
                  <a:tcPr marL="72034" marR="72034" marT="72034" marB="72034">
                    <a:lnL w="9525" cap="flat" cmpd="sng" algn="ctr">
                      <a:solidFill>
                        <a:srgbClr val="E09F48"/>
                      </a:solidFill>
                      <a:prstDash val="solid"/>
                      <a:round/>
                      <a:headEnd type="none" w="med" len="med"/>
                      <a:tailEnd type="none" w="med" len="med"/>
                    </a:lnL>
                    <a:lnR w="9525" cap="flat" cmpd="sng" algn="ctr">
                      <a:solidFill>
                        <a:srgbClr val="E09F48"/>
                      </a:solidFill>
                      <a:prstDash val="solid"/>
                      <a:round/>
                      <a:headEnd type="none" w="med" len="med"/>
                      <a:tailEnd type="none" w="med" len="med"/>
                    </a:lnR>
                    <a:lnT w="9525" cap="flat" cmpd="sng" algn="ctr">
                      <a:solidFill>
                        <a:srgbClr val="E09F4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800">
                          <a:solidFill>
                            <a:srgbClr val="000000"/>
                          </a:solidFill>
                          <a:effectLst/>
                          <a:latin typeface="times new roman" panose="02020603050405020304" pitchFamily="18" charset="0"/>
                        </a:rPr>
                        <a:t>Function</a:t>
                      </a:r>
                    </a:p>
                  </a:txBody>
                  <a:tcPr marL="72034" marR="72034" marT="72034" marB="72034">
                    <a:lnL w="9525" cap="flat" cmpd="sng" algn="ctr">
                      <a:solidFill>
                        <a:srgbClr val="E09F48"/>
                      </a:solidFill>
                      <a:prstDash val="solid"/>
                      <a:round/>
                      <a:headEnd type="none" w="med" len="med"/>
                      <a:tailEnd type="none" w="med" len="med"/>
                    </a:lnL>
                    <a:lnR w="9525" cap="flat" cmpd="sng" algn="ctr">
                      <a:solidFill>
                        <a:srgbClr val="E09F48"/>
                      </a:solidFill>
                      <a:prstDash val="solid"/>
                      <a:round/>
                      <a:headEnd type="none" w="med" len="med"/>
                      <a:tailEnd type="none" w="med" len="med"/>
                    </a:lnR>
                    <a:lnT w="9525" cap="flat" cmpd="sng" algn="ctr">
                      <a:solidFill>
                        <a:srgbClr val="E09F4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938617773"/>
                  </a:ext>
                </a:extLst>
              </a:tr>
              <a:tr h="600757">
                <a:tc>
                  <a:txBody>
                    <a:bodyPr/>
                    <a:lstStyle/>
                    <a:p>
                      <a:pPr algn="ctr" fontAlgn="t"/>
                      <a:r>
                        <a:rPr lang="en-IN" sz="1800">
                          <a:solidFill>
                            <a:srgbClr val="333333"/>
                          </a:solidFill>
                          <a:effectLst/>
                          <a:latin typeface="inter-regular"/>
                        </a:rPr>
                        <a:t>Data register</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1800">
                          <a:solidFill>
                            <a:srgbClr val="333333"/>
                          </a:solidFill>
                          <a:effectLst/>
                          <a:latin typeface="inter-regular"/>
                        </a:rPr>
                        <a:t>DR</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1800">
                          <a:solidFill>
                            <a:srgbClr val="333333"/>
                          </a:solidFill>
                          <a:effectLst/>
                          <a:latin typeface="inter-regular"/>
                        </a:rPr>
                        <a:t>16</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1800">
                          <a:solidFill>
                            <a:srgbClr val="333333"/>
                          </a:solidFill>
                          <a:effectLst/>
                          <a:latin typeface="inter-regular"/>
                        </a:rPr>
                        <a:t>Holds memory operand</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01120622"/>
                  </a:ext>
                </a:extLst>
              </a:tr>
              <a:tr h="600757">
                <a:tc>
                  <a:txBody>
                    <a:bodyPr/>
                    <a:lstStyle/>
                    <a:p>
                      <a:pPr algn="ctr" fontAlgn="t"/>
                      <a:r>
                        <a:rPr lang="en-IN" sz="1800">
                          <a:solidFill>
                            <a:srgbClr val="333333"/>
                          </a:solidFill>
                          <a:effectLst/>
                          <a:latin typeface="inter-regular"/>
                        </a:rPr>
                        <a:t>Address register</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1800">
                          <a:solidFill>
                            <a:srgbClr val="333333"/>
                          </a:solidFill>
                          <a:effectLst/>
                          <a:latin typeface="inter-regular"/>
                        </a:rPr>
                        <a:t>AR</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1800">
                          <a:solidFill>
                            <a:srgbClr val="333333"/>
                          </a:solidFill>
                          <a:effectLst/>
                          <a:latin typeface="inter-regular"/>
                        </a:rPr>
                        <a:t>12</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800">
                          <a:solidFill>
                            <a:srgbClr val="333333"/>
                          </a:solidFill>
                          <a:effectLst/>
                          <a:latin typeface="inter-regular"/>
                        </a:rPr>
                        <a:t>Holds address for the memory</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3283588"/>
                  </a:ext>
                </a:extLst>
              </a:tr>
              <a:tr h="600757">
                <a:tc>
                  <a:txBody>
                    <a:bodyPr/>
                    <a:lstStyle/>
                    <a:p>
                      <a:pPr algn="ctr" fontAlgn="t"/>
                      <a:r>
                        <a:rPr lang="en-IN" sz="1800">
                          <a:solidFill>
                            <a:srgbClr val="333333"/>
                          </a:solidFill>
                          <a:effectLst/>
                          <a:latin typeface="inter-regular"/>
                        </a:rPr>
                        <a:t>Accumulator</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1800">
                          <a:solidFill>
                            <a:srgbClr val="333333"/>
                          </a:solidFill>
                          <a:effectLst/>
                          <a:latin typeface="inter-regular"/>
                        </a:rPr>
                        <a:t>AC</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1800">
                          <a:solidFill>
                            <a:srgbClr val="333333"/>
                          </a:solidFill>
                          <a:effectLst/>
                          <a:latin typeface="inter-regular"/>
                        </a:rPr>
                        <a:t>16</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1800">
                          <a:solidFill>
                            <a:srgbClr val="333333"/>
                          </a:solidFill>
                          <a:effectLst/>
                          <a:latin typeface="inter-regular"/>
                        </a:rPr>
                        <a:t>Processor register</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71250137"/>
                  </a:ext>
                </a:extLst>
              </a:tr>
              <a:tr h="600757">
                <a:tc>
                  <a:txBody>
                    <a:bodyPr/>
                    <a:lstStyle/>
                    <a:p>
                      <a:pPr algn="ctr" fontAlgn="t"/>
                      <a:r>
                        <a:rPr lang="en-IN" sz="1800">
                          <a:solidFill>
                            <a:srgbClr val="333333"/>
                          </a:solidFill>
                          <a:effectLst/>
                          <a:latin typeface="inter-regular"/>
                        </a:rPr>
                        <a:t>Instruction register</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1800">
                          <a:solidFill>
                            <a:srgbClr val="333333"/>
                          </a:solidFill>
                          <a:effectLst/>
                          <a:latin typeface="inter-regular"/>
                        </a:rPr>
                        <a:t>IR</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1800">
                          <a:solidFill>
                            <a:srgbClr val="333333"/>
                          </a:solidFill>
                          <a:effectLst/>
                          <a:latin typeface="inter-regular"/>
                        </a:rPr>
                        <a:t>16</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1800">
                          <a:solidFill>
                            <a:srgbClr val="333333"/>
                          </a:solidFill>
                          <a:effectLst/>
                          <a:latin typeface="inter-regular"/>
                        </a:rPr>
                        <a:t>Holds instruction code</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92302621"/>
                  </a:ext>
                </a:extLst>
              </a:tr>
              <a:tr h="835835">
                <a:tc>
                  <a:txBody>
                    <a:bodyPr/>
                    <a:lstStyle/>
                    <a:p>
                      <a:pPr algn="ctr" fontAlgn="t"/>
                      <a:r>
                        <a:rPr lang="en-IN" sz="1800">
                          <a:solidFill>
                            <a:srgbClr val="333333"/>
                          </a:solidFill>
                          <a:effectLst/>
                          <a:latin typeface="inter-regular"/>
                        </a:rPr>
                        <a:t>Program counter</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1800">
                          <a:solidFill>
                            <a:srgbClr val="333333"/>
                          </a:solidFill>
                          <a:effectLst/>
                          <a:latin typeface="inter-regular"/>
                        </a:rPr>
                        <a:t>PC</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1800">
                          <a:solidFill>
                            <a:srgbClr val="333333"/>
                          </a:solidFill>
                          <a:effectLst/>
                          <a:latin typeface="inter-regular"/>
                        </a:rPr>
                        <a:t>12</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a:solidFill>
                            <a:srgbClr val="333333"/>
                          </a:solidFill>
                          <a:effectLst/>
                          <a:latin typeface="inter-regular"/>
                        </a:rPr>
                        <a:t>Holds address of the instruction</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23313829"/>
                  </a:ext>
                </a:extLst>
              </a:tr>
              <a:tr h="600757">
                <a:tc>
                  <a:txBody>
                    <a:bodyPr/>
                    <a:lstStyle/>
                    <a:p>
                      <a:pPr algn="ctr" fontAlgn="t"/>
                      <a:r>
                        <a:rPr lang="en-IN" sz="1800">
                          <a:solidFill>
                            <a:srgbClr val="333333"/>
                          </a:solidFill>
                          <a:effectLst/>
                          <a:latin typeface="inter-regular"/>
                        </a:rPr>
                        <a:t>Temporary register</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1800">
                          <a:solidFill>
                            <a:srgbClr val="333333"/>
                          </a:solidFill>
                          <a:effectLst/>
                          <a:latin typeface="inter-regular"/>
                        </a:rPr>
                        <a:t>TR</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1800">
                          <a:solidFill>
                            <a:srgbClr val="333333"/>
                          </a:solidFill>
                          <a:effectLst/>
                          <a:latin typeface="inter-regular"/>
                        </a:rPr>
                        <a:t>16</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1800">
                          <a:solidFill>
                            <a:srgbClr val="333333"/>
                          </a:solidFill>
                          <a:effectLst/>
                          <a:latin typeface="inter-regular"/>
                        </a:rPr>
                        <a:t>Holds temporary data</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60445873"/>
                  </a:ext>
                </a:extLst>
              </a:tr>
              <a:tr h="600757">
                <a:tc>
                  <a:txBody>
                    <a:bodyPr/>
                    <a:lstStyle/>
                    <a:p>
                      <a:pPr algn="ctr" fontAlgn="t"/>
                      <a:r>
                        <a:rPr lang="en-IN" sz="1800">
                          <a:solidFill>
                            <a:srgbClr val="333333"/>
                          </a:solidFill>
                          <a:effectLst/>
                          <a:latin typeface="inter-regular"/>
                        </a:rPr>
                        <a:t>Input register</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1800">
                          <a:solidFill>
                            <a:srgbClr val="333333"/>
                          </a:solidFill>
                          <a:effectLst/>
                          <a:latin typeface="inter-regular"/>
                        </a:rPr>
                        <a:t>INPR</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1800">
                          <a:solidFill>
                            <a:srgbClr val="333333"/>
                          </a:solidFill>
                          <a:effectLst/>
                          <a:latin typeface="inter-regular"/>
                        </a:rPr>
                        <a:t>8</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1800">
                          <a:solidFill>
                            <a:srgbClr val="333333"/>
                          </a:solidFill>
                          <a:effectLst/>
                          <a:latin typeface="inter-regular"/>
                        </a:rPr>
                        <a:t>Carries input character</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76061925"/>
                  </a:ext>
                </a:extLst>
              </a:tr>
              <a:tr h="600757">
                <a:tc>
                  <a:txBody>
                    <a:bodyPr/>
                    <a:lstStyle/>
                    <a:p>
                      <a:pPr algn="ctr" fontAlgn="t"/>
                      <a:r>
                        <a:rPr lang="en-IN" sz="1800">
                          <a:solidFill>
                            <a:srgbClr val="333333"/>
                          </a:solidFill>
                          <a:effectLst/>
                          <a:latin typeface="inter-regular"/>
                        </a:rPr>
                        <a:t>Output register</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1800">
                          <a:solidFill>
                            <a:srgbClr val="333333"/>
                          </a:solidFill>
                          <a:effectLst/>
                          <a:latin typeface="inter-regular"/>
                        </a:rPr>
                        <a:t>OUTR</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1800">
                          <a:solidFill>
                            <a:srgbClr val="333333"/>
                          </a:solidFill>
                          <a:effectLst/>
                          <a:latin typeface="inter-regular"/>
                        </a:rPr>
                        <a:t>8</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1800" dirty="0">
                          <a:solidFill>
                            <a:srgbClr val="333333"/>
                          </a:solidFill>
                          <a:effectLst/>
                          <a:latin typeface="inter-regular"/>
                        </a:rPr>
                        <a:t>Carries output character</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22973832"/>
                  </a:ext>
                </a:extLst>
              </a:tr>
            </a:tbl>
          </a:graphicData>
        </a:graphic>
      </p:graphicFrame>
    </p:spTree>
    <p:extLst>
      <p:ext uri="{BB962C8B-B14F-4D97-AF65-F5344CB8AC3E}">
        <p14:creationId xmlns:p14="http://schemas.microsoft.com/office/powerpoint/2010/main" val="2839257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18457" y="1890776"/>
            <a:ext cx="10293531" cy="3829253"/>
          </a:xfrm>
          <a:prstGeom prst="rect">
            <a:avLst/>
          </a:prstGeom>
        </p:spPr>
        <p:txBody>
          <a:bodyPr vert="horz" wrap="square" lIns="0" tIns="12700" rIns="0" bIns="0" rtlCol="0">
            <a:spAutoFit/>
          </a:bodyPr>
          <a:lstStyle/>
          <a:p>
            <a:pPr marL="12700" marR="5080">
              <a:lnSpc>
                <a:spcPct val="100000"/>
              </a:lnSpc>
              <a:spcBef>
                <a:spcPts val="100"/>
              </a:spcBef>
            </a:pPr>
            <a:r>
              <a:rPr sz="2400" spc="-170" dirty="0">
                <a:latin typeface="Arimo"/>
                <a:cs typeface="Arimo"/>
              </a:rPr>
              <a:t>The </a:t>
            </a:r>
            <a:r>
              <a:rPr sz="2400" spc="-45" dirty="0">
                <a:latin typeface="Arimo"/>
                <a:cs typeface="Arimo"/>
              </a:rPr>
              <a:t>instruction </a:t>
            </a:r>
            <a:r>
              <a:rPr sz="2400" spc="-140" dirty="0">
                <a:latin typeface="Arimo"/>
                <a:cs typeface="Arimo"/>
              </a:rPr>
              <a:t>cycle </a:t>
            </a:r>
            <a:r>
              <a:rPr sz="2400" spc="-125" dirty="0">
                <a:latin typeface="Arimo"/>
                <a:cs typeface="Arimo"/>
              </a:rPr>
              <a:t>is </a:t>
            </a:r>
            <a:r>
              <a:rPr sz="2400" spc="-20" dirty="0">
                <a:latin typeface="Arimo"/>
                <a:cs typeface="Arimo"/>
              </a:rPr>
              <a:t>the </a:t>
            </a:r>
            <a:r>
              <a:rPr sz="2400" spc="-95" dirty="0">
                <a:latin typeface="Arimo"/>
                <a:cs typeface="Arimo"/>
              </a:rPr>
              <a:t>procedure </a:t>
            </a:r>
            <a:r>
              <a:rPr sz="2400" spc="-190" dirty="0">
                <a:latin typeface="Arimo"/>
                <a:cs typeface="Arimo"/>
              </a:rPr>
              <a:t>a </a:t>
            </a:r>
            <a:r>
              <a:rPr sz="2400" spc="-110" dirty="0">
                <a:latin typeface="Arimo"/>
                <a:cs typeface="Arimo"/>
              </a:rPr>
              <a:t>microprocessor </a:t>
            </a:r>
            <a:r>
              <a:rPr sz="2400" spc="-180" dirty="0">
                <a:latin typeface="Arimo"/>
                <a:cs typeface="Arimo"/>
              </a:rPr>
              <a:t>goes  </a:t>
            </a:r>
            <a:r>
              <a:rPr sz="2400" spc="-55" dirty="0">
                <a:latin typeface="Arimo"/>
                <a:cs typeface="Arimo"/>
              </a:rPr>
              <a:t>through </a:t>
            </a:r>
            <a:r>
              <a:rPr sz="2400" spc="10" dirty="0">
                <a:latin typeface="Arimo"/>
                <a:cs typeface="Arimo"/>
              </a:rPr>
              <a:t>to </a:t>
            </a:r>
            <a:r>
              <a:rPr sz="2400" spc="-165" dirty="0">
                <a:latin typeface="Arimo"/>
                <a:cs typeface="Arimo"/>
              </a:rPr>
              <a:t>process </a:t>
            </a:r>
            <a:r>
              <a:rPr sz="2400" spc="-130" dirty="0">
                <a:latin typeface="Arimo"/>
                <a:cs typeface="Arimo"/>
              </a:rPr>
              <a:t>an</a:t>
            </a:r>
            <a:r>
              <a:rPr sz="2400" spc="-480" dirty="0">
                <a:latin typeface="Arimo"/>
                <a:cs typeface="Arimo"/>
              </a:rPr>
              <a:t> </a:t>
            </a:r>
            <a:r>
              <a:rPr sz="2400" spc="-40" dirty="0">
                <a:latin typeface="Arimo"/>
                <a:cs typeface="Arimo"/>
              </a:rPr>
              <a:t>instruction.</a:t>
            </a:r>
            <a:endParaRPr sz="2400" dirty="0">
              <a:latin typeface="Arimo"/>
              <a:cs typeface="Arimo"/>
            </a:endParaRPr>
          </a:p>
          <a:p>
            <a:pPr>
              <a:lnSpc>
                <a:spcPct val="100000"/>
              </a:lnSpc>
              <a:spcBef>
                <a:spcPts val="15"/>
              </a:spcBef>
            </a:pPr>
            <a:endParaRPr sz="2600" dirty="0">
              <a:latin typeface="Arimo"/>
              <a:cs typeface="Arimo"/>
            </a:endParaRPr>
          </a:p>
          <a:p>
            <a:pPr marL="12700">
              <a:lnSpc>
                <a:spcPct val="100000"/>
              </a:lnSpc>
            </a:pPr>
            <a:r>
              <a:rPr sz="2400" spc="20" dirty="0">
                <a:latin typeface="Arimo"/>
                <a:cs typeface="Arimo"/>
              </a:rPr>
              <a:t>It </a:t>
            </a:r>
            <a:r>
              <a:rPr sz="2400" spc="-175" dirty="0">
                <a:latin typeface="Arimo"/>
                <a:cs typeface="Arimo"/>
              </a:rPr>
              <a:t>has </a:t>
            </a:r>
            <a:r>
              <a:rPr sz="2400" spc="-50" dirty="0">
                <a:latin typeface="Arimo"/>
                <a:cs typeface="Arimo"/>
              </a:rPr>
              <a:t>three</a:t>
            </a:r>
            <a:r>
              <a:rPr sz="2400" spc="-360" dirty="0">
                <a:latin typeface="Arimo"/>
                <a:cs typeface="Arimo"/>
              </a:rPr>
              <a:t> </a:t>
            </a:r>
            <a:r>
              <a:rPr sz="2400" spc="-155" dirty="0">
                <a:latin typeface="Arimo"/>
                <a:cs typeface="Arimo"/>
              </a:rPr>
              <a:t>phases:</a:t>
            </a:r>
            <a:endParaRPr sz="2400" dirty="0">
              <a:latin typeface="Arimo"/>
              <a:cs typeface="Arimo"/>
            </a:endParaRPr>
          </a:p>
          <a:p>
            <a:pPr>
              <a:lnSpc>
                <a:spcPct val="100000"/>
              </a:lnSpc>
              <a:spcBef>
                <a:spcPts val="10"/>
              </a:spcBef>
            </a:pPr>
            <a:endParaRPr sz="2600" dirty="0">
              <a:latin typeface="Arimo"/>
              <a:cs typeface="Arimo"/>
            </a:endParaRPr>
          </a:p>
          <a:p>
            <a:pPr marL="120014" indent="-107950">
              <a:lnSpc>
                <a:spcPct val="100000"/>
              </a:lnSpc>
              <a:buSzPct val="95833"/>
              <a:buFont typeface="Arial"/>
              <a:buChar char="•"/>
              <a:tabLst>
                <a:tab pos="120650" algn="l"/>
              </a:tabLst>
            </a:pPr>
            <a:r>
              <a:rPr sz="2400" spc="-160" dirty="0">
                <a:latin typeface="Arimo"/>
                <a:cs typeface="Arimo"/>
              </a:rPr>
              <a:t>Fetch</a:t>
            </a:r>
            <a:endParaRPr sz="2400" dirty="0">
              <a:latin typeface="Arimo"/>
              <a:cs typeface="Arimo"/>
            </a:endParaRPr>
          </a:p>
          <a:p>
            <a:pPr>
              <a:lnSpc>
                <a:spcPct val="100000"/>
              </a:lnSpc>
              <a:spcBef>
                <a:spcPts val="15"/>
              </a:spcBef>
              <a:buFont typeface="Arial"/>
              <a:buChar char="•"/>
            </a:pPr>
            <a:endParaRPr sz="2600" dirty="0">
              <a:latin typeface="Arimo"/>
              <a:cs typeface="Arimo"/>
            </a:endParaRPr>
          </a:p>
          <a:p>
            <a:pPr marL="120014" indent="-107950">
              <a:lnSpc>
                <a:spcPct val="100000"/>
              </a:lnSpc>
              <a:buSzPct val="95833"/>
              <a:buFont typeface="Arial"/>
              <a:buChar char="•"/>
              <a:tabLst>
                <a:tab pos="120650" algn="l"/>
              </a:tabLst>
            </a:pPr>
            <a:r>
              <a:rPr sz="2400" spc="-150" dirty="0">
                <a:latin typeface="Arimo"/>
                <a:cs typeface="Arimo"/>
              </a:rPr>
              <a:t>Decode</a:t>
            </a:r>
            <a:endParaRPr sz="2400" dirty="0">
              <a:latin typeface="Arimo"/>
              <a:cs typeface="Arimo"/>
            </a:endParaRPr>
          </a:p>
          <a:p>
            <a:pPr>
              <a:lnSpc>
                <a:spcPct val="100000"/>
              </a:lnSpc>
              <a:spcBef>
                <a:spcPts val="10"/>
              </a:spcBef>
              <a:buFont typeface="Arial"/>
              <a:buChar char="•"/>
            </a:pPr>
            <a:endParaRPr sz="2600" dirty="0">
              <a:latin typeface="Arimo"/>
              <a:cs typeface="Arimo"/>
            </a:endParaRPr>
          </a:p>
          <a:p>
            <a:pPr marL="120014" indent="-107950">
              <a:lnSpc>
                <a:spcPct val="100000"/>
              </a:lnSpc>
              <a:buSzPct val="95833"/>
              <a:buFont typeface="Arial"/>
              <a:buChar char="•"/>
              <a:tabLst>
                <a:tab pos="120650" algn="l"/>
              </a:tabLst>
            </a:pPr>
            <a:r>
              <a:rPr sz="2400" spc="-165" dirty="0">
                <a:latin typeface="Arimo"/>
                <a:cs typeface="Arimo"/>
              </a:rPr>
              <a:t>Execute</a:t>
            </a:r>
            <a:endParaRPr sz="2400" dirty="0">
              <a:latin typeface="Arimo"/>
              <a:cs typeface="Arimo"/>
            </a:endParaRPr>
          </a:p>
        </p:txBody>
      </p:sp>
      <p:sp>
        <p:nvSpPr>
          <p:cNvPr id="5" name="Title 5"/>
          <p:cNvSpPr>
            <a:spLocks noGrp="1"/>
          </p:cNvSpPr>
          <p:nvPr>
            <p:ph type="title"/>
          </p:nvPr>
        </p:nvSpPr>
        <p:spPr>
          <a:xfrm>
            <a:off x="2154064" y="578684"/>
            <a:ext cx="6877119" cy="640080"/>
          </a:xfrm>
        </p:spPr>
        <p:txBody>
          <a:bodyPr/>
          <a:lstStyle/>
          <a:p>
            <a:r>
              <a:rPr lang="en-IN" b="1" spc="-45" dirty="0">
                <a:latin typeface="Carlito"/>
                <a:cs typeface="Carlito"/>
              </a:rPr>
              <a:t>Instruction</a:t>
            </a:r>
            <a:r>
              <a:rPr lang="en-IN" b="1" spc="55" dirty="0">
                <a:latin typeface="Carlito"/>
                <a:cs typeface="Carlito"/>
              </a:rPr>
              <a:t> </a:t>
            </a:r>
            <a:r>
              <a:rPr lang="en-IN" b="1" spc="-45" dirty="0">
                <a:latin typeface="Carlito"/>
                <a:cs typeface="Carlito"/>
              </a:rPr>
              <a:t>cycle</a:t>
            </a:r>
            <a:endParaRPr lang="en-US" dirty="0">
              <a:latin typeface="Segoe UI Light" panose="020B0502040204020203" pitchFamily="34" charset="0"/>
              <a:cs typeface="Segoe UI Light" panose="020B0502040204020203" pitchFamily="34" charset="0"/>
            </a:endParaRPr>
          </a:p>
        </p:txBody>
      </p:sp>
      <p:sp>
        <p:nvSpPr>
          <p:cNvPr id="2" name="Footer Placeholder 1"/>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2865014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87994" y="2997926"/>
            <a:ext cx="9706430" cy="2534027"/>
          </a:xfrm>
          <a:prstGeom prst="rect">
            <a:avLst/>
          </a:prstGeom>
        </p:spPr>
        <p:txBody>
          <a:bodyPr vert="horz" wrap="square" lIns="0" tIns="12700" rIns="0" bIns="0" rtlCol="0">
            <a:spAutoFit/>
          </a:bodyPr>
          <a:lstStyle/>
          <a:p>
            <a:pPr marL="12700" marR="5715" algn="just">
              <a:spcBef>
                <a:spcPts val="100"/>
              </a:spcBef>
            </a:pPr>
            <a:r>
              <a:rPr sz="2400" b="1" spc="-10" dirty="0">
                <a:latin typeface="Carlito"/>
                <a:cs typeface="Carlito"/>
              </a:rPr>
              <a:t>Computer </a:t>
            </a:r>
            <a:r>
              <a:rPr sz="2400" b="1" spc="-15" dirty="0">
                <a:latin typeface="Carlito"/>
                <a:cs typeface="Carlito"/>
              </a:rPr>
              <a:t>architecture </a:t>
            </a:r>
            <a:r>
              <a:rPr sz="2400" dirty="0">
                <a:latin typeface="Carlito"/>
                <a:cs typeface="Carlito"/>
              </a:rPr>
              <a:t>is </a:t>
            </a:r>
            <a:r>
              <a:rPr sz="2400" spc="-5" dirty="0">
                <a:latin typeface="Carlito"/>
                <a:cs typeface="Carlito"/>
              </a:rPr>
              <a:t>those </a:t>
            </a:r>
            <a:r>
              <a:rPr sz="2400" spc="-10" dirty="0">
                <a:latin typeface="Carlito"/>
                <a:cs typeface="Carlito"/>
              </a:rPr>
              <a:t>attributes </a:t>
            </a:r>
            <a:r>
              <a:rPr sz="2400" spc="-5" dirty="0">
                <a:latin typeface="Carlito"/>
                <a:cs typeface="Carlito"/>
              </a:rPr>
              <a:t>visible </a:t>
            </a:r>
            <a:r>
              <a:rPr sz="2400" spc="-15" dirty="0">
                <a:latin typeface="Carlito"/>
                <a:cs typeface="Carlito"/>
              </a:rPr>
              <a:t>to </a:t>
            </a:r>
            <a:r>
              <a:rPr sz="2400" spc="-5" dirty="0">
                <a:latin typeface="Carlito"/>
                <a:cs typeface="Carlito"/>
              </a:rPr>
              <a:t>the  </a:t>
            </a:r>
            <a:r>
              <a:rPr sz="2400" spc="-10" dirty="0">
                <a:latin typeface="Carlito"/>
                <a:cs typeface="Carlito"/>
              </a:rPr>
              <a:t>programmer </a:t>
            </a:r>
            <a:r>
              <a:rPr sz="2400" dirty="0">
                <a:latin typeface="Carlito"/>
                <a:cs typeface="Carlito"/>
              </a:rPr>
              <a:t>which </a:t>
            </a:r>
            <a:r>
              <a:rPr sz="2400" spc="-20" dirty="0">
                <a:latin typeface="Carlito"/>
                <a:cs typeface="Carlito"/>
              </a:rPr>
              <a:t>have </a:t>
            </a:r>
            <a:r>
              <a:rPr sz="2400" spc="-10" dirty="0">
                <a:latin typeface="Carlito"/>
                <a:cs typeface="Carlito"/>
              </a:rPr>
              <a:t>direct </a:t>
            </a:r>
            <a:r>
              <a:rPr sz="2400" spc="-5" dirty="0">
                <a:latin typeface="Carlito"/>
                <a:cs typeface="Carlito"/>
              </a:rPr>
              <a:t>impact on </a:t>
            </a:r>
            <a:r>
              <a:rPr sz="2400" spc="-10" dirty="0">
                <a:latin typeface="Carlito"/>
                <a:cs typeface="Carlito"/>
              </a:rPr>
              <a:t>logical </a:t>
            </a:r>
            <a:r>
              <a:rPr sz="2400" spc="-15" dirty="0">
                <a:latin typeface="Carlito"/>
                <a:cs typeface="Carlito"/>
              </a:rPr>
              <a:t>execution </a:t>
            </a:r>
            <a:r>
              <a:rPr sz="2400" spc="-20" dirty="0">
                <a:latin typeface="Carlito"/>
                <a:cs typeface="Carlito"/>
              </a:rPr>
              <a:t>of  </a:t>
            </a:r>
            <a:r>
              <a:rPr sz="2400" dirty="0">
                <a:latin typeface="Carlito"/>
                <a:cs typeface="Carlito"/>
              </a:rPr>
              <a:t>the</a:t>
            </a:r>
            <a:r>
              <a:rPr sz="2400" spc="-5" dirty="0">
                <a:latin typeface="Carlito"/>
                <a:cs typeface="Carlito"/>
              </a:rPr>
              <a:t> </a:t>
            </a:r>
            <a:r>
              <a:rPr sz="2400" spc="-15" dirty="0">
                <a:latin typeface="Carlito"/>
                <a:cs typeface="Carlito"/>
              </a:rPr>
              <a:t>program.</a:t>
            </a:r>
            <a:endParaRPr sz="2400" dirty="0">
              <a:latin typeface="Carlito"/>
              <a:cs typeface="Carlito"/>
            </a:endParaRPr>
          </a:p>
          <a:p>
            <a:pPr marL="812800" indent="-343535" algn="just">
              <a:spcBef>
                <a:spcPts val="20"/>
              </a:spcBef>
              <a:buFont typeface="Arial"/>
              <a:buChar char="•"/>
              <a:tabLst>
                <a:tab pos="813435" algn="l"/>
              </a:tabLst>
            </a:pPr>
            <a:r>
              <a:rPr sz="2200" spc="-5" dirty="0">
                <a:latin typeface="Carlito"/>
                <a:cs typeface="Carlito"/>
              </a:rPr>
              <a:t>Instruction</a:t>
            </a:r>
            <a:r>
              <a:rPr sz="2200" spc="100" dirty="0">
                <a:latin typeface="Carlito"/>
                <a:cs typeface="Carlito"/>
              </a:rPr>
              <a:t> </a:t>
            </a:r>
            <a:r>
              <a:rPr sz="2200" spc="-10" dirty="0">
                <a:latin typeface="Carlito"/>
                <a:cs typeface="Carlito"/>
              </a:rPr>
              <a:t>set,</a:t>
            </a:r>
            <a:r>
              <a:rPr sz="2200" spc="114" dirty="0">
                <a:latin typeface="Carlito"/>
                <a:cs typeface="Carlito"/>
              </a:rPr>
              <a:t> </a:t>
            </a:r>
            <a:r>
              <a:rPr sz="2200" spc="-5" dirty="0">
                <a:latin typeface="Carlito"/>
                <a:cs typeface="Carlito"/>
              </a:rPr>
              <a:t>number</a:t>
            </a:r>
            <a:r>
              <a:rPr sz="2200" spc="110" dirty="0">
                <a:latin typeface="Carlito"/>
                <a:cs typeface="Carlito"/>
              </a:rPr>
              <a:t> </a:t>
            </a:r>
            <a:r>
              <a:rPr sz="2200" spc="-5" dirty="0">
                <a:latin typeface="Carlito"/>
                <a:cs typeface="Carlito"/>
              </a:rPr>
              <a:t>of</a:t>
            </a:r>
            <a:r>
              <a:rPr sz="2200" spc="135" dirty="0">
                <a:latin typeface="Carlito"/>
                <a:cs typeface="Carlito"/>
              </a:rPr>
              <a:t> </a:t>
            </a:r>
            <a:r>
              <a:rPr sz="2200" spc="-10" dirty="0">
                <a:latin typeface="Carlito"/>
                <a:cs typeface="Carlito"/>
              </a:rPr>
              <a:t>bits</a:t>
            </a:r>
            <a:r>
              <a:rPr sz="2200" spc="125" dirty="0">
                <a:latin typeface="Carlito"/>
                <a:cs typeface="Carlito"/>
              </a:rPr>
              <a:t> </a:t>
            </a:r>
            <a:r>
              <a:rPr sz="2200" spc="-5" dirty="0">
                <a:latin typeface="Carlito"/>
                <a:cs typeface="Carlito"/>
              </a:rPr>
              <a:t>used</a:t>
            </a:r>
            <a:r>
              <a:rPr sz="2200" spc="120" dirty="0">
                <a:latin typeface="Carlito"/>
                <a:cs typeface="Carlito"/>
              </a:rPr>
              <a:t> </a:t>
            </a:r>
            <a:r>
              <a:rPr sz="2200" spc="-20" dirty="0">
                <a:latin typeface="Carlito"/>
                <a:cs typeface="Carlito"/>
              </a:rPr>
              <a:t>for</a:t>
            </a:r>
            <a:r>
              <a:rPr sz="2200" spc="130" dirty="0">
                <a:latin typeface="Carlito"/>
                <a:cs typeface="Carlito"/>
              </a:rPr>
              <a:t> </a:t>
            </a:r>
            <a:r>
              <a:rPr sz="2200" spc="-20" dirty="0">
                <a:latin typeface="Carlito"/>
                <a:cs typeface="Carlito"/>
              </a:rPr>
              <a:t>data</a:t>
            </a:r>
            <a:r>
              <a:rPr sz="2200" spc="110" dirty="0">
                <a:latin typeface="Carlito"/>
                <a:cs typeface="Carlito"/>
              </a:rPr>
              <a:t> </a:t>
            </a:r>
            <a:r>
              <a:rPr sz="2200" spc="-10" dirty="0">
                <a:latin typeface="Carlito"/>
                <a:cs typeface="Carlito"/>
              </a:rPr>
              <a:t>representation,</a:t>
            </a:r>
            <a:endParaRPr sz="2200" dirty="0">
              <a:latin typeface="Carlito"/>
              <a:cs typeface="Carlito"/>
            </a:endParaRPr>
          </a:p>
          <a:p>
            <a:pPr marL="812800" algn="just"/>
            <a:r>
              <a:rPr sz="2200" spc="-5" dirty="0">
                <a:latin typeface="Carlito"/>
                <a:cs typeface="Carlito"/>
              </a:rPr>
              <a:t>I/O mechanisms, addressing</a:t>
            </a:r>
            <a:r>
              <a:rPr sz="2200" spc="15" dirty="0">
                <a:latin typeface="Carlito"/>
                <a:cs typeface="Carlito"/>
              </a:rPr>
              <a:t> </a:t>
            </a:r>
            <a:r>
              <a:rPr sz="2200" spc="-10" dirty="0">
                <a:latin typeface="Carlito"/>
                <a:cs typeface="Carlito"/>
              </a:rPr>
              <a:t>techniques</a:t>
            </a:r>
            <a:endParaRPr sz="2200" dirty="0">
              <a:latin typeface="Carlito"/>
              <a:cs typeface="Carlito"/>
            </a:endParaRPr>
          </a:p>
          <a:p>
            <a:pPr>
              <a:spcBef>
                <a:spcPts val="50"/>
              </a:spcBef>
            </a:pPr>
            <a:endParaRPr sz="2300" dirty="0">
              <a:latin typeface="Carlito"/>
              <a:cs typeface="Carlito"/>
            </a:endParaRPr>
          </a:p>
          <a:p>
            <a:pPr marL="12700" marR="6350" algn="just">
              <a:spcBef>
                <a:spcPts val="5"/>
              </a:spcBef>
            </a:pPr>
            <a:r>
              <a:rPr sz="2400" b="1" spc="-10" dirty="0">
                <a:latin typeface="Carlito"/>
                <a:cs typeface="Carlito"/>
              </a:rPr>
              <a:t>Computer </a:t>
            </a:r>
            <a:r>
              <a:rPr sz="2400" b="1" spc="-15" dirty="0">
                <a:latin typeface="Carlito"/>
                <a:cs typeface="Carlito"/>
              </a:rPr>
              <a:t>organization </a:t>
            </a:r>
            <a:r>
              <a:rPr sz="2400" spc="-25" dirty="0">
                <a:latin typeface="Carlito"/>
                <a:cs typeface="Carlito"/>
              </a:rPr>
              <a:t>refers </a:t>
            </a:r>
            <a:r>
              <a:rPr sz="2400" spc="-15" dirty="0">
                <a:latin typeface="Carlito"/>
                <a:cs typeface="Carlito"/>
              </a:rPr>
              <a:t>to </a:t>
            </a:r>
            <a:r>
              <a:rPr sz="2400" dirty="0">
                <a:latin typeface="Carlito"/>
                <a:cs typeface="Carlito"/>
              </a:rPr>
              <a:t>the </a:t>
            </a:r>
            <a:r>
              <a:rPr sz="2400" spc="-10" dirty="0">
                <a:latin typeface="Carlito"/>
                <a:cs typeface="Carlito"/>
              </a:rPr>
              <a:t>operational </a:t>
            </a:r>
            <a:r>
              <a:rPr sz="2400" spc="-5" dirty="0">
                <a:latin typeface="Carlito"/>
                <a:cs typeface="Carlito"/>
              </a:rPr>
              <a:t>units </a:t>
            </a:r>
            <a:r>
              <a:rPr sz="2400" dirty="0">
                <a:latin typeface="Carlito"/>
                <a:cs typeface="Carlito"/>
              </a:rPr>
              <a:t>and  their </a:t>
            </a:r>
            <a:r>
              <a:rPr sz="2400" spc="-15" dirty="0">
                <a:latin typeface="Carlito"/>
                <a:cs typeface="Carlito"/>
              </a:rPr>
              <a:t>interconnections </a:t>
            </a:r>
            <a:r>
              <a:rPr sz="2400" spc="-10" dirty="0">
                <a:latin typeface="Carlito"/>
                <a:cs typeface="Carlito"/>
              </a:rPr>
              <a:t>that </a:t>
            </a:r>
            <a:r>
              <a:rPr sz="2400" spc="-15" dirty="0">
                <a:latin typeface="Carlito"/>
                <a:cs typeface="Carlito"/>
              </a:rPr>
              <a:t>realize </a:t>
            </a:r>
            <a:r>
              <a:rPr sz="2400" spc="-5" dirty="0">
                <a:latin typeface="Carlito"/>
                <a:cs typeface="Carlito"/>
              </a:rPr>
              <a:t>the </a:t>
            </a:r>
            <a:r>
              <a:rPr sz="2400" spc="-15" dirty="0">
                <a:latin typeface="Carlito"/>
                <a:cs typeface="Carlito"/>
              </a:rPr>
              <a:t>architectural  </a:t>
            </a:r>
            <a:r>
              <a:rPr sz="2400" spc="-5" dirty="0">
                <a:latin typeface="Carlito"/>
                <a:cs typeface="Carlito"/>
              </a:rPr>
              <a:t>specifications.</a:t>
            </a:r>
            <a:endParaRPr sz="2400" dirty="0">
              <a:latin typeface="Carlito"/>
              <a:cs typeface="Carlito"/>
            </a:endParaRPr>
          </a:p>
        </p:txBody>
      </p:sp>
      <p:sp>
        <p:nvSpPr>
          <p:cNvPr id="4" name="object 2"/>
          <p:cNvSpPr txBox="1">
            <a:spLocks noGrp="1"/>
          </p:cNvSpPr>
          <p:nvPr>
            <p:ph type="title"/>
          </p:nvPr>
        </p:nvSpPr>
        <p:spPr>
          <a:xfrm>
            <a:off x="1384243" y="558257"/>
            <a:ext cx="9967791" cy="1120820"/>
          </a:xfrm>
          <a:prstGeom prst="rect">
            <a:avLst/>
          </a:prstGeom>
        </p:spPr>
        <p:txBody>
          <a:bodyPr vert="horz" wrap="square" lIns="0" tIns="12700" rIns="0" bIns="0" rtlCol="0">
            <a:spAutoFit/>
          </a:bodyPr>
          <a:lstStyle/>
          <a:p>
            <a:pPr marL="12700" algn="ctr">
              <a:spcBef>
                <a:spcPts val="100"/>
              </a:spcBef>
            </a:pPr>
            <a:r>
              <a:rPr lang="en-US" spc="-15" dirty="0"/>
              <a:t>COMPUTER </a:t>
            </a:r>
            <a:r>
              <a:rPr spc="-15" dirty="0"/>
              <a:t>Architecture </a:t>
            </a:r>
            <a:r>
              <a:rPr dirty="0"/>
              <a:t>and</a:t>
            </a:r>
            <a:r>
              <a:rPr spc="10" dirty="0"/>
              <a:t> </a:t>
            </a:r>
            <a:r>
              <a:rPr spc="-20" dirty="0"/>
              <a:t>Organization</a:t>
            </a:r>
          </a:p>
        </p:txBody>
      </p:sp>
      <p:sp>
        <p:nvSpPr>
          <p:cNvPr id="2" name="Footer Placeholder 1"/>
          <p:cNvSpPr>
            <a:spLocks noGrp="1"/>
          </p:cNvSpPr>
          <p:nvPr>
            <p:ph type="ftr" sz="quarter" idx="11"/>
          </p:nvPr>
        </p:nvSpPr>
        <p:spPr/>
        <p:txBody>
          <a:bodyPr/>
          <a:lstStyle/>
          <a:p>
            <a:r>
              <a:rPr lang="sv-SE"/>
              <a:t>Nilanjan Byabarta. Department of CSE. UEM Kolkata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4263597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a:spLocks noGrp="1"/>
          </p:cNvSpPr>
          <p:nvPr>
            <p:ph type="title"/>
          </p:nvPr>
        </p:nvSpPr>
        <p:spPr>
          <a:xfrm>
            <a:off x="2154064" y="578684"/>
            <a:ext cx="6877119" cy="640080"/>
          </a:xfrm>
        </p:spPr>
        <p:txBody>
          <a:bodyPr/>
          <a:lstStyle/>
          <a:p>
            <a:r>
              <a:rPr lang="en-IN" b="1" spc="-45" dirty="0">
                <a:latin typeface="Carlito"/>
                <a:cs typeface="Carlito"/>
              </a:rPr>
              <a:t>Instruction</a:t>
            </a:r>
            <a:r>
              <a:rPr lang="en-IN" b="1" spc="55" dirty="0">
                <a:latin typeface="Carlito"/>
                <a:cs typeface="Carlito"/>
              </a:rPr>
              <a:t> </a:t>
            </a:r>
            <a:r>
              <a:rPr lang="en-IN" b="1" spc="-45" dirty="0">
                <a:latin typeface="Carlito"/>
                <a:cs typeface="Carlito"/>
              </a:rPr>
              <a:t>cycle</a:t>
            </a:r>
            <a:endParaRPr lang="en-US" dirty="0">
              <a:latin typeface="Segoe UI Light" panose="020B0502040204020203" pitchFamily="34" charset="0"/>
              <a:cs typeface="Segoe UI Light" panose="020B0502040204020203" pitchFamily="34" charset="0"/>
            </a:endParaRPr>
          </a:p>
        </p:txBody>
      </p:sp>
      <p:sp>
        <p:nvSpPr>
          <p:cNvPr id="4" name="object 3"/>
          <p:cNvSpPr txBox="1"/>
          <p:nvPr/>
        </p:nvSpPr>
        <p:spPr>
          <a:xfrm>
            <a:off x="706061" y="1656011"/>
            <a:ext cx="9887916" cy="4013919"/>
          </a:xfrm>
          <a:prstGeom prst="rect">
            <a:avLst/>
          </a:prstGeom>
        </p:spPr>
        <p:txBody>
          <a:bodyPr vert="horz" wrap="square" lIns="0" tIns="12700" rIns="0" bIns="0" rtlCol="0">
            <a:spAutoFit/>
          </a:bodyPr>
          <a:lstStyle/>
          <a:p>
            <a:pPr marL="356870" indent="-344805">
              <a:lnSpc>
                <a:spcPct val="100000"/>
              </a:lnSpc>
              <a:spcBef>
                <a:spcPts val="100"/>
              </a:spcBef>
              <a:buFont typeface="Arial"/>
              <a:buChar char="•"/>
              <a:tabLst>
                <a:tab pos="356870" algn="l"/>
                <a:tab pos="357505" algn="l"/>
                <a:tab pos="1055370" algn="l"/>
                <a:tab pos="1637664" algn="l"/>
                <a:tab pos="3015615" algn="l"/>
                <a:tab pos="4095115" algn="l"/>
                <a:tab pos="4528185" algn="l"/>
                <a:tab pos="5378450" algn="l"/>
                <a:tab pos="5961380" algn="l"/>
                <a:tab pos="7466965" algn="l"/>
              </a:tabLst>
            </a:pPr>
            <a:r>
              <a:rPr sz="2400" spc="-105" dirty="0">
                <a:latin typeface="Arimo"/>
                <a:cs typeface="Arimo"/>
              </a:rPr>
              <a:t>First	</a:t>
            </a:r>
            <a:r>
              <a:rPr sz="2400" spc="-20" dirty="0">
                <a:latin typeface="Arimo"/>
                <a:cs typeface="Arimo"/>
              </a:rPr>
              <a:t>the	</a:t>
            </a:r>
            <a:r>
              <a:rPr sz="2400" spc="-120" dirty="0">
                <a:latin typeface="Arimo"/>
                <a:cs typeface="Arimo"/>
              </a:rPr>
              <a:t>processor	</a:t>
            </a:r>
            <a:r>
              <a:rPr sz="2400" b="1" spc="-15" dirty="0">
                <a:latin typeface="Carlito"/>
                <a:cs typeface="Carlito"/>
              </a:rPr>
              <a:t>fetches	</a:t>
            </a:r>
            <a:r>
              <a:rPr sz="2400" spc="-15" dirty="0">
                <a:latin typeface="Arimo"/>
                <a:cs typeface="Arimo"/>
              </a:rPr>
              <a:t>or	</a:t>
            </a:r>
            <a:r>
              <a:rPr sz="2400" spc="-130" dirty="0">
                <a:latin typeface="Arimo"/>
                <a:cs typeface="Arimo"/>
              </a:rPr>
              <a:t>reads	</a:t>
            </a:r>
            <a:r>
              <a:rPr sz="2400" spc="-20" dirty="0">
                <a:latin typeface="Arimo"/>
                <a:cs typeface="Arimo"/>
              </a:rPr>
              <a:t>the	</a:t>
            </a:r>
            <a:r>
              <a:rPr sz="2400" spc="-40" dirty="0">
                <a:latin typeface="Arimo"/>
                <a:cs typeface="Arimo"/>
              </a:rPr>
              <a:t>instruction	</a:t>
            </a:r>
            <a:r>
              <a:rPr sz="2400" spc="-25" dirty="0">
                <a:latin typeface="Arimo"/>
                <a:cs typeface="Arimo"/>
              </a:rPr>
              <a:t>from</a:t>
            </a:r>
            <a:endParaRPr sz="2400" dirty="0">
              <a:latin typeface="Arimo"/>
              <a:cs typeface="Arimo"/>
            </a:endParaRPr>
          </a:p>
          <a:p>
            <a:pPr marL="12700">
              <a:lnSpc>
                <a:spcPct val="100000"/>
              </a:lnSpc>
            </a:pPr>
            <a:r>
              <a:rPr sz="2400" spc="-100" dirty="0">
                <a:latin typeface="Arimo"/>
                <a:cs typeface="Arimo"/>
              </a:rPr>
              <a:t>memory.</a:t>
            </a:r>
            <a:endParaRPr lang="en-US" sz="2400" spc="-100" dirty="0">
              <a:latin typeface="Arimo"/>
              <a:cs typeface="Arimo"/>
            </a:endParaRPr>
          </a:p>
          <a:p>
            <a:pPr marL="12700">
              <a:lnSpc>
                <a:spcPct val="100000"/>
              </a:lnSpc>
            </a:pPr>
            <a:endParaRPr sz="2400" dirty="0">
              <a:latin typeface="Arimo"/>
              <a:cs typeface="Arimo"/>
            </a:endParaRPr>
          </a:p>
          <a:p>
            <a:pPr marL="356870" indent="-344805">
              <a:lnSpc>
                <a:spcPct val="100000"/>
              </a:lnSpc>
              <a:spcBef>
                <a:spcPts val="605"/>
              </a:spcBef>
              <a:buFont typeface="Arial"/>
              <a:buChar char="•"/>
              <a:tabLst>
                <a:tab pos="356870" algn="l"/>
                <a:tab pos="357505" algn="l"/>
              </a:tabLst>
            </a:pPr>
            <a:r>
              <a:rPr sz="2400" spc="-145" dirty="0">
                <a:latin typeface="Arimo"/>
                <a:cs typeface="Arimo"/>
              </a:rPr>
              <a:t>Then </a:t>
            </a:r>
            <a:r>
              <a:rPr sz="2400" spc="75" dirty="0">
                <a:latin typeface="Arimo"/>
                <a:cs typeface="Arimo"/>
              </a:rPr>
              <a:t>it </a:t>
            </a:r>
            <a:r>
              <a:rPr sz="2400" b="1" dirty="0">
                <a:latin typeface="Carlito"/>
                <a:cs typeface="Carlito"/>
              </a:rPr>
              <a:t>decodes </a:t>
            </a:r>
            <a:r>
              <a:rPr sz="2400" spc="-20" dirty="0">
                <a:latin typeface="Arimo"/>
                <a:cs typeface="Arimo"/>
              </a:rPr>
              <a:t>the </a:t>
            </a:r>
            <a:r>
              <a:rPr sz="2400" spc="-40" dirty="0">
                <a:latin typeface="Arimo"/>
                <a:cs typeface="Arimo"/>
              </a:rPr>
              <a:t>instruction </a:t>
            </a:r>
            <a:r>
              <a:rPr sz="2400" spc="-55" dirty="0">
                <a:latin typeface="Arimo"/>
                <a:cs typeface="Arimo"/>
              </a:rPr>
              <a:t>determining </a:t>
            </a:r>
            <a:r>
              <a:rPr sz="2400" spc="-70" dirty="0">
                <a:latin typeface="Arimo"/>
                <a:cs typeface="Arimo"/>
              </a:rPr>
              <a:t>which</a:t>
            </a:r>
            <a:r>
              <a:rPr sz="2400" spc="-300" dirty="0">
                <a:latin typeface="Arimo"/>
                <a:cs typeface="Arimo"/>
              </a:rPr>
              <a:t> </a:t>
            </a:r>
            <a:r>
              <a:rPr sz="2400" spc="-40" dirty="0">
                <a:latin typeface="Arimo"/>
                <a:cs typeface="Arimo"/>
              </a:rPr>
              <a:t>instruction</a:t>
            </a:r>
            <a:endParaRPr sz="2400" dirty="0">
              <a:latin typeface="Arimo"/>
              <a:cs typeface="Arimo"/>
            </a:endParaRPr>
          </a:p>
          <a:p>
            <a:pPr marL="12700">
              <a:lnSpc>
                <a:spcPct val="100000"/>
              </a:lnSpc>
            </a:pPr>
            <a:r>
              <a:rPr sz="2400" spc="75" dirty="0">
                <a:latin typeface="Arimo"/>
                <a:cs typeface="Arimo"/>
              </a:rPr>
              <a:t>it </a:t>
            </a:r>
            <a:r>
              <a:rPr sz="2400" spc="-175" dirty="0">
                <a:latin typeface="Arimo"/>
                <a:cs typeface="Arimo"/>
              </a:rPr>
              <a:t>has</a:t>
            </a:r>
            <a:r>
              <a:rPr sz="2400" spc="-250" dirty="0">
                <a:latin typeface="Arimo"/>
                <a:cs typeface="Arimo"/>
              </a:rPr>
              <a:t> </a:t>
            </a:r>
            <a:r>
              <a:rPr sz="2400" spc="-75" dirty="0">
                <a:latin typeface="Arimo"/>
                <a:cs typeface="Arimo"/>
              </a:rPr>
              <a:t>fetched.</a:t>
            </a:r>
            <a:endParaRPr lang="en-US" sz="2400" spc="-75" dirty="0">
              <a:latin typeface="Arimo"/>
              <a:cs typeface="Arimo"/>
            </a:endParaRPr>
          </a:p>
          <a:p>
            <a:pPr marL="12700">
              <a:lnSpc>
                <a:spcPct val="100000"/>
              </a:lnSpc>
            </a:pPr>
            <a:endParaRPr sz="2400" dirty="0">
              <a:latin typeface="Arimo"/>
              <a:cs typeface="Arimo"/>
            </a:endParaRPr>
          </a:p>
          <a:p>
            <a:pPr marL="12700" marR="38100">
              <a:lnSpc>
                <a:spcPct val="100000"/>
              </a:lnSpc>
              <a:spcBef>
                <a:spcPts val="600"/>
              </a:spcBef>
              <a:buFont typeface="Arial"/>
              <a:buChar char="•"/>
              <a:tabLst>
                <a:tab pos="356870" algn="l"/>
                <a:tab pos="357505" algn="l"/>
                <a:tab pos="1353820" algn="l"/>
                <a:tab pos="6085840" algn="l"/>
                <a:tab pos="6497320" algn="l"/>
                <a:tab pos="7632065" algn="l"/>
              </a:tabLst>
            </a:pPr>
            <a:r>
              <a:rPr sz="2400" spc="-130" dirty="0">
                <a:latin typeface="Arimo"/>
                <a:cs typeface="Arimo"/>
              </a:rPr>
              <a:t>Fi</a:t>
            </a:r>
            <a:r>
              <a:rPr sz="2400" spc="-165" dirty="0">
                <a:latin typeface="Arimo"/>
                <a:cs typeface="Arimo"/>
              </a:rPr>
              <a:t>n</a:t>
            </a:r>
            <a:r>
              <a:rPr sz="2400" spc="-50" dirty="0">
                <a:latin typeface="Arimo"/>
                <a:cs typeface="Arimo"/>
              </a:rPr>
              <a:t>all</a:t>
            </a:r>
            <a:r>
              <a:rPr sz="2400" spc="-295" dirty="0">
                <a:latin typeface="Arimo"/>
                <a:cs typeface="Arimo"/>
              </a:rPr>
              <a:t>y</a:t>
            </a:r>
            <a:r>
              <a:rPr sz="2400" spc="-70" dirty="0">
                <a:latin typeface="Arimo"/>
                <a:cs typeface="Arimo"/>
              </a:rPr>
              <a:t>,</a:t>
            </a:r>
            <a:r>
              <a:rPr lang="en-US" sz="2400" dirty="0">
                <a:latin typeface="Arimo"/>
                <a:cs typeface="Arimo"/>
              </a:rPr>
              <a:t> </a:t>
            </a:r>
            <a:r>
              <a:rPr sz="2400" spc="75" dirty="0">
                <a:latin typeface="Arimo"/>
                <a:cs typeface="Arimo"/>
              </a:rPr>
              <a:t>it</a:t>
            </a:r>
            <a:r>
              <a:rPr sz="2400" spc="-60" dirty="0">
                <a:latin typeface="Arimo"/>
                <a:cs typeface="Arimo"/>
              </a:rPr>
              <a:t> </a:t>
            </a:r>
            <a:r>
              <a:rPr sz="2400" spc="-70" dirty="0">
                <a:latin typeface="Arimo"/>
                <a:cs typeface="Arimo"/>
              </a:rPr>
              <a:t>p</a:t>
            </a:r>
            <a:r>
              <a:rPr sz="2400" spc="-15" dirty="0">
                <a:latin typeface="Arimo"/>
                <a:cs typeface="Arimo"/>
              </a:rPr>
              <a:t>er</a:t>
            </a:r>
            <a:r>
              <a:rPr sz="2400" spc="-45" dirty="0">
                <a:latin typeface="Arimo"/>
                <a:cs typeface="Arimo"/>
              </a:rPr>
              <a:t>f</a:t>
            </a:r>
            <a:r>
              <a:rPr sz="2400" spc="-25" dirty="0">
                <a:latin typeface="Arimo"/>
                <a:cs typeface="Arimo"/>
              </a:rPr>
              <a:t>o</a:t>
            </a:r>
            <a:r>
              <a:rPr sz="2400" spc="-15" dirty="0">
                <a:latin typeface="Arimo"/>
                <a:cs typeface="Arimo"/>
              </a:rPr>
              <a:t>r</a:t>
            </a:r>
            <a:r>
              <a:rPr sz="2400" spc="-175" dirty="0">
                <a:latin typeface="Arimo"/>
                <a:cs typeface="Arimo"/>
              </a:rPr>
              <a:t>ms</a:t>
            </a:r>
            <a:r>
              <a:rPr sz="2400" spc="-110" dirty="0">
                <a:latin typeface="Arimo"/>
                <a:cs typeface="Arimo"/>
              </a:rPr>
              <a:t> </a:t>
            </a:r>
            <a:r>
              <a:rPr sz="2400" spc="-15" dirty="0">
                <a:latin typeface="Arimo"/>
                <a:cs typeface="Arimo"/>
              </a:rPr>
              <a:t>th</a:t>
            </a:r>
            <a:r>
              <a:rPr sz="2400" spc="-30" dirty="0">
                <a:latin typeface="Arimo"/>
                <a:cs typeface="Arimo"/>
              </a:rPr>
              <a:t>e</a:t>
            </a:r>
            <a:r>
              <a:rPr sz="2400" spc="-90" dirty="0">
                <a:latin typeface="Arimo"/>
                <a:cs typeface="Arimo"/>
              </a:rPr>
              <a:t> </a:t>
            </a:r>
            <a:r>
              <a:rPr sz="2400" spc="-80" dirty="0">
                <a:latin typeface="Arimo"/>
                <a:cs typeface="Arimo"/>
              </a:rPr>
              <a:t>o</a:t>
            </a:r>
            <a:r>
              <a:rPr sz="2400" spc="-65" dirty="0">
                <a:latin typeface="Arimo"/>
                <a:cs typeface="Arimo"/>
              </a:rPr>
              <a:t>pe</a:t>
            </a:r>
            <a:r>
              <a:rPr sz="2400" spc="-85" dirty="0">
                <a:latin typeface="Arimo"/>
                <a:cs typeface="Arimo"/>
              </a:rPr>
              <a:t>r</a:t>
            </a:r>
            <a:r>
              <a:rPr sz="2400" spc="-210" dirty="0">
                <a:latin typeface="Arimo"/>
                <a:cs typeface="Arimo"/>
              </a:rPr>
              <a:t>a</a:t>
            </a:r>
            <a:r>
              <a:rPr sz="2400" spc="140" dirty="0">
                <a:latin typeface="Arimo"/>
                <a:cs typeface="Arimo"/>
              </a:rPr>
              <a:t>t</a:t>
            </a:r>
            <a:r>
              <a:rPr sz="2400" spc="-40" dirty="0">
                <a:latin typeface="Arimo"/>
                <a:cs typeface="Arimo"/>
              </a:rPr>
              <a:t>ion</a:t>
            </a:r>
            <a:r>
              <a:rPr sz="2400" spc="-265" dirty="0">
                <a:latin typeface="Arimo"/>
                <a:cs typeface="Arimo"/>
              </a:rPr>
              <a:t>s</a:t>
            </a:r>
            <a:r>
              <a:rPr sz="2400" spc="-145" dirty="0">
                <a:latin typeface="Arimo"/>
                <a:cs typeface="Arimo"/>
              </a:rPr>
              <a:t> </a:t>
            </a:r>
            <a:r>
              <a:rPr sz="2400" spc="-70" dirty="0">
                <a:latin typeface="Arimo"/>
                <a:cs typeface="Arimo"/>
              </a:rPr>
              <a:t>n</a:t>
            </a:r>
            <a:r>
              <a:rPr sz="2400" spc="-200" dirty="0">
                <a:latin typeface="Arimo"/>
                <a:cs typeface="Arimo"/>
              </a:rPr>
              <a:t>ecess</a:t>
            </a:r>
            <a:r>
              <a:rPr sz="2400" spc="-90" dirty="0">
                <a:latin typeface="Arimo"/>
                <a:cs typeface="Arimo"/>
              </a:rPr>
              <a:t>ary</a:t>
            </a:r>
            <a:r>
              <a:rPr lang="en-US" sz="2400" dirty="0">
                <a:latin typeface="Arimo"/>
                <a:cs typeface="Arimo"/>
              </a:rPr>
              <a:t> </a:t>
            </a:r>
            <a:r>
              <a:rPr sz="2400" spc="5" dirty="0">
                <a:latin typeface="Arimo"/>
                <a:cs typeface="Arimo"/>
              </a:rPr>
              <a:t>t</a:t>
            </a:r>
            <a:r>
              <a:rPr sz="2400" spc="45" dirty="0">
                <a:latin typeface="Arimo"/>
                <a:cs typeface="Arimo"/>
              </a:rPr>
              <a:t>o</a:t>
            </a:r>
            <a:r>
              <a:rPr sz="2400" dirty="0">
                <a:latin typeface="Arimo"/>
                <a:cs typeface="Arimo"/>
              </a:rPr>
              <a:t>	</a:t>
            </a:r>
            <a:r>
              <a:rPr sz="2400" b="1" spc="-60" dirty="0">
                <a:latin typeface="Carlito"/>
                <a:cs typeface="Carlito"/>
              </a:rPr>
              <a:t>e</a:t>
            </a:r>
            <a:r>
              <a:rPr sz="2400" b="1" spc="-50" dirty="0">
                <a:latin typeface="Carlito"/>
                <a:cs typeface="Carlito"/>
              </a:rPr>
              <a:t>x</a:t>
            </a:r>
            <a:r>
              <a:rPr sz="2400" b="1" spc="-10" dirty="0">
                <a:latin typeface="Carlito"/>
                <a:cs typeface="Carlito"/>
              </a:rPr>
              <a:t>e</a:t>
            </a:r>
            <a:r>
              <a:rPr sz="2400" b="1" spc="-5" dirty="0">
                <a:latin typeface="Carlito"/>
                <a:cs typeface="Carlito"/>
              </a:rPr>
              <a:t>c</a:t>
            </a:r>
            <a:r>
              <a:rPr sz="2400" b="1" spc="5" dirty="0">
                <a:latin typeface="Carlito"/>
                <a:cs typeface="Carlito"/>
              </a:rPr>
              <a:t>u</a:t>
            </a:r>
            <a:r>
              <a:rPr sz="2400" b="1" spc="-20" dirty="0">
                <a:latin typeface="Carlito"/>
                <a:cs typeface="Carlito"/>
              </a:rPr>
              <a:t>t</a:t>
            </a:r>
            <a:r>
              <a:rPr sz="2400" b="1" dirty="0">
                <a:latin typeface="Carlito"/>
                <a:cs typeface="Carlito"/>
              </a:rPr>
              <a:t>e	</a:t>
            </a:r>
            <a:r>
              <a:rPr sz="2400" spc="-15" dirty="0">
                <a:latin typeface="Arimo"/>
                <a:cs typeface="Arimo"/>
              </a:rPr>
              <a:t>the  </a:t>
            </a:r>
            <a:r>
              <a:rPr sz="2400" spc="-40" dirty="0">
                <a:latin typeface="Arimo"/>
                <a:cs typeface="Arimo"/>
              </a:rPr>
              <a:t>instruction.</a:t>
            </a:r>
            <a:endParaRPr lang="en-US" sz="2400" spc="-40" dirty="0">
              <a:latin typeface="Arimo"/>
              <a:cs typeface="Arimo"/>
            </a:endParaRPr>
          </a:p>
          <a:p>
            <a:pPr marL="12700" marR="38100">
              <a:lnSpc>
                <a:spcPct val="100000"/>
              </a:lnSpc>
              <a:spcBef>
                <a:spcPts val="600"/>
              </a:spcBef>
              <a:tabLst>
                <a:tab pos="356870" algn="l"/>
                <a:tab pos="357505" algn="l"/>
                <a:tab pos="1353820" algn="l"/>
                <a:tab pos="6085840" algn="l"/>
                <a:tab pos="6497320" algn="l"/>
                <a:tab pos="7632065" algn="l"/>
              </a:tabLst>
            </a:pPr>
            <a:endParaRPr sz="2400" dirty="0">
              <a:latin typeface="Arimo"/>
              <a:cs typeface="Arimo"/>
            </a:endParaRPr>
          </a:p>
          <a:p>
            <a:pPr marL="356870" marR="5080" indent="-344805" algn="just">
              <a:lnSpc>
                <a:spcPct val="100000"/>
              </a:lnSpc>
              <a:spcBef>
                <a:spcPts val="605"/>
              </a:spcBef>
              <a:buFont typeface="Arial"/>
              <a:buChar char="•"/>
              <a:tabLst>
                <a:tab pos="357505" algn="l"/>
              </a:tabLst>
            </a:pPr>
            <a:r>
              <a:rPr sz="2400" spc="35" dirty="0">
                <a:latin typeface="Arimo"/>
                <a:cs typeface="Arimo"/>
              </a:rPr>
              <a:t>It </a:t>
            </a:r>
            <a:r>
              <a:rPr sz="2400" spc="-70" dirty="0">
                <a:latin typeface="Arimo"/>
                <a:cs typeface="Arimo"/>
              </a:rPr>
              <a:t>performs </a:t>
            </a:r>
            <a:r>
              <a:rPr sz="2400" spc="-145" dirty="0">
                <a:latin typeface="Arimo"/>
                <a:cs typeface="Arimo"/>
              </a:rPr>
              <a:t>some </a:t>
            </a:r>
            <a:r>
              <a:rPr sz="2400" spc="-60" dirty="0">
                <a:latin typeface="Arimo"/>
                <a:cs typeface="Arimo"/>
              </a:rPr>
              <a:t>operation internally, </a:t>
            </a:r>
            <a:r>
              <a:rPr sz="2400" spc="-110" dirty="0">
                <a:latin typeface="Arimo"/>
                <a:cs typeface="Arimo"/>
              </a:rPr>
              <a:t>and </a:t>
            </a:r>
            <a:r>
              <a:rPr sz="2400" spc="-105" dirty="0">
                <a:latin typeface="Arimo"/>
                <a:cs typeface="Arimo"/>
              </a:rPr>
              <a:t>supplies </a:t>
            </a:r>
            <a:r>
              <a:rPr sz="2400" spc="-30" dirty="0">
                <a:latin typeface="Arimo"/>
                <a:cs typeface="Arimo"/>
              </a:rPr>
              <a:t>the  </a:t>
            </a:r>
            <a:r>
              <a:rPr sz="2400" spc="-130" dirty="0">
                <a:latin typeface="Arimo"/>
                <a:cs typeface="Arimo"/>
              </a:rPr>
              <a:t>address, </a:t>
            </a:r>
            <a:r>
              <a:rPr sz="2400" spc="-95" dirty="0">
                <a:latin typeface="Arimo"/>
                <a:cs typeface="Arimo"/>
              </a:rPr>
              <a:t>data </a:t>
            </a:r>
            <a:r>
              <a:rPr sz="2400" spc="35" dirty="0">
                <a:latin typeface="Arimo"/>
                <a:cs typeface="Arimo"/>
              </a:rPr>
              <a:t>&amp; </a:t>
            </a:r>
            <a:r>
              <a:rPr sz="2400" spc="-50" dirty="0">
                <a:latin typeface="Arimo"/>
                <a:cs typeface="Arimo"/>
              </a:rPr>
              <a:t>control </a:t>
            </a:r>
            <a:r>
              <a:rPr sz="2400" spc="-145" dirty="0">
                <a:latin typeface="Arimo"/>
                <a:cs typeface="Arimo"/>
              </a:rPr>
              <a:t>signals </a:t>
            </a:r>
            <a:r>
              <a:rPr sz="2400" spc="-110" dirty="0">
                <a:latin typeface="Arimo"/>
                <a:cs typeface="Arimo"/>
              </a:rPr>
              <a:t>needed </a:t>
            </a:r>
            <a:r>
              <a:rPr sz="2400" spc="-95" dirty="0">
                <a:latin typeface="Arimo"/>
                <a:cs typeface="Arimo"/>
              </a:rPr>
              <a:t>by </a:t>
            </a:r>
            <a:r>
              <a:rPr sz="2400" spc="-75" dirty="0">
                <a:latin typeface="Arimo"/>
                <a:cs typeface="Arimo"/>
              </a:rPr>
              <a:t>memory </a:t>
            </a:r>
            <a:r>
              <a:rPr sz="2400" spc="35" dirty="0">
                <a:latin typeface="Arimo"/>
                <a:cs typeface="Arimo"/>
              </a:rPr>
              <a:t>&amp;  </a:t>
            </a:r>
            <a:r>
              <a:rPr sz="2400" spc="-30" dirty="0">
                <a:latin typeface="Arimo"/>
                <a:cs typeface="Arimo"/>
              </a:rPr>
              <a:t>I/O </a:t>
            </a:r>
            <a:r>
              <a:rPr sz="2400" spc="-130" dirty="0">
                <a:latin typeface="Arimo"/>
                <a:cs typeface="Arimo"/>
              </a:rPr>
              <a:t>devices </a:t>
            </a:r>
            <a:r>
              <a:rPr sz="2400" spc="25" dirty="0">
                <a:latin typeface="Arimo"/>
                <a:cs typeface="Arimo"/>
              </a:rPr>
              <a:t>to </a:t>
            </a:r>
            <a:r>
              <a:rPr sz="2400" spc="-120" dirty="0">
                <a:latin typeface="Arimo"/>
                <a:cs typeface="Arimo"/>
              </a:rPr>
              <a:t>execute </a:t>
            </a:r>
            <a:r>
              <a:rPr sz="2400" spc="-20" dirty="0">
                <a:latin typeface="Arimo"/>
                <a:cs typeface="Arimo"/>
              </a:rPr>
              <a:t>the</a:t>
            </a:r>
            <a:r>
              <a:rPr sz="2400" spc="-165" dirty="0">
                <a:latin typeface="Arimo"/>
                <a:cs typeface="Arimo"/>
              </a:rPr>
              <a:t> </a:t>
            </a:r>
            <a:r>
              <a:rPr sz="2400" spc="-40" dirty="0">
                <a:latin typeface="Arimo"/>
                <a:cs typeface="Arimo"/>
              </a:rPr>
              <a:t>instruction.</a:t>
            </a:r>
            <a:endParaRPr sz="2400" dirty="0">
              <a:latin typeface="Arimo"/>
              <a:cs typeface="Arimo"/>
            </a:endParaRPr>
          </a:p>
        </p:txBody>
      </p:sp>
      <p:sp>
        <p:nvSpPr>
          <p:cNvPr id="2" name="Footer Placeholder 1"/>
          <p:cNvSpPr>
            <a:spLocks noGrp="1"/>
          </p:cNvSpPr>
          <p:nvPr>
            <p:ph type="ftr" sz="quarter" idx="11"/>
          </p:nvPr>
        </p:nvSpPr>
        <p:spPr/>
        <p:txBody>
          <a:bodyPr/>
          <a:lstStyle/>
          <a:p>
            <a:r>
              <a:rPr lang="sv-SE"/>
              <a:t>Nilanjan Byabarta. Department of CSE. UEM Kolkata</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1826176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a:spLocks noGrp="1"/>
          </p:cNvSpPr>
          <p:nvPr>
            <p:ph type="title"/>
          </p:nvPr>
        </p:nvSpPr>
        <p:spPr>
          <a:xfrm>
            <a:off x="2154064" y="578684"/>
            <a:ext cx="6877119" cy="640080"/>
          </a:xfrm>
        </p:spPr>
        <p:txBody>
          <a:bodyPr/>
          <a:lstStyle/>
          <a:p>
            <a:r>
              <a:rPr lang="en-IN" b="1" spc="-45" dirty="0">
                <a:latin typeface="Carlito"/>
                <a:cs typeface="Carlito"/>
              </a:rPr>
              <a:t>Instruction</a:t>
            </a:r>
            <a:r>
              <a:rPr lang="en-IN" b="1" spc="55" dirty="0">
                <a:latin typeface="Carlito"/>
                <a:cs typeface="Carlito"/>
              </a:rPr>
              <a:t> </a:t>
            </a:r>
            <a:r>
              <a:rPr lang="en-IN" b="1" spc="-45" dirty="0">
                <a:latin typeface="Carlito"/>
                <a:cs typeface="Carlito"/>
              </a:rPr>
              <a:t>cycle</a:t>
            </a:r>
            <a:endParaRPr lang="en-US" dirty="0">
              <a:latin typeface="Segoe UI Light" panose="020B0502040204020203" pitchFamily="34" charset="0"/>
              <a:cs typeface="Segoe UI Light" panose="020B0502040204020203" pitchFamily="34" charset="0"/>
            </a:endParaRPr>
          </a:p>
        </p:txBody>
      </p:sp>
      <p:sp>
        <p:nvSpPr>
          <p:cNvPr id="6" name="object 5"/>
          <p:cNvSpPr txBox="1"/>
          <p:nvPr/>
        </p:nvSpPr>
        <p:spPr>
          <a:xfrm>
            <a:off x="444804" y="1930636"/>
            <a:ext cx="10828442" cy="3580467"/>
          </a:xfrm>
          <a:prstGeom prst="rect">
            <a:avLst/>
          </a:prstGeom>
        </p:spPr>
        <p:txBody>
          <a:bodyPr vert="horz" wrap="square" lIns="0" tIns="12700" rIns="0" bIns="0" rtlCol="0">
            <a:spAutoFit/>
          </a:bodyPr>
          <a:lstStyle/>
          <a:p>
            <a:pPr marL="356870" marR="6350" algn="just">
              <a:lnSpc>
                <a:spcPct val="100000"/>
              </a:lnSpc>
              <a:spcBef>
                <a:spcPts val="100"/>
              </a:spcBef>
            </a:pPr>
            <a:r>
              <a:rPr sz="2400" spc="-20" dirty="0">
                <a:latin typeface="Arimo"/>
                <a:cs typeface="Arimo"/>
              </a:rPr>
              <a:t>the </a:t>
            </a:r>
            <a:r>
              <a:rPr sz="2400" spc="-100" dirty="0">
                <a:latin typeface="Arimo"/>
                <a:cs typeface="Arimo"/>
              </a:rPr>
              <a:t>microprocessor </a:t>
            </a:r>
            <a:r>
              <a:rPr sz="2400" spc="-135" dirty="0">
                <a:latin typeface="Arimo"/>
                <a:cs typeface="Arimo"/>
              </a:rPr>
              <a:t>asserts </a:t>
            </a:r>
            <a:r>
              <a:rPr sz="2400" spc="-80" dirty="0">
                <a:latin typeface="Arimo"/>
                <a:cs typeface="Arimo"/>
              </a:rPr>
              <a:t>when </a:t>
            </a:r>
            <a:r>
              <a:rPr sz="2400" spc="75" dirty="0">
                <a:latin typeface="Arimo"/>
                <a:cs typeface="Arimo"/>
              </a:rPr>
              <a:t>it </a:t>
            </a:r>
            <a:r>
              <a:rPr sz="2400" spc="-125" dirty="0">
                <a:latin typeface="Arimo"/>
                <a:cs typeface="Arimo"/>
              </a:rPr>
              <a:t>is </a:t>
            </a:r>
            <a:r>
              <a:rPr sz="2400" spc="-100" dirty="0">
                <a:latin typeface="Arimo"/>
                <a:cs typeface="Arimo"/>
              </a:rPr>
              <a:t>ready </a:t>
            </a:r>
            <a:r>
              <a:rPr sz="2400" spc="25" dirty="0">
                <a:latin typeface="Arimo"/>
                <a:cs typeface="Arimo"/>
              </a:rPr>
              <a:t>to </a:t>
            </a:r>
            <a:r>
              <a:rPr sz="2400" spc="-100" dirty="0">
                <a:latin typeface="Arimo"/>
                <a:cs typeface="Arimo"/>
              </a:rPr>
              <a:t>read </a:t>
            </a:r>
            <a:r>
              <a:rPr sz="2400" spc="-90" dirty="0">
                <a:latin typeface="Arimo"/>
                <a:cs typeface="Arimo"/>
              </a:rPr>
              <a:t>data  </a:t>
            </a:r>
            <a:r>
              <a:rPr sz="2400" spc="-25" dirty="0">
                <a:latin typeface="Arimo"/>
                <a:cs typeface="Arimo"/>
              </a:rPr>
              <a:t>from </a:t>
            </a:r>
            <a:r>
              <a:rPr sz="2400" spc="-75" dirty="0">
                <a:latin typeface="Arimo"/>
                <a:cs typeface="Arimo"/>
              </a:rPr>
              <a:t>memory </a:t>
            </a:r>
            <a:r>
              <a:rPr sz="2400" spc="-15" dirty="0">
                <a:latin typeface="Arimo"/>
                <a:cs typeface="Arimo"/>
              </a:rPr>
              <a:t>or </a:t>
            </a:r>
            <a:r>
              <a:rPr sz="2400" spc="-30" dirty="0">
                <a:latin typeface="Arimo"/>
                <a:cs typeface="Arimo"/>
              </a:rPr>
              <a:t>I/O</a:t>
            </a:r>
            <a:r>
              <a:rPr sz="2400" spc="-229" dirty="0">
                <a:latin typeface="Arimo"/>
                <a:cs typeface="Arimo"/>
              </a:rPr>
              <a:t> </a:t>
            </a:r>
            <a:r>
              <a:rPr sz="2400" spc="-100" dirty="0">
                <a:latin typeface="Arimo"/>
                <a:cs typeface="Arimo"/>
              </a:rPr>
              <a:t>device</a:t>
            </a:r>
            <a:r>
              <a:rPr lang="en-US" sz="2400" spc="-100" dirty="0">
                <a:latin typeface="Arimo"/>
                <a:cs typeface="Arimo"/>
              </a:rPr>
              <a:t>.</a:t>
            </a:r>
          </a:p>
          <a:p>
            <a:pPr marL="356870" marR="6350" algn="just">
              <a:lnSpc>
                <a:spcPct val="100000"/>
              </a:lnSpc>
              <a:spcBef>
                <a:spcPts val="100"/>
              </a:spcBef>
            </a:pPr>
            <a:endParaRPr sz="2400" dirty="0">
              <a:latin typeface="Arimo"/>
              <a:cs typeface="Arimo"/>
            </a:endParaRPr>
          </a:p>
          <a:p>
            <a:pPr marL="356870" marR="5080" indent="-344805" algn="just">
              <a:lnSpc>
                <a:spcPct val="100000"/>
              </a:lnSpc>
              <a:spcBef>
                <a:spcPts val="600"/>
              </a:spcBef>
              <a:buFont typeface="Arial"/>
              <a:buChar char="•"/>
              <a:tabLst>
                <a:tab pos="357505" algn="l"/>
              </a:tabLst>
            </a:pPr>
            <a:r>
              <a:rPr sz="2400" spc="-105" dirty="0">
                <a:latin typeface="Arimo"/>
                <a:cs typeface="Arimo"/>
              </a:rPr>
              <a:t>When </a:t>
            </a:r>
            <a:r>
              <a:rPr sz="2400" b="1" spc="-10" dirty="0">
                <a:latin typeface="Carlito"/>
                <a:cs typeface="Carlito"/>
              </a:rPr>
              <a:t>READ </a:t>
            </a:r>
            <a:r>
              <a:rPr sz="2400" spc="-120" dirty="0">
                <a:latin typeface="Arimo"/>
                <a:cs typeface="Arimo"/>
              </a:rPr>
              <a:t>signal </a:t>
            </a:r>
            <a:r>
              <a:rPr sz="2400" spc="-125" dirty="0">
                <a:latin typeface="Arimo"/>
                <a:cs typeface="Arimo"/>
              </a:rPr>
              <a:t>is </a:t>
            </a:r>
            <a:r>
              <a:rPr sz="2400" spc="-120" dirty="0">
                <a:latin typeface="Arimo"/>
                <a:cs typeface="Arimo"/>
              </a:rPr>
              <a:t>asserted </a:t>
            </a:r>
            <a:r>
              <a:rPr sz="2400" spc="-20" dirty="0">
                <a:latin typeface="Arimo"/>
                <a:cs typeface="Arimo"/>
              </a:rPr>
              <a:t>the </a:t>
            </a:r>
            <a:r>
              <a:rPr sz="2400" spc="-75" dirty="0">
                <a:latin typeface="Arimo"/>
                <a:cs typeface="Arimo"/>
              </a:rPr>
              <a:t>memory </a:t>
            </a:r>
            <a:r>
              <a:rPr sz="2400" spc="-145" dirty="0">
                <a:latin typeface="Arimo"/>
                <a:cs typeface="Arimo"/>
              </a:rPr>
              <a:t>subsystem </a:t>
            </a:r>
            <a:r>
              <a:rPr sz="2400" spc="-140" dirty="0">
                <a:latin typeface="Arimo"/>
                <a:cs typeface="Arimo"/>
              </a:rPr>
              <a:t>places  </a:t>
            </a:r>
            <a:r>
              <a:rPr sz="2400" spc="-20" dirty="0">
                <a:latin typeface="Arimo"/>
                <a:cs typeface="Arimo"/>
              </a:rPr>
              <a:t>the </a:t>
            </a:r>
            <a:r>
              <a:rPr sz="2400" spc="-45" dirty="0">
                <a:latin typeface="Arimo"/>
                <a:cs typeface="Arimo"/>
              </a:rPr>
              <a:t>instruction </a:t>
            </a:r>
            <a:r>
              <a:rPr sz="2400" spc="-125" dirty="0">
                <a:latin typeface="Arimo"/>
                <a:cs typeface="Arimo"/>
              </a:rPr>
              <a:t>code </a:t>
            </a:r>
            <a:r>
              <a:rPr sz="2400" spc="-105" dirty="0">
                <a:latin typeface="Arimo"/>
                <a:cs typeface="Arimo"/>
              </a:rPr>
              <a:t>be </a:t>
            </a:r>
            <a:r>
              <a:rPr sz="2400" spc="-75" dirty="0">
                <a:latin typeface="Arimo"/>
                <a:cs typeface="Arimo"/>
              </a:rPr>
              <a:t>fetched </a:t>
            </a:r>
            <a:r>
              <a:rPr sz="2400" spc="-70" dirty="0">
                <a:latin typeface="Arimo"/>
                <a:cs typeface="Arimo"/>
              </a:rPr>
              <a:t>on </a:t>
            </a:r>
            <a:r>
              <a:rPr sz="2400" spc="15" dirty="0">
                <a:latin typeface="Arimo"/>
                <a:cs typeface="Arimo"/>
              </a:rPr>
              <a:t>to </a:t>
            </a:r>
            <a:r>
              <a:rPr sz="2400" spc="-20" dirty="0">
                <a:latin typeface="Arimo"/>
                <a:cs typeface="Arimo"/>
              </a:rPr>
              <a:t>the </a:t>
            </a:r>
            <a:r>
              <a:rPr sz="2400" spc="-70" dirty="0">
                <a:latin typeface="Arimo"/>
                <a:cs typeface="Arimo"/>
              </a:rPr>
              <a:t>computer </a:t>
            </a:r>
            <a:r>
              <a:rPr sz="2400" spc="-150" dirty="0">
                <a:latin typeface="Arimo"/>
                <a:cs typeface="Arimo"/>
              </a:rPr>
              <a:t>system’s  </a:t>
            </a:r>
            <a:r>
              <a:rPr sz="2400" spc="-90" dirty="0">
                <a:latin typeface="Arimo"/>
                <a:cs typeface="Arimo"/>
              </a:rPr>
              <a:t>data </a:t>
            </a:r>
            <a:r>
              <a:rPr sz="2400" spc="-114" dirty="0">
                <a:latin typeface="Arimo"/>
                <a:cs typeface="Arimo"/>
              </a:rPr>
              <a:t>bus. </a:t>
            </a:r>
            <a:r>
              <a:rPr sz="2400" spc="-170" dirty="0">
                <a:latin typeface="Arimo"/>
                <a:cs typeface="Arimo"/>
              </a:rPr>
              <a:t>The </a:t>
            </a:r>
            <a:r>
              <a:rPr sz="2400" spc="-100" dirty="0">
                <a:latin typeface="Arimo"/>
                <a:cs typeface="Arimo"/>
              </a:rPr>
              <a:t>microprocessor </a:t>
            </a:r>
            <a:r>
              <a:rPr sz="2400" spc="-45" dirty="0">
                <a:latin typeface="Arimo"/>
                <a:cs typeface="Arimo"/>
              </a:rPr>
              <a:t>then </a:t>
            </a:r>
            <a:r>
              <a:rPr sz="2400" spc="-55" dirty="0">
                <a:latin typeface="Arimo"/>
                <a:cs typeface="Arimo"/>
              </a:rPr>
              <a:t>inputs </a:t>
            </a:r>
            <a:r>
              <a:rPr sz="2400" spc="-20" dirty="0">
                <a:latin typeface="Arimo"/>
                <a:cs typeface="Arimo"/>
              </a:rPr>
              <a:t>the </a:t>
            </a:r>
            <a:r>
              <a:rPr sz="2400" spc="-95" dirty="0">
                <a:latin typeface="Arimo"/>
                <a:cs typeface="Arimo"/>
              </a:rPr>
              <a:t>data </a:t>
            </a:r>
            <a:r>
              <a:rPr sz="2400" spc="-25" dirty="0">
                <a:latin typeface="Arimo"/>
                <a:cs typeface="Arimo"/>
              </a:rPr>
              <a:t>from </a:t>
            </a:r>
            <a:r>
              <a:rPr sz="2400" spc="-30" dirty="0">
                <a:latin typeface="Arimo"/>
                <a:cs typeface="Arimo"/>
              </a:rPr>
              <a:t>the  </a:t>
            </a:r>
            <a:r>
              <a:rPr sz="2400" spc="-130" dirty="0">
                <a:latin typeface="Arimo"/>
                <a:cs typeface="Arimo"/>
              </a:rPr>
              <a:t>bus </a:t>
            </a:r>
            <a:r>
              <a:rPr sz="2400" spc="-110" dirty="0">
                <a:latin typeface="Arimo"/>
                <a:cs typeface="Arimo"/>
              </a:rPr>
              <a:t>and </a:t>
            </a:r>
            <a:r>
              <a:rPr sz="2400" spc="-105" dirty="0">
                <a:latin typeface="Arimo"/>
                <a:cs typeface="Arimo"/>
              </a:rPr>
              <a:t>stores </a:t>
            </a:r>
            <a:r>
              <a:rPr sz="2400" spc="-35" dirty="0">
                <a:latin typeface="Arimo"/>
                <a:cs typeface="Arimo"/>
              </a:rPr>
              <a:t>its internal</a:t>
            </a:r>
            <a:r>
              <a:rPr sz="2400" spc="-120" dirty="0">
                <a:latin typeface="Arimo"/>
                <a:cs typeface="Arimo"/>
              </a:rPr>
              <a:t> </a:t>
            </a:r>
            <a:r>
              <a:rPr sz="2400" spc="-100" dirty="0">
                <a:latin typeface="Arimo"/>
                <a:cs typeface="Arimo"/>
              </a:rPr>
              <a:t>register.</a:t>
            </a:r>
            <a:endParaRPr lang="en-US" sz="2400" spc="-100" dirty="0">
              <a:latin typeface="Arimo"/>
              <a:cs typeface="Arimo"/>
            </a:endParaRPr>
          </a:p>
          <a:p>
            <a:pPr marL="12065" marR="5080" algn="just">
              <a:lnSpc>
                <a:spcPct val="100000"/>
              </a:lnSpc>
              <a:spcBef>
                <a:spcPts val="600"/>
              </a:spcBef>
              <a:tabLst>
                <a:tab pos="357505" algn="l"/>
              </a:tabLst>
            </a:pPr>
            <a:endParaRPr sz="2400" dirty="0">
              <a:latin typeface="Arimo"/>
              <a:cs typeface="Arimo"/>
            </a:endParaRPr>
          </a:p>
          <a:p>
            <a:pPr marL="356870" indent="-344805" algn="just">
              <a:lnSpc>
                <a:spcPct val="100000"/>
              </a:lnSpc>
              <a:spcBef>
                <a:spcPts val="610"/>
              </a:spcBef>
              <a:buFont typeface="Arial"/>
              <a:buChar char="•"/>
              <a:tabLst>
                <a:tab pos="357505" algn="l"/>
              </a:tabLst>
            </a:pPr>
            <a:r>
              <a:rPr sz="2400" b="1" spc="-10" dirty="0">
                <a:latin typeface="Carlito"/>
                <a:cs typeface="Carlito"/>
              </a:rPr>
              <a:t>READ </a:t>
            </a:r>
            <a:r>
              <a:rPr sz="2400" spc="-120" dirty="0">
                <a:latin typeface="Arimo"/>
                <a:cs typeface="Arimo"/>
              </a:rPr>
              <a:t>signal </a:t>
            </a:r>
            <a:r>
              <a:rPr sz="2400" spc="-195" dirty="0">
                <a:latin typeface="Arimo"/>
                <a:cs typeface="Arimo"/>
              </a:rPr>
              <a:t>causes </a:t>
            </a:r>
            <a:r>
              <a:rPr sz="2400" spc="-20" dirty="0">
                <a:latin typeface="Arimo"/>
                <a:cs typeface="Arimo"/>
              </a:rPr>
              <a:t>the </a:t>
            </a:r>
            <a:r>
              <a:rPr sz="2400" spc="-75" dirty="0">
                <a:latin typeface="Arimo"/>
                <a:cs typeface="Arimo"/>
              </a:rPr>
              <a:t>memory </a:t>
            </a:r>
            <a:r>
              <a:rPr sz="2400" spc="25" dirty="0">
                <a:latin typeface="Arimo"/>
                <a:cs typeface="Arimo"/>
              </a:rPr>
              <a:t>to </a:t>
            </a:r>
            <a:r>
              <a:rPr sz="2400" spc="-100" dirty="0">
                <a:latin typeface="Arimo"/>
                <a:cs typeface="Arimo"/>
              </a:rPr>
              <a:t>read </a:t>
            </a:r>
            <a:r>
              <a:rPr sz="2400" spc="-20" dirty="0">
                <a:latin typeface="Arimo"/>
                <a:cs typeface="Arimo"/>
              </a:rPr>
              <a:t>the </a:t>
            </a:r>
            <a:r>
              <a:rPr sz="2400" spc="-85" dirty="0">
                <a:latin typeface="Arimo"/>
                <a:cs typeface="Arimo"/>
              </a:rPr>
              <a:t>data, </a:t>
            </a:r>
            <a:r>
              <a:rPr sz="2400" spc="-20" dirty="0">
                <a:latin typeface="Arimo"/>
                <a:cs typeface="Arimo"/>
              </a:rPr>
              <a:t>the</a:t>
            </a:r>
            <a:r>
              <a:rPr sz="2400" spc="-100" dirty="0">
                <a:latin typeface="Arimo"/>
                <a:cs typeface="Arimo"/>
              </a:rPr>
              <a:t> </a:t>
            </a:r>
            <a:r>
              <a:rPr sz="2400" b="1" dirty="0">
                <a:latin typeface="Carlito"/>
                <a:cs typeface="Carlito"/>
              </a:rPr>
              <a:t>WRITE</a:t>
            </a:r>
            <a:endParaRPr sz="2400" dirty="0">
              <a:latin typeface="Carlito"/>
              <a:cs typeface="Carlito"/>
            </a:endParaRPr>
          </a:p>
          <a:p>
            <a:pPr marL="12700" algn="just">
              <a:lnSpc>
                <a:spcPct val="100000"/>
              </a:lnSpc>
            </a:pPr>
            <a:r>
              <a:rPr lang="en-US" sz="2400" spc="-55" dirty="0">
                <a:latin typeface="Arimo"/>
                <a:cs typeface="Arimo"/>
              </a:rPr>
              <a:t>      </a:t>
            </a:r>
            <a:r>
              <a:rPr sz="2400" spc="-55" dirty="0">
                <a:latin typeface="Arimo"/>
                <a:cs typeface="Arimo"/>
              </a:rPr>
              <a:t>operation </a:t>
            </a:r>
            <a:r>
              <a:rPr sz="2400" spc="-195" dirty="0">
                <a:latin typeface="Arimo"/>
                <a:cs typeface="Arimo"/>
              </a:rPr>
              <a:t>causes </a:t>
            </a:r>
            <a:r>
              <a:rPr sz="2400" spc="-20" dirty="0">
                <a:latin typeface="Arimo"/>
                <a:cs typeface="Arimo"/>
              </a:rPr>
              <a:t>the </a:t>
            </a:r>
            <a:r>
              <a:rPr sz="2400" spc="-75" dirty="0">
                <a:latin typeface="Arimo"/>
                <a:cs typeface="Arimo"/>
              </a:rPr>
              <a:t>memory </a:t>
            </a:r>
            <a:r>
              <a:rPr sz="2400" spc="25" dirty="0">
                <a:latin typeface="Arimo"/>
                <a:cs typeface="Arimo"/>
              </a:rPr>
              <a:t>to </a:t>
            </a:r>
            <a:r>
              <a:rPr sz="2400" spc="-75" dirty="0">
                <a:latin typeface="Arimo"/>
                <a:cs typeface="Arimo"/>
              </a:rPr>
              <a:t>store </a:t>
            </a:r>
            <a:r>
              <a:rPr sz="2400" spc="-20" dirty="0">
                <a:latin typeface="Arimo"/>
                <a:cs typeface="Arimo"/>
              </a:rPr>
              <a:t>the</a:t>
            </a:r>
            <a:r>
              <a:rPr sz="2400" spc="-245" dirty="0">
                <a:latin typeface="Arimo"/>
                <a:cs typeface="Arimo"/>
              </a:rPr>
              <a:t> </a:t>
            </a:r>
            <a:r>
              <a:rPr sz="2400" spc="-90" dirty="0">
                <a:latin typeface="Arimo"/>
                <a:cs typeface="Arimo"/>
              </a:rPr>
              <a:t>data</a:t>
            </a:r>
            <a:endParaRPr sz="2400" dirty="0">
              <a:latin typeface="Arimo"/>
              <a:cs typeface="Arimo"/>
            </a:endParaRPr>
          </a:p>
        </p:txBody>
      </p:sp>
      <p:sp>
        <p:nvSpPr>
          <p:cNvPr id="2" name="Footer Placeholder 1"/>
          <p:cNvSpPr>
            <a:spLocks noGrp="1"/>
          </p:cNvSpPr>
          <p:nvPr>
            <p:ph type="ftr" sz="quarter" idx="11"/>
          </p:nvPr>
        </p:nvSpPr>
        <p:spPr/>
        <p:txBody>
          <a:bodyPr/>
          <a:lstStyle/>
          <a:p>
            <a:r>
              <a:rPr lang="sv-SE"/>
              <a:t>Nilanjan Byabarta. Department of CSE. UEM Kolkata</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11205784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5"/>
          <p:cNvSpPr txBox="1">
            <a:spLocks/>
          </p:cNvSpPr>
          <p:nvPr/>
        </p:nvSpPr>
        <p:spPr>
          <a:xfrm>
            <a:off x="1474796" y="565622"/>
            <a:ext cx="6877119" cy="640080"/>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IN" b="1" spc="-25" dirty="0">
                <a:latin typeface="Carlito"/>
                <a:cs typeface="Carlito"/>
              </a:rPr>
              <a:t>Timing</a:t>
            </a:r>
            <a:r>
              <a:rPr lang="en-IN" b="1" spc="-114" dirty="0">
                <a:latin typeface="Carlito"/>
                <a:cs typeface="Carlito"/>
              </a:rPr>
              <a:t> </a:t>
            </a:r>
            <a:r>
              <a:rPr lang="en-IN" b="1" spc="-45" dirty="0">
                <a:latin typeface="Carlito"/>
                <a:cs typeface="Carlito"/>
              </a:rPr>
              <a:t>diagrams</a:t>
            </a:r>
            <a:endParaRPr lang="en-US" dirty="0">
              <a:latin typeface="Segoe UI Light" panose="020B0502040204020203" pitchFamily="34" charset="0"/>
              <a:cs typeface="Segoe UI Light" panose="020B0502040204020203" pitchFamily="34" charset="0"/>
            </a:endParaRPr>
          </a:p>
        </p:txBody>
      </p:sp>
      <p:sp>
        <p:nvSpPr>
          <p:cNvPr id="8" name="object 3"/>
          <p:cNvSpPr/>
          <p:nvPr/>
        </p:nvSpPr>
        <p:spPr>
          <a:xfrm>
            <a:off x="1907177" y="1874520"/>
            <a:ext cx="7924800" cy="3886200"/>
          </a:xfrm>
          <a:prstGeom prst="rect">
            <a:avLst/>
          </a:prstGeom>
          <a:blipFill>
            <a:blip r:embed="rId2" cstate="print"/>
            <a:stretch>
              <a:fillRect/>
            </a:stretch>
          </a:blipFill>
        </p:spPr>
        <p:txBody>
          <a:bodyPr wrap="square" lIns="0" tIns="0" rIns="0" bIns="0" rtlCol="0"/>
          <a:lstStyle/>
          <a:p>
            <a:endParaRPr/>
          </a:p>
        </p:txBody>
      </p:sp>
      <p:sp>
        <p:nvSpPr>
          <p:cNvPr id="2" name="Footer Placeholder 1"/>
          <p:cNvSpPr>
            <a:spLocks noGrp="1"/>
          </p:cNvSpPr>
          <p:nvPr>
            <p:ph type="ftr" sz="quarter" idx="11"/>
          </p:nvPr>
        </p:nvSpPr>
        <p:spPr/>
        <p:txBody>
          <a:bodyPr/>
          <a:lstStyle/>
          <a:p>
            <a:r>
              <a:rPr lang="sv-SE"/>
              <a:t>Nilanjan Byabarta. Department of CSE. UEM Kolkata</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32</a:t>
            </a:fld>
            <a:endParaRPr lang="en-US" dirty="0"/>
          </a:p>
        </p:txBody>
      </p:sp>
    </p:spTree>
    <p:extLst>
      <p:ext uri="{BB962C8B-B14F-4D97-AF65-F5344CB8AC3E}">
        <p14:creationId xmlns:p14="http://schemas.microsoft.com/office/powerpoint/2010/main" val="24407883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a:xfrm>
            <a:off x="1553172" y="461119"/>
            <a:ext cx="6877119" cy="640080"/>
          </a:xfrm>
        </p:spPr>
        <p:txBody>
          <a:bodyPr/>
          <a:lstStyle/>
          <a:p>
            <a:r>
              <a:rPr lang="en-IN" spc="-625" dirty="0"/>
              <a:t>CPU</a:t>
            </a:r>
            <a:r>
              <a:rPr lang="en-IN" spc="-345" dirty="0"/>
              <a:t>  </a:t>
            </a:r>
            <a:r>
              <a:rPr lang="en-IN" spc="-245" dirty="0"/>
              <a:t>Organization</a:t>
            </a:r>
            <a:endParaRPr lang="en-US" dirty="0">
              <a:latin typeface="Segoe UI Light" panose="020B0502040204020203" pitchFamily="34" charset="0"/>
              <a:cs typeface="Segoe UI Light" panose="020B0502040204020203" pitchFamily="34" charset="0"/>
            </a:endParaRPr>
          </a:p>
        </p:txBody>
      </p:sp>
      <p:sp>
        <p:nvSpPr>
          <p:cNvPr id="5" name="object 2"/>
          <p:cNvSpPr txBox="1"/>
          <p:nvPr/>
        </p:nvSpPr>
        <p:spPr>
          <a:xfrm>
            <a:off x="2005815" y="2691964"/>
            <a:ext cx="8246745" cy="391160"/>
          </a:xfrm>
          <a:prstGeom prst="rect">
            <a:avLst/>
          </a:prstGeom>
        </p:spPr>
        <p:txBody>
          <a:bodyPr vert="horz" wrap="square" lIns="0" tIns="12700" rIns="0" bIns="0" rtlCol="0">
            <a:spAutoFit/>
          </a:bodyPr>
          <a:lstStyle/>
          <a:p>
            <a:pPr marL="12700">
              <a:lnSpc>
                <a:spcPct val="100000"/>
              </a:lnSpc>
              <a:spcBef>
                <a:spcPts val="100"/>
              </a:spcBef>
              <a:tabLst>
                <a:tab pos="2475865" algn="l"/>
                <a:tab pos="3140710" algn="l"/>
                <a:tab pos="4009390" algn="l"/>
                <a:tab pos="4872355" algn="l"/>
                <a:tab pos="6271895" algn="l"/>
                <a:tab pos="7451725" algn="l"/>
              </a:tabLst>
            </a:pPr>
            <a:r>
              <a:rPr sz="2400" spc="-240" dirty="0">
                <a:latin typeface="Arimo"/>
                <a:cs typeface="Arimo"/>
              </a:rPr>
              <a:t>Ce</a:t>
            </a:r>
            <a:r>
              <a:rPr sz="2400" spc="-220" dirty="0">
                <a:latin typeface="Arimo"/>
                <a:cs typeface="Arimo"/>
              </a:rPr>
              <a:t>n</a:t>
            </a:r>
            <a:r>
              <a:rPr sz="2400" spc="140" dirty="0">
                <a:latin typeface="Arimo"/>
                <a:cs typeface="Arimo"/>
              </a:rPr>
              <a:t>t</a:t>
            </a:r>
            <a:r>
              <a:rPr sz="2400" spc="-10" dirty="0">
                <a:latin typeface="Arimo"/>
                <a:cs typeface="Arimo"/>
              </a:rPr>
              <a:t>r</a:t>
            </a:r>
            <a:r>
              <a:rPr sz="2400" spc="-85" dirty="0">
                <a:latin typeface="Arimo"/>
                <a:cs typeface="Arimo"/>
              </a:rPr>
              <a:t>al</a:t>
            </a:r>
            <a:r>
              <a:rPr sz="2400" spc="10" dirty="0">
                <a:latin typeface="Arimo"/>
                <a:cs typeface="Arimo"/>
              </a:rPr>
              <a:t> </a:t>
            </a:r>
            <a:r>
              <a:rPr sz="2400" spc="-70" dirty="0">
                <a:latin typeface="Arimo"/>
                <a:cs typeface="Arimo"/>
              </a:rPr>
              <a:t>p</a:t>
            </a:r>
            <a:r>
              <a:rPr sz="2400" spc="-10" dirty="0">
                <a:latin typeface="Arimo"/>
                <a:cs typeface="Arimo"/>
              </a:rPr>
              <a:t>r</a:t>
            </a:r>
            <a:r>
              <a:rPr sz="2400" spc="-70" dirty="0">
                <a:latin typeface="Arimo"/>
                <a:cs typeface="Arimo"/>
              </a:rPr>
              <a:t>o</a:t>
            </a:r>
            <a:r>
              <a:rPr sz="2400" spc="-200" dirty="0">
                <a:latin typeface="Arimo"/>
                <a:cs typeface="Arimo"/>
              </a:rPr>
              <a:t>c</a:t>
            </a:r>
            <a:r>
              <a:rPr sz="2400" spc="-190" dirty="0">
                <a:latin typeface="Arimo"/>
                <a:cs typeface="Arimo"/>
              </a:rPr>
              <a:t>ess</a:t>
            </a:r>
            <a:r>
              <a:rPr sz="2400" spc="-110" dirty="0">
                <a:latin typeface="Arimo"/>
                <a:cs typeface="Arimo"/>
              </a:rPr>
              <a:t>i</a:t>
            </a:r>
            <a:r>
              <a:rPr sz="2400" spc="-70" dirty="0">
                <a:latin typeface="Arimo"/>
                <a:cs typeface="Arimo"/>
              </a:rPr>
              <a:t>n</a:t>
            </a:r>
            <a:r>
              <a:rPr sz="2400" spc="-210" dirty="0">
                <a:latin typeface="Arimo"/>
                <a:cs typeface="Arimo"/>
              </a:rPr>
              <a:t>g</a:t>
            </a:r>
            <a:r>
              <a:rPr sz="2400" dirty="0">
                <a:latin typeface="Arimo"/>
                <a:cs typeface="Arimo"/>
              </a:rPr>
              <a:t>	</a:t>
            </a:r>
            <a:r>
              <a:rPr sz="2400" spc="-70" dirty="0">
                <a:latin typeface="Arimo"/>
                <a:cs typeface="Arimo"/>
              </a:rPr>
              <a:t>un</a:t>
            </a:r>
            <a:r>
              <a:rPr sz="2400" spc="-10" dirty="0">
                <a:latin typeface="Arimo"/>
                <a:cs typeface="Arimo"/>
              </a:rPr>
              <a:t>i</a:t>
            </a:r>
            <a:r>
              <a:rPr sz="2400" spc="135" dirty="0">
                <a:latin typeface="Arimo"/>
                <a:cs typeface="Arimo"/>
              </a:rPr>
              <a:t>t</a:t>
            </a:r>
            <a:r>
              <a:rPr sz="2400" dirty="0">
                <a:latin typeface="Arimo"/>
                <a:cs typeface="Arimo"/>
              </a:rPr>
              <a:t>	</a:t>
            </a:r>
            <a:r>
              <a:rPr sz="2400" spc="-85" dirty="0">
                <a:latin typeface="Arimo"/>
                <a:cs typeface="Arimo"/>
              </a:rPr>
              <a:t>(</a:t>
            </a:r>
            <a:r>
              <a:rPr sz="2400" spc="-320" dirty="0">
                <a:latin typeface="Arimo"/>
                <a:cs typeface="Arimo"/>
              </a:rPr>
              <a:t>CPU</a:t>
            </a:r>
            <a:r>
              <a:rPr sz="2400" spc="-150" dirty="0">
                <a:latin typeface="Arimo"/>
                <a:cs typeface="Arimo"/>
              </a:rPr>
              <a:t>)</a:t>
            </a:r>
            <a:r>
              <a:rPr sz="2400" dirty="0">
                <a:latin typeface="Arimo"/>
                <a:cs typeface="Arimo"/>
              </a:rPr>
              <a:t>	</a:t>
            </a:r>
            <a:r>
              <a:rPr sz="2400" spc="-125" dirty="0">
                <a:latin typeface="Arimo"/>
                <a:cs typeface="Arimo"/>
              </a:rPr>
              <a:t>is</a:t>
            </a:r>
            <a:r>
              <a:rPr sz="2400" dirty="0">
                <a:latin typeface="Arimo"/>
                <a:cs typeface="Arimo"/>
              </a:rPr>
              <a:t> </a:t>
            </a:r>
            <a:r>
              <a:rPr sz="2400" spc="-15" dirty="0">
                <a:latin typeface="Arimo"/>
                <a:cs typeface="Arimo"/>
              </a:rPr>
              <a:t>th</a:t>
            </a:r>
            <a:r>
              <a:rPr sz="2400" spc="-35" dirty="0">
                <a:latin typeface="Arimo"/>
                <a:cs typeface="Arimo"/>
              </a:rPr>
              <a:t>e</a:t>
            </a:r>
            <a:r>
              <a:rPr sz="2400" dirty="0">
                <a:latin typeface="Arimo"/>
                <a:cs typeface="Arimo"/>
              </a:rPr>
              <a:t>	</a:t>
            </a:r>
            <a:r>
              <a:rPr sz="2400" spc="-80" dirty="0">
                <a:latin typeface="Arimo"/>
                <a:cs typeface="Arimo"/>
              </a:rPr>
              <a:t>el</a:t>
            </a:r>
            <a:r>
              <a:rPr sz="2400" spc="-105" dirty="0">
                <a:latin typeface="Arimo"/>
                <a:cs typeface="Arimo"/>
              </a:rPr>
              <a:t>e</a:t>
            </a:r>
            <a:r>
              <a:rPr sz="2400" spc="-200" dirty="0">
                <a:latin typeface="Arimo"/>
                <a:cs typeface="Arimo"/>
              </a:rPr>
              <a:t>c</a:t>
            </a:r>
            <a:r>
              <a:rPr sz="2400" spc="140" dirty="0">
                <a:latin typeface="Arimo"/>
                <a:cs typeface="Arimo"/>
              </a:rPr>
              <a:t>t</a:t>
            </a:r>
            <a:r>
              <a:rPr sz="2400" spc="-10" dirty="0">
                <a:latin typeface="Arimo"/>
                <a:cs typeface="Arimo"/>
              </a:rPr>
              <a:t>r</a:t>
            </a:r>
            <a:r>
              <a:rPr sz="2400" spc="-70" dirty="0">
                <a:latin typeface="Arimo"/>
                <a:cs typeface="Arimo"/>
              </a:rPr>
              <a:t>on</a:t>
            </a:r>
            <a:r>
              <a:rPr sz="2400" spc="-85" dirty="0">
                <a:latin typeface="Arimo"/>
                <a:cs typeface="Arimo"/>
              </a:rPr>
              <a:t>ic</a:t>
            </a:r>
            <a:r>
              <a:rPr sz="2400" dirty="0">
                <a:latin typeface="Arimo"/>
                <a:cs typeface="Arimo"/>
              </a:rPr>
              <a:t>	</a:t>
            </a:r>
            <a:r>
              <a:rPr sz="2400" spc="-200" dirty="0">
                <a:latin typeface="Arimo"/>
                <a:cs typeface="Arimo"/>
              </a:rPr>
              <a:t>c</a:t>
            </a:r>
            <a:r>
              <a:rPr sz="2400" spc="20" dirty="0">
                <a:latin typeface="Arimo"/>
                <a:cs typeface="Arimo"/>
              </a:rPr>
              <a:t>i</a:t>
            </a:r>
            <a:r>
              <a:rPr sz="2400" spc="5" dirty="0">
                <a:latin typeface="Arimo"/>
                <a:cs typeface="Arimo"/>
              </a:rPr>
              <a:t>r</a:t>
            </a:r>
            <a:r>
              <a:rPr sz="2400" spc="-200" dirty="0">
                <a:latin typeface="Arimo"/>
                <a:cs typeface="Arimo"/>
              </a:rPr>
              <a:t>c</a:t>
            </a:r>
            <a:r>
              <a:rPr sz="2400" spc="-70" dirty="0">
                <a:latin typeface="Arimo"/>
                <a:cs typeface="Arimo"/>
              </a:rPr>
              <a:t>u</a:t>
            </a:r>
            <a:r>
              <a:rPr sz="2400" spc="65" dirty="0">
                <a:latin typeface="Arimo"/>
                <a:cs typeface="Arimo"/>
              </a:rPr>
              <a:t>i</a:t>
            </a:r>
            <a:r>
              <a:rPr sz="2400" spc="95" dirty="0">
                <a:latin typeface="Arimo"/>
                <a:cs typeface="Arimo"/>
              </a:rPr>
              <a:t>t</a:t>
            </a:r>
            <a:r>
              <a:rPr sz="2400" spc="-40" dirty="0">
                <a:latin typeface="Arimo"/>
                <a:cs typeface="Arimo"/>
              </a:rPr>
              <a:t>ry</a:t>
            </a:r>
            <a:r>
              <a:rPr sz="2400" dirty="0">
                <a:latin typeface="Arimo"/>
                <a:cs typeface="Arimo"/>
              </a:rPr>
              <a:t>	</a:t>
            </a:r>
            <a:r>
              <a:rPr sz="2400" spc="-35" dirty="0">
                <a:latin typeface="Arimo"/>
                <a:cs typeface="Arimo"/>
              </a:rPr>
              <a:t>w</a:t>
            </a:r>
            <a:r>
              <a:rPr sz="2400" spc="65" dirty="0">
                <a:latin typeface="Arimo"/>
                <a:cs typeface="Arimo"/>
              </a:rPr>
              <a:t>i</a:t>
            </a:r>
            <a:r>
              <a:rPr sz="2400" spc="95" dirty="0">
                <a:latin typeface="Arimo"/>
                <a:cs typeface="Arimo"/>
              </a:rPr>
              <a:t>t</a:t>
            </a:r>
            <a:r>
              <a:rPr sz="2400" spc="-70" dirty="0">
                <a:latin typeface="Arimo"/>
                <a:cs typeface="Arimo"/>
              </a:rPr>
              <a:t>h</a:t>
            </a:r>
            <a:r>
              <a:rPr sz="2400" spc="-30" dirty="0">
                <a:latin typeface="Arimo"/>
                <a:cs typeface="Arimo"/>
              </a:rPr>
              <a:t>in</a:t>
            </a:r>
            <a:endParaRPr sz="2400" dirty="0">
              <a:latin typeface="Arimo"/>
              <a:cs typeface="Arimo"/>
            </a:endParaRPr>
          </a:p>
        </p:txBody>
      </p:sp>
      <p:sp>
        <p:nvSpPr>
          <p:cNvPr id="6" name="object 3"/>
          <p:cNvSpPr txBox="1"/>
          <p:nvPr/>
        </p:nvSpPr>
        <p:spPr>
          <a:xfrm>
            <a:off x="2005815" y="3057673"/>
            <a:ext cx="3256915" cy="391795"/>
          </a:xfrm>
          <a:prstGeom prst="rect">
            <a:avLst/>
          </a:prstGeom>
        </p:spPr>
        <p:txBody>
          <a:bodyPr vert="horz" wrap="square" lIns="0" tIns="12700" rIns="0" bIns="0" rtlCol="0">
            <a:spAutoFit/>
          </a:bodyPr>
          <a:lstStyle/>
          <a:p>
            <a:pPr marL="12700">
              <a:lnSpc>
                <a:spcPct val="100000"/>
              </a:lnSpc>
              <a:spcBef>
                <a:spcPts val="100"/>
              </a:spcBef>
              <a:tabLst>
                <a:tab pos="341630" algn="l"/>
                <a:tab pos="1729105" algn="l"/>
                <a:tab pos="2420620" algn="l"/>
              </a:tabLst>
            </a:pPr>
            <a:r>
              <a:rPr sz="2400" spc="-185" dirty="0">
                <a:latin typeface="Arimo"/>
                <a:cs typeface="Arimo"/>
              </a:rPr>
              <a:t>a	</a:t>
            </a:r>
            <a:r>
              <a:rPr sz="2400" spc="-220" dirty="0">
                <a:latin typeface="Arimo"/>
                <a:cs typeface="Arimo"/>
              </a:rPr>
              <a:t>c</a:t>
            </a:r>
            <a:r>
              <a:rPr sz="2400" spc="-40" dirty="0">
                <a:latin typeface="Arimo"/>
                <a:cs typeface="Arimo"/>
              </a:rPr>
              <a:t>ompu</a:t>
            </a:r>
            <a:r>
              <a:rPr sz="2400" spc="-35" dirty="0">
                <a:latin typeface="Arimo"/>
                <a:cs typeface="Arimo"/>
              </a:rPr>
              <a:t>t</a:t>
            </a:r>
            <a:r>
              <a:rPr sz="2400" spc="-160" dirty="0">
                <a:latin typeface="Arimo"/>
                <a:cs typeface="Arimo"/>
              </a:rPr>
              <a:t>e</a:t>
            </a:r>
            <a:r>
              <a:rPr sz="2400" spc="35" dirty="0">
                <a:latin typeface="Arimo"/>
                <a:cs typeface="Arimo"/>
              </a:rPr>
              <a:t>r</a:t>
            </a:r>
            <a:r>
              <a:rPr sz="2400" dirty="0">
                <a:latin typeface="Arimo"/>
                <a:cs typeface="Arimo"/>
              </a:rPr>
              <a:t>	</a:t>
            </a:r>
            <a:r>
              <a:rPr sz="2400" spc="140" dirty="0">
                <a:latin typeface="Arimo"/>
                <a:cs typeface="Arimo"/>
              </a:rPr>
              <a:t>t</a:t>
            </a:r>
            <a:r>
              <a:rPr sz="2400" spc="-70" dirty="0">
                <a:latin typeface="Arimo"/>
                <a:cs typeface="Arimo"/>
              </a:rPr>
              <a:t>h</a:t>
            </a:r>
            <a:r>
              <a:rPr sz="2400" spc="-235" dirty="0">
                <a:latin typeface="Arimo"/>
                <a:cs typeface="Arimo"/>
              </a:rPr>
              <a:t>a</a:t>
            </a:r>
            <a:r>
              <a:rPr sz="2400" spc="135" dirty="0">
                <a:latin typeface="Arimo"/>
                <a:cs typeface="Arimo"/>
              </a:rPr>
              <a:t>t</a:t>
            </a:r>
            <a:r>
              <a:rPr sz="2400" dirty="0">
                <a:latin typeface="Arimo"/>
                <a:cs typeface="Arimo"/>
              </a:rPr>
              <a:t>	</a:t>
            </a:r>
            <a:r>
              <a:rPr sz="2400" spc="-220" dirty="0">
                <a:latin typeface="Arimo"/>
                <a:cs typeface="Arimo"/>
              </a:rPr>
              <a:t>c</a:t>
            </a:r>
            <a:r>
              <a:rPr sz="2400" spc="-45" dirty="0">
                <a:latin typeface="Arimo"/>
                <a:cs typeface="Arimo"/>
              </a:rPr>
              <a:t>arri</a:t>
            </a:r>
            <a:r>
              <a:rPr sz="2400" spc="-85" dirty="0">
                <a:latin typeface="Arimo"/>
                <a:cs typeface="Arimo"/>
              </a:rPr>
              <a:t>e</a:t>
            </a:r>
            <a:r>
              <a:rPr sz="2400" spc="-265" dirty="0">
                <a:latin typeface="Arimo"/>
                <a:cs typeface="Arimo"/>
              </a:rPr>
              <a:t>s</a:t>
            </a:r>
            <a:endParaRPr sz="2400" dirty="0">
              <a:latin typeface="Arimo"/>
              <a:cs typeface="Arimo"/>
            </a:endParaRPr>
          </a:p>
        </p:txBody>
      </p:sp>
      <p:sp>
        <p:nvSpPr>
          <p:cNvPr id="9" name="object 4"/>
          <p:cNvSpPr txBox="1"/>
          <p:nvPr/>
        </p:nvSpPr>
        <p:spPr>
          <a:xfrm>
            <a:off x="3752903" y="3423738"/>
            <a:ext cx="1412240" cy="391160"/>
          </a:xfrm>
          <a:prstGeom prst="rect">
            <a:avLst/>
          </a:prstGeom>
        </p:spPr>
        <p:txBody>
          <a:bodyPr vert="horz" wrap="square" lIns="0" tIns="12700" rIns="0" bIns="0" rtlCol="0">
            <a:spAutoFit/>
          </a:bodyPr>
          <a:lstStyle/>
          <a:p>
            <a:pPr marL="12700">
              <a:lnSpc>
                <a:spcPct val="100000"/>
              </a:lnSpc>
              <a:spcBef>
                <a:spcPts val="100"/>
              </a:spcBef>
            </a:pPr>
            <a:r>
              <a:rPr sz="2400" spc="-60" dirty="0">
                <a:latin typeface="Arimo"/>
                <a:cs typeface="Arimo"/>
              </a:rPr>
              <a:t>performing</a:t>
            </a:r>
            <a:endParaRPr sz="2400">
              <a:latin typeface="Arimo"/>
              <a:cs typeface="Arimo"/>
            </a:endParaRPr>
          </a:p>
        </p:txBody>
      </p:sp>
      <p:sp>
        <p:nvSpPr>
          <p:cNvPr id="10" name="object 5"/>
          <p:cNvSpPr txBox="1"/>
          <p:nvPr/>
        </p:nvSpPr>
        <p:spPr>
          <a:xfrm>
            <a:off x="5402506" y="3057673"/>
            <a:ext cx="3461385" cy="757555"/>
          </a:xfrm>
          <a:prstGeom prst="rect">
            <a:avLst/>
          </a:prstGeom>
        </p:spPr>
        <p:txBody>
          <a:bodyPr vert="horz" wrap="square" lIns="0" tIns="12700" rIns="0" bIns="0" rtlCol="0">
            <a:spAutoFit/>
          </a:bodyPr>
          <a:lstStyle/>
          <a:p>
            <a:pPr marL="30480">
              <a:lnSpc>
                <a:spcPct val="100000"/>
              </a:lnSpc>
              <a:spcBef>
                <a:spcPts val="100"/>
              </a:spcBef>
              <a:tabLst>
                <a:tab pos="634365" algn="l"/>
                <a:tab pos="1231900" algn="l"/>
                <a:tab pos="2866390" algn="l"/>
                <a:tab pos="3302000" algn="l"/>
              </a:tabLst>
            </a:pPr>
            <a:r>
              <a:rPr sz="2400" spc="-80" dirty="0">
                <a:latin typeface="Arimo"/>
                <a:cs typeface="Arimo"/>
              </a:rPr>
              <a:t>o</a:t>
            </a:r>
            <a:r>
              <a:rPr sz="2400" spc="-85" dirty="0">
                <a:latin typeface="Arimo"/>
                <a:cs typeface="Arimo"/>
              </a:rPr>
              <a:t>u</a:t>
            </a:r>
            <a:r>
              <a:rPr sz="2400" spc="135" dirty="0">
                <a:latin typeface="Arimo"/>
                <a:cs typeface="Arimo"/>
              </a:rPr>
              <a:t>t</a:t>
            </a:r>
            <a:r>
              <a:rPr sz="2400" dirty="0">
                <a:latin typeface="Arimo"/>
                <a:cs typeface="Arimo"/>
              </a:rPr>
              <a:t>	</a:t>
            </a:r>
            <a:r>
              <a:rPr sz="2400" spc="-15" dirty="0">
                <a:latin typeface="Arimo"/>
                <a:cs typeface="Arimo"/>
              </a:rPr>
              <a:t>th</a:t>
            </a:r>
            <a:r>
              <a:rPr sz="2400" spc="-30" dirty="0">
                <a:latin typeface="Arimo"/>
                <a:cs typeface="Arimo"/>
              </a:rPr>
              <a:t>e</a:t>
            </a:r>
            <a:r>
              <a:rPr sz="2400" dirty="0">
                <a:latin typeface="Arimo"/>
                <a:cs typeface="Arimo"/>
              </a:rPr>
              <a:t>	</a:t>
            </a:r>
            <a:r>
              <a:rPr sz="2400" spc="-20" dirty="0">
                <a:latin typeface="Arimo"/>
                <a:cs typeface="Arimo"/>
              </a:rPr>
              <a:t>i</a:t>
            </a:r>
            <a:r>
              <a:rPr sz="2400" spc="-35" dirty="0">
                <a:latin typeface="Arimo"/>
                <a:cs typeface="Arimo"/>
              </a:rPr>
              <a:t>n</a:t>
            </a:r>
            <a:r>
              <a:rPr sz="2400" spc="-320" dirty="0">
                <a:latin typeface="Arimo"/>
                <a:cs typeface="Arimo"/>
              </a:rPr>
              <a:t>s</a:t>
            </a:r>
            <a:r>
              <a:rPr sz="2400" spc="140" dirty="0">
                <a:latin typeface="Arimo"/>
                <a:cs typeface="Arimo"/>
              </a:rPr>
              <a:t>t</a:t>
            </a:r>
            <a:r>
              <a:rPr sz="2400" spc="10" dirty="0">
                <a:latin typeface="Arimo"/>
                <a:cs typeface="Arimo"/>
              </a:rPr>
              <a:t>r</a:t>
            </a:r>
            <a:r>
              <a:rPr sz="2400" spc="-70" dirty="0">
                <a:latin typeface="Arimo"/>
                <a:cs typeface="Arimo"/>
              </a:rPr>
              <a:t>u</a:t>
            </a:r>
            <a:r>
              <a:rPr sz="2400" spc="-195" dirty="0">
                <a:latin typeface="Arimo"/>
                <a:cs typeface="Arimo"/>
              </a:rPr>
              <a:t>c</a:t>
            </a:r>
            <a:r>
              <a:rPr sz="2400" spc="140" dirty="0">
                <a:latin typeface="Arimo"/>
                <a:cs typeface="Arimo"/>
              </a:rPr>
              <a:t>t</a:t>
            </a:r>
            <a:r>
              <a:rPr sz="2400" spc="-15" dirty="0">
                <a:latin typeface="Arimo"/>
                <a:cs typeface="Arimo"/>
              </a:rPr>
              <a:t>i</a:t>
            </a:r>
            <a:r>
              <a:rPr sz="2400" spc="-60" dirty="0">
                <a:latin typeface="Arimo"/>
                <a:cs typeface="Arimo"/>
              </a:rPr>
              <a:t>o</a:t>
            </a:r>
            <a:r>
              <a:rPr sz="2400" spc="-70" dirty="0">
                <a:latin typeface="Arimo"/>
                <a:cs typeface="Arimo"/>
              </a:rPr>
              <a:t>n</a:t>
            </a:r>
            <a:r>
              <a:rPr sz="2400" spc="-265" dirty="0">
                <a:latin typeface="Arimo"/>
                <a:cs typeface="Arimo"/>
              </a:rPr>
              <a:t>s</a:t>
            </a:r>
            <a:r>
              <a:rPr sz="2400" dirty="0">
                <a:latin typeface="Arimo"/>
                <a:cs typeface="Arimo"/>
              </a:rPr>
              <a:t>	o</a:t>
            </a:r>
            <a:r>
              <a:rPr sz="2400" spc="-5" dirty="0">
                <a:latin typeface="Arimo"/>
                <a:cs typeface="Arimo"/>
              </a:rPr>
              <a:t>f</a:t>
            </a:r>
            <a:r>
              <a:rPr sz="2400" dirty="0">
                <a:latin typeface="Arimo"/>
                <a:cs typeface="Arimo"/>
              </a:rPr>
              <a:t>	</a:t>
            </a:r>
            <a:r>
              <a:rPr sz="2400" spc="-185" dirty="0">
                <a:latin typeface="Arimo"/>
                <a:cs typeface="Arimo"/>
              </a:rPr>
              <a:t>a</a:t>
            </a:r>
            <a:endParaRPr sz="2400" dirty="0">
              <a:latin typeface="Arimo"/>
              <a:cs typeface="Arimo"/>
            </a:endParaRPr>
          </a:p>
          <a:p>
            <a:pPr marL="12700">
              <a:lnSpc>
                <a:spcPct val="100000"/>
              </a:lnSpc>
              <a:tabLst>
                <a:tab pos="688975" algn="l"/>
                <a:tab pos="1969770" algn="l"/>
              </a:tabLst>
            </a:pPr>
            <a:r>
              <a:rPr sz="2400" spc="-20" dirty="0">
                <a:latin typeface="Arimo"/>
                <a:cs typeface="Arimo"/>
              </a:rPr>
              <a:t>the	</a:t>
            </a:r>
            <a:r>
              <a:rPr sz="2400" spc="-140" dirty="0">
                <a:latin typeface="Arimo"/>
                <a:cs typeface="Arimo"/>
              </a:rPr>
              <a:t>basic	</a:t>
            </a:r>
            <a:r>
              <a:rPr sz="2400" spc="-45" dirty="0">
                <a:latin typeface="Arimo"/>
                <a:cs typeface="Arimo"/>
              </a:rPr>
              <a:t>arithmetic,</a:t>
            </a:r>
            <a:endParaRPr sz="2400" dirty="0">
              <a:latin typeface="Arimo"/>
              <a:cs typeface="Arimo"/>
            </a:endParaRPr>
          </a:p>
        </p:txBody>
      </p:sp>
      <p:sp>
        <p:nvSpPr>
          <p:cNvPr id="11" name="object 6"/>
          <p:cNvSpPr txBox="1"/>
          <p:nvPr/>
        </p:nvSpPr>
        <p:spPr>
          <a:xfrm>
            <a:off x="9021752" y="3057673"/>
            <a:ext cx="1231900" cy="757555"/>
          </a:xfrm>
          <a:prstGeom prst="rect">
            <a:avLst/>
          </a:prstGeom>
        </p:spPr>
        <p:txBody>
          <a:bodyPr vert="horz" wrap="square" lIns="0" tIns="12700" rIns="0" bIns="0" rtlCol="0">
            <a:spAutoFit/>
          </a:bodyPr>
          <a:lstStyle/>
          <a:p>
            <a:pPr marR="5080" algn="r">
              <a:lnSpc>
                <a:spcPct val="100000"/>
              </a:lnSpc>
              <a:spcBef>
                <a:spcPts val="100"/>
              </a:spcBef>
            </a:pPr>
            <a:r>
              <a:rPr sz="2400" spc="-220" dirty="0">
                <a:latin typeface="Arimo"/>
                <a:cs typeface="Arimo"/>
              </a:rPr>
              <a:t>c</a:t>
            </a:r>
            <a:r>
              <a:rPr sz="2400" spc="-65" dirty="0">
                <a:latin typeface="Arimo"/>
                <a:cs typeface="Arimo"/>
              </a:rPr>
              <a:t>o</a:t>
            </a:r>
            <a:r>
              <a:rPr sz="2400" spc="-110" dirty="0">
                <a:latin typeface="Arimo"/>
                <a:cs typeface="Arimo"/>
              </a:rPr>
              <a:t>m</a:t>
            </a:r>
            <a:r>
              <a:rPr sz="2400" spc="-70" dirty="0">
                <a:latin typeface="Arimo"/>
                <a:cs typeface="Arimo"/>
              </a:rPr>
              <a:t>p</a:t>
            </a:r>
            <a:r>
              <a:rPr sz="2400" spc="-95" dirty="0">
                <a:latin typeface="Arimo"/>
                <a:cs typeface="Arimo"/>
              </a:rPr>
              <a:t>u</a:t>
            </a:r>
            <a:r>
              <a:rPr sz="2400" spc="120" dirty="0">
                <a:latin typeface="Arimo"/>
                <a:cs typeface="Arimo"/>
              </a:rPr>
              <a:t>t</a:t>
            </a:r>
            <a:r>
              <a:rPr sz="2400" spc="-55" dirty="0">
                <a:latin typeface="Arimo"/>
                <a:cs typeface="Arimo"/>
              </a:rPr>
              <a:t>er</a:t>
            </a:r>
            <a:endParaRPr sz="2400">
              <a:latin typeface="Arimo"/>
              <a:cs typeface="Arimo"/>
            </a:endParaRPr>
          </a:p>
          <a:p>
            <a:pPr marR="6985" algn="r">
              <a:lnSpc>
                <a:spcPct val="100000"/>
              </a:lnSpc>
            </a:pPr>
            <a:r>
              <a:rPr sz="2400" spc="-75" dirty="0">
                <a:latin typeface="Arimo"/>
                <a:cs typeface="Arimo"/>
              </a:rPr>
              <a:t>lo</a:t>
            </a:r>
            <a:r>
              <a:rPr sz="2400" spc="-130" dirty="0">
                <a:latin typeface="Arimo"/>
                <a:cs typeface="Arimo"/>
              </a:rPr>
              <a:t>g</a:t>
            </a:r>
            <a:r>
              <a:rPr sz="2400" spc="-55" dirty="0">
                <a:latin typeface="Arimo"/>
                <a:cs typeface="Arimo"/>
              </a:rPr>
              <a:t>i</a:t>
            </a:r>
            <a:r>
              <a:rPr sz="2400" spc="-150" dirty="0">
                <a:latin typeface="Arimo"/>
                <a:cs typeface="Arimo"/>
              </a:rPr>
              <a:t>c</a:t>
            </a:r>
            <a:r>
              <a:rPr sz="2400" spc="-80" dirty="0">
                <a:latin typeface="Arimo"/>
                <a:cs typeface="Arimo"/>
              </a:rPr>
              <a:t>al,</a:t>
            </a:r>
            <a:endParaRPr sz="2400">
              <a:latin typeface="Arimo"/>
              <a:cs typeface="Arimo"/>
            </a:endParaRPr>
          </a:p>
        </p:txBody>
      </p:sp>
      <p:sp>
        <p:nvSpPr>
          <p:cNvPr id="12" name="object 7"/>
          <p:cNvSpPr txBox="1"/>
          <p:nvPr/>
        </p:nvSpPr>
        <p:spPr>
          <a:xfrm>
            <a:off x="3585263" y="3789574"/>
            <a:ext cx="6668770" cy="391795"/>
          </a:xfrm>
          <a:prstGeom prst="rect">
            <a:avLst/>
          </a:prstGeom>
        </p:spPr>
        <p:txBody>
          <a:bodyPr vert="horz" wrap="square" lIns="0" tIns="12700" rIns="0" bIns="0" rtlCol="0">
            <a:spAutoFit/>
          </a:bodyPr>
          <a:lstStyle/>
          <a:p>
            <a:pPr marL="12700">
              <a:lnSpc>
                <a:spcPct val="100000"/>
              </a:lnSpc>
              <a:spcBef>
                <a:spcPts val="100"/>
              </a:spcBef>
              <a:tabLst>
                <a:tab pos="619125" algn="l"/>
                <a:tab pos="2369185" algn="l"/>
                <a:tab pos="3088640" algn="l"/>
                <a:tab pos="4555490" algn="l"/>
                <a:tab pos="5802630" algn="l"/>
                <a:tab pos="6241415" algn="l"/>
              </a:tabLst>
            </a:pPr>
            <a:r>
              <a:rPr sz="2400" spc="-130" dirty="0">
                <a:latin typeface="Arimo"/>
                <a:cs typeface="Arimo"/>
              </a:rPr>
              <a:t>a</a:t>
            </a:r>
            <a:r>
              <a:rPr sz="2400" spc="-145" dirty="0">
                <a:latin typeface="Arimo"/>
                <a:cs typeface="Arimo"/>
              </a:rPr>
              <a:t>n</a:t>
            </a:r>
            <a:r>
              <a:rPr sz="2400" spc="-75" dirty="0">
                <a:latin typeface="Arimo"/>
                <a:cs typeface="Arimo"/>
              </a:rPr>
              <a:t>d</a:t>
            </a:r>
            <a:r>
              <a:rPr sz="2400" dirty="0">
                <a:latin typeface="Arimo"/>
                <a:cs typeface="Arimo"/>
              </a:rPr>
              <a:t>	</a:t>
            </a:r>
            <a:r>
              <a:rPr sz="2400" spc="-20" dirty="0">
                <a:latin typeface="Arimo"/>
                <a:cs typeface="Arimo"/>
              </a:rPr>
              <a:t>i</a:t>
            </a:r>
            <a:r>
              <a:rPr sz="2400" spc="-55" dirty="0">
                <a:latin typeface="Arimo"/>
                <a:cs typeface="Arimo"/>
              </a:rPr>
              <a:t>n</a:t>
            </a:r>
            <a:r>
              <a:rPr sz="2400" spc="-70" dirty="0">
                <a:latin typeface="Arimo"/>
                <a:cs typeface="Arimo"/>
              </a:rPr>
              <a:t>p</a:t>
            </a:r>
            <a:r>
              <a:rPr sz="2400" spc="-95" dirty="0">
                <a:latin typeface="Arimo"/>
                <a:cs typeface="Arimo"/>
              </a:rPr>
              <a:t>u</a:t>
            </a:r>
            <a:r>
              <a:rPr sz="2400" spc="140" dirty="0">
                <a:latin typeface="Arimo"/>
                <a:cs typeface="Arimo"/>
              </a:rPr>
              <a:t>t</a:t>
            </a:r>
            <a:r>
              <a:rPr sz="2400" spc="220" dirty="0">
                <a:latin typeface="Arimo"/>
                <a:cs typeface="Arimo"/>
              </a:rPr>
              <a:t>/</a:t>
            </a:r>
            <a:r>
              <a:rPr sz="2400" spc="-90" dirty="0">
                <a:latin typeface="Arimo"/>
                <a:cs typeface="Arimo"/>
              </a:rPr>
              <a:t>o</a:t>
            </a:r>
            <a:r>
              <a:rPr sz="2400" spc="-70" dirty="0">
                <a:latin typeface="Arimo"/>
                <a:cs typeface="Arimo"/>
              </a:rPr>
              <a:t>u</a:t>
            </a:r>
            <a:r>
              <a:rPr sz="2400" spc="140" dirty="0">
                <a:latin typeface="Arimo"/>
                <a:cs typeface="Arimo"/>
              </a:rPr>
              <a:t>t</a:t>
            </a:r>
            <a:r>
              <a:rPr sz="2400" spc="-95" dirty="0">
                <a:latin typeface="Arimo"/>
                <a:cs typeface="Arimo"/>
              </a:rPr>
              <a:t>pu</a:t>
            </a:r>
            <a:r>
              <a:rPr sz="2400" spc="135" dirty="0">
                <a:latin typeface="Arimo"/>
                <a:cs typeface="Arimo"/>
              </a:rPr>
              <a:t>t</a:t>
            </a:r>
            <a:r>
              <a:rPr sz="2400" dirty="0">
                <a:latin typeface="Arimo"/>
                <a:cs typeface="Arimo"/>
              </a:rPr>
              <a:t>	</a:t>
            </a:r>
            <a:r>
              <a:rPr sz="2400" spc="-85" dirty="0">
                <a:latin typeface="Arimo"/>
                <a:cs typeface="Arimo"/>
              </a:rPr>
              <a:t>(</a:t>
            </a:r>
            <a:r>
              <a:rPr sz="2400" spc="-40" dirty="0">
                <a:latin typeface="Arimo"/>
                <a:cs typeface="Arimo"/>
              </a:rPr>
              <a:t>I/O)</a:t>
            </a:r>
            <a:r>
              <a:rPr sz="2400" dirty="0">
                <a:latin typeface="Arimo"/>
                <a:cs typeface="Arimo"/>
              </a:rPr>
              <a:t>	</a:t>
            </a:r>
            <a:r>
              <a:rPr sz="2400" spc="-80" dirty="0">
                <a:latin typeface="Arimo"/>
                <a:cs typeface="Arimo"/>
              </a:rPr>
              <a:t>o</a:t>
            </a:r>
            <a:r>
              <a:rPr sz="2400" spc="-65" dirty="0">
                <a:latin typeface="Arimo"/>
                <a:cs typeface="Arimo"/>
              </a:rPr>
              <a:t>p</a:t>
            </a:r>
            <a:r>
              <a:rPr sz="2400" spc="-160" dirty="0">
                <a:latin typeface="Arimo"/>
                <a:cs typeface="Arimo"/>
              </a:rPr>
              <a:t>e</a:t>
            </a:r>
            <a:r>
              <a:rPr sz="2400" spc="-10" dirty="0">
                <a:latin typeface="Arimo"/>
                <a:cs typeface="Arimo"/>
              </a:rPr>
              <a:t>r</a:t>
            </a:r>
            <a:r>
              <a:rPr sz="2400" spc="-210" dirty="0">
                <a:latin typeface="Arimo"/>
                <a:cs typeface="Arimo"/>
              </a:rPr>
              <a:t>a</a:t>
            </a:r>
            <a:r>
              <a:rPr sz="2400" spc="140" dirty="0">
                <a:latin typeface="Arimo"/>
                <a:cs typeface="Arimo"/>
              </a:rPr>
              <a:t>t</a:t>
            </a:r>
            <a:r>
              <a:rPr sz="2400" spc="-10" dirty="0">
                <a:latin typeface="Arimo"/>
                <a:cs typeface="Arimo"/>
              </a:rPr>
              <a:t>i</a:t>
            </a:r>
            <a:r>
              <a:rPr sz="2400" spc="-80" dirty="0">
                <a:latin typeface="Arimo"/>
                <a:cs typeface="Arimo"/>
              </a:rPr>
              <a:t>o</a:t>
            </a:r>
            <a:r>
              <a:rPr sz="2400" spc="-65" dirty="0">
                <a:latin typeface="Arimo"/>
                <a:cs typeface="Arimo"/>
              </a:rPr>
              <a:t>n</a:t>
            </a:r>
            <a:r>
              <a:rPr sz="2400" spc="-265" dirty="0">
                <a:latin typeface="Arimo"/>
                <a:cs typeface="Arimo"/>
              </a:rPr>
              <a:t>s</a:t>
            </a:r>
            <a:r>
              <a:rPr sz="2400" dirty="0">
                <a:latin typeface="Arimo"/>
                <a:cs typeface="Arimo"/>
              </a:rPr>
              <a:t>	</a:t>
            </a:r>
            <a:r>
              <a:rPr sz="2400" spc="-165" dirty="0">
                <a:latin typeface="Arimo"/>
                <a:cs typeface="Arimo"/>
              </a:rPr>
              <a:t>s</a:t>
            </a:r>
            <a:r>
              <a:rPr sz="2400" spc="-180" dirty="0">
                <a:latin typeface="Arimo"/>
                <a:cs typeface="Arimo"/>
              </a:rPr>
              <a:t>p</a:t>
            </a:r>
            <a:r>
              <a:rPr sz="2400" spc="-55" dirty="0">
                <a:latin typeface="Arimo"/>
                <a:cs typeface="Arimo"/>
              </a:rPr>
              <a:t>ecifi</a:t>
            </a:r>
            <a:r>
              <a:rPr sz="2400" spc="-85" dirty="0">
                <a:latin typeface="Arimo"/>
                <a:cs typeface="Arimo"/>
              </a:rPr>
              <a:t>e</a:t>
            </a:r>
            <a:r>
              <a:rPr sz="2400" spc="-75" dirty="0">
                <a:latin typeface="Arimo"/>
                <a:cs typeface="Arimo"/>
              </a:rPr>
              <a:t>d</a:t>
            </a:r>
            <a:r>
              <a:rPr sz="2400" dirty="0">
                <a:latin typeface="Arimo"/>
                <a:cs typeface="Arimo"/>
              </a:rPr>
              <a:t>	</a:t>
            </a:r>
            <a:r>
              <a:rPr sz="2400" spc="-95" dirty="0">
                <a:latin typeface="Arimo"/>
                <a:cs typeface="Arimo"/>
              </a:rPr>
              <a:t>b</a:t>
            </a:r>
            <a:r>
              <a:rPr sz="2400" spc="-90" dirty="0">
                <a:latin typeface="Arimo"/>
                <a:cs typeface="Arimo"/>
              </a:rPr>
              <a:t>y</a:t>
            </a:r>
            <a:r>
              <a:rPr sz="2400" dirty="0">
                <a:latin typeface="Arimo"/>
                <a:cs typeface="Arimo"/>
              </a:rPr>
              <a:t>	</a:t>
            </a:r>
            <a:r>
              <a:rPr sz="2400" spc="120" dirty="0">
                <a:latin typeface="Arimo"/>
                <a:cs typeface="Arimo"/>
              </a:rPr>
              <a:t>t</a:t>
            </a:r>
            <a:r>
              <a:rPr sz="2400" spc="-70" dirty="0">
                <a:latin typeface="Arimo"/>
                <a:cs typeface="Arimo"/>
              </a:rPr>
              <a:t>h</a:t>
            </a:r>
            <a:r>
              <a:rPr sz="2400" spc="-140" dirty="0">
                <a:latin typeface="Arimo"/>
                <a:cs typeface="Arimo"/>
              </a:rPr>
              <a:t>e</a:t>
            </a:r>
            <a:endParaRPr sz="2400" dirty="0">
              <a:latin typeface="Arimo"/>
              <a:cs typeface="Arimo"/>
            </a:endParaRPr>
          </a:p>
        </p:txBody>
      </p:sp>
      <p:sp>
        <p:nvSpPr>
          <p:cNvPr id="13" name="object 8"/>
          <p:cNvSpPr txBox="1"/>
          <p:nvPr/>
        </p:nvSpPr>
        <p:spPr>
          <a:xfrm>
            <a:off x="2005815" y="3423738"/>
            <a:ext cx="1565910" cy="1123315"/>
          </a:xfrm>
          <a:prstGeom prst="rect">
            <a:avLst/>
          </a:prstGeom>
        </p:spPr>
        <p:txBody>
          <a:bodyPr vert="horz" wrap="square" lIns="0" tIns="12700" rIns="0" bIns="0" rtlCol="0">
            <a:spAutoFit/>
          </a:bodyPr>
          <a:lstStyle/>
          <a:p>
            <a:pPr marL="12700" marR="5080">
              <a:lnSpc>
                <a:spcPct val="100000"/>
              </a:lnSpc>
              <a:spcBef>
                <a:spcPts val="100"/>
              </a:spcBef>
              <a:tabLst>
                <a:tab pos="1198245" algn="l"/>
              </a:tabLst>
            </a:pPr>
            <a:r>
              <a:rPr sz="2400" spc="-90" dirty="0">
                <a:latin typeface="Arimo"/>
                <a:cs typeface="Arimo"/>
              </a:rPr>
              <a:t>program	</a:t>
            </a:r>
            <a:r>
              <a:rPr sz="2400" spc="-85" dirty="0">
                <a:latin typeface="Arimo"/>
                <a:cs typeface="Arimo"/>
              </a:rPr>
              <a:t>by  </a:t>
            </a:r>
            <a:r>
              <a:rPr sz="2400" spc="-45" dirty="0">
                <a:latin typeface="Arimo"/>
                <a:cs typeface="Arimo"/>
              </a:rPr>
              <a:t>control  </a:t>
            </a:r>
            <a:r>
              <a:rPr sz="2400" spc="-20" dirty="0">
                <a:latin typeface="Arimo"/>
                <a:cs typeface="Arimo"/>
              </a:rPr>
              <a:t>i</a:t>
            </a:r>
            <a:r>
              <a:rPr sz="2400" spc="-35" dirty="0">
                <a:latin typeface="Arimo"/>
                <a:cs typeface="Arimo"/>
              </a:rPr>
              <a:t>n</a:t>
            </a:r>
            <a:r>
              <a:rPr sz="2400" spc="-295" dirty="0">
                <a:latin typeface="Arimo"/>
                <a:cs typeface="Arimo"/>
              </a:rPr>
              <a:t>s</a:t>
            </a:r>
            <a:r>
              <a:rPr sz="2400" spc="140" dirty="0">
                <a:latin typeface="Arimo"/>
                <a:cs typeface="Arimo"/>
              </a:rPr>
              <a:t>t</a:t>
            </a:r>
            <a:r>
              <a:rPr sz="2400" spc="-15" dirty="0">
                <a:latin typeface="Arimo"/>
                <a:cs typeface="Arimo"/>
              </a:rPr>
              <a:t>ru</a:t>
            </a:r>
            <a:r>
              <a:rPr sz="2400" spc="-200" dirty="0">
                <a:latin typeface="Arimo"/>
                <a:cs typeface="Arimo"/>
              </a:rPr>
              <a:t>c</a:t>
            </a:r>
            <a:r>
              <a:rPr sz="2400" spc="140" dirty="0">
                <a:latin typeface="Arimo"/>
                <a:cs typeface="Arimo"/>
              </a:rPr>
              <a:t>t</a:t>
            </a:r>
            <a:r>
              <a:rPr sz="2400" spc="-40" dirty="0">
                <a:latin typeface="Arimo"/>
                <a:cs typeface="Arimo"/>
              </a:rPr>
              <a:t>ion</a:t>
            </a:r>
            <a:r>
              <a:rPr sz="2400" spc="-265" dirty="0">
                <a:latin typeface="Arimo"/>
                <a:cs typeface="Arimo"/>
              </a:rPr>
              <a:t>s</a:t>
            </a:r>
            <a:r>
              <a:rPr sz="2400" spc="-65" dirty="0">
                <a:latin typeface="Arimo"/>
                <a:cs typeface="Arimo"/>
              </a:rPr>
              <a:t>.</a:t>
            </a:r>
            <a:endParaRPr sz="2400">
              <a:latin typeface="Arimo"/>
              <a:cs typeface="Arimo"/>
            </a:endParaRPr>
          </a:p>
        </p:txBody>
      </p:sp>
      <p:sp>
        <p:nvSpPr>
          <p:cNvPr id="2" name="Footer Placeholder 1"/>
          <p:cNvSpPr>
            <a:spLocks noGrp="1"/>
          </p:cNvSpPr>
          <p:nvPr>
            <p:ph type="ftr" sz="quarter" idx="11"/>
          </p:nvPr>
        </p:nvSpPr>
        <p:spPr/>
        <p:txBody>
          <a:bodyPr/>
          <a:lstStyle/>
          <a:p>
            <a:r>
              <a:rPr lang="sv-SE"/>
              <a:t>Nilanjan Byabarta. Department of CSE. UEM Kolkata</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33</a:t>
            </a:fld>
            <a:endParaRPr lang="en-US" dirty="0"/>
          </a:p>
        </p:txBody>
      </p:sp>
    </p:spTree>
    <p:extLst>
      <p:ext uri="{BB962C8B-B14F-4D97-AF65-F5344CB8AC3E}">
        <p14:creationId xmlns:p14="http://schemas.microsoft.com/office/powerpoint/2010/main" val="3668751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a:xfrm>
            <a:off x="1553172" y="461119"/>
            <a:ext cx="6877119" cy="640080"/>
          </a:xfrm>
        </p:spPr>
        <p:txBody>
          <a:bodyPr/>
          <a:lstStyle/>
          <a:p>
            <a:r>
              <a:rPr lang="en-IN" spc="-625" dirty="0"/>
              <a:t>CPU</a:t>
            </a:r>
            <a:r>
              <a:rPr lang="en-IN" spc="-345" dirty="0"/>
              <a:t>  </a:t>
            </a:r>
            <a:r>
              <a:rPr lang="en-IN" spc="-245" dirty="0"/>
              <a:t>Organization</a:t>
            </a:r>
            <a:endParaRPr lang="en-US" dirty="0">
              <a:latin typeface="Segoe UI Light" panose="020B0502040204020203" pitchFamily="34" charset="0"/>
              <a:cs typeface="Segoe UI Light" panose="020B0502040204020203" pitchFamily="34" charset="0"/>
            </a:endParaRPr>
          </a:p>
        </p:txBody>
      </p:sp>
      <p:sp>
        <p:nvSpPr>
          <p:cNvPr id="14" name="object 3"/>
          <p:cNvSpPr/>
          <p:nvPr/>
        </p:nvSpPr>
        <p:spPr>
          <a:xfrm>
            <a:off x="2684417" y="1730828"/>
            <a:ext cx="6838406" cy="3990703"/>
          </a:xfrm>
          <a:prstGeom prst="rect">
            <a:avLst/>
          </a:prstGeom>
          <a:blipFill>
            <a:blip r:embed="rId2" cstate="print"/>
            <a:stretch>
              <a:fillRect/>
            </a:stretch>
          </a:blipFill>
        </p:spPr>
        <p:txBody>
          <a:bodyPr wrap="square" lIns="0" tIns="0" rIns="0" bIns="0" rtlCol="0"/>
          <a:lstStyle/>
          <a:p>
            <a:endParaRPr/>
          </a:p>
        </p:txBody>
      </p:sp>
      <p:sp>
        <p:nvSpPr>
          <p:cNvPr id="2" name="Footer Placeholder 1"/>
          <p:cNvSpPr>
            <a:spLocks noGrp="1"/>
          </p:cNvSpPr>
          <p:nvPr>
            <p:ph type="ftr" sz="quarter" idx="11"/>
          </p:nvPr>
        </p:nvSpPr>
        <p:spPr/>
        <p:txBody>
          <a:bodyPr/>
          <a:lstStyle/>
          <a:p>
            <a:r>
              <a:rPr lang="sv-SE"/>
              <a:t>Nilanjan Byabarta. Department of CSE. UEM Kolkata</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34</a:t>
            </a:fld>
            <a:endParaRPr lang="en-US" dirty="0"/>
          </a:p>
        </p:txBody>
      </p:sp>
    </p:spTree>
    <p:extLst>
      <p:ext uri="{BB962C8B-B14F-4D97-AF65-F5344CB8AC3E}">
        <p14:creationId xmlns:p14="http://schemas.microsoft.com/office/powerpoint/2010/main" val="31818922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a:xfrm>
            <a:off x="1553172" y="461119"/>
            <a:ext cx="6877119" cy="640080"/>
          </a:xfrm>
        </p:spPr>
        <p:txBody>
          <a:bodyPr/>
          <a:lstStyle/>
          <a:p>
            <a:r>
              <a:rPr lang="en-IN" spc="-625" dirty="0"/>
              <a:t>CPU</a:t>
            </a:r>
            <a:r>
              <a:rPr lang="en-IN" spc="-345" dirty="0"/>
              <a:t>  </a:t>
            </a:r>
            <a:r>
              <a:rPr lang="en-IN" spc="-245" dirty="0"/>
              <a:t>Organization</a:t>
            </a:r>
            <a:endParaRPr lang="en-US" dirty="0">
              <a:latin typeface="Segoe UI Light" panose="020B0502040204020203" pitchFamily="34" charset="0"/>
              <a:cs typeface="Segoe UI Light" panose="020B0502040204020203" pitchFamily="34" charset="0"/>
            </a:endParaRPr>
          </a:p>
        </p:txBody>
      </p:sp>
      <p:sp>
        <p:nvSpPr>
          <p:cNvPr id="5" name="object 3"/>
          <p:cNvSpPr txBox="1"/>
          <p:nvPr/>
        </p:nvSpPr>
        <p:spPr>
          <a:xfrm>
            <a:off x="629861" y="1934649"/>
            <a:ext cx="10774013" cy="3398366"/>
          </a:xfrm>
          <a:prstGeom prst="rect">
            <a:avLst/>
          </a:prstGeom>
        </p:spPr>
        <p:txBody>
          <a:bodyPr vert="horz" wrap="square" lIns="0" tIns="12700" rIns="0" bIns="0" rtlCol="0">
            <a:spAutoFit/>
          </a:bodyPr>
          <a:lstStyle/>
          <a:p>
            <a:pPr marL="12700">
              <a:lnSpc>
                <a:spcPct val="100000"/>
              </a:lnSpc>
              <a:spcBef>
                <a:spcPts val="100"/>
              </a:spcBef>
            </a:pPr>
            <a:r>
              <a:rPr sz="2400" spc="-40" dirty="0">
                <a:latin typeface="Arimo"/>
                <a:cs typeface="Arimo"/>
              </a:rPr>
              <a:t>•The </a:t>
            </a:r>
            <a:r>
              <a:rPr sz="2400" spc="-75" dirty="0">
                <a:latin typeface="Arimo"/>
                <a:cs typeface="Arimo"/>
              </a:rPr>
              <a:t>register </a:t>
            </a:r>
            <a:r>
              <a:rPr sz="2400" spc="-80" dirty="0">
                <a:latin typeface="Arimo"/>
                <a:cs typeface="Arimo"/>
              </a:rPr>
              <a:t>section, </a:t>
            </a:r>
            <a:r>
              <a:rPr sz="2400" spc="-225" dirty="0">
                <a:latin typeface="Arimo"/>
                <a:cs typeface="Arimo"/>
              </a:rPr>
              <a:t>as </a:t>
            </a:r>
            <a:r>
              <a:rPr sz="2400" spc="-35" dirty="0">
                <a:latin typeface="Arimo"/>
                <a:cs typeface="Arimo"/>
              </a:rPr>
              <a:t>its </a:t>
            </a:r>
            <a:r>
              <a:rPr sz="2400" spc="-120" dirty="0">
                <a:latin typeface="Arimo"/>
                <a:cs typeface="Arimo"/>
              </a:rPr>
              <a:t>name </a:t>
            </a:r>
            <a:r>
              <a:rPr sz="2400" spc="-75" dirty="0">
                <a:latin typeface="Arimo"/>
                <a:cs typeface="Arimo"/>
              </a:rPr>
              <a:t>implies, </a:t>
            </a:r>
            <a:r>
              <a:rPr sz="2400" spc="-95" dirty="0">
                <a:latin typeface="Arimo"/>
                <a:cs typeface="Arimo"/>
              </a:rPr>
              <a:t>includes </a:t>
            </a:r>
            <a:r>
              <a:rPr sz="2400" spc="-185" dirty="0">
                <a:latin typeface="Arimo"/>
                <a:cs typeface="Arimo"/>
              </a:rPr>
              <a:t>a </a:t>
            </a:r>
            <a:r>
              <a:rPr sz="2400" spc="-100" dirty="0">
                <a:latin typeface="Arimo"/>
                <a:cs typeface="Arimo"/>
              </a:rPr>
              <a:t>set</a:t>
            </a:r>
            <a:r>
              <a:rPr sz="2400" spc="105" dirty="0">
                <a:latin typeface="Arimo"/>
                <a:cs typeface="Arimo"/>
              </a:rPr>
              <a:t> </a:t>
            </a:r>
            <a:r>
              <a:rPr sz="2400" dirty="0">
                <a:latin typeface="Arimo"/>
                <a:cs typeface="Arimo"/>
              </a:rPr>
              <a:t>of</a:t>
            </a:r>
          </a:p>
          <a:p>
            <a:pPr marL="12700">
              <a:lnSpc>
                <a:spcPct val="100000"/>
              </a:lnSpc>
            </a:pPr>
            <a:r>
              <a:rPr lang="en-IN" sz="2400" spc="-100" dirty="0">
                <a:latin typeface="Arimo"/>
                <a:cs typeface="Arimo"/>
              </a:rPr>
              <a:t>R</a:t>
            </a:r>
            <a:r>
              <a:rPr sz="2400" spc="-100" dirty="0">
                <a:latin typeface="Arimo"/>
                <a:cs typeface="Arimo"/>
              </a:rPr>
              <a:t>registers</a:t>
            </a:r>
            <a:r>
              <a:rPr lang="en-US" sz="2400" spc="-100" dirty="0">
                <a:latin typeface="Arimo"/>
                <a:cs typeface="Arimo"/>
              </a:rPr>
              <a:t> </a:t>
            </a:r>
            <a:r>
              <a:rPr sz="2400" spc="-110" dirty="0">
                <a:latin typeface="Arimo"/>
                <a:cs typeface="Arimo"/>
              </a:rPr>
              <a:t>and </a:t>
            </a:r>
            <a:r>
              <a:rPr sz="2400" spc="-185" dirty="0">
                <a:latin typeface="Arimo"/>
                <a:cs typeface="Arimo"/>
              </a:rPr>
              <a:t>a </a:t>
            </a:r>
            <a:r>
              <a:rPr sz="2400" spc="-135" dirty="0">
                <a:latin typeface="Arimo"/>
                <a:cs typeface="Arimo"/>
              </a:rPr>
              <a:t>bus </a:t>
            </a:r>
            <a:r>
              <a:rPr sz="2400" spc="-15" dirty="0">
                <a:latin typeface="Arimo"/>
                <a:cs typeface="Arimo"/>
              </a:rPr>
              <a:t>or </a:t>
            </a:r>
            <a:r>
              <a:rPr sz="2400" spc="-20" dirty="0">
                <a:latin typeface="Arimo"/>
                <a:cs typeface="Arimo"/>
              </a:rPr>
              <a:t>other </a:t>
            </a:r>
            <a:r>
              <a:rPr sz="2400" spc="-80" dirty="0">
                <a:latin typeface="Arimo"/>
                <a:cs typeface="Arimo"/>
              </a:rPr>
              <a:t>communication</a:t>
            </a:r>
            <a:r>
              <a:rPr sz="2400" spc="-60" dirty="0">
                <a:latin typeface="Arimo"/>
                <a:cs typeface="Arimo"/>
              </a:rPr>
              <a:t> </a:t>
            </a:r>
            <a:r>
              <a:rPr sz="2400" spc="-114" dirty="0">
                <a:latin typeface="Arimo"/>
                <a:cs typeface="Arimo"/>
              </a:rPr>
              <a:t>mechanism.</a:t>
            </a:r>
            <a:endParaRPr sz="2400" dirty="0">
              <a:latin typeface="Arimo"/>
              <a:cs typeface="Arimo"/>
            </a:endParaRPr>
          </a:p>
          <a:p>
            <a:pPr>
              <a:lnSpc>
                <a:spcPct val="100000"/>
              </a:lnSpc>
              <a:spcBef>
                <a:spcPts val="10"/>
              </a:spcBef>
            </a:pPr>
            <a:endParaRPr sz="2600" dirty="0">
              <a:latin typeface="Arimo"/>
              <a:cs typeface="Arimo"/>
            </a:endParaRPr>
          </a:p>
          <a:p>
            <a:pPr marL="12700" marR="5080">
              <a:lnSpc>
                <a:spcPct val="100000"/>
              </a:lnSpc>
            </a:pPr>
            <a:r>
              <a:rPr sz="2400" spc="-40" dirty="0">
                <a:latin typeface="Arimo"/>
                <a:cs typeface="Arimo"/>
              </a:rPr>
              <a:t>•The</a:t>
            </a:r>
            <a:r>
              <a:rPr sz="2400" spc="-150" dirty="0">
                <a:latin typeface="Arimo"/>
                <a:cs typeface="Arimo"/>
              </a:rPr>
              <a:t> </a:t>
            </a:r>
            <a:r>
              <a:rPr sz="2400" spc="-75" dirty="0">
                <a:latin typeface="Arimo"/>
                <a:cs typeface="Arimo"/>
              </a:rPr>
              <a:t>register</a:t>
            </a:r>
            <a:r>
              <a:rPr sz="2400" spc="-145" dirty="0">
                <a:latin typeface="Arimo"/>
                <a:cs typeface="Arimo"/>
              </a:rPr>
              <a:t> </a:t>
            </a:r>
            <a:r>
              <a:rPr sz="2400" spc="-30" dirty="0">
                <a:latin typeface="Arimo"/>
                <a:cs typeface="Arimo"/>
              </a:rPr>
              <a:t>in</a:t>
            </a:r>
            <a:r>
              <a:rPr sz="2400" spc="-120" dirty="0">
                <a:latin typeface="Arimo"/>
                <a:cs typeface="Arimo"/>
              </a:rPr>
              <a:t> </a:t>
            </a:r>
            <a:r>
              <a:rPr sz="2400" spc="-190" dirty="0">
                <a:latin typeface="Arimo"/>
                <a:cs typeface="Arimo"/>
              </a:rPr>
              <a:t>a</a:t>
            </a:r>
            <a:r>
              <a:rPr sz="2400" spc="-130" dirty="0">
                <a:latin typeface="Arimo"/>
                <a:cs typeface="Arimo"/>
              </a:rPr>
              <a:t> </a:t>
            </a:r>
            <a:r>
              <a:rPr sz="2400" spc="-120" dirty="0">
                <a:latin typeface="Arimo"/>
                <a:cs typeface="Arimo"/>
              </a:rPr>
              <a:t>processor’s</a:t>
            </a:r>
            <a:r>
              <a:rPr sz="2400" spc="-135" dirty="0">
                <a:latin typeface="Arimo"/>
                <a:cs typeface="Arimo"/>
              </a:rPr>
              <a:t> </a:t>
            </a:r>
            <a:r>
              <a:rPr sz="2400" spc="-40" dirty="0">
                <a:latin typeface="Arimo"/>
                <a:cs typeface="Arimo"/>
              </a:rPr>
              <a:t>instruction</a:t>
            </a:r>
            <a:r>
              <a:rPr sz="2400" spc="-185" dirty="0">
                <a:latin typeface="Arimo"/>
                <a:cs typeface="Arimo"/>
              </a:rPr>
              <a:t> </a:t>
            </a:r>
            <a:r>
              <a:rPr sz="2400" spc="-100" dirty="0">
                <a:latin typeface="Arimo"/>
                <a:cs typeface="Arimo"/>
              </a:rPr>
              <a:t>set </a:t>
            </a:r>
            <a:r>
              <a:rPr sz="2400" spc="-60" dirty="0">
                <a:latin typeface="Arimo"/>
                <a:cs typeface="Arimo"/>
              </a:rPr>
              <a:t>architecture</a:t>
            </a:r>
            <a:r>
              <a:rPr sz="2400" spc="-195" dirty="0">
                <a:latin typeface="Arimo"/>
                <a:cs typeface="Arimo"/>
              </a:rPr>
              <a:t> </a:t>
            </a:r>
            <a:r>
              <a:rPr sz="2400" spc="-105" dirty="0">
                <a:latin typeface="Arimo"/>
                <a:cs typeface="Arimo"/>
              </a:rPr>
              <a:t>are</a:t>
            </a:r>
            <a:r>
              <a:rPr sz="2400" spc="-125" dirty="0">
                <a:latin typeface="Arimo"/>
                <a:cs typeface="Arimo"/>
              </a:rPr>
              <a:t> </a:t>
            </a:r>
            <a:r>
              <a:rPr sz="2400" spc="-55" dirty="0">
                <a:latin typeface="Arimo"/>
                <a:cs typeface="Arimo"/>
              </a:rPr>
              <a:t>found  </a:t>
            </a:r>
            <a:r>
              <a:rPr sz="2400" spc="-30" dirty="0">
                <a:latin typeface="Arimo"/>
                <a:cs typeface="Arimo"/>
              </a:rPr>
              <a:t>in </a:t>
            </a:r>
            <a:r>
              <a:rPr sz="2400" spc="-20" dirty="0">
                <a:latin typeface="Arimo"/>
                <a:cs typeface="Arimo"/>
              </a:rPr>
              <a:t>the </a:t>
            </a:r>
            <a:r>
              <a:rPr sz="2400" spc="-85" dirty="0">
                <a:latin typeface="Arimo"/>
                <a:cs typeface="Arimo"/>
              </a:rPr>
              <a:t>section </a:t>
            </a:r>
            <a:r>
              <a:rPr sz="2400" dirty="0">
                <a:latin typeface="Arimo"/>
                <a:cs typeface="Arimo"/>
              </a:rPr>
              <a:t>of </a:t>
            </a:r>
            <a:r>
              <a:rPr sz="2400" spc="-20" dirty="0">
                <a:latin typeface="Arimo"/>
                <a:cs typeface="Arimo"/>
              </a:rPr>
              <a:t>the</a:t>
            </a:r>
            <a:r>
              <a:rPr sz="2400" spc="-310" dirty="0">
                <a:latin typeface="Arimo"/>
                <a:cs typeface="Arimo"/>
              </a:rPr>
              <a:t> </a:t>
            </a:r>
            <a:r>
              <a:rPr sz="2400" spc="-285" dirty="0">
                <a:latin typeface="Arimo"/>
                <a:cs typeface="Arimo"/>
              </a:rPr>
              <a:t>CPU.</a:t>
            </a:r>
            <a:endParaRPr sz="2400" dirty="0">
              <a:latin typeface="Arimo"/>
              <a:cs typeface="Arimo"/>
            </a:endParaRPr>
          </a:p>
          <a:p>
            <a:pPr>
              <a:lnSpc>
                <a:spcPct val="100000"/>
              </a:lnSpc>
              <a:spcBef>
                <a:spcPts val="15"/>
              </a:spcBef>
            </a:pPr>
            <a:endParaRPr sz="2600" dirty="0">
              <a:latin typeface="Arimo"/>
              <a:cs typeface="Arimo"/>
            </a:endParaRPr>
          </a:p>
          <a:p>
            <a:pPr marL="12700" marR="84455">
              <a:lnSpc>
                <a:spcPct val="100000"/>
              </a:lnSpc>
              <a:tabLst>
                <a:tab pos="3658870" algn="l"/>
              </a:tabLst>
            </a:pPr>
            <a:r>
              <a:rPr sz="2400" spc="-40" dirty="0">
                <a:latin typeface="Arimo"/>
                <a:cs typeface="Arimo"/>
              </a:rPr>
              <a:t>•The </a:t>
            </a:r>
            <a:r>
              <a:rPr sz="2400" spc="-145" dirty="0">
                <a:latin typeface="Arimo"/>
                <a:cs typeface="Arimo"/>
              </a:rPr>
              <a:t>system </a:t>
            </a:r>
            <a:r>
              <a:rPr sz="2400" spc="-140" dirty="0">
                <a:latin typeface="Arimo"/>
                <a:cs typeface="Arimo"/>
              </a:rPr>
              <a:t>address </a:t>
            </a:r>
            <a:r>
              <a:rPr sz="2400" spc="-110" dirty="0">
                <a:latin typeface="Arimo"/>
                <a:cs typeface="Arimo"/>
              </a:rPr>
              <a:t>and </a:t>
            </a:r>
            <a:r>
              <a:rPr sz="2400" spc="-85" dirty="0">
                <a:latin typeface="Arimo"/>
                <a:cs typeface="Arimo"/>
              </a:rPr>
              <a:t>data </a:t>
            </a:r>
            <a:r>
              <a:rPr sz="2400" spc="-165" dirty="0">
                <a:latin typeface="Arimo"/>
                <a:cs typeface="Arimo"/>
              </a:rPr>
              <a:t>buses </a:t>
            </a:r>
            <a:r>
              <a:rPr sz="2400" spc="-45" dirty="0">
                <a:latin typeface="Arimo"/>
                <a:cs typeface="Arimo"/>
              </a:rPr>
              <a:t>interact </a:t>
            </a:r>
            <a:r>
              <a:rPr sz="2400" spc="10" dirty="0">
                <a:latin typeface="Arimo"/>
                <a:cs typeface="Arimo"/>
              </a:rPr>
              <a:t>with </a:t>
            </a:r>
            <a:r>
              <a:rPr sz="2400" spc="-45" dirty="0">
                <a:latin typeface="Arimo"/>
                <a:cs typeface="Arimo"/>
              </a:rPr>
              <a:t>this </a:t>
            </a:r>
            <a:r>
              <a:rPr sz="2400" spc="-85" dirty="0">
                <a:latin typeface="Arimo"/>
                <a:cs typeface="Arimo"/>
              </a:rPr>
              <a:t>section </a:t>
            </a:r>
            <a:r>
              <a:rPr sz="2400" dirty="0">
                <a:latin typeface="Arimo"/>
                <a:cs typeface="Arimo"/>
              </a:rPr>
              <a:t>of  </a:t>
            </a:r>
            <a:r>
              <a:rPr sz="2400" spc="-285" dirty="0">
                <a:latin typeface="Arimo"/>
                <a:cs typeface="Arimo"/>
              </a:rPr>
              <a:t>CPU.  </a:t>
            </a:r>
            <a:r>
              <a:rPr sz="2400" spc="-170" dirty="0">
                <a:latin typeface="Arimo"/>
                <a:cs typeface="Arimo"/>
              </a:rPr>
              <a:t>The</a:t>
            </a:r>
            <a:r>
              <a:rPr sz="2400" spc="-240" dirty="0">
                <a:latin typeface="Arimo"/>
                <a:cs typeface="Arimo"/>
              </a:rPr>
              <a:t> </a:t>
            </a:r>
            <a:r>
              <a:rPr sz="2400" spc="-75" dirty="0">
                <a:latin typeface="Arimo"/>
                <a:cs typeface="Arimo"/>
              </a:rPr>
              <a:t>register</a:t>
            </a:r>
            <a:r>
              <a:rPr sz="2400" spc="-105" dirty="0">
                <a:latin typeface="Arimo"/>
                <a:cs typeface="Arimo"/>
              </a:rPr>
              <a:t> </a:t>
            </a:r>
            <a:r>
              <a:rPr sz="2400" spc="-85" dirty="0">
                <a:latin typeface="Arimo"/>
                <a:cs typeface="Arimo"/>
              </a:rPr>
              <a:t>section</a:t>
            </a:r>
            <a:r>
              <a:rPr lang="en-US" sz="2400" spc="-85" dirty="0">
                <a:latin typeface="Arimo"/>
                <a:cs typeface="Arimo"/>
              </a:rPr>
              <a:t> </a:t>
            </a:r>
            <a:r>
              <a:rPr sz="2400" spc="-125" dirty="0">
                <a:latin typeface="Arimo"/>
                <a:cs typeface="Arimo"/>
              </a:rPr>
              <a:t>also </a:t>
            </a:r>
            <a:r>
              <a:rPr sz="2400" spc="-95" dirty="0">
                <a:latin typeface="Arimo"/>
                <a:cs typeface="Arimo"/>
              </a:rPr>
              <a:t>contains </a:t>
            </a:r>
            <a:r>
              <a:rPr sz="2400" spc="-20" dirty="0">
                <a:latin typeface="Arimo"/>
                <a:cs typeface="Arimo"/>
              </a:rPr>
              <a:t>other </a:t>
            </a:r>
            <a:r>
              <a:rPr sz="2400" spc="-100" dirty="0">
                <a:latin typeface="Arimo"/>
                <a:cs typeface="Arimo"/>
              </a:rPr>
              <a:t>registers </a:t>
            </a:r>
            <a:r>
              <a:rPr sz="2400" dirty="0">
                <a:latin typeface="Arimo"/>
                <a:cs typeface="Arimo"/>
              </a:rPr>
              <a:t>that</a:t>
            </a:r>
            <a:r>
              <a:rPr sz="2400" spc="-215" dirty="0">
                <a:latin typeface="Arimo"/>
                <a:cs typeface="Arimo"/>
              </a:rPr>
              <a:t> </a:t>
            </a:r>
            <a:r>
              <a:rPr sz="2400" spc="-105" dirty="0">
                <a:latin typeface="Arimo"/>
                <a:cs typeface="Arimo"/>
              </a:rPr>
              <a:t>are  </a:t>
            </a:r>
            <a:r>
              <a:rPr sz="2400" spc="-5" dirty="0">
                <a:latin typeface="Arimo"/>
                <a:cs typeface="Arimo"/>
              </a:rPr>
              <a:t>not </a:t>
            </a:r>
            <a:r>
              <a:rPr sz="2400" spc="-40" dirty="0">
                <a:latin typeface="Arimo"/>
                <a:cs typeface="Arimo"/>
              </a:rPr>
              <a:t>directly </a:t>
            </a:r>
            <a:r>
              <a:rPr sz="2400" spc="-145" dirty="0">
                <a:latin typeface="Arimo"/>
                <a:cs typeface="Arimo"/>
              </a:rPr>
              <a:t>accessible </a:t>
            </a:r>
            <a:r>
              <a:rPr sz="2400" spc="-95" dirty="0">
                <a:latin typeface="Arimo"/>
                <a:cs typeface="Arimo"/>
              </a:rPr>
              <a:t>by </a:t>
            </a:r>
            <a:r>
              <a:rPr sz="2400" spc="-20" dirty="0">
                <a:latin typeface="Arimo"/>
                <a:cs typeface="Arimo"/>
              </a:rPr>
              <a:t>the</a:t>
            </a:r>
            <a:r>
              <a:rPr sz="2400" spc="-150" dirty="0">
                <a:latin typeface="Arimo"/>
                <a:cs typeface="Arimo"/>
              </a:rPr>
              <a:t> </a:t>
            </a:r>
            <a:r>
              <a:rPr sz="2400" spc="-75" dirty="0">
                <a:latin typeface="Arimo"/>
                <a:cs typeface="Arimo"/>
              </a:rPr>
              <a:t>programmer</a:t>
            </a:r>
            <a:r>
              <a:rPr sz="1200" spc="-75" dirty="0">
                <a:latin typeface="Arial"/>
                <a:cs typeface="Arial"/>
              </a:rPr>
              <a:t>.</a:t>
            </a:r>
            <a:endParaRPr sz="1200" dirty="0">
              <a:latin typeface="Arial"/>
              <a:cs typeface="Arial"/>
            </a:endParaRPr>
          </a:p>
        </p:txBody>
      </p:sp>
      <p:sp>
        <p:nvSpPr>
          <p:cNvPr id="2" name="Footer Placeholder 1"/>
          <p:cNvSpPr>
            <a:spLocks noGrp="1"/>
          </p:cNvSpPr>
          <p:nvPr>
            <p:ph type="ftr" sz="quarter" idx="11"/>
          </p:nvPr>
        </p:nvSpPr>
        <p:spPr/>
        <p:txBody>
          <a:bodyPr/>
          <a:lstStyle/>
          <a:p>
            <a:r>
              <a:rPr lang="sv-SE"/>
              <a:t>Nilanjan Byabarta. Department of CSE. UEM Kolkata</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35</a:t>
            </a:fld>
            <a:endParaRPr lang="en-US" dirty="0"/>
          </a:p>
        </p:txBody>
      </p:sp>
    </p:spTree>
    <p:extLst>
      <p:ext uri="{BB962C8B-B14F-4D97-AF65-F5344CB8AC3E}">
        <p14:creationId xmlns:p14="http://schemas.microsoft.com/office/powerpoint/2010/main" val="16177968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a:xfrm>
            <a:off x="1553172" y="461119"/>
            <a:ext cx="6877119" cy="640080"/>
          </a:xfrm>
        </p:spPr>
        <p:txBody>
          <a:bodyPr/>
          <a:lstStyle/>
          <a:p>
            <a:r>
              <a:rPr lang="en-IN" spc="-625" dirty="0"/>
              <a:t>CPU</a:t>
            </a:r>
            <a:r>
              <a:rPr lang="en-IN" spc="-345" dirty="0"/>
              <a:t>  </a:t>
            </a:r>
            <a:r>
              <a:rPr lang="en-IN" spc="-245" dirty="0"/>
              <a:t>Organization</a:t>
            </a:r>
            <a:endParaRPr lang="en-US" dirty="0">
              <a:latin typeface="Segoe UI Light" panose="020B0502040204020203" pitchFamily="34" charset="0"/>
              <a:cs typeface="Segoe UI Light" panose="020B0502040204020203" pitchFamily="34" charset="0"/>
            </a:endParaRPr>
          </a:p>
        </p:txBody>
      </p:sp>
      <p:sp>
        <p:nvSpPr>
          <p:cNvPr id="6" name="object 3"/>
          <p:cNvSpPr txBox="1"/>
          <p:nvPr/>
        </p:nvSpPr>
        <p:spPr>
          <a:xfrm>
            <a:off x="660341" y="1725114"/>
            <a:ext cx="8022590" cy="1123315"/>
          </a:xfrm>
          <a:prstGeom prst="rect">
            <a:avLst/>
          </a:prstGeom>
        </p:spPr>
        <p:txBody>
          <a:bodyPr vert="horz" wrap="square" lIns="0" tIns="12700" rIns="0" bIns="0" rtlCol="0">
            <a:spAutoFit/>
          </a:bodyPr>
          <a:lstStyle/>
          <a:p>
            <a:pPr marL="12700" marR="5080" algn="just">
              <a:lnSpc>
                <a:spcPct val="100000"/>
              </a:lnSpc>
              <a:spcBef>
                <a:spcPts val="100"/>
              </a:spcBef>
              <a:buSzPct val="95833"/>
              <a:buFont typeface="Arial"/>
              <a:buChar char="•"/>
              <a:tabLst>
                <a:tab pos="120650" algn="l"/>
              </a:tabLst>
            </a:pPr>
            <a:r>
              <a:rPr sz="2400" spc="-170" dirty="0">
                <a:latin typeface="Arimo"/>
                <a:cs typeface="Arimo"/>
              </a:rPr>
              <a:t>The </a:t>
            </a:r>
            <a:r>
              <a:rPr sz="2400" spc="-65" dirty="0">
                <a:latin typeface="Arimo"/>
                <a:cs typeface="Arimo"/>
              </a:rPr>
              <a:t>fetch</a:t>
            </a:r>
            <a:r>
              <a:rPr sz="2400" spc="535" dirty="0">
                <a:latin typeface="Arimo"/>
                <a:cs typeface="Arimo"/>
              </a:rPr>
              <a:t> </a:t>
            </a:r>
            <a:r>
              <a:rPr sz="2400" spc="-20" dirty="0">
                <a:latin typeface="Arimo"/>
                <a:cs typeface="Arimo"/>
              </a:rPr>
              <a:t>portion </a:t>
            </a:r>
            <a:r>
              <a:rPr sz="2400" spc="-15" dirty="0">
                <a:latin typeface="Arimo"/>
                <a:cs typeface="Arimo"/>
              </a:rPr>
              <a:t>of </a:t>
            </a:r>
            <a:r>
              <a:rPr sz="2400" spc="-20" dirty="0">
                <a:latin typeface="Arimo"/>
                <a:cs typeface="Arimo"/>
              </a:rPr>
              <a:t>the </a:t>
            </a:r>
            <a:r>
              <a:rPr sz="2400" spc="-45" dirty="0">
                <a:latin typeface="Arimo"/>
                <a:cs typeface="Arimo"/>
              </a:rPr>
              <a:t>instruction </a:t>
            </a:r>
            <a:r>
              <a:rPr sz="2400" spc="-125" dirty="0">
                <a:latin typeface="Arimo"/>
                <a:cs typeface="Arimo"/>
              </a:rPr>
              <a:t>cycle, </a:t>
            </a:r>
            <a:r>
              <a:rPr sz="2400" spc="-20" dirty="0">
                <a:latin typeface="Arimo"/>
                <a:cs typeface="Arimo"/>
              </a:rPr>
              <a:t>the </a:t>
            </a:r>
            <a:r>
              <a:rPr sz="2400" spc="-114" dirty="0">
                <a:latin typeface="Arimo"/>
                <a:cs typeface="Arimo"/>
              </a:rPr>
              <a:t>processor  </a:t>
            </a:r>
            <a:r>
              <a:rPr sz="2400" spc="-15" dirty="0">
                <a:latin typeface="Arimo"/>
                <a:cs typeface="Arimo"/>
              </a:rPr>
              <a:t>first </a:t>
            </a:r>
            <a:r>
              <a:rPr sz="2400" spc="-45" dirty="0">
                <a:latin typeface="Arimo"/>
                <a:cs typeface="Arimo"/>
              </a:rPr>
              <a:t>outputs </a:t>
            </a:r>
            <a:r>
              <a:rPr sz="2400" spc="-20" dirty="0">
                <a:latin typeface="Arimo"/>
                <a:cs typeface="Arimo"/>
              </a:rPr>
              <a:t>the </a:t>
            </a:r>
            <a:r>
              <a:rPr sz="2400" spc="-145" dirty="0">
                <a:latin typeface="Arimo"/>
                <a:cs typeface="Arimo"/>
              </a:rPr>
              <a:t>address </a:t>
            </a:r>
            <a:r>
              <a:rPr sz="2400" dirty="0">
                <a:latin typeface="Arimo"/>
                <a:cs typeface="Arimo"/>
              </a:rPr>
              <a:t>of </a:t>
            </a:r>
            <a:r>
              <a:rPr sz="2400" spc="-20" dirty="0">
                <a:latin typeface="Arimo"/>
                <a:cs typeface="Arimo"/>
              </a:rPr>
              <a:t>the </a:t>
            </a:r>
            <a:r>
              <a:rPr sz="2400" spc="-45" dirty="0">
                <a:latin typeface="Arimo"/>
                <a:cs typeface="Arimo"/>
              </a:rPr>
              <a:t>instruction </a:t>
            </a:r>
            <a:r>
              <a:rPr sz="2400" spc="-40" dirty="0">
                <a:latin typeface="Arimo"/>
                <a:cs typeface="Arimo"/>
              </a:rPr>
              <a:t>onto </a:t>
            </a:r>
            <a:r>
              <a:rPr sz="2400" spc="-20" dirty="0">
                <a:latin typeface="Arimo"/>
                <a:cs typeface="Arimo"/>
              </a:rPr>
              <a:t>the </a:t>
            </a:r>
            <a:r>
              <a:rPr sz="2400" spc="-145" dirty="0">
                <a:latin typeface="Arimo"/>
                <a:cs typeface="Arimo"/>
              </a:rPr>
              <a:t>address  </a:t>
            </a:r>
            <a:r>
              <a:rPr sz="2400" spc="-114" dirty="0">
                <a:latin typeface="Arimo"/>
                <a:cs typeface="Arimo"/>
              </a:rPr>
              <a:t>bus. </a:t>
            </a:r>
            <a:r>
              <a:rPr sz="2400" spc="-170" dirty="0">
                <a:latin typeface="Arimo"/>
                <a:cs typeface="Arimo"/>
              </a:rPr>
              <a:t>The </a:t>
            </a:r>
            <a:r>
              <a:rPr sz="2400" spc="-114" dirty="0">
                <a:latin typeface="Arimo"/>
                <a:cs typeface="Arimo"/>
              </a:rPr>
              <a:t>processor </a:t>
            </a:r>
            <a:r>
              <a:rPr sz="2400" spc="-175" dirty="0">
                <a:latin typeface="Arimo"/>
                <a:cs typeface="Arimo"/>
              </a:rPr>
              <a:t>has </a:t>
            </a:r>
            <a:r>
              <a:rPr sz="2400" spc="-190" dirty="0">
                <a:latin typeface="Arimo"/>
                <a:cs typeface="Arimo"/>
              </a:rPr>
              <a:t>a </a:t>
            </a:r>
            <a:r>
              <a:rPr sz="2400" spc="-75" dirty="0">
                <a:latin typeface="Arimo"/>
                <a:cs typeface="Arimo"/>
              </a:rPr>
              <a:t>register </a:t>
            </a:r>
            <a:r>
              <a:rPr sz="2400" spc="-100" dirty="0">
                <a:latin typeface="Arimo"/>
                <a:cs typeface="Arimo"/>
              </a:rPr>
              <a:t>called </a:t>
            </a:r>
            <a:r>
              <a:rPr sz="2400" spc="-20" dirty="0">
                <a:latin typeface="Arimo"/>
                <a:cs typeface="Arimo"/>
              </a:rPr>
              <a:t>the </a:t>
            </a:r>
            <a:r>
              <a:rPr sz="2400" spc="-10" dirty="0">
                <a:latin typeface="Arimo"/>
                <a:cs typeface="Arimo"/>
              </a:rPr>
              <a:t>͞</a:t>
            </a:r>
            <a:r>
              <a:rPr sz="2400" b="1" spc="-10" dirty="0">
                <a:latin typeface="Carlito"/>
                <a:cs typeface="Carlito"/>
              </a:rPr>
              <a:t>program</a:t>
            </a:r>
            <a:r>
              <a:rPr sz="2400" b="1" spc="355" dirty="0">
                <a:latin typeface="Carlito"/>
                <a:cs typeface="Carlito"/>
              </a:rPr>
              <a:t> </a:t>
            </a:r>
            <a:r>
              <a:rPr sz="2400" b="1" spc="-15" dirty="0">
                <a:latin typeface="Carlito"/>
                <a:cs typeface="Carlito"/>
              </a:rPr>
              <a:t>counter</a:t>
            </a:r>
            <a:r>
              <a:rPr sz="2400" spc="-15" dirty="0">
                <a:latin typeface="Arimo"/>
                <a:cs typeface="Arimo"/>
              </a:rPr>
              <a:t>͟.</a:t>
            </a:r>
            <a:endParaRPr sz="2400" dirty="0">
              <a:latin typeface="Arimo"/>
              <a:cs typeface="Arimo"/>
            </a:endParaRPr>
          </a:p>
        </p:txBody>
      </p:sp>
      <p:sp>
        <p:nvSpPr>
          <p:cNvPr id="7" name="object 4"/>
          <p:cNvSpPr txBox="1"/>
          <p:nvPr/>
        </p:nvSpPr>
        <p:spPr>
          <a:xfrm>
            <a:off x="6505465" y="3203978"/>
            <a:ext cx="2172335" cy="391795"/>
          </a:xfrm>
          <a:prstGeom prst="rect">
            <a:avLst/>
          </a:prstGeom>
        </p:spPr>
        <p:txBody>
          <a:bodyPr vert="horz" wrap="square" lIns="0" tIns="12700" rIns="0" bIns="0" rtlCol="0">
            <a:spAutoFit/>
          </a:bodyPr>
          <a:lstStyle/>
          <a:p>
            <a:pPr marL="12700">
              <a:lnSpc>
                <a:spcPct val="100000"/>
              </a:lnSpc>
              <a:spcBef>
                <a:spcPts val="100"/>
              </a:spcBef>
              <a:tabLst>
                <a:tab pos="692150" algn="l"/>
                <a:tab pos="1475740" algn="l"/>
              </a:tabLst>
            </a:pPr>
            <a:r>
              <a:rPr sz="2400" spc="140" dirty="0">
                <a:latin typeface="Arimo"/>
                <a:cs typeface="Arimo"/>
              </a:rPr>
              <a:t>t</a:t>
            </a:r>
            <a:r>
              <a:rPr sz="2400" spc="-95" dirty="0">
                <a:latin typeface="Arimo"/>
                <a:cs typeface="Arimo"/>
              </a:rPr>
              <a:t>h</a:t>
            </a:r>
            <a:r>
              <a:rPr sz="2400" spc="-140" dirty="0">
                <a:latin typeface="Arimo"/>
                <a:cs typeface="Arimo"/>
              </a:rPr>
              <a:t>e</a:t>
            </a:r>
            <a:r>
              <a:rPr sz="2400" dirty="0">
                <a:latin typeface="Arimo"/>
                <a:cs typeface="Arimo"/>
              </a:rPr>
              <a:t>	</a:t>
            </a:r>
            <a:r>
              <a:rPr sz="2400" spc="-470" dirty="0">
                <a:latin typeface="Arimo"/>
                <a:cs typeface="Arimo"/>
              </a:rPr>
              <a:t>C</a:t>
            </a:r>
            <a:r>
              <a:rPr sz="2400" spc="-280" dirty="0">
                <a:latin typeface="Arimo"/>
                <a:cs typeface="Arimo"/>
              </a:rPr>
              <a:t>PU</a:t>
            </a:r>
            <a:r>
              <a:rPr sz="2400" dirty="0">
                <a:latin typeface="Arimo"/>
                <a:cs typeface="Arimo"/>
              </a:rPr>
              <a:t>	</a:t>
            </a:r>
            <a:r>
              <a:rPr sz="2400" spc="10" dirty="0">
                <a:latin typeface="Arimo"/>
                <a:cs typeface="Arimo"/>
              </a:rPr>
              <a:t>r</a:t>
            </a:r>
            <a:r>
              <a:rPr sz="2400" spc="-135" dirty="0">
                <a:latin typeface="Arimo"/>
                <a:cs typeface="Arimo"/>
              </a:rPr>
              <a:t>ea</a:t>
            </a:r>
            <a:r>
              <a:rPr sz="2400" spc="-125" dirty="0">
                <a:latin typeface="Arimo"/>
                <a:cs typeface="Arimo"/>
              </a:rPr>
              <a:t>d</a:t>
            </a:r>
            <a:r>
              <a:rPr sz="2400" spc="-265" dirty="0">
                <a:latin typeface="Arimo"/>
                <a:cs typeface="Arimo"/>
              </a:rPr>
              <a:t>s</a:t>
            </a:r>
            <a:endParaRPr sz="2400">
              <a:latin typeface="Arimo"/>
              <a:cs typeface="Arimo"/>
            </a:endParaRPr>
          </a:p>
        </p:txBody>
      </p:sp>
      <p:sp>
        <p:nvSpPr>
          <p:cNvPr id="8" name="object 5"/>
          <p:cNvSpPr txBox="1"/>
          <p:nvPr/>
        </p:nvSpPr>
        <p:spPr>
          <a:xfrm>
            <a:off x="660341" y="3203978"/>
            <a:ext cx="6654859" cy="751488"/>
          </a:xfrm>
          <a:prstGeom prst="rect">
            <a:avLst/>
          </a:prstGeom>
        </p:spPr>
        <p:txBody>
          <a:bodyPr vert="horz" wrap="square" lIns="0" tIns="12700" rIns="0" bIns="0" rtlCol="0">
            <a:spAutoFit/>
          </a:bodyPr>
          <a:lstStyle/>
          <a:p>
            <a:pPr marL="120014" indent="-107950">
              <a:lnSpc>
                <a:spcPct val="100000"/>
              </a:lnSpc>
              <a:spcBef>
                <a:spcPts val="100"/>
              </a:spcBef>
              <a:buSzPct val="95833"/>
              <a:buFont typeface="Arial"/>
              <a:buChar char="•"/>
              <a:tabLst>
                <a:tab pos="120650" algn="l"/>
                <a:tab pos="655955" algn="l"/>
                <a:tab pos="1338580" algn="l"/>
                <a:tab pos="2079625" algn="l"/>
                <a:tab pos="2600960" algn="l"/>
                <a:tab pos="3284220" algn="l"/>
                <a:tab pos="4890770" algn="l"/>
              </a:tabLst>
            </a:pPr>
            <a:r>
              <a:rPr sz="2400" spc="-75" dirty="0">
                <a:latin typeface="Arimo"/>
                <a:cs typeface="Arimo"/>
              </a:rPr>
              <a:t>At	</a:t>
            </a:r>
            <a:r>
              <a:rPr sz="2400" spc="-20" dirty="0">
                <a:latin typeface="Arimo"/>
                <a:cs typeface="Arimo"/>
              </a:rPr>
              <a:t>the	</a:t>
            </a:r>
            <a:r>
              <a:rPr sz="2400" spc="-95" dirty="0">
                <a:latin typeface="Arimo"/>
                <a:cs typeface="Arimo"/>
              </a:rPr>
              <a:t>end	</a:t>
            </a:r>
            <a:r>
              <a:rPr sz="2400" dirty="0">
                <a:latin typeface="Arimo"/>
                <a:cs typeface="Arimo"/>
              </a:rPr>
              <a:t>of	</a:t>
            </a:r>
            <a:r>
              <a:rPr sz="2400" spc="-20" dirty="0">
                <a:latin typeface="Arimo"/>
                <a:cs typeface="Arimo"/>
              </a:rPr>
              <a:t>the	</a:t>
            </a:r>
            <a:r>
              <a:rPr sz="2400" spc="-40" dirty="0">
                <a:latin typeface="Arimo"/>
                <a:cs typeface="Arimo"/>
              </a:rPr>
              <a:t>instruction	</a:t>
            </a:r>
            <a:r>
              <a:rPr sz="2400" spc="-65" dirty="0">
                <a:latin typeface="Arimo"/>
                <a:cs typeface="Arimo"/>
              </a:rPr>
              <a:t>fetch,</a:t>
            </a:r>
            <a:endParaRPr sz="2400" dirty="0">
              <a:latin typeface="Arimo"/>
              <a:cs typeface="Arimo"/>
            </a:endParaRPr>
          </a:p>
          <a:p>
            <a:pPr marL="12700">
              <a:lnSpc>
                <a:spcPct val="100000"/>
              </a:lnSpc>
            </a:pPr>
            <a:r>
              <a:rPr lang="en-IN" sz="2400" spc="-20" dirty="0">
                <a:latin typeface="Arimo"/>
                <a:cs typeface="Arimo"/>
              </a:rPr>
              <a:t>T</a:t>
            </a:r>
            <a:r>
              <a:rPr sz="2400" spc="-20" dirty="0">
                <a:latin typeface="Arimo"/>
                <a:cs typeface="Arimo"/>
              </a:rPr>
              <a:t>he</a:t>
            </a:r>
            <a:r>
              <a:rPr lang="en-US" sz="2400" spc="-20" dirty="0">
                <a:latin typeface="Arimo"/>
                <a:cs typeface="Arimo"/>
              </a:rPr>
              <a:t> </a:t>
            </a:r>
            <a:r>
              <a:rPr sz="2400" spc="-40" dirty="0">
                <a:latin typeface="Arimo"/>
                <a:cs typeface="Arimo"/>
              </a:rPr>
              <a:t>instruction </a:t>
            </a:r>
            <a:r>
              <a:rPr sz="2400" spc="-125" dirty="0">
                <a:latin typeface="Arimo"/>
                <a:cs typeface="Arimo"/>
              </a:rPr>
              <a:t>code </a:t>
            </a:r>
            <a:r>
              <a:rPr sz="2400" spc="-25" dirty="0">
                <a:latin typeface="Arimo"/>
                <a:cs typeface="Arimo"/>
              </a:rPr>
              <a:t>from </a:t>
            </a:r>
            <a:r>
              <a:rPr sz="2400" spc="-20" dirty="0">
                <a:latin typeface="Arimo"/>
                <a:cs typeface="Arimo"/>
              </a:rPr>
              <a:t>the </a:t>
            </a:r>
            <a:r>
              <a:rPr sz="2400" spc="-145" dirty="0">
                <a:latin typeface="Arimo"/>
                <a:cs typeface="Arimo"/>
              </a:rPr>
              <a:t>system </a:t>
            </a:r>
            <a:r>
              <a:rPr sz="2400" spc="-85" dirty="0">
                <a:latin typeface="Arimo"/>
                <a:cs typeface="Arimo"/>
              </a:rPr>
              <a:t>data</a:t>
            </a:r>
            <a:r>
              <a:rPr sz="2400" spc="-195" dirty="0">
                <a:latin typeface="Arimo"/>
                <a:cs typeface="Arimo"/>
              </a:rPr>
              <a:t> </a:t>
            </a:r>
            <a:r>
              <a:rPr sz="2400" spc="-120" dirty="0">
                <a:latin typeface="Arimo"/>
                <a:cs typeface="Arimo"/>
              </a:rPr>
              <a:t>bus.</a:t>
            </a:r>
            <a:endParaRPr sz="2400" dirty="0">
              <a:latin typeface="Arimo"/>
              <a:cs typeface="Arimo"/>
            </a:endParaRPr>
          </a:p>
        </p:txBody>
      </p:sp>
      <p:sp>
        <p:nvSpPr>
          <p:cNvPr id="9" name="object 6"/>
          <p:cNvSpPr txBox="1"/>
          <p:nvPr/>
        </p:nvSpPr>
        <p:spPr>
          <a:xfrm>
            <a:off x="3593737" y="4682893"/>
            <a:ext cx="5085080" cy="391795"/>
          </a:xfrm>
          <a:prstGeom prst="rect">
            <a:avLst/>
          </a:prstGeom>
        </p:spPr>
        <p:txBody>
          <a:bodyPr vert="horz" wrap="square" lIns="0" tIns="12700" rIns="0" bIns="0" rtlCol="0">
            <a:spAutoFit/>
          </a:bodyPr>
          <a:lstStyle/>
          <a:p>
            <a:pPr marL="12700">
              <a:lnSpc>
                <a:spcPct val="100000"/>
              </a:lnSpc>
              <a:spcBef>
                <a:spcPts val="100"/>
              </a:spcBef>
              <a:tabLst>
                <a:tab pos="438784" algn="l"/>
                <a:tab pos="942340" algn="l"/>
                <a:tab pos="2100580" algn="l"/>
                <a:tab pos="3286760" algn="l"/>
                <a:tab pos="4347845" algn="l"/>
              </a:tabLst>
            </a:pPr>
            <a:r>
              <a:rPr sz="2400" spc="-30" dirty="0">
                <a:latin typeface="Arimo"/>
                <a:cs typeface="Arimo"/>
              </a:rPr>
              <a:t>in	</a:t>
            </a:r>
            <a:r>
              <a:rPr sz="2400" spc="-130" dirty="0">
                <a:latin typeface="Arimo"/>
                <a:cs typeface="Arimo"/>
              </a:rPr>
              <a:t>an	</a:t>
            </a:r>
            <a:r>
              <a:rPr sz="2400" spc="-20" dirty="0">
                <a:latin typeface="Arimo"/>
                <a:cs typeface="Arimo"/>
              </a:rPr>
              <a:t>i</a:t>
            </a:r>
            <a:r>
              <a:rPr sz="2400" spc="-55" dirty="0">
                <a:latin typeface="Arimo"/>
                <a:cs typeface="Arimo"/>
              </a:rPr>
              <a:t>n</a:t>
            </a:r>
            <a:r>
              <a:rPr sz="2400" spc="120" dirty="0">
                <a:latin typeface="Arimo"/>
                <a:cs typeface="Arimo"/>
              </a:rPr>
              <a:t>t</a:t>
            </a:r>
            <a:r>
              <a:rPr sz="2400" spc="-65" dirty="0">
                <a:latin typeface="Arimo"/>
                <a:cs typeface="Arimo"/>
              </a:rPr>
              <a:t>e</a:t>
            </a:r>
            <a:r>
              <a:rPr sz="2400" spc="-60" dirty="0">
                <a:latin typeface="Arimo"/>
                <a:cs typeface="Arimo"/>
              </a:rPr>
              <a:t>r</a:t>
            </a:r>
            <a:r>
              <a:rPr sz="2400" spc="-70" dirty="0">
                <a:latin typeface="Arimo"/>
                <a:cs typeface="Arimo"/>
              </a:rPr>
              <a:t>n</a:t>
            </a:r>
            <a:r>
              <a:rPr sz="2400" spc="-85" dirty="0">
                <a:latin typeface="Arimo"/>
                <a:cs typeface="Arimo"/>
              </a:rPr>
              <a:t>al</a:t>
            </a:r>
            <a:r>
              <a:rPr sz="2400" dirty="0">
                <a:latin typeface="Arimo"/>
                <a:cs typeface="Arimo"/>
              </a:rPr>
              <a:t>	</a:t>
            </a:r>
            <a:r>
              <a:rPr sz="2400" spc="10" dirty="0">
                <a:latin typeface="Arimo"/>
                <a:cs typeface="Arimo"/>
              </a:rPr>
              <a:t>r</a:t>
            </a:r>
            <a:r>
              <a:rPr sz="2400" spc="-145" dirty="0">
                <a:latin typeface="Arimo"/>
                <a:cs typeface="Arimo"/>
              </a:rPr>
              <a:t>egi</a:t>
            </a:r>
            <a:r>
              <a:rPr sz="2400" spc="-215" dirty="0">
                <a:latin typeface="Arimo"/>
                <a:cs typeface="Arimo"/>
              </a:rPr>
              <a:t>s</a:t>
            </a:r>
            <a:r>
              <a:rPr sz="2400" spc="120" dirty="0">
                <a:latin typeface="Arimo"/>
                <a:cs typeface="Arimo"/>
              </a:rPr>
              <a:t>t</a:t>
            </a:r>
            <a:r>
              <a:rPr sz="2400" spc="-140" dirty="0">
                <a:latin typeface="Arimo"/>
                <a:cs typeface="Arimo"/>
              </a:rPr>
              <a:t>e</a:t>
            </a:r>
            <a:r>
              <a:rPr sz="2400" spc="-180" dirty="0">
                <a:latin typeface="Arimo"/>
                <a:cs typeface="Arimo"/>
              </a:rPr>
              <a:t>r</a:t>
            </a:r>
            <a:r>
              <a:rPr sz="2400" spc="-70" dirty="0">
                <a:latin typeface="Arimo"/>
                <a:cs typeface="Arimo"/>
              </a:rPr>
              <a:t>,</a:t>
            </a:r>
            <a:r>
              <a:rPr sz="2400" dirty="0">
                <a:latin typeface="Arimo"/>
                <a:cs typeface="Arimo"/>
              </a:rPr>
              <a:t>	</a:t>
            </a:r>
            <a:r>
              <a:rPr sz="2400" spc="-70" dirty="0">
                <a:latin typeface="Arimo"/>
                <a:cs typeface="Arimo"/>
              </a:rPr>
              <a:t>u</a:t>
            </a:r>
            <a:r>
              <a:rPr sz="2400" spc="-165" dirty="0">
                <a:latin typeface="Arimo"/>
                <a:cs typeface="Arimo"/>
              </a:rPr>
              <a:t>s</a:t>
            </a:r>
            <a:r>
              <a:rPr sz="2400" spc="-180" dirty="0">
                <a:latin typeface="Arimo"/>
                <a:cs typeface="Arimo"/>
              </a:rPr>
              <a:t>u</a:t>
            </a:r>
            <a:r>
              <a:rPr sz="2400" spc="-70" dirty="0">
                <a:latin typeface="Arimo"/>
                <a:cs typeface="Arimo"/>
              </a:rPr>
              <a:t>ally</a:t>
            </a:r>
            <a:r>
              <a:rPr sz="2400" dirty="0">
                <a:latin typeface="Arimo"/>
                <a:cs typeface="Arimo"/>
              </a:rPr>
              <a:t>	</a:t>
            </a:r>
            <a:r>
              <a:rPr sz="2400" spc="-220" dirty="0">
                <a:latin typeface="Arimo"/>
                <a:cs typeface="Arimo"/>
              </a:rPr>
              <a:t>c</a:t>
            </a:r>
            <a:r>
              <a:rPr sz="2400" spc="-75" dirty="0">
                <a:latin typeface="Arimo"/>
                <a:cs typeface="Arimo"/>
              </a:rPr>
              <a:t>alled</a:t>
            </a:r>
            <a:endParaRPr sz="2400">
              <a:latin typeface="Arimo"/>
              <a:cs typeface="Arimo"/>
            </a:endParaRPr>
          </a:p>
        </p:txBody>
      </p:sp>
      <p:sp>
        <p:nvSpPr>
          <p:cNvPr id="10" name="object 7"/>
          <p:cNvSpPr txBox="1"/>
          <p:nvPr/>
        </p:nvSpPr>
        <p:spPr>
          <a:xfrm>
            <a:off x="660341" y="4682893"/>
            <a:ext cx="3506710" cy="751488"/>
          </a:xfrm>
          <a:prstGeom prst="rect">
            <a:avLst/>
          </a:prstGeom>
        </p:spPr>
        <p:txBody>
          <a:bodyPr vert="horz" wrap="square" lIns="0" tIns="12700" rIns="0" bIns="0" rtlCol="0">
            <a:spAutoFit/>
          </a:bodyPr>
          <a:lstStyle/>
          <a:p>
            <a:pPr marL="120014" indent="-107950">
              <a:lnSpc>
                <a:spcPct val="100000"/>
              </a:lnSpc>
              <a:spcBef>
                <a:spcPts val="100"/>
              </a:spcBef>
              <a:buSzPct val="95833"/>
              <a:buFont typeface="Arial"/>
              <a:buChar char="•"/>
              <a:tabLst>
                <a:tab pos="120650" algn="l"/>
                <a:tab pos="494030" algn="l"/>
                <a:tab pos="1439545" algn="l"/>
                <a:tab pos="2089150" algn="l"/>
              </a:tabLst>
            </a:pPr>
            <a:r>
              <a:rPr sz="2400" spc="25" dirty="0">
                <a:latin typeface="Arimo"/>
                <a:cs typeface="Arimo"/>
              </a:rPr>
              <a:t>I</a:t>
            </a:r>
            <a:r>
              <a:rPr sz="2400" spc="35" dirty="0">
                <a:latin typeface="Arimo"/>
                <a:cs typeface="Arimo"/>
              </a:rPr>
              <a:t>t</a:t>
            </a:r>
            <a:r>
              <a:rPr sz="2400" dirty="0">
                <a:latin typeface="Arimo"/>
                <a:cs typeface="Arimo"/>
              </a:rPr>
              <a:t>	</a:t>
            </a:r>
            <a:r>
              <a:rPr sz="2400" spc="-295" dirty="0">
                <a:latin typeface="Arimo"/>
                <a:cs typeface="Arimo"/>
              </a:rPr>
              <a:t>s</a:t>
            </a:r>
            <a:r>
              <a:rPr sz="2400" spc="120" dirty="0">
                <a:latin typeface="Arimo"/>
                <a:cs typeface="Arimo"/>
              </a:rPr>
              <a:t>t</a:t>
            </a:r>
            <a:r>
              <a:rPr sz="2400" spc="-90" dirty="0">
                <a:latin typeface="Arimo"/>
                <a:cs typeface="Arimo"/>
              </a:rPr>
              <a:t>o</a:t>
            </a:r>
            <a:r>
              <a:rPr sz="2400" spc="10" dirty="0">
                <a:latin typeface="Arimo"/>
                <a:cs typeface="Arimo"/>
              </a:rPr>
              <a:t>r</a:t>
            </a:r>
            <a:r>
              <a:rPr sz="2400" spc="-200" dirty="0">
                <a:latin typeface="Arimo"/>
                <a:cs typeface="Arimo"/>
              </a:rPr>
              <a:t>es</a:t>
            </a:r>
            <a:r>
              <a:rPr sz="2400" dirty="0">
                <a:latin typeface="Arimo"/>
                <a:cs typeface="Arimo"/>
              </a:rPr>
              <a:t>	</a:t>
            </a:r>
            <a:r>
              <a:rPr sz="2400" spc="140" dirty="0">
                <a:latin typeface="Arimo"/>
                <a:cs typeface="Arimo"/>
              </a:rPr>
              <a:t>t</a:t>
            </a:r>
            <a:r>
              <a:rPr sz="2400" spc="-70" dirty="0">
                <a:latin typeface="Arimo"/>
                <a:cs typeface="Arimo"/>
              </a:rPr>
              <a:t>h</a:t>
            </a:r>
            <a:r>
              <a:rPr sz="2400" spc="-125" dirty="0">
                <a:latin typeface="Arimo"/>
                <a:cs typeface="Arimo"/>
              </a:rPr>
              <a:t>is</a:t>
            </a:r>
            <a:r>
              <a:rPr sz="2400" dirty="0">
                <a:latin typeface="Arimo"/>
                <a:cs typeface="Arimo"/>
              </a:rPr>
              <a:t>	</a:t>
            </a:r>
            <a:r>
              <a:rPr sz="2400" spc="-145" dirty="0">
                <a:latin typeface="Arimo"/>
                <a:cs typeface="Arimo"/>
              </a:rPr>
              <a:t>v</a:t>
            </a:r>
            <a:r>
              <a:rPr sz="2400" spc="-120" dirty="0">
                <a:latin typeface="Arimo"/>
                <a:cs typeface="Arimo"/>
              </a:rPr>
              <a:t>a</a:t>
            </a:r>
            <a:r>
              <a:rPr sz="2400" spc="-75" dirty="0">
                <a:latin typeface="Arimo"/>
                <a:cs typeface="Arimo"/>
              </a:rPr>
              <a:t>l</a:t>
            </a:r>
            <a:r>
              <a:rPr sz="2400" spc="-70" dirty="0">
                <a:latin typeface="Arimo"/>
                <a:cs typeface="Arimo"/>
              </a:rPr>
              <a:t>u</a:t>
            </a:r>
            <a:r>
              <a:rPr sz="2400" spc="-140" dirty="0">
                <a:latin typeface="Arimo"/>
                <a:cs typeface="Arimo"/>
              </a:rPr>
              <a:t>e</a:t>
            </a:r>
            <a:endParaRPr sz="2400" dirty="0">
              <a:latin typeface="Arimo"/>
              <a:cs typeface="Arimo"/>
            </a:endParaRPr>
          </a:p>
          <a:p>
            <a:pPr marL="12700">
              <a:lnSpc>
                <a:spcPct val="100000"/>
              </a:lnSpc>
            </a:pPr>
            <a:r>
              <a:rPr lang="en-IN" sz="2400" spc="-20" dirty="0">
                <a:latin typeface="Arimo"/>
                <a:cs typeface="Arimo"/>
              </a:rPr>
              <a:t>T</a:t>
            </a:r>
            <a:r>
              <a:rPr sz="2400" spc="-20" dirty="0">
                <a:latin typeface="Arimo"/>
                <a:cs typeface="Arimo"/>
              </a:rPr>
              <a:t>he</a:t>
            </a:r>
            <a:r>
              <a:rPr lang="en-US" sz="2400" spc="-20" dirty="0">
                <a:latin typeface="Arimo"/>
                <a:cs typeface="Arimo"/>
              </a:rPr>
              <a:t> </a:t>
            </a:r>
            <a:r>
              <a:rPr sz="2400" b="1" dirty="0">
                <a:latin typeface="Carlito"/>
                <a:cs typeface="Carlito"/>
              </a:rPr>
              <a:t>instruction</a:t>
            </a:r>
            <a:r>
              <a:rPr sz="2400" b="1" spc="-55" dirty="0">
                <a:latin typeface="Carlito"/>
                <a:cs typeface="Carlito"/>
              </a:rPr>
              <a:t> </a:t>
            </a:r>
            <a:r>
              <a:rPr lang="en-US" sz="2400" b="1" spc="-55" dirty="0">
                <a:latin typeface="Carlito"/>
                <a:cs typeface="Carlito"/>
              </a:rPr>
              <a:t>r</a:t>
            </a:r>
            <a:r>
              <a:rPr sz="2400" b="1" spc="-155" dirty="0">
                <a:latin typeface="Arial"/>
                <a:cs typeface="Arial"/>
              </a:rPr>
              <a:t>egister”</a:t>
            </a:r>
            <a:r>
              <a:rPr sz="2400" b="1" spc="-155" dirty="0">
                <a:latin typeface="Carlito"/>
                <a:cs typeface="Carlito"/>
              </a:rPr>
              <a:t>.</a:t>
            </a:r>
            <a:endParaRPr sz="2400" dirty="0">
              <a:latin typeface="Carlito"/>
              <a:cs typeface="Carlito"/>
            </a:endParaRPr>
          </a:p>
        </p:txBody>
      </p:sp>
      <p:sp>
        <p:nvSpPr>
          <p:cNvPr id="2" name="Footer Placeholder 1"/>
          <p:cNvSpPr>
            <a:spLocks noGrp="1"/>
          </p:cNvSpPr>
          <p:nvPr>
            <p:ph type="ftr" sz="quarter" idx="11"/>
          </p:nvPr>
        </p:nvSpPr>
        <p:spPr/>
        <p:txBody>
          <a:bodyPr/>
          <a:lstStyle/>
          <a:p>
            <a:r>
              <a:rPr lang="sv-SE"/>
              <a:t>Nilanjan Byabarta. Department of CSE. UEM Kolkata</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36</a:t>
            </a:fld>
            <a:endParaRPr lang="en-US" dirty="0"/>
          </a:p>
        </p:txBody>
      </p:sp>
    </p:spTree>
    <p:extLst>
      <p:ext uri="{BB962C8B-B14F-4D97-AF65-F5344CB8AC3E}">
        <p14:creationId xmlns:p14="http://schemas.microsoft.com/office/powerpoint/2010/main" val="10418967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a:xfrm>
            <a:off x="1553172" y="461119"/>
            <a:ext cx="6877119" cy="640080"/>
          </a:xfrm>
        </p:spPr>
        <p:txBody>
          <a:bodyPr/>
          <a:lstStyle/>
          <a:p>
            <a:r>
              <a:rPr lang="en-IN" spc="-625" dirty="0"/>
              <a:t>CPU</a:t>
            </a:r>
            <a:r>
              <a:rPr lang="en-IN" spc="-345" dirty="0"/>
              <a:t>  </a:t>
            </a:r>
            <a:r>
              <a:rPr lang="en-IN" spc="-245" dirty="0"/>
              <a:t>Organization</a:t>
            </a:r>
            <a:endParaRPr lang="en-US" dirty="0">
              <a:latin typeface="Segoe UI Light" panose="020B0502040204020203" pitchFamily="34" charset="0"/>
              <a:cs typeface="Segoe UI Light" panose="020B0502040204020203" pitchFamily="34" charset="0"/>
            </a:endParaRPr>
          </a:p>
        </p:txBody>
      </p:sp>
      <p:sp>
        <p:nvSpPr>
          <p:cNvPr id="11" name="object 3"/>
          <p:cNvSpPr txBox="1"/>
          <p:nvPr/>
        </p:nvSpPr>
        <p:spPr>
          <a:xfrm>
            <a:off x="536243" y="1642948"/>
            <a:ext cx="10384305" cy="3695884"/>
          </a:xfrm>
          <a:prstGeom prst="rect">
            <a:avLst/>
          </a:prstGeom>
        </p:spPr>
        <p:txBody>
          <a:bodyPr vert="horz" wrap="square" lIns="0" tIns="12700" rIns="0" bIns="0" rtlCol="0">
            <a:spAutoFit/>
          </a:bodyPr>
          <a:lstStyle/>
          <a:p>
            <a:pPr marL="356870" indent="-344805">
              <a:lnSpc>
                <a:spcPct val="100000"/>
              </a:lnSpc>
              <a:spcBef>
                <a:spcPts val="100"/>
              </a:spcBef>
              <a:buFont typeface="Arial"/>
              <a:buChar char="•"/>
              <a:tabLst>
                <a:tab pos="356870" algn="l"/>
                <a:tab pos="357505" algn="l"/>
              </a:tabLst>
            </a:pPr>
            <a:r>
              <a:rPr sz="2400" spc="-170" dirty="0">
                <a:latin typeface="Arimo"/>
                <a:cs typeface="Arimo"/>
              </a:rPr>
              <a:t>The </a:t>
            </a:r>
            <a:r>
              <a:rPr sz="2400" b="1" spc="-5" dirty="0">
                <a:latin typeface="Carlito"/>
                <a:cs typeface="Carlito"/>
              </a:rPr>
              <a:t>arithmetic </a:t>
            </a:r>
            <a:r>
              <a:rPr sz="2400" b="1" dirty="0">
                <a:latin typeface="Carlito"/>
                <a:cs typeface="Carlito"/>
              </a:rPr>
              <a:t>/ logic unit (or) </a:t>
            </a:r>
            <a:r>
              <a:rPr sz="2400" b="1" spc="-20" dirty="0">
                <a:latin typeface="Carlito"/>
                <a:cs typeface="Carlito"/>
              </a:rPr>
              <a:t>ALU </a:t>
            </a:r>
            <a:r>
              <a:rPr sz="2400" spc="-65" dirty="0">
                <a:latin typeface="Arimo"/>
                <a:cs typeface="Arimo"/>
              </a:rPr>
              <a:t>performs</a:t>
            </a:r>
            <a:r>
              <a:rPr sz="2400" spc="229" dirty="0">
                <a:latin typeface="Arimo"/>
                <a:cs typeface="Arimo"/>
              </a:rPr>
              <a:t> </a:t>
            </a:r>
            <a:r>
              <a:rPr sz="2400" spc="-75" dirty="0">
                <a:latin typeface="Arimo"/>
                <a:cs typeface="Arimo"/>
              </a:rPr>
              <a:t>most</a:t>
            </a:r>
            <a:r>
              <a:rPr lang="en-US" sz="2400" spc="-75" dirty="0">
                <a:latin typeface="Arimo"/>
                <a:cs typeface="Arimo"/>
              </a:rPr>
              <a:t> </a:t>
            </a:r>
            <a:r>
              <a:rPr sz="2400" spc="-35" dirty="0">
                <a:latin typeface="Arimo"/>
                <a:cs typeface="Arimo"/>
              </a:rPr>
              <a:t>arithmetic</a:t>
            </a:r>
            <a:endParaRPr sz="2400" dirty="0">
              <a:latin typeface="Arimo"/>
              <a:cs typeface="Arimo"/>
            </a:endParaRPr>
          </a:p>
          <a:p>
            <a:pPr marL="12700">
              <a:lnSpc>
                <a:spcPct val="100000"/>
              </a:lnSpc>
              <a:spcBef>
                <a:spcPts val="5"/>
              </a:spcBef>
            </a:pPr>
            <a:r>
              <a:rPr lang="en-US" sz="2400" spc="-110" dirty="0">
                <a:latin typeface="Arimo"/>
                <a:cs typeface="Arimo"/>
              </a:rPr>
              <a:t>      </a:t>
            </a:r>
            <a:r>
              <a:rPr sz="2400" spc="-110" dirty="0">
                <a:latin typeface="Arimo"/>
                <a:cs typeface="Arimo"/>
              </a:rPr>
              <a:t>and </a:t>
            </a:r>
            <a:r>
              <a:rPr sz="2400" spc="-85" dirty="0">
                <a:latin typeface="Arimo"/>
                <a:cs typeface="Arimo"/>
              </a:rPr>
              <a:t>logic </a:t>
            </a:r>
            <a:r>
              <a:rPr sz="2400" spc="-75" dirty="0">
                <a:latin typeface="Arimo"/>
                <a:cs typeface="Arimo"/>
              </a:rPr>
              <a:t>operations </a:t>
            </a:r>
            <a:r>
              <a:rPr sz="2400" spc="-155" dirty="0">
                <a:latin typeface="Arimo"/>
                <a:cs typeface="Arimo"/>
              </a:rPr>
              <a:t>such </a:t>
            </a:r>
            <a:r>
              <a:rPr sz="2400" spc="-225" dirty="0">
                <a:latin typeface="Arimo"/>
                <a:cs typeface="Arimo"/>
              </a:rPr>
              <a:t>as </a:t>
            </a:r>
            <a:r>
              <a:rPr sz="2400" spc="-100" dirty="0">
                <a:latin typeface="Arimo"/>
                <a:cs typeface="Arimo"/>
              </a:rPr>
              <a:t>adding </a:t>
            </a:r>
            <a:r>
              <a:rPr sz="2400" spc="-110" dirty="0">
                <a:latin typeface="Arimo"/>
                <a:cs typeface="Arimo"/>
              </a:rPr>
              <a:t>and </a:t>
            </a:r>
            <a:r>
              <a:rPr sz="2400" spc="-150" dirty="0">
                <a:latin typeface="Arimo"/>
                <a:cs typeface="Arimo"/>
              </a:rPr>
              <a:t>ANDing</a:t>
            </a:r>
            <a:r>
              <a:rPr sz="2400" spc="125" dirty="0">
                <a:latin typeface="Arimo"/>
                <a:cs typeface="Arimo"/>
              </a:rPr>
              <a:t> </a:t>
            </a:r>
            <a:r>
              <a:rPr sz="2400" spc="-120" dirty="0">
                <a:latin typeface="Arimo"/>
                <a:cs typeface="Arimo"/>
              </a:rPr>
              <a:t>values.</a:t>
            </a:r>
            <a:endParaRPr sz="2400" dirty="0">
              <a:latin typeface="Arimo"/>
              <a:cs typeface="Arimo"/>
            </a:endParaRPr>
          </a:p>
          <a:p>
            <a:pPr>
              <a:lnSpc>
                <a:spcPct val="100000"/>
              </a:lnSpc>
            </a:pPr>
            <a:endParaRPr sz="2400" dirty="0">
              <a:latin typeface="Arimo"/>
              <a:cs typeface="Arimo"/>
            </a:endParaRPr>
          </a:p>
          <a:p>
            <a:pPr marL="356870" marR="5080" indent="-344805">
              <a:lnSpc>
                <a:spcPct val="100000"/>
              </a:lnSpc>
              <a:spcBef>
                <a:spcPts val="1440"/>
              </a:spcBef>
              <a:buFont typeface="Arial"/>
              <a:buChar char="•"/>
              <a:tabLst>
                <a:tab pos="356870" algn="l"/>
                <a:tab pos="357505" algn="l"/>
              </a:tabLst>
            </a:pPr>
            <a:r>
              <a:rPr sz="2400" spc="-340" dirty="0">
                <a:latin typeface="Arimo"/>
                <a:cs typeface="Arimo"/>
              </a:rPr>
              <a:t>CPU </a:t>
            </a:r>
            <a:r>
              <a:rPr sz="2400" spc="-70" dirty="0">
                <a:latin typeface="Arimo"/>
                <a:cs typeface="Arimo"/>
              </a:rPr>
              <a:t>controls </a:t>
            </a:r>
            <a:r>
              <a:rPr sz="2400" spc="-20" dirty="0">
                <a:latin typeface="Arimo"/>
                <a:cs typeface="Arimo"/>
              </a:rPr>
              <a:t>the </a:t>
            </a:r>
            <a:r>
              <a:rPr sz="2400" spc="-85" dirty="0">
                <a:latin typeface="Arimo"/>
                <a:cs typeface="Arimo"/>
              </a:rPr>
              <a:t>computer, </a:t>
            </a:r>
            <a:r>
              <a:rPr sz="2400" spc="-20" dirty="0">
                <a:latin typeface="Arimo"/>
                <a:cs typeface="Arimo"/>
              </a:rPr>
              <a:t>the </a:t>
            </a:r>
            <a:r>
              <a:rPr sz="2400" b="1" spc="-5" dirty="0">
                <a:latin typeface="Carlito"/>
                <a:cs typeface="Carlito"/>
              </a:rPr>
              <a:t>control </a:t>
            </a:r>
            <a:r>
              <a:rPr sz="2400" b="1" dirty="0">
                <a:latin typeface="Carlito"/>
                <a:cs typeface="Carlito"/>
              </a:rPr>
              <a:t>unit </a:t>
            </a:r>
            <a:r>
              <a:rPr sz="2400" spc="-70" dirty="0">
                <a:latin typeface="Arimo"/>
                <a:cs typeface="Arimo"/>
              </a:rPr>
              <a:t>controls </a:t>
            </a:r>
            <a:r>
              <a:rPr sz="2400" spc="-20" dirty="0">
                <a:latin typeface="Arimo"/>
                <a:cs typeface="Arimo"/>
              </a:rPr>
              <a:t>the  </a:t>
            </a:r>
            <a:r>
              <a:rPr sz="2400" spc="-285" dirty="0">
                <a:latin typeface="Arimo"/>
                <a:cs typeface="Arimo"/>
              </a:rPr>
              <a:t>CPU. </a:t>
            </a:r>
            <a:r>
              <a:rPr sz="2400" spc="-170" dirty="0">
                <a:latin typeface="Arimo"/>
                <a:cs typeface="Arimo"/>
              </a:rPr>
              <a:t>The </a:t>
            </a:r>
            <a:r>
              <a:rPr sz="2400" spc="-45" dirty="0">
                <a:latin typeface="Arimo"/>
                <a:cs typeface="Arimo"/>
              </a:rPr>
              <a:t>control </a:t>
            </a:r>
            <a:r>
              <a:rPr sz="2400" spc="5" dirty="0">
                <a:latin typeface="Arimo"/>
                <a:cs typeface="Arimo"/>
              </a:rPr>
              <a:t>unit </a:t>
            </a:r>
            <a:r>
              <a:rPr sz="2400" spc="-125" dirty="0">
                <a:latin typeface="Arimo"/>
                <a:cs typeface="Arimo"/>
              </a:rPr>
              <a:t>receives </a:t>
            </a:r>
            <a:r>
              <a:rPr sz="2400" spc="-145" dirty="0">
                <a:latin typeface="Arimo"/>
                <a:cs typeface="Arimo"/>
              </a:rPr>
              <a:t>some </a:t>
            </a:r>
            <a:r>
              <a:rPr sz="2400" spc="-85" dirty="0">
                <a:latin typeface="Arimo"/>
                <a:cs typeface="Arimo"/>
              </a:rPr>
              <a:t>data </a:t>
            </a:r>
            <a:r>
              <a:rPr sz="2400" spc="-130" dirty="0">
                <a:latin typeface="Arimo"/>
                <a:cs typeface="Arimo"/>
              </a:rPr>
              <a:t>values </a:t>
            </a:r>
            <a:r>
              <a:rPr sz="2400" spc="-25" dirty="0">
                <a:latin typeface="Arimo"/>
                <a:cs typeface="Arimo"/>
              </a:rPr>
              <a:t>from </a:t>
            </a:r>
            <a:r>
              <a:rPr sz="2400" spc="-15" dirty="0">
                <a:latin typeface="Arimo"/>
                <a:cs typeface="Arimo"/>
              </a:rPr>
              <a:t>the  </a:t>
            </a:r>
            <a:r>
              <a:rPr sz="2400" spc="-75" dirty="0">
                <a:latin typeface="Arimo"/>
                <a:cs typeface="Arimo"/>
              </a:rPr>
              <a:t>register </a:t>
            </a:r>
            <a:r>
              <a:rPr sz="2400" spc="-10" dirty="0">
                <a:latin typeface="Arimo"/>
                <a:cs typeface="Arimo"/>
              </a:rPr>
              <a:t>unit, </a:t>
            </a:r>
            <a:r>
              <a:rPr sz="2400" spc="-75" dirty="0">
                <a:latin typeface="Arimo"/>
                <a:cs typeface="Arimo"/>
              </a:rPr>
              <a:t>which </a:t>
            </a:r>
            <a:r>
              <a:rPr sz="2400" spc="75" dirty="0">
                <a:latin typeface="Arimo"/>
                <a:cs typeface="Arimo"/>
              </a:rPr>
              <a:t>it </a:t>
            </a:r>
            <a:r>
              <a:rPr sz="2400" spc="-140" dirty="0">
                <a:latin typeface="Arimo"/>
                <a:cs typeface="Arimo"/>
              </a:rPr>
              <a:t>used </a:t>
            </a:r>
            <a:r>
              <a:rPr sz="2400" spc="25" dirty="0">
                <a:latin typeface="Arimo"/>
                <a:cs typeface="Arimo"/>
              </a:rPr>
              <a:t>to </a:t>
            </a:r>
            <a:r>
              <a:rPr sz="2400" spc="-105" dirty="0">
                <a:latin typeface="Arimo"/>
                <a:cs typeface="Arimo"/>
              </a:rPr>
              <a:t>generate </a:t>
            </a:r>
            <a:r>
              <a:rPr sz="2400" spc="-20" dirty="0">
                <a:latin typeface="Arimo"/>
                <a:cs typeface="Arimo"/>
              </a:rPr>
              <a:t>the </a:t>
            </a:r>
            <a:r>
              <a:rPr sz="2400" spc="-45" dirty="0">
                <a:latin typeface="Arimo"/>
                <a:cs typeface="Arimo"/>
              </a:rPr>
              <a:t>control</a:t>
            </a:r>
            <a:r>
              <a:rPr sz="2400" spc="-409" dirty="0">
                <a:latin typeface="Arimo"/>
                <a:cs typeface="Arimo"/>
              </a:rPr>
              <a:t> </a:t>
            </a:r>
            <a:r>
              <a:rPr sz="2400" spc="-130" dirty="0">
                <a:latin typeface="Arimo"/>
                <a:cs typeface="Arimo"/>
              </a:rPr>
              <a:t>signals.</a:t>
            </a:r>
            <a:endParaRPr sz="2400" dirty="0">
              <a:latin typeface="Arimo"/>
              <a:cs typeface="Arimo"/>
            </a:endParaRPr>
          </a:p>
          <a:p>
            <a:pPr>
              <a:lnSpc>
                <a:spcPct val="100000"/>
              </a:lnSpc>
              <a:buFont typeface="Arial"/>
              <a:buChar char="•"/>
            </a:pPr>
            <a:endParaRPr sz="2400" dirty="0">
              <a:latin typeface="Arimo"/>
              <a:cs typeface="Arimo"/>
            </a:endParaRPr>
          </a:p>
          <a:p>
            <a:pPr marL="12700" marR="118745">
              <a:lnSpc>
                <a:spcPct val="100000"/>
              </a:lnSpc>
              <a:spcBef>
                <a:spcPts val="1445"/>
              </a:spcBef>
              <a:buFont typeface="Arial"/>
              <a:buChar char="•"/>
              <a:tabLst>
                <a:tab pos="356870" algn="l"/>
                <a:tab pos="357505" algn="l"/>
              </a:tabLst>
            </a:pPr>
            <a:r>
              <a:rPr sz="2400" spc="-170" dirty="0">
                <a:latin typeface="Arimo"/>
                <a:cs typeface="Arimo"/>
              </a:rPr>
              <a:t>The </a:t>
            </a:r>
            <a:r>
              <a:rPr sz="2400" b="1" spc="-5" dirty="0">
                <a:latin typeface="Carlito"/>
                <a:cs typeface="Carlito"/>
              </a:rPr>
              <a:t>control </a:t>
            </a:r>
            <a:r>
              <a:rPr sz="2400" b="1" dirty="0">
                <a:latin typeface="Carlito"/>
                <a:cs typeface="Carlito"/>
              </a:rPr>
              <a:t>unit </a:t>
            </a:r>
            <a:r>
              <a:rPr sz="2400" spc="-125" dirty="0">
                <a:latin typeface="Arimo"/>
                <a:cs typeface="Arimo"/>
              </a:rPr>
              <a:t>also </a:t>
            </a:r>
            <a:r>
              <a:rPr sz="2400" spc="-120" dirty="0">
                <a:latin typeface="Arimo"/>
                <a:cs typeface="Arimo"/>
              </a:rPr>
              <a:t>generates </a:t>
            </a:r>
            <a:r>
              <a:rPr sz="2400" spc="-20" dirty="0">
                <a:latin typeface="Arimo"/>
                <a:cs typeface="Arimo"/>
              </a:rPr>
              <a:t>the </a:t>
            </a:r>
            <a:r>
              <a:rPr sz="2400" spc="-140" dirty="0">
                <a:latin typeface="Arimo"/>
                <a:cs typeface="Arimo"/>
              </a:rPr>
              <a:t>signals </a:t>
            </a:r>
            <a:r>
              <a:rPr sz="2400" spc="-5" dirty="0">
                <a:latin typeface="Arimo"/>
                <a:cs typeface="Arimo"/>
              </a:rPr>
              <a:t>for </a:t>
            </a:r>
            <a:r>
              <a:rPr sz="2400" spc="-20" dirty="0">
                <a:latin typeface="Arimo"/>
                <a:cs typeface="Arimo"/>
              </a:rPr>
              <a:t>the </a:t>
            </a:r>
            <a:r>
              <a:rPr sz="2400" spc="-145" dirty="0">
                <a:latin typeface="Arimo"/>
                <a:cs typeface="Arimo"/>
              </a:rPr>
              <a:t>system  </a:t>
            </a:r>
            <a:r>
              <a:rPr sz="2400" spc="-45" dirty="0">
                <a:latin typeface="Arimo"/>
                <a:cs typeface="Arimo"/>
              </a:rPr>
              <a:t>control </a:t>
            </a:r>
            <a:r>
              <a:rPr sz="2400" spc="-130" dirty="0">
                <a:latin typeface="Arimo"/>
                <a:cs typeface="Arimo"/>
              </a:rPr>
              <a:t>bus </a:t>
            </a:r>
            <a:r>
              <a:rPr sz="2400" spc="-155" dirty="0">
                <a:latin typeface="Arimo"/>
                <a:cs typeface="Arimo"/>
              </a:rPr>
              <a:t>such </a:t>
            </a:r>
            <a:r>
              <a:rPr sz="2400" spc="-225" dirty="0">
                <a:latin typeface="Arimo"/>
                <a:cs typeface="Arimo"/>
              </a:rPr>
              <a:t>as </a:t>
            </a:r>
            <a:r>
              <a:rPr lang="en-US" sz="2400" spc="-225" dirty="0">
                <a:latin typeface="Arimo"/>
                <a:cs typeface="Arimo"/>
              </a:rPr>
              <a:t>       </a:t>
            </a:r>
            <a:r>
              <a:rPr sz="2400" spc="-300" dirty="0">
                <a:latin typeface="Arimo"/>
                <a:cs typeface="Arimo"/>
              </a:rPr>
              <a:t>READ, </a:t>
            </a:r>
            <a:r>
              <a:rPr sz="2400" spc="-240" dirty="0">
                <a:latin typeface="Arimo"/>
                <a:cs typeface="Arimo"/>
              </a:rPr>
              <a:t>WRITE, </a:t>
            </a:r>
            <a:r>
              <a:rPr sz="2400" spc="-30" dirty="0">
                <a:latin typeface="Arimo"/>
                <a:cs typeface="Arimo"/>
              </a:rPr>
              <a:t>IO/</a:t>
            </a:r>
            <a:r>
              <a:rPr sz="2400" spc="-245" dirty="0">
                <a:latin typeface="Arimo"/>
                <a:cs typeface="Arimo"/>
              </a:rPr>
              <a:t> </a:t>
            </a:r>
            <a:r>
              <a:rPr sz="2400" spc="-140" dirty="0">
                <a:latin typeface="Arimo"/>
                <a:cs typeface="Arimo"/>
              </a:rPr>
              <a:t>signals</a:t>
            </a:r>
            <a:endParaRPr sz="2400" dirty="0">
              <a:latin typeface="Arimo"/>
              <a:cs typeface="Arimo"/>
            </a:endParaRPr>
          </a:p>
        </p:txBody>
      </p:sp>
      <p:sp>
        <p:nvSpPr>
          <p:cNvPr id="2" name="Footer Placeholder 1"/>
          <p:cNvSpPr>
            <a:spLocks noGrp="1"/>
          </p:cNvSpPr>
          <p:nvPr>
            <p:ph type="ftr" sz="quarter" idx="11"/>
          </p:nvPr>
        </p:nvSpPr>
        <p:spPr/>
        <p:txBody>
          <a:bodyPr/>
          <a:lstStyle/>
          <a:p>
            <a:r>
              <a:rPr lang="sv-SE"/>
              <a:t>Nilanjan Byabarta. Department of CSE. UEM Kolkata</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37</a:t>
            </a:fld>
            <a:endParaRPr lang="en-US" dirty="0"/>
          </a:p>
        </p:txBody>
      </p:sp>
    </p:spTree>
    <p:extLst>
      <p:ext uri="{BB962C8B-B14F-4D97-AF65-F5344CB8AC3E}">
        <p14:creationId xmlns:p14="http://schemas.microsoft.com/office/powerpoint/2010/main" val="14254486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a:xfrm>
            <a:off x="1553172" y="461119"/>
            <a:ext cx="6877119" cy="640080"/>
          </a:xfrm>
        </p:spPr>
        <p:txBody>
          <a:bodyPr/>
          <a:lstStyle/>
          <a:p>
            <a:r>
              <a:rPr lang="en-IN" spc="-625" dirty="0"/>
              <a:t>CPU</a:t>
            </a:r>
            <a:r>
              <a:rPr lang="en-IN" spc="-345" dirty="0"/>
              <a:t>  </a:t>
            </a:r>
            <a:r>
              <a:rPr lang="en-IN" spc="-245" dirty="0"/>
              <a:t>Organization</a:t>
            </a:r>
            <a:endParaRPr lang="en-US" dirty="0">
              <a:latin typeface="Segoe UI Light" panose="020B0502040204020203" pitchFamily="34" charset="0"/>
              <a:cs typeface="Segoe UI Light" panose="020B0502040204020203" pitchFamily="34" charset="0"/>
            </a:endParaRPr>
          </a:p>
        </p:txBody>
      </p:sp>
      <p:sp>
        <p:nvSpPr>
          <p:cNvPr id="5" name="object 3"/>
          <p:cNvSpPr txBox="1"/>
          <p:nvPr/>
        </p:nvSpPr>
        <p:spPr>
          <a:xfrm>
            <a:off x="1137136" y="1721325"/>
            <a:ext cx="8096884" cy="3654425"/>
          </a:xfrm>
          <a:prstGeom prst="rect">
            <a:avLst/>
          </a:prstGeom>
        </p:spPr>
        <p:txBody>
          <a:bodyPr vert="horz" wrap="square" lIns="0" tIns="12700" rIns="0" bIns="0" rtlCol="0">
            <a:spAutoFit/>
          </a:bodyPr>
          <a:lstStyle/>
          <a:p>
            <a:pPr marL="356870" indent="-344805">
              <a:lnSpc>
                <a:spcPct val="100000"/>
              </a:lnSpc>
              <a:spcBef>
                <a:spcPts val="100"/>
              </a:spcBef>
              <a:buFont typeface="Arial"/>
              <a:buChar char="•"/>
              <a:tabLst>
                <a:tab pos="356870" algn="l"/>
                <a:tab pos="357505" algn="l"/>
              </a:tabLst>
            </a:pPr>
            <a:r>
              <a:rPr sz="2400" spc="-50" dirty="0">
                <a:latin typeface="Arimo"/>
                <a:cs typeface="Arimo"/>
              </a:rPr>
              <a:t>Memory </a:t>
            </a:r>
            <a:r>
              <a:rPr sz="2400" spc="-125" dirty="0">
                <a:latin typeface="Arimo"/>
                <a:cs typeface="Arimo"/>
              </a:rPr>
              <a:t>is </a:t>
            </a:r>
            <a:r>
              <a:rPr sz="2400" spc="-20" dirty="0">
                <a:latin typeface="Arimo"/>
                <a:cs typeface="Arimo"/>
              </a:rPr>
              <a:t>the </a:t>
            </a:r>
            <a:r>
              <a:rPr sz="2400" spc="-85" dirty="0">
                <a:latin typeface="Arimo"/>
                <a:cs typeface="Arimo"/>
              </a:rPr>
              <a:t>group </a:t>
            </a:r>
            <a:r>
              <a:rPr sz="2400" dirty="0">
                <a:latin typeface="Arimo"/>
                <a:cs typeface="Arimo"/>
              </a:rPr>
              <a:t>of </a:t>
            </a:r>
            <a:r>
              <a:rPr sz="2400" spc="-70" dirty="0">
                <a:latin typeface="Arimo"/>
                <a:cs typeface="Arimo"/>
              </a:rPr>
              <a:t>circuits </a:t>
            </a:r>
            <a:r>
              <a:rPr sz="2400" spc="-140" dirty="0">
                <a:latin typeface="Arimo"/>
                <a:cs typeface="Arimo"/>
              </a:rPr>
              <a:t>used </a:t>
            </a:r>
            <a:r>
              <a:rPr sz="2400" spc="25" dirty="0">
                <a:latin typeface="Arimo"/>
                <a:cs typeface="Arimo"/>
              </a:rPr>
              <a:t>to </a:t>
            </a:r>
            <a:r>
              <a:rPr sz="2400" spc="-75" dirty="0">
                <a:latin typeface="Arimo"/>
                <a:cs typeface="Arimo"/>
              </a:rPr>
              <a:t>store</a:t>
            </a:r>
            <a:r>
              <a:rPr sz="2400" spc="-315" dirty="0">
                <a:latin typeface="Arimo"/>
                <a:cs typeface="Arimo"/>
              </a:rPr>
              <a:t> </a:t>
            </a:r>
            <a:r>
              <a:rPr sz="2400" spc="-80" dirty="0">
                <a:latin typeface="Arimo"/>
                <a:cs typeface="Arimo"/>
              </a:rPr>
              <a:t>data.</a:t>
            </a:r>
            <a:endParaRPr sz="2400" dirty="0">
              <a:latin typeface="Arimo"/>
              <a:cs typeface="Arimo"/>
            </a:endParaRPr>
          </a:p>
          <a:p>
            <a:pPr>
              <a:lnSpc>
                <a:spcPct val="100000"/>
              </a:lnSpc>
              <a:spcBef>
                <a:spcPts val="5"/>
              </a:spcBef>
              <a:buFont typeface="Arial"/>
              <a:buChar char="•"/>
            </a:pPr>
            <a:endParaRPr sz="3650" dirty="0">
              <a:latin typeface="Arimo"/>
              <a:cs typeface="Arimo"/>
            </a:endParaRPr>
          </a:p>
          <a:p>
            <a:pPr marL="356870" marR="5715" indent="-344805" algn="just">
              <a:lnSpc>
                <a:spcPct val="100000"/>
              </a:lnSpc>
              <a:buFont typeface="Arial"/>
              <a:buChar char="•"/>
              <a:tabLst>
                <a:tab pos="357505" algn="l"/>
              </a:tabLst>
            </a:pPr>
            <a:r>
              <a:rPr sz="2400" spc="-50" dirty="0">
                <a:latin typeface="Arimo"/>
                <a:cs typeface="Arimo"/>
              </a:rPr>
              <a:t>Memory </a:t>
            </a:r>
            <a:r>
              <a:rPr sz="2400" spc="-100" dirty="0">
                <a:latin typeface="Arimo"/>
                <a:cs typeface="Arimo"/>
              </a:rPr>
              <a:t>components </a:t>
            </a:r>
            <a:r>
              <a:rPr sz="2400" spc="-150" dirty="0">
                <a:latin typeface="Arimo"/>
                <a:cs typeface="Arimo"/>
              </a:rPr>
              <a:t>have </a:t>
            </a:r>
            <a:r>
              <a:rPr sz="2400" spc="-145" dirty="0">
                <a:latin typeface="Arimo"/>
                <a:cs typeface="Arimo"/>
              </a:rPr>
              <a:t>some </a:t>
            </a:r>
            <a:r>
              <a:rPr sz="2400" spc="-70" dirty="0">
                <a:latin typeface="Arimo"/>
                <a:cs typeface="Arimo"/>
              </a:rPr>
              <a:t>number </a:t>
            </a:r>
            <a:r>
              <a:rPr sz="2400" dirty="0">
                <a:latin typeface="Arimo"/>
                <a:cs typeface="Arimo"/>
              </a:rPr>
              <a:t>of </a:t>
            </a:r>
            <a:r>
              <a:rPr sz="2400" spc="-80" dirty="0">
                <a:latin typeface="Arimo"/>
                <a:cs typeface="Arimo"/>
              </a:rPr>
              <a:t>memory  </a:t>
            </a:r>
            <a:r>
              <a:rPr sz="2400" spc="-85" dirty="0">
                <a:latin typeface="Arimo"/>
                <a:cs typeface="Arimo"/>
              </a:rPr>
              <a:t>locations, </a:t>
            </a:r>
            <a:r>
              <a:rPr sz="2400" spc="-150" dirty="0">
                <a:latin typeface="Arimo"/>
                <a:cs typeface="Arimo"/>
              </a:rPr>
              <a:t>each </a:t>
            </a:r>
            <a:r>
              <a:rPr sz="2400" spc="-50" dirty="0">
                <a:latin typeface="Arimo"/>
                <a:cs typeface="Arimo"/>
              </a:rPr>
              <a:t>word </a:t>
            </a:r>
            <a:r>
              <a:rPr sz="2400" dirty="0">
                <a:latin typeface="Arimo"/>
                <a:cs typeface="Arimo"/>
              </a:rPr>
              <a:t>of </a:t>
            </a:r>
            <a:r>
              <a:rPr sz="2400" spc="-75" dirty="0">
                <a:latin typeface="Arimo"/>
                <a:cs typeface="Arimo"/>
              </a:rPr>
              <a:t>which </a:t>
            </a:r>
            <a:r>
              <a:rPr sz="2400" spc="-110" dirty="0">
                <a:latin typeface="Arimo"/>
                <a:cs typeface="Arimo"/>
              </a:rPr>
              <a:t>stores </a:t>
            </a:r>
            <a:r>
              <a:rPr sz="2400" spc="-190" dirty="0">
                <a:latin typeface="Arimo"/>
                <a:cs typeface="Arimo"/>
              </a:rPr>
              <a:t>a </a:t>
            </a:r>
            <a:r>
              <a:rPr sz="2400" spc="-65" dirty="0">
                <a:latin typeface="Arimo"/>
                <a:cs typeface="Arimo"/>
              </a:rPr>
              <a:t>binary </a:t>
            </a:r>
            <a:r>
              <a:rPr sz="2400" spc="-110" dirty="0">
                <a:latin typeface="Arimo"/>
                <a:cs typeface="Arimo"/>
              </a:rPr>
              <a:t>value </a:t>
            </a:r>
            <a:r>
              <a:rPr sz="2400" spc="-15" dirty="0">
                <a:latin typeface="Arimo"/>
                <a:cs typeface="Arimo"/>
              </a:rPr>
              <a:t>of </a:t>
            </a:r>
            <a:r>
              <a:rPr sz="2400" spc="-155" dirty="0">
                <a:latin typeface="Arimo"/>
                <a:cs typeface="Arimo"/>
              </a:rPr>
              <a:t>some  </a:t>
            </a:r>
            <a:r>
              <a:rPr sz="2400" spc="-75" dirty="0">
                <a:latin typeface="Arimo"/>
                <a:cs typeface="Arimo"/>
              </a:rPr>
              <a:t>fixed</a:t>
            </a:r>
            <a:r>
              <a:rPr sz="2400" spc="-80" dirty="0">
                <a:latin typeface="Arimo"/>
                <a:cs typeface="Arimo"/>
              </a:rPr>
              <a:t> </a:t>
            </a:r>
            <a:r>
              <a:rPr sz="2400" spc="-60" dirty="0">
                <a:latin typeface="Arimo"/>
                <a:cs typeface="Arimo"/>
              </a:rPr>
              <a:t>length.</a:t>
            </a:r>
            <a:endParaRPr sz="2400" dirty="0">
              <a:latin typeface="Arimo"/>
              <a:cs typeface="Arimo"/>
            </a:endParaRPr>
          </a:p>
          <a:p>
            <a:pPr>
              <a:lnSpc>
                <a:spcPct val="100000"/>
              </a:lnSpc>
              <a:buFont typeface="Arial"/>
              <a:buChar char="•"/>
            </a:pPr>
            <a:endParaRPr sz="2400" dirty="0">
              <a:latin typeface="Arimo"/>
              <a:cs typeface="Arimo"/>
            </a:endParaRPr>
          </a:p>
          <a:p>
            <a:pPr marL="356870" marR="5080" indent="-344805" algn="just">
              <a:lnSpc>
                <a:spcPct val="100000"/>
              </a:lnSpc>
              <a:spcBef>
                <a:spcPts val="1445"/>
              </a:spcBef>
              <a:buFont typeface="Arial"/>
              <a:buChar char="•"/>
              <a:tabLst>
                <a:tab pos="357505" algn="l"/>
              </a:tabLst>
            </a:pPr>
            <a:r>
              <a:rPr sz="2400" spc="-170" dirty="0">
                <a:latin typeface="Arimo"/>
                <a:cs typeface="Arimo"/>
              </a:rPr>
              <a:t>The </a:t>
            </a:r>
            <a:r>
              <a:rPr sz="2400" spc="-70" dirty="0">
                <a:latin typeface="Arimo"/>
                <a:cs typeface="Arimo"/>
              </a:rPr>
              <a:t>number </a:t>
            </a:r>
            <a:r>
              <a:rPr sz="2400" dirty="0">
                <a:latin typeface="Arimo"/>
                <a:cs typeface="Arimo"/>
              </a:rPr>
              <a:t>of </a:t>
            </a:r>
            <a:r>
              <a:rPr sz="2400" spc="-85" dirty="0">
                <a:latin typeface="Arimo"/>
                <a:cs typeface="Arimo"/>
              </a:rPr>
              <a:t>locations </a:t>
            </a:r>
            <a:r>
              <a:rPr sz="2400" spc="-110" dirty="0">
                <a:latin typeface="Arimo"/>
                <a:cs typeface="Arimo"/>
              </a:rPr>
              <a:t>and </a:t>
            </a:r>
            <a:r>
              <a:rPr sz="2400" spc="-30" dirty="0">
                <a:latin typeface="Arimo"/>
                <a:cs typeface="Arimo"/>
              </a:rPr>
              <a:t>the </a:t>
            </a:r>
            <a:r>
              <a:rPr sz="2400" spc="-180" dirty="0">
                <a:latin typeface="Arimo"/>
                <a:cs typeface="Arimo"/>
              </a:rPr>
              <a:t>size </a:t>
            </a:r>
            <a:r>
              <a:rPr sz="2400" spc="-15" dirty="0">
                <a:latin typeface="Arimo"/>
                <a:cs typeface="Arimo"/>
              </a:rPr>
              <a:t>of </a:t>
            </a:r>
            <a:r>
              <a:rPr sz="2400" spc="-150" dirty="0">
                <a:latin typeface="Arimo"/>
                <a:cs typeface="Arimo"/>
              </a:rPr>
              <a:t>each </a:t>
            </a:r>
            <a:r>
              <a:rPr sz="2400" spc="-65" dirty="0">
                <a:latin typeface="Arimo"/>
                <a:cs typeface="Arimo"/>
              </a:rPr>
              <a:t>location </a:t>
            </a:r>
            <a:r>
              <a:rPr sz="2400" spc="-105" dirty="0">
                <a:latin typeface="Arimo"/>
                <a:cs typeface="Arimo"/>
              </a:rPr>
              <a:t>vary  </a:t>
            </a:r>
            <a:r>
              <a:rPr sz="2400" spc="-25" dirty="0">
                <a:latin typeface="Arimo"/>
                <a:cs typeface="Arimo"/>
              </a:rPr>
              <a:t>from </a:t>
            </a:r>
            <a:r>
              <a:rPr sz="2400" spc="-80" dirty="0">
                <a:latin typeface="Arimo"/>
                <a:cs typeface="Arimo"/>
              </a:rPr>
              <a:t>memory chip </a:t>
            </a:r>
            <a:r>
              <a:rPr sz="2400" spc="25" dirty="0">
                <a:latin typeface="Arimo"/>
                <a:cs typeface="Arimo"/>
              </a:rPr>
              <a:t>to </a:t>
            </a:r>
            <a:r>
              <a:rPr sz="2400" spc="-80" dirty="0">
                <a:latin typeface="Arimo"/>
                <a:cs typeface="Arimo"/>
              </a:rPr>
              <a:t>memory chip, </a:t>
            </a:r>
            <a:r>
              <a:rPr sz="2400" spc="-10" dirty="0">
                <a:latin typeface="Arimo"/>
                <a:cs typeface="Arimo"/>
              </a:rPr>
              <a:t>but </a:t>
            </a:r>
            <a:r>
              <a:rPr sz="2400" spc="-55" dirty="0">
                <a:latin typeface="Arimo"/>
                <a:cs typeface="Arimo"/>
              </a:rPr>
              <a:t>they </a:t>
            </a:r>
            <a:r>
              <a:rPr sz="2400" spc="-114" dirty="0">
                <a:latin typeface="Arimo"/>
                <a:cs typeface="Arimo"/>
              </a:rPr>
              <a:t>are </a:t>
            </a:r>
            <a:r>
              <a:rPr sz="2400" spc="-75" dirty="0">
                <a:latin typeface="Arimo"/>
                <a:cs typeface="Arimo"/>
              </a:rPr>
              <a:t>fixed </a:t>
            </a:r>
            <a:r>
              <a:rPr sz="2400" spc="-5" dirty="0">
                <a:latin typeface="Arimo"/>
                <a:cs typeface="Arimo"/>
              </a:rPr>
              <a:t>within  </a:t>
            </a:r>
            <a:r>
              <a:rPr sz="2400" spc="-55" dirty="0">
                <a:latin typeface="Arimo"/>
                <a:cs typeface="Arimo"/>
              </a:rPr>
              <a:t>individual</a:t>
            </a:r>
            <a:r>
              <a:rPr sz="2400" spc="-135" dirty="0">
                <a:latin typeface="Arimo"/>
                <a:cs typeface="Arimo"/>
              </a:rPr>
              <a:t> </a:t>
            </a:r>
            <a:r>
              <a:rPr sz="2400" spc="-75" dirty="0">
                <a:latin typeface="Arimo"/>
                <a:cs typeface="Arimo"/>
              </a:rPr>
              <a:t>chip.</a:t>
            </a:r>
            <a:endParaRPr sz="2400" dirty="0">
              <a:latin typeface="Arimo"/>
              <a:cs typeface="Arimo"/>
            </a:endParaRPr>
          </a:p>
        </p:txBody>
      </p:sp>
      <p:sp>
        <p:nvSpPr>
          <p:cNvPr id="2" name="Footer Placeholder 1"/>
          <p:cNvSpPr>
            <a:spLocks noGrp="1"/>
          </p:cNvSpPr>
          <p:nvPr>
            <p:ph type="ftr" sz="quarter" idx="11"/>
          </p:nvPr>
        </p:nvSpPr>
        <p:spPr/>
        <p:txBody>
          <a:bodyPr/>
          <a:lstStyle/>
          <a:p>
            <a:r>
              <a:rPr lang="sv-SE"/>
              <a:t>Nilanjan Byabarta. Department of CSE. UEM Kolkata</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38</a:t>
            </a:fld>
            <a:endParaRPr lang="en-US" dirty="0"/>
          </a:p>
        </p:txBody>
      </p:sp>
    </p:spTree>
    <p:extLst>
      <p:ext uri="{BB962C8B-B14F-4D97-AF65-F5344CB8AC3E}">
        <p14:creationId xmlns:p14="http://schemas.microsoft.com/office/powerpoint/2010/main" val="12604814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a:xfrm>
            <a:off x="1553172" y="461119"/>
            <a:ext cx="6877119" cy="640080"/>
          </a:xfrm>
        </p:spPr>
        <p:txBody>
          <a:bodyPr/>
          <a:lstStyle/>
          <a:p>
            <a:r>
              <a:rPr lang="en-IN" spc="-625" dirty="0"/>
              <a:t>CPU</a:t>
            </a:r>
            <a:r>
              <a:rPr lang="en-IN" spc="-345" dirty="0"/>
              <a:t>  </a:t>
            </a:r>
            <a:r>
              <a:rPr lang="en-IN" spc="-245" dirty="0"/>
              <a:t>Organization</a:t>
            </a:r>
            <a:endParaRPr lang="en-US" dirty="0">
              <a:latin typeface="Segoe UI Light" panose="020B0502040204020203" pitchFamily="34" charset="0"/>
              <a:cs typeface="Segoe UI Light" panose="020B0502040204020203" pitchFamily="34" charset="0"/>
            </a:endParaRPr>
          </a:p>
        </p:txBody>
      </p:sp>
      <p:sp>
        <p:nvSpPr>
          <p:cNvPr id="6" name="object 3"/>
          <p:cNvSpPr txBox="1"/>
          <p:nvPr/>
        </p:nvSpPr>
        <p:spPr>
          <a:xfrm>
            <a:off x="993444" y="2435750"/>
            <a:ext cx="9953230" cy="2388870"/>
          </a:xfrm>
          <a:prstGeom prst="rect">
            <a:avLst/>
          </a:prstGeom>
        </p:spPr>
        <p:txBody>
          <a:bodyPr vert="horz" wrap="square" lIns="0" tIns="12700" rIns="0" bIns="0" rtlCol="0">
            <a:spAutoFit/>
          </a:bodyPr>
          <a:lstStyle/>
          <a:p>
            <a:pPr marL="12700" marR="36195">
              <a:lnSpc>
                <a:spcPct val="100000"/>
              </a:lnSpc>
              <a:spcBef>
                <a:spcPts val="100"/>
              </a:spcBef>
              <a:buFont typeface="Arial"/>
              <a:buChar char="•"/>
              <a:tabLst>
                <a:tab pos="356870" algn="l"/>
                <a:tab pos="357505" algn="l"/>
              </a:tabLst>
            </a:pPr>
            <a:r>
              <a:rPr sz="2400" spc="-55" dirty="0">
                <a:latin typeface="Arimo"/>
                <a:cs typeface="Arimo"/>
              </a:rPr>
              <a:t>Memory </a:t>
            </a:r>
            <a:r>
              <a:rPr sz="2400" spc="-125" dirty="0">
                <a:latin typeface="Arimo"/>
                <a:cs typeface="Arimo"/>
              </a:rPr>
              <a:t>is </a:t>
            </a:r>
            <a:r>
              <a:rPr sz="2400" spc="-100" dirty="0">
                <a:latin typeface="Arimo"/>
                <a:cs typeface="Arimo"/>
              </a:rPr>
              <a:t>usually </a:t>
            </a:r>
            <a:r>
              <a:rPr sz="2400" spc="-120" dirty="0">
                <a:latin typeface="Arimo"/>
                <a:cs typeface="Arimo"/>
              </a:rPr>
              <a:t>organized </a:t>
            </a:r>
            <a:r>
              <a:rPr sz="2400" spc="-30" dirty="0">
                <a:latin typeface="Arimo"/>
                <a:cs typeface="Arimo"/>
              </a:rPr>
              <a:t>in </a:t>
            </a:r>
            <a:r>
              <a:rPr sz="2400" spc="-20" dirty="0">
                <a:latin typeface="Arimo"/>
                <a:cs typeface="Arimo"/>
              </a:rPr>
              <a:t>the </a:t>
            </a:r>
            <a:r>
              <a:rPr sz="2400" spc="-25" dirty="0">
                <a:latin typeface="Arimo"/>
                <a:cs typeface="Arimo"/>
              </a:rPr>
              <a:t>form </a:t>
            </a:r>
            <a:r>
              <a:rPr sz="2400" dirty="0">
                <a:latin typeface="Arimo"/>
                <a:cs typeface="Arimo"/>
              </a:rPr>
              <a:t>of </a:t>
            </a:r>
            <a:r>
              <a:rPr sz="2400" spc="-125" dirty="0">
                <a:latin typeface="Arimo"/>
                <a:cs typeface="Arimo"/>
              </a:rPr>
              <a:t>arrays, </a:t>
            </a:r>
            <a:r>
              <a:rPr sz="2400" spc="-30" dirty="0">
                <a:latin typeface="Arimo"/>
                <a:cs typeface="Arimo"/>
              </a:rPr>
              <a:t>in</a:t>
            </a:r>
            <a:r>
              <a:rPr sz="2400" spc="-155" dirty="0">
                <a:latin typeface="Arimo"/>
                <a:cs typeface="Arimo"/>
              </a:rPr>
              <a:t> </a:t>
            </a:r>
            <a:r>
              <a:rPr sz="2400" spc="-75" dirty="0">
                <a:latin typeface="Arimo"/>
                <a:cs typeface="Arimo"/>
              </a:rPr>
              <a:t>which  </a:t>
            </a:r>
            <a:r>
              <a:rPr sz="2400" spc="-150" dirty="0">
                <a:latin typeface="Arimo"/>
                <a:cs typeface="Arimo"/>
              </a:rPr>
              <a:t>each </a:t>
            </a:r>
            <a:r>
              <a:rPr sz="2400" spc="-80" dirty="0">
                <a:latin typeface="Arimo"/>
                <a:cs typeface="Arimo"/>
              </a:rPr>
              <a:t>cell </a:t>
            </a:r>
            <a:r>
              <a:rPr sz="2400" spc="-125" dirty="0">
                <a:latin typeface="Arimo"/>
                <a:cs typeface="Arimo"/>
              </a:rPr>
              <a:t>is capable </a:t>
            </a:r>
            <a:r>
              <a:rPr sz="2400" dirty="0">
                <a:latin typeface="Arimo"/>
                <a:cs typeface="Arimo"/>
              </a:rPr>
              <a:t>of </a:t>
            </a:r>
            <a:r>
              <a:rPr sz="2400" spc="-65" dirty="0">
                <a:latin typeface="Arimo"/>
                <a:cs typeface="Arimo"/>
              </a:rPr>
              <a:t>storing </a:t>
            </a:r>
            <a:r>
              <a:rPr sz="2400" spc="-95" dirty="0">
                <a:latin typeface="Arimo"/>
                <a:cs typeface="Arimo"/>
              </a:rPr>
              <a:t>one </a:t>
            </a:r>
            <a:r>
              <a:rPr sz="2400" spc="25" dirty="0">
                <a:latin typeface="Arimo"/>
                <a:cs typeface="Arimo"/>
              </a:rPr>
              <a:t>bit</a:t>
            </a:r>
            <a:r>
              <a:rPr sz="2400" spc="20" dirty="0">
                <a:latin typeface="Arimo"/>
                <a:cs typeface="Arimo"/>
              </a:rPr>
              <a:t> </a:t>
            </a:r>
            <a:r>
              <a:rPr sz="2400" spc="-35" dirty="0">
                <a:latin typeface="Arimo"/>
                <a:cs typeface="Arimo"/>
              </a:rPr>
              <a:t>information.</a:t>
            </a:r>
            <a:endParaRPr sz="2400" dirty="0">
              <a:latin typeface="Arimo"/>
              <a:cs typeface="Arimo"/>
            </a:endParaRPr>
          </a:p>
          <a:p>
            <a:pPr>
              <a:lnSpc>
                <a:spcPct val="100000"/>
              </a:lnSpc>
              <a:buFont typeface="Arial"/>
              <a:buChar char="•"/>
            </a:pPr>
            <a:endParaRPr sz="2400" dirty="0">
              <a:latin typeface="Arimo"/>
              <a:cs typeface="Arimo"/>
            </a:endParaRPr>
          </a:p>
          <a:p>
            <a:pPr marL="356870" marR="5080" indent="-344805" algn="just">
              <a:lnSpc>
                <a:spcPct val="100000"/>
              </a:lnSpc>
              <a:spcBef>
                <a:spcPts val="1445"/>
              </a:spcBef>
              <a:buFont typeface="Arial"/>
              <a:buChar char="•"/>
              <a:tabLst>
                <a:tab pos="357505" algn="l"/>
              </a:tabLst>
            </a:pPr>
            <a:r>
              <a:rPr sz="2400" spc="-229" dirty="0">
                <a:latin typeface="Arimo"/>
                <a:cs typeface="Arimo"/>
              </a:rPr>
              <a:t>Each </a:t>
            </a:r>
            <a:r>
              <a:rPr sz="2400" spc="-35" dirty="0">
                <a:latin typeface="Arimo"/>
                <a:cs typeface="Arimo"/>
              </a:rPr>
              <a:t>row </a:t>
            </a:r>
            <a:r>
              <a:rPr sz="2400" dirty="0">
                <a:latin typeface="Arimo"/>
                <a:cs typeface="Arimo"/>
              </a:rPr>
              <a:t>of </a:t>
            </a:r>
            <a:r>
              <a:rPr sz="2400" spc="-75" dirty="0">
                <a:latin typeface="Arimo"/>
                <a:cs typeface="Arimo"/>
              </a:rPr>
              <a:t>cell </a:t>
            </a:r>
            <a:r>
              <a:rPr sz="2400" spc="-65" dirty="0">
                <a:latin typeface="Arimo"/>
                <a:cs typeface="Arimo"/>
              </a:rPr>
              <a:t>constitutes </a:t>
            </a:r>
            <a:r>
              <a:rPr sz="2400" spc="-185" dirty="0">
                <a:latin typeface="Arimo"/>
                <a:cs typeface="Arimo"/>
              </a:rPr>
              <a:t>a </a:t>
            </a:r>
            <a:r>
              <a:rPr sz="2400" spc="-75" dirty="0">
                <a:latin typeface="Arimo"/>
                <a:cs typeface="Arimo"/>
              </a:rPr>
              <a:t>memory </a:t>
            </a:r>
            <a:r>
              <a:rPr sz="2400" spc="-50" dirty="0">
                <a:latin typeface="Arimo"/>
                <a:cs typeface="Arimo"/>
              </a:rPr>
              <a:t>word, </a:t>
            </a:r>
            <a:r>
              <a:rPr sz="2400" spc="-110" dirty="0">
                <a:latin typeface="Arimo"/>
                <a:cs typeface="Arimo"/>
              </a:rPr>
              <a:t>and </a:t>
            </a:r>
            <a:r>
              <a:rPr sz="2400" spc="-50" dirty="0">
                <a:latin typeface="Arimo"/>
                <a:cs typeface="Arimo"/>
              </a:rPr>
              <a:t>all </a:t>
            </a:r>
            <a:r>
              <a:rPr sz="2400" spc="-114" dirty="0">
                <a:latin typeface="Arimo"/>
                <a:cs typeface="Arimo"/>
              </a:rPr>
              <a:t>cells </a:t>
            </a:r>
            <a:r>
              <a:rPr sz="2400" dirty="0">
                <a:latin typeface="Arimo"/>
                <a:cs typeface="Arimo"/>
              </a:rPr>
              <a:t>of  </a:t>
            </a:r>
            <a:r>
              <a:rPr sz="2400" spc="-190" dirty="0">
                <a:latin typeface="Arimo"/>
                <a:cs typeface="Arimo"/>
              </a:rPr>
              <a:t>a </a:t>
            </a:r>
            <a:r>
              <a:rPr sz="2400" spc="-35" dirty="0">
                <a:latin typeface="Arimo"/>
                <a:cs typeface="Arimo"/>
              </a:rPr>
              <a:t>row </a:t>
            </a:r>
            <a:r>
              <a:rPr sz="2400" spc="-105" dirty="0">
                <a:latin typeface="Arimo"/>
                <a:cs typeface="Arimo"/>
              </a:rPr>
              <a:t>are </a:t>
            </a:r>
            <a:r>
              <a:rPr sz="2400" spc="-95" dirty="0">
                <a:latin typeface="Arimo"/>
                <a:cs typeface="Arimo"/>
              </a:rPr>
              <a:t>connected </a:t>
            </a:r>
            <a:r>
              <a:rPr sz="2400" spc="25" dirty="0">
                <a:latin typeface="Arimo"/>
                <a:cs typeface="Arimo"/>
              </a:rPr>
              <a:t>to </a:t>
            </a:r>
            <a:r>
              <a:rPr sz="2400" spc="-190" dirty="0">
                <a:latin typeface="Arimo"/>
                <a:cs typeface="Arimo"/>
              </a:rPr>
              <a:t>a </a:t>
            </a:r>
            <a:r>
              <a:rPr sz="2400" spc="-100" dirty="0">
                <a:latin typeface="Arimo"/>
                <a:cs typeface="Arimo"/>
              </a:rPr>
              <a:t>common </a:t>
            </a:r>
            <a:r>
              <a:rPr sz="2400" spc="-85" dirty="0">
                <a:latin typeface="Arimo"/>
                <a:cs typeface="Arimo"/>
              </a:rPr>
              <a:t>column </a:t>
            </a:r>
            <a:r>
              <a:rPr sz="2400" spc="-100" dirty="0">
                <a:latin typeface="Arimo"/>
                <a:cs typeface="Arimo"/>
              </a:rPr>
              <a:t>called </a:t>
            </a:r>
            <a:r>
              <a:rPr sz="2400" spc="-50" dirty="0">
                <a:latin typeface="Arimo"/>
                <a:cs typeface="Arimo"/>
              </a:rPr>
              <a:t>word line,  </a:t>
            </a:r>
            <a:r>
              <a:rPr sz="2400" spc="-75" dirty="0">
                <a:latin typeface="Arimo"/>
                <a:cs typeface="Arimo"/>
              </a:rPr>
              <a:t>which </a:t>
            </a:r>
            <a:r>
              <a:rPr sz="2400" spc="-125" dirty="0">
                <a:latin typeface="Arimo"/>
                <a:cs typeface="Arimo"/>
              </a:rPr>
              <a:t>is </a:t>
            </a:r>
            <a:r>
              <a:rPr sz="2400" spc="-65" dirty="0">
                <a:latin typeface="Arimo"/>
                <a:cs typeface="Arimo"/>
              </a:rPr>
              <a:t>driven </a:t>
            </a:r>
            <a:r>
              <a:rPr sz="2400" spc="-90" dirty="0">
                <a:latin typeface="Arimo"/>
                <a:cs typeface="Arimo"/>
              </a:rPr>
              <a:t>by </a:t>
            </a:r>
            <a:r>
              <a:rPr sz="2400" spc="-20" dirty="0">
                <a:latin typeface="Arimo"/>
                <a:cs typeface="Arimo"/>
              </a:rPr>
              <a:t>the </a:t>
            </a:r>
            <a:r>
              <a:rPr sz="2400" spc="-140" dirty="0">
                <a:latin typeface="Arimo"/>
                <a:cs typeface="Arimo"/>
              </a:rPr>
              <a:t>address </a:t>
            </a:r>
            <a:r>
              <a:rPr sz="2400" spc="-100" dirty="0">
                <a:latin typeface="Arimo"/>
                <a:cs typeface="Arimo"/>
              </a:rPr>
              <a:t>decoder </a:t>
            </a:r>
            <a:r>
              <a:rPr sz="2400" spc="-70" dirty="0">
                <a:latin typeface="Arimo"/>
                <a:cs typeface="Arimo"/>
              </a:rPr>
              <a:t>on </a:t>
            </a:r>
            <a:r>
              <a:rPr sz="2400" spc="-20" dirty="0">
                <a:latin typeface="Arimo"/>
                <a:cs typeface="Arimo"/>
              </a:rPr>
              <a:t>the</a:t>
            </a:r>
            <a:r>
              <a:rPr sz="2400" spc="-45" dirty="0">
                <a:latin typeface="Arimo"/>
                <a:cs typeface="Arimo"/>
              </a:rPr>
              <a:t> </a:t>
            </a:r>
            <a:r>
              <a:rPr sz="2400" spc="-85" dirty="0">
                <a:latin typeface="Arimo"/>
                <a:cs typeface="Arimo"/>
              </a:rPr>
              <a:t>chip</a:t>
            </a:r>
            <a:endParaRPr sz="2400" dirty="0">
              <a:latin typeface="Arimo"/>
              <a:cs typeface="Arimo"/>
            </a:endParaRPr>
          </a:p>
        </p:txBody>
      </p:sp>
      <p:sp>
        <p:nvSpPr>
          <p:cNvPr id="2" name="Footer Placeholder 1"/>
          <p:cNvSpPr>
            <a:spLocks noGrp="1"/>
          </p:cNvSpPr>
          <p:nvPr>
            <p:ph type="ftr" sz="quarter" idx="11"/>
          </p:nvPr>
        </p:nvSpPr>
        <p:spPr/>
        <p:txBody>
          <a:bodyPr/>
          <a:lstStyle/>
          <a:p>
            <a:r>
              <a:rPr lang="sv-SE"/>
              <a:t>Nilanjan Byabarta. Department of CSE. UEM Kolkata</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39</a:t>
            </a:fld>
            <a:endParaRPr lang="en-US" dirty="0"/>
          </a:p>
        </p:txBody>
      </p:sp>
    </p:spTree>
    <p:extLst>
      <p:ext uri="{BB962C8B-B14F-4D97-AF65-F5344CB8AC3E}">
        <p14:creationId xmlns:p14="http://schemas.microsoft.com/office/powerpoint/2010/main" val="3075321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66231" y="2081676"/>
            <a:ext cx="10463769" cy="3329116"/>
          </a:xfrm>
          <a:prstGeom prst="rect">
            <a:avLst/>
          </a:prstGeom>
        </p:spPr>
        <p:txBody>
          <a:bodyPr vert="horz" wrap="square" lIns="0" tIns="12700" rIns="0" bIns="0" rtlCol="0">
            <a:spAutoFit/>
          </a:bodyPr>
          <a:lstStyle/>
          <a:p>
            <a:pPr marL="12700">
              <a:spcBef>
                <a:spcPts val="100"/>
              </a:spcBef>
            </a:pPr>
            <a:r>
              <a:rPr sz="2400" b="1" spc="-5" dirty="0">
                <a:latin typeface="Carlito"/>
                <a:cs typeface="Carlito"/>
              </a:rPr>
              <a:t>DIFFERENCE:</a:t>
            </a:r>
            <a:endParaRPr sz="2400" dirty="0">
              <a:latin typeface="Carlito"/>
              <a:cs typeface="Carlito"/>
            </a:endParaRPr>
          </a:p>
          <a:p>
            <a:pPr marL="12700" marR="5715" algn="just"/>
            <a:r>
              <a:rPr sz="2400" b="1" spc="-10" dirty="0">
                <a:latin typeface="Carlito"/>
                <a:cs typeface="Carlito"/>
              </a:rPr>
              <a:t>Computer </a:t>
            </a:r>
            <a:r>
              <a:rPr sz="2400" b="1" spc="-15" dirty="0">
                <a:latin typeface="Carlito"/>
                <a:cs typeface="Carlito"/>
              </a:rPr>
              <a:t>Organization </a:t>
            </a:r>
            <a:r>
              <a:rPr sz="2400" dirty="0">
                <a:latin typeface="Carlito"/>
                <a:cs typeface="Carlito"/>
              </a:rPr>
              <a:t>is </a:t>
            </a:r>
            <a:r>
              <a:rPr sz="2400" spc="-10" dirty="0">
                <a:latin typeface="Carlito"/>
                <a:cs typeface="Carlito"/>
              </a:rPr>
              <a:t>study </a:t>
            </a:r>
            <a:r>
              <a:rPr sz="2400" spc="-5" dirty="0">
                <a:latin typeface="Carlito"/>
                <a:cs typeface="Carlito"/>
              </a:rPr>
              <a:t>of </a:t>
            </a:r>
            <a:r>
              <a:rPr sz="2400" dirty="0">
                <a:latin typeface="Carlito"/>
                <a:cs typeface="Carlito"/>
              </a:rPr>
              <a:t>the </a:t>
            </a:r>
            <a:r>
              <a:rPr sz="2400" spc="-25" dirty="0">
                <a:latin typeface="Carlito"/>
                <a:cs typeface="Carlito"/>
              </a:rPr>
              <a:t>system </a:t>
            </a:r>
            <a:r>
              <a:rPr sz="2400" spc="-15" dirty="0">
                <a:latin typeface="Carlito"/>
                <a:cs typeface="Carlito"/>
              </a:rPr>
              <a:t>from software  </a:t>
            </a:r>
            <a:r>
              <a:rPr sz="2400" spc="-10" dirty="0">
                <a:latin typeface="Carlito"/>
                <a:cs typeface="Carlito"/>
              </a:rPr>
              <a:t>point </a:t>
            </a:r>
            <a:r>
              <a:rPr sz="2400" spc="-5" dirty="0">
                <a:latin typeface="Carlito"/>
                <a:cs typeface="Carlito"/>
              </a:rPr>
              <a:t>of view </a:t>
            </a:r>
            <a:r>
              <a:rPr sz="2400" dirty="0">
                <a:latin typeface="Carlito"/>
                <a:cs typeface="Carlito"/>
              </a:rPr>
              <a:t>and </a:t>
            </a:r>
            <a:r>
              <a:rPr sz="2400" spc="-10" dirty="0">
                <a:latin typeface="Carlito"/>
                <a:cs typeface="Carlito"/>
              </a:rPr>
              <a:t>gives </a:t>
            </a:r>
            <a:r>
              <a:rPr sz="2400" spc="-15" dirty="0">
                <a:latin typeface="Carlito"/>
                <a:cs typeface="Carlito"/>
              </a:rPr>
              <a:t>overall </a:t>
            </a:r>
            <a:r>
              <a:rPr sz="2400" spc="-5" dirty="0">
                <a:latin typeface="Carlito"/>
                <a:cs typeface="Carlito"/>
              </a:rPr>
              <a:t>description of </a:t>
            </a:r>
            <a:r>
              <a:rPr sz="2400" dirty="0">
                <a:latin typeface="Carlito"/>
                <a:cs typeface="Carlito"/>
              </a:rPr>
              <a:t>the </a:t>
            </a:r>
            <a:r>
              <a:rPr sz="2400" spc="-20" dirty="0">
                <a:latin typeface="Carlito"/>
                <a:cs typeface="Carlito"/>
              </a:rPr>
              <a:t>system </a:t>
            </a:r>
            <a:r>
              <a:rPr sz="2400" spc="-10" dirty="0">
                <a:latin typeface="Carlito"/>
                <a:cs typeface="Carlito"/>
              </a:rPr>
              <a:t>and  working </a:t>
            </a:r>
            <a:r>
              <a:rPr sz="2400" spc="-5" dirty="0">
                <a:latin typeface="Carlito"/>
                <a:cs typeface="Carlito"/>
              </a:rPr>
              <a:t>principles without </a:t>
            </a:r>
            <a:r>
              <a:rPr sz="2400" spc="-10" dirty="0">
                <a:latin typeface="Carlito"/>
                <a:cs typeface="Carlito"/>
              </a:rPr>
              <a:t>going </a:t>
            </a:r>
            <a:r>
              <a:rPr sz="2400" spc="-20" dirty="0">
                <a:latin typeface="Carlito"/>
                <a:cs typeface="Carlito"/>
              </a:rPr>
              <a:t>into </a:t>
            </a:r>
            <a:r>
              <a:rPr sz="2400" dirty="0">
                <a:latin typeface="Carlito"/>
                <a:cs typeface="Carlito"/>
              </a:rPr>
              <a:t>much </a:t>
            </a:r>
            <a:r>
              <a:rPr sz="2400" spc="-10" dirty="0">
                <a:latin typeface="Carlito"/>
                <a:cs typeface="Carlito"/>
              </a:rPr>
              <a:t>detail. </a:t>
            </a:r>
            <a:r>
              <a:rPr sz="2400" spc="-5" dirty="0">
                <a:latin typeface="Carlito"/>
                <a:cs typeface="Carlito"/>
              </a:rPr>
              <a:t>In other </a:t>
            </a:r>
            <a:r>
              <a:rPr sz="2400" spc="530" dirty="0">
                <a:latin typeface="Carlito"/>
                <a:cs typeface="Carlito"/>
              </a:rPr>
              <a:t> </a:t>
            </a:r>
            <a:r>
              <a:rPr sz="2400" spc="-15" dirty="0">
                <a:latin typeface="Carlito"/>
                <a:cs typeface="Carlito"/>
              </a:rPr>
              <a:t>words, </a:t>
            </a:r>
            <a:r>
              <a:rPr sz="2400" dirty="0">
                <a:latin typeface="Carlito"/>
                <a:cs typeface="Carlito"/>
              </a:rPr>
              <a:t>it is mainly about the </a:t>
            </a:r>
            <a:r>
              <a:rPr sz="2400" spc="-15" dirty="0">
                <a:latin typeface="Carlito"/>
                <a:cs typeface="Carlito"/>
              </a:rPr>
              <a:t>programmer’s </a:t>
            </a:r>
            <a:r>
              <a:rPr sz="2400" spc="-5" dirty="0">
                <a:latin typeface="Carlito"/>
                <a:cs typeface="Carlito"/>
              </a:rPr>
              <a:t>or user </a:t>
            </a:r>
            <a:r>
              <a:rPr sz="2400" spc="-10" dirty="0">
                <a:latin typeface="Carlito"/>
                <a:cs typeface="Carlito"/>
              </a:rPr>
              <a:t>point of  </a:t>
            </a:r>
            <a:r>
              <a:rPr sz="2400" spc="-35" dirty="0">
                <a:latin typeface="Carlito"/>
                <a:cs typeface="Carlito"/>
              </a:rPr>
              <a:t>view.</a:t>
            </a:r>
            <a:endParaRPr sz="2400" dirty="0">
              <a:latin typeface="Carlito"/>
              <a:cs typeface="Carlito"/>
            </a:endParaRPr>
          </a:p>
          <a:p>
            <a:pPr>
              <a:spcBef>
                <a:spcPts val="10"/>
              </a:spcBef>
            </a:pPr>
            <a:endParaRPr sz="2350" dirty="0">
              <a:latin typeface="Carlito"/>
              <a:cs typeface="Carlito"/>
            </a:endParaRPr>
          </a:p>
          <a:p>
            <a:pPr marL="12700" marR="5080" algn="just"/>
            <a:r>
              <a:rPr sz="2400" b="1" spc="-10" dirty="0">
                <a:latin typeface="Carlito"/>
                <a:cs typeface="Carlito"/>
              </a:rPr>
              <a:t>Computer </a:t>
            </a:r>
            <a:r>
              <a:rPr sz="2400" b="1" spc="-15" dirty="0">
                <a:latin typeface="Carlito"/>
                <a:cs typeface="Carlito"/>
              </a:rPr>
              <a:t>Architecture </a:t>
            </a:r>
            <a:r>
              <a:rPr sz="2400" dirty="0">
                <a:latin typeface="Carlito"/>
                <a:cs typeface="Carlito"/>
              </a:rPr>
              <a:t>is </a:t>
            </a:r>
            <a:r>
              <a:rPr sz="2400" spc="-5" dirty="0">
                <a:latin typeface="Carlito"/>
                <a:cs typeface="Carlito"/>
              </a:rPr>
              <a:t>study of </a:t>
            </a:r>
            <a:r>
              <a:rPr sz="2400" dirty="0">
                <a:latin typeface="Carlito"/>
                <a:cs typeface="Carlito"/>
              </a:rPr>
              <a:t>the </a:t>
            </a:r>
            <a:r>
              <a:rPr sz="2400" spc="-25" dirty="0">
                <a:latin typeface="Carlito"/>
                <a:cs typeface="Carlito"/>
              </a:rPr>
              <a:t>system </a:t>
            </a:r>
            <a:r>
              <a:rPr sz="2400" spc="-15" dirty="0">
                <a:latin typeface="Carlito"/>
                <a:cs typeface="Carlito"/>
              </a:rPr>
              <a:t>from hardware  </a:t>
            </a:r>
            <a:r>
              <a:rPr sz="2400" spc="-10" dirty="0">
                <a:latin typeface="Carlito"/>
                <a:cs typeface="Carlito"/>
              </a:rPr>
              <a:t>point </a:t>
            </a:r>
            <a:r>
              <a:rPr sz="2400" spc="-5" dirty="0">
                <a:latin typeface="Carlito"/>
                <a:cs typeface="Carlito"/>
              </a:rPr>
              <a:t>of </a:t>
            </a:r>
            <a:r>
              <a:rPr sz="2400" dirty="0">
                <a:latin typeface="Carlito"/>
                <a:cs typeface="Carlito"/>
              </a:rPr>
              <a:t>view and </a:t>
            </a:r>
            <a:r>
              <a:rPr sz="2400" spc="-5" dirty="0">
                <a:latin typeface="Carlito"/>
                <a:cs typeface="Carlito"/>
              </a:rPr>
              <a:t>emphasis on </a:t>
            </a:r>
            <a:r>
              <a:rPr sz="2400" spc="-10" dirty="0">
                <a:latin typeface="Carlito"/>
                <a:cs typeface="Carlito"/>
              </a:rPr>
              <a:t>how </a:t>
            </a:r>
            <a:r>
              <a:rPr sz="2400" dirty="0">
                <a:latin typeface="Carlito"/>
                <a:cs typeface="Carlito"/>
              </a:rPr>
              <a:t>the </a:t>
            </a:r>
            <a:r>
              <a:rPr sz="2400" spc="-25" dirty="0">
                <a:latin typeface="Carlito"/>
                <a:cs typeface="Carlito"/>
              </a:rPr>
              <a:t>system </a:t>
            </a:r>
            <a:r>
              <a:rPr sz="2400" dirty="0">
                <a:latin typeface="Carlito"/>
                <a:cs typeface="Carlito"/>
              </a:rPr>
              <a:t>is  </a:t>
            </a:r>
            <a:r>
              <a:rPr sz="2400" spc="-10" dirty="0">
                <a:latin typeface="Carlito"/>
                <a:cs typeface="Carlito"/>
              </a:rPr>
              <a:t>implemented. </a:t>
            </a:r>
            <a:r>
              <a:rPr sz="2400" spc="-20" dirty="0">
                <a:latin typeface="Carlito"/>
                <a:cs typeface="Carlito"/>
              </a:rPr>
              <a:t>Basically, </a:t>
            </a:r>
            <a:r>
              <a:rPr sz="2400" spc="-15" dirty="0">
                <a:latin typeface="Carlito"/>
                <a:cs typeface="Carlito"/>
              </a:rPr>
              <a:t>throws </a:t>
            </a:r>
            <a:r>
              <a:rPr sz="2400" spc="-10" dirty="0">
                <a:latin typeface="Carlito"/>
                <a:cs typeface="Carlito"/>
              </a:rPr>
              <a:t>light </a:t>
            </a:r>
            <a:r>
              <a:rPr sz="2400" spc="-5" dirty="0">
                <a:latin typeface="Carlito"/>
                <a:cs typeface="Carlito"/>
              </a:rPr>
              <a:t>on </a:t>
            </a:r>
            <a:r>
              <a:rPr sz="2400" dirty="0">
                <a:latin typeface="Carlito"/>
                <a:cs typeface="Carlito"/>
              </a:rPr>
              <a:t>the </a:t>
            </a:r>
            <a:r>
              <a:rPr sz="2400" spc="-10" dirty="0">
                <a:latin typeface="Carlito"/>
                <a:cs typeface="Carlito"/>
              </a:rPr>
              <a:t>designer’s point of  </a:t>
            </a:r>
            <a:r>
              <a:rPr sz="2400" spc="-35" dirty="0">
                <a:latin typeface="Carlito"/>
                <a:cs typeface="Carlito"/>
              </a:rPr>
              <a:t>view.</a:t>
            </a:r>
            <a:endParaRPr sz="2400" dirty="0">
              <a:latin typeface="Carlito"/>
              <a:cs typeface="Carlito"/>
            </a:endParaRPr>
          </a:p>
        </p:txBody>
      </p:sp>
      <p:sp>
        <p:nvSpPr>
          <p:cNvPr id="5" name="object 2"/>
          <p:cNvSpPr txBox="1">
            <a:spLocks noGrp="1"/>
          </p:cNvSpPr>
          <p:nvPr>
            <p:ph type="title"/>
          </p:nvPr>
        </p:nvSpPr>
        <p:spPr>
          <a:xfrm>
            <a:off x="1384243" y="558257"/>
            <a:ext cx="9967791" cy="1120820"/>
          </a:xfrm>
          <a:prstGeom prst="rect">
            <a:avLst/>
          </a:prstGeom>
        </p:spPr>
        <p:txBody>
          <a:bodyPr vert="horz" wrap="square" lIns="0" tIns="12700" rIns="0" bIns="0" rtlCol="0">
            <a:spAutoFit/>
          </a:bodyPr>
          <a:lstStyle/>
          <a:p>
            <a:pPr marL="12700" algn="ctr">
              <a:spcBef>
                <a:spcPts val="100"/>
              </a:spcBef>
            </a:pPr>
            <a:r>
              <a:rPr lang="en-US" spc="-15" dirty="0"/>
              <a:t>COMPUTER </a:t>
            </a:r>
            <a:r>
              <a:rPr spc="-15" dirty="0"/>
              <a:t>Architecture </a:t>
            </a:r>
            <a:r>
              <a:rPr dirty="0"/>
              <a:t>and</a:t>
            </a:r>
            <a:r>
              <a:rPr spc="10" dirty="0"/>
              <a:t> </a:t>
            </a:r>
            <a:r>
              <a:rPr spc="-20" dirty="0"/>
              <a:t>Organization</a:t>
            </a:r>
          </a:p>
        </p:txBody>
      </p:sp>
      <p:sp>
        <p:nvSpPr>
          <p:cNvPr id="6" name="Footer Placeholder 5"/>
          <p:cNvSpPr>
            <a:spLocks noGrp="1"/>
          </p:cNvSpPr>
          <p:nvPr>
            <p:ph type="ftr" sz="quarter" idx="11"/>
          </p:nvPr>
        </p:nvSpPr>
        <p:spPr/>
        <p:txBody>
          <a:bodyPr/>
          <a:lstStyle/>
          <a:p>
            <a:r>
              <a:rPr lang="sv-SE"/>
              <a:t>Nilanjan Byabarta. Department of CSE. UEM Kolkata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5088711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40</a:t>
            </a:fld>
            <a:endParaRPr lang="en-US" dirty="0"/>
          </a:p>
        </p:txBody>
      </p:sp>
      <p:sp>
        <p:nvSpPr>
          <p:cNvPr id="5" name="object 3"/>
          <p:cNvSpPr txBox="1"/>
          <p:nvPr/>
        </p:nvSpPr>
        <p:spPr>
          <a:xfrm>
            <a:off x="536244" y="1045845"/>
            <a:ext cx="7851140" cy="4355465"/>
          </a:xfrm>
          <a:prstGeom prst="rect">
            <a:avLst/>
          </a:prstGeom>
        </p:spPr>
        <p:txBody>
          <a:bodyPr vert="horz" wrap="square" lIns="0" tIns="12700" rIns="0" bIns="0" rtlCol="0">
            <a:spAutoFit/>
          </a:bodyPr>
          <a:lstStyle/>
          <a:p>
            <a:pPr marL="356870" indent="-344805">
              <a:lnSpc>
                <a:spcPct val="100000"/>
              </a:lnSpc>
              <a:spcBef>
                <a:spcPts val="100"/>
              </a:spcBef>
              <a:buFont typeface="Arial"/>
              <a:buChar char="•"/>
              <a:tabLst>
                <a:tab pos="356870" algn="l"/>
                <a:tab pos="357505" algn="l"/>
              </a:tabLst>
            </a:pPr>
            <a:r>
              <a:rPr sz="2400" b="1" spc="-5" dirty="0">
                <a:latin typeface="Carlito"/>
                <a:cs typeface="Carlito"/>
              </a:rPr>
              <a:t>Instruction</a:t>
            </a:r>
            <a:r>
              <a:rPr sz="2400" b="1" spc="-180" dirty="0">
                <a:latin typeface="Carlito"/>
                <a:cs typeface="Carlito"/>
              </a:rPr>
              <a:t> </a:t>
            </a:r>
            <a:r>
              <a:rPr sz="2400" b="1" spc="-25" dirty="0">
                <a:latin typeface="Carlito"/>
                <a:cs typeface="Carlito"/>
              </a:rPr>
              <a:t>types</a:t>
            </a:r>
            <a:endParaRPr sz="2400" dirty="0">
              <a:latin typeface="Carlito"/>
              <a:cs typeface="Carlito"/>
            </a:endParaRPr>
          </a:p>
          <a:p>
            <a:pPr>
              <a:lnSpc>
                <a:spcPct val="100000"/>
              </a:lnSpc>
              <a:spcBef>
                <a:spcPts val="50"/>
              </a:spcBef>
              <a:buFont typeface="Arial"/>
              <a:buChar char="•"/>
            </a:pPr>
            <a:endParaRPr sz="3400" dirty="0">
              <a:latin typeface="Carlito"/>
              <a:cs typeface="Carlito"/>
            </a:endParaRPr>
          </a:p>
          <a:p>
            <a:pPr marL="356870" indent="-344805">
              <a:lnSpc>
                <a:spcPct val="100000"/>
              </a:lnSpc>
              <a:spcBef>
                <a:spcPts val="5"/>
              </a:spcBef>
              <a:buFont typeface="Arial"/>
              <a:buChar char="•"/>
              <a:tabLst>
                <a:tab pos="356870" algn="l"/>
                <a:tab pos="357505" algn="l"/>
              </a:tabLst>
            </a:pPr>
            <a:r>
              <a:rPr sz="2400" spc="-140" dirty="0">
                <a:latin typeface="Arimo"/>
                <a:cs typeface="Arimo"/>
              </a:rPr>
              <a:t>Assembly</a:t>
            </a:r>
            <a:r>
              <a:rPr sz="2400" spc="-204" dirty="0">
                <a:latin typeface="Arimo"/>
                <a:cs typeface="Arimo"/>
              </a:rPr>
              <a:t> </a:t>
            </a:r>
            <a:r>
              <a:rPr sz="2400" spc="-150" dirty="0">
                <a:latin typeface="Arimo"/>
                <a:cs typeface="Arimo"/>
              </a:rPr>
              <a:t>languages</a:t>
            </a:r>
            <a:r>
              <a:rPr sz="2400" spc="-200" dirty="0">
                <a:latin typeface="Arimo"/>
                <a:cs typeface="Arimo"/>
              </a:rPr>
              <a:t> </a:t>
            </a:r>
            <a:r>
              <a:rPr sz="2400" spc="-55" dirty="0">
                <a:latin typeface="Arimo"/>
                <a:cs typeface="Arimo"/>
              </a:rPr>
              <a:t>instructions</a:t>
            </a:r>
            <a:r>
              <a:rPr sz="2400" spc="-270" dirty="0">
                <a:latin typeface="Arimo"/>
                <a:cs typeface="Arimo"/>
              </a:rPr>
              <a:t> </a:t>
            </a:r>
            <a:r>
              <a:rPr sz="2400" spc="-114" dirty="0">
                <a:latin typeface="Arimo"/>
                <a:cs typeface="Arimo"/>
              </a:rPr>
              <a:t>are</a:t>
            </a:r>
            <a:r>
              <a:rPr sz="2400" spc="-185" dirty="0">
                <a:latin typeface="Arimo"/>
                <a:cs typeface="Arimo"/>
              </a:rPr>
              <a:t> </a:t>
            </a:r>
            <a:r>
              <a:rPr sz="2400" spc="-100" dirty="0">
                <a:latin typeface="Arimo"/>
                <a:cs typeface="Arimo"/>
              </a:rPr>
              <a:t>grouped</a:t>
            </a:r>
            <a:r>
              <a:rPr sz="2400" spc="-160" dirty="0">
                <a:latin typeface="Arimo"/>
                <a:cs typeface="Arimo"/>
              </a:rPr>
              <a:t> </a:t>
            </a:r>
            <a:r>
              <a:rPr sz="2400" spc="-55" dirty="0">
                <a:latin typeface="Arimo"/>
                <a:cs typeface="Arimo"/>
              </a:rPr>
              <a:t>together</a:t>
            </a:r>
            <a:r>
              <a:rPr sz="2400" spc="-190" dirty="0">
                <a:latin typeface="Arimo"/>
                <a:cs typeface="Arimo"/>
              </a:rPr>
              <a:t> </a:t>
            </a:r>
            <a:r>
              <a:rPr sz="2400" spc="-145" dirty="0">
                <a:latin typeface="Arimo"/>
                <a:cs typeface="Arimo"/>
              </a:rPr>
              <a:t>based</a:t>
            </a:r>
            <a:endParaRPr sz="2400" dirty="0">
              <a:latin typeface="Arimo"/>
              <a:cs typeface="Arimo"/>
            </a:endParaRPr>
          </a:p>
          <a:p>
            <a:pPr marL="356870">
              <a:lnSpc>
                <a:spcPct val="100000"/>
              </a:lnSpc>
            </a:pPr>
            <a:r>
              <a:rPr sz="2400" spc="-70" dirty="0">
                <a:latin typeface="Arimo"/>
                <a:cs typeface="Arimo"/>
              </a:rPr>
              <a:t>on</a:t>
            </a:r>
            <a:r>
              <a:rPr sz="2400" spc="-160" dirty="0">
                <a:latin typeface="Arimo"/>
                <a:cs typeface="Arimo"/>
              </a:rPr>
              <a:t> </a:t>
            </a:r>
            <a:r>
              <a:rPr sz="2400" spc="-20" dirty="0">
                <a:latin typeface="Arimo"/>
                <a:cs typeface="Arimo"/>
              </a:rPr>
              <a:t>the</a:t>
            </a:r>
            <a:r>
              <a:rPr sz="2400" spc="-204" dirty="0">
                <a:latin typeface="Arimo"/>
                <a:cs typeface="Arimo"/>
              </a:rPr>
              <a:t> </a:t>
            </a:r>
            <a:r>
              <a:rPr sz="2400" spc="-60" dirty="0">
                <a:latin typeface="Arimo"/>
                <a:cs typeface="Arimo"/>
              </a:rPr>
              <a:t>operation</a:t>
            </a:r>
            <a:r>
              <a:rPr sz="2400" spc="-250" dirty="0">
                <a:latin typeface="Arimo"/>
                <a:cs typeface="Arimo"/>
              </a:rPr>
              <a:t> </a:t>
            </a:r>
            <a:r>
              <a:rPr sz="2400" spc="-55" dirty="0">
                <a:latin typeface="Arimo"/>
                <a:cs typeface="Arimo"/>
              </a:rPr>
              <a:t>they</a:t>
            </a:r>
            <a:r>
              <a:rPr sz="2400" spc="-195" dirty="0">
                <a:latin typeface="Arimo"/>
                <a:cs typeface="Arimo"/>
              </a:rPr>
              <a:t> </a:t>
            </a:r>
            <a:r>
              <a:rPr sz="2400" spc="-65" dirty="0">
                <a:latin typeface="Arimo"/>
                <a:cs typeface="Arimo"/>
              </a:rPr>
              <a:t>performed.</a:t>
            </a:r>
            <a:endParaRPr sz="2400" dirty="0">
              <a:latin typeface="Arimo"/>
              <a:cs typeface="Arimo"/>
            </a:endParaRPr>
          </a:p>
          <a:p>
            <a:pPr>
              <a:lnSpc>
                <a:spcPct val="100000"/>
              </a:lnSpc>
            </a:pPr>
            <a:endParaRPr sz="2400" dirty="0">
              <a:latin typeface="Arimo"/>
              <a:cs typeface="Arimo"/>
            </a:endParaRPr>
          </a:p>
          <a:p>
            <a:pPr marL="356870" indent="-344805">
              <a:lnSpc>
                <a:spcPct val="100000"/>
              </a:lnSpc>
              <a:spcBef>
                <a:spcPts val="1445"/>
              </a:spcBef>
              <a:buFont typeface="Arial"/>
              <a:buChar char="•"/>
              <a:tabLst>
                <a:tab pos="356870" algn="l"/>
                <a:tab pos="357505" algn="l"/>
              </a:tabLst>
            </a:pPr>
            <a:r>
              <a:rPr sz="2400" spc="-145" dirty="0">
                <a:latin typeface="Arimo"/>
                <a:cs typeface="Arimo"/>
              </a:rPr>
              <a:t>Data </a:t>
            </a:r>
            <a:r>
              <a:rPr sz="2400" spc="-85" dirty="0">
                <a:latin typeface="Arimo"/>
                <a:cs typeface="Arimo"/>
              </a:rPr>
              <a:t>transfer</a:t>
            </a:r>
            <a:r>
              <a:rPr sz="2400" spc="-254" dirty="0">
                <a:latin typeface="Arimo"/>
                <a:cs typeface="Arimo"/>
              </a:rPr>
              <a:t> </a:t>
            </a:r>
            <a:r>
              <a:rPr sz="2400" spc="-55" dirty="0">
                <a:latin typeface="Arimo"/>
                <a:cs typeface="Arimo"/>
              </a:rPr>
              <a:t>instructions</a:t>
            </a:r>
            <a:endParaRPr sz="2400" dirty="0">
              <a:latin typeface="Arimo"/>
              <a:cs typeface="Arimo"/>
            </a:endParaRPr>
          </a:p>
          <a:p>
            <a:pPr>
              <a:lnSpc>
                <a:spcPct val="100000"/>
              </a:lnSpc>
              <a:buFont typeface="Arial"/>
              <a:buChar char="•"/>
            </a:pPr>
            <a:endParaRPr sz="3650" dirty="0">
              <a:latin typeface="Arimo"/>
              <a:cs typeface="Arimo"/>
            </a:endParaRPr>
          </a:p>
          <a:p>
            <a:pPr marL="356870" indent="-344805">
              <a:lnSpc>
                <a:spcPct val="100000"/>
              </a:lnSpc>
              <a:spcBef>
                <a:spcPts val="5"/>
              </a:spcBef>
              <a:buFont typeface="Arial"/>
              <a:buChar char="•"/>
              <a:tabLst>
                <a:tab pos="356870" algn="l"/>
                <a:tab pos="357505" algn="l"/>
              </a:tabLst>
            </a:pPr>
            <a:r>
              <a:rPr sz="2400" spc="-145" dirty="0">
                <a:latin typeface="Arimo"/>
                <a:cs typeface="Arimo"/>
              </a:rPr>
              <a:t>Data </a:t>
            </a:r>
            <a:r>
              <a:rPr sz="2400" spc="-65" dirty="0">
                <a:latin typeface="Arimo"/>
                <a:cs typeface="Arimo"/>
              </a:rPr>
              <a:t>operational</a:t>
            </a:r>
            <a:r>
              <a:rPr sz="2400" spc="-345" dirty="0">
                <a:latin typeface="Arimo"/>
                <a:cs typeface="Arimo"/>
              </a:rPr>
              <a:t> </a:t>
            </a:r>
            <a:r>
              <a:rPr sz="2400" spc="-60" dirty="0">
                <a:latin typeface="Arimo"/>
                <a:cs typeface="Arimo"/>
              </a:rPr>
              <a:t>instructions</a:t>
            </a:r>
            <a:endParaRPr sz="2400" dirty="0">
              <a:latin typeface="Arimo"/>
              <a:cs typeface="Arimo"/>
            </a:endParaRPr>
          </a:p>
          <a:p>
            <a:pPr>
              <a:lnSpc>
                <a:spcPct val="100000"/>
              </a:lnSpc>
              <a:spcBef>
                <a:spcPts val="5"/>
              </a:spcBef>
              <a:buFont typeface="Arial"/>
              <a:buChar char="•"/>
            </a:pPr>
            <a:endParaRPr sz="3650" dirty="0">
              <a:latin typeface="Arimo"/>
              <a:cs typeface="Arimo"/>
            </a:endParaRPr>
          </a:p>
          <a:p>
            <a:pPr marL="356870" indent="-344805">
              <a:lnSpc>
                <a:spcPct val="100000"/>
              </a:lnSpc>
              <a:buFont typeface="Arial"/>
              <a:buChar char="•"/>
              <a:tabLst>
                <a:tab pos="356870" algn="l"/>
                <a:tab pos="357505" algn="l"/>
              </a:tabLst>
            </a:pPr>
            <a:r>
              <a:rPr sz="2400" spc="-160" dirty="0">
                <a:latin typeface="Arimo"/>
                <a:cs typeface="Arimo"/>
              </a:rPr>
              <a:t>Program </a:t>
            </a:r>
            <a:r>
              <a:rPr sz="2400" spc="-55" dirty="0">
                <a:latin typeface="Arimo"/>
                <a:cs typeface="Arimo"/>
              </a:rPr>
              <a:t>control</a:t>
            </a:r>
            <a:r>
              <a:rPr sz="2400" spc="-265" dirty="0">
                <a:latin typeface="Arimo"/>
                <a:cs typeface="Arimo"/>
              </a:rPr>
              <a:t> </a:t>
            </a:r>
            <a:r>
              <a:rPr sz="2400" spc="-55" dirty="0">
                <a:latin typeface="Arimo"/>
                <a:cs typeface="Arimo"/>
              </a:rPr>
              <a:t>instructions</a:t>
            </a:r>
            <a:endParaRPr sz="2400" dirty="0">
              <a:latin typeface="Arimo"/>
              <a:cs typeface="Arimo"/>
            </a:endParaRPr>
          </a:p>
        </p:txBody>
      </p:sp>
    </p:spTree>
    <p:extLst>
      <p:ext uri="{BB962C8B-B14F-4D97-AF65-F5344CB8AC3E}">
        <p14:creationId xmlns:p14="http://schemas.microsoft.com/office/powerpoint/2010/main" val="4850315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41</a:t>
            </a:fld>
            <a:endParaRPr lang="en-US" dirty="0"/>
          </a:p>
        </p:txBody>
      </p:sp>
      <p:sp>
        <p:nvSpPr>
          <p:cNvPr id="5" name="object 2"/>
          <p:cNvSpPr txBox="1"/>
          <p:nvPr/>
        </p:nvSpPr>
        <p:spPr>
          <a:xfrm>
            <a:off x="536244" y="563562"/>
            <a:ext cx="10969956" cy="5352747"/>
          </a:xfrm>
          <a:prstGeom prst="rect">
            <a:avLst/>
          </a:prstGeom>
        </p:spPr>
        <p:txBody>
          <a:bodyPr vert="horz" wrap="square" lIns="0" tIns="88900" rIns="0" bIns="0" rtlCol="0">
            <a:spAutoFit/>
          </a:bodyPr>
          <a:lstStyle/>
          <a:p>
            <a:pPr marL="356870" indent="-344805">
              <a:lnSpc>
                <a:spcPct val="100000"/>
              </a:lnSpc>
              <a:spcBef>
                <a:spcPts val="700"/>
              </a:spcBef>
              <a:buFont typeface="Arial"/>
              <a:buChar char="•"/>
              <a:tabLst>
                <a:tab pos="356870" algn="l"/>
                <a:tab pos="357505" algn="l"/>
              </a:tabLst>
            </a:pPr>
            <a:r>
              <a:rPr sz="2400" b="1" spc="-15" dirty="0">
                <a:latin typeface="Carlito"/>
                <a:cs typeface="Carlito"/>
              </a:rPr>
              <a:t>Data transfer</a:t>
            </a:r>
            <a:r>
              <a:rPr sz="2400" b="1" spc="105" dirty="0">
                <a:latin typeface="Carlito"/>
                <a:cs typeface="Carlito"/>
              </a:rPr>
              <a:t> </a:t>
            </a:r>
            <a:r>
              <a:rPr sz="2400" b="1" dirty="0">
                <a:latin typeface="Carlito"/>
                <a:cs typeface="Carlito"/>
              </a:rPr>
              <a:t>instructions</a:t>
            </a:r>
            <a:endParaRPr sz="2400" dirty="0">
              <a:latin typeface="Carlito"/>
              <a:cs typeface="Carlito"/>
            </a:endParaRPr>
          </a:p>
          <a:p>
            <a:pPr marL="356870" marR="5080" indent="-344805">
              <a:lnSpc>
                <a:spcPct val="100000"/>
              </a:lnSpc>
              <a:spcBef>
                <a:spcPts val="600"/>
              </a:spcBef>
              <a:buFont typeface="Arial"/>
              <a:buChar char="•"/>
              <a:tabLst>
                <a:tab pos="356870" algn="l"/>
                <a:tab pos="357505" algn="l"/>
              </a:tabLst>
            </a:pPr>
            <a:r>
              <a:rPr sz="2400" b="1" spc="-5" dirty="0">
                <a:latin typeface="Carlito"/>
                <a:cs typeface="Carlito"/>
              </a:rPr>
              <a:t>Load </a:t>
            </a:r>
            <a:r>
              <a:rPr sz="2400" b="1" dirty="0">
                <a:latin typeface="Carlito"/>
                <a:cs typeface="Carlito"/>
              </a:rPr>
              <a:t>the </a:t>
            </a:r>
            <a:r>
              <a:rPr sz="2400" b="1" spc="-15" dirty="0">
                <a:latin typeface="Carlito"/>
                <a:cs typeface="Carlito"/>
              </a:rPr>
              <a:t>data </a:t>
            </a:r>
            <a:r>
              <a:rPr sz="2400" b="1" spc="-5" dirty="0">
                <a:latin typeface="Carlito"/>
                <a:cs typeface="Carlito"/>
              </a:rPr>
              <a:t>from memory </a:t>
            </a:r>
            <a:r>
              <a:rPr sz="2400" b="1" spc="-10" dirty="0">
                <a:latin typeface="Carlito"/>
                <a:cs typeface="Carlito"/>
              </a:rPr>
              <a:t>into </a:t>
            </a:r>
            <a:r>
              <a:rPr sz="2400" b="1" dirty="0">
                <a:latin typeface="Carlito"/>
                <a:cs typeface="Carlito"/>
              </a:rPr>
              <a:t>the </a:t>
            </a:r>
            <a:r>
              <a:rPr sz="2400" b="1" spc="-5" dirty="0">
                <a:latin typeface="Carlito"/>
                <a:cs typeface="Carlito"/>
              </a:rPr>
              <a:t>microprocessor</a:t>
            </a:r>
            <a:r>
              <a:rPr sz="2400" spc="-5" dirty="0">
                <a:latin typeface="Arimo"/>
                <a:cs typeface="Arimo"/>
              </a:rPr>
              <a:t>: </a:t>
            </a:r>
            <a:r>
              <a:rPr sz="2400" spc="-185" dirty="0">
                <a:latin typeface="Arimo"/>
                <a:cs typeface="Arimo"/>
              </a:rPr>
              <a:t>These  </a:t>
            </a:r>
            <a:r>
              <a:rPr sz="2400" spc="-55" dirty="0">
                <a:latin typeface="Arimo"/>
                <a:cs typeface="Arimo"/>
              </a:rPr>
              <a:t>instructions </a:t>
            </a:r>
            <a:r>
              <a:rPr sz="2400" spc="-120" dirty="0">
                <a:latin typeface="Arimo"/>
                <a:cs typeface="Arimo"/>
              </a:rPr>
              <a:t>copy </a:t>
            </a:r>
            <a:r>
              <a:rPr sz="2400" spc="-90" dirty="0">
                <a:latin typeface="Arimo"/>
                <a:cs typeface="Arimo"/>
              </a:rPr>
              <a:t>data </a:t>
            </a:r>
            <a:r>
              <a:rPr sz="2400" spc="-25" dirty="0">
                <a:latin typeface="Arimo"/>
                <a:cs typeface="Arimo"/>
              </a:rPr>
              <a:t>from </a:t>
            </a:r>
            <a:r>
              <a:rPr sz="2400" spc="-75" dirty="0">
                <a:latin typeface="Arimo"/>
                <a:cs typeface="Arimo"/>
              </a:rPr>
              <a:t>memory </a:t>
            </a:r>
            <a:r>
              <a:rPr sz="2400" spc="-5" dirty="0">
                <a:latin typeface="Arimo"/>
                <a:cs typeface="Arimo"/>
              </a:rPr>
              <a:t>into </a:t>
            </a:r>
            <a:r>
              <a:rPr sz="2400" spc="-190" dirty="0">
                <a:latin typeface="Arimo"/>
                <a:cs typeface="Arimo"/>
              </a:rPr>
              <a:t>a </a:t>
            </a:r>
            <a:r>
              <a:rPr sz="2400" spc="-100" dirty="0">
                <a:latin typeface="Arimo"/>
                <a:cs typeface="Arimo"/>
              </a:rPr>
              <a:t>microprocessor  register.</a:t>
            </a:r>
            <a:endParaRPr lang="en-US" sz="2400" spc="-100" dirty="0">
              <a:latin typeface="Arimo"/>
              <a:cs typeface="Arimo"/>
            </a:endParaRPr>
          </a:p>
          <a:p>
            <a:pPr marL="356870" marR="5080" indent="-344805">
              <a:lnSpc>
                <a:spcPct val="100000"/>
              </a:lnSpc>
              <a:spcBef>
                <a:spcPts val="600"/>
              </a:spcBef>
              <a:buFont typeface="Arial"/>
              <a:buChar char="•"/>
              <a:tabLst>
                <a:tab pos="356870" algn="l"/>
                <a:tab pos="357505" algn="l"/>
              </a:tabLst>
            </a:pPr>
            <a:endParaRPr sz="2400" dirty="0">
              <a:latin typeface="Arimo"/>
              <a:cs typeface="Arimo"/>
            </a:endParaRPr>
          </a:p>
          <a:p>
            <a:pPr marL="356870" marR="254635" indent="-344805">
              <a:lnSpc>
                <a:spcPct val="100000"/>
              </a:lnSpc>
              <a:spcBef>
                <a:spcPts val="605"/>
              </a:spcBef>
              <a:buFont typeface="Arial"/>
              <a:buChar char="•"/>
              <a:tabLst>
                <a:tab pos="356870" algn="l"/>
                <a:tab pos="357505" algn="l"/>
              </a:tabLst>
            </a:pPr>
            <a:r>
              <a:rPr sz="2400" b="1" spc="-10" dirty="0">
                <a:latin typeface="Carlito"/>
                <a:cs typeface="Carlito"/>
              </a:rPr>
              <a:t>Store </a:t>
            </a:r>
            <a:r>
              <a:rPr sz="2400" b="1" dirty="0">
                <a:latin typeface="Carlito"/>
                <a:cs typeface="Carlito"/>
              </a:rPr>
              <a:t>the </a:t>
            </a:r>
            <a:r>
              <a:rPr sz="2400" b="1" spc="-15" dirty="0">
                <a:latin typeface="Carlito"/>
                <a:cs typeface="Carlito"/>
              </a:rPr>
              <a:t>data </a:t>
            </a:r>
            <a:r>
              <a:rPr sz="2400" b="1" spc="-5" dirty="0">
                <a:latin typeface="Carlito"/>
                <a:cs typeface="Carlito"/>
              </a:rPr>
              <a:t>from </a:t>
            </a:r>
            <a:r>
              <a:rPr sz="2400" b="1" dirty="0">
                <a:latin typeface="Carlito"/>
                <a:cs typeface="Carlito"/>
              </a:rPr>
              <a:t>the </a:t>
            </a:r>
            <a:r>
              <a:rPr sz="2400" b="1" spc="-5" dirty="0">
                <a:latin typeface="Carlito"/>
                <a:cs typeface="Carlito"/>
              </a:rPr>
              <a:t>microprocessor </a:t>
            </a:r>
            <a:r>
              <a:rPr sz="2400" b="1" spc="-10" dirty="0">
                <a:latin typeface="Carlito"/>
                <a:cs typeface="Carlito"/>
              </a:rPr>
              <a:t>into </a:t>
            </a:r>
            <a:r>
              <a:rPr sz="2400" b="1" dirty="0">
                <a:latin typeface="Carlito"/>
                <a:cs typeface="Carlito"/>
              </a:rPr>
              <a:t>the </a:t>
            </a:r>
            <a:r>
              <a:rPr sz="2400" b="1" spc="-10" dirty="0">
                <a:latin typeface="Carlito"/>
                <a:cs typeface="Carlito"/>
              </a:rPr>
              <a:t>memory</a:t>
            </a:r>
            <a:r>
              <a:rPr sz="2400" spc="-10" dirty="0">
                <a:latin typeface="Arimo"/>
                <a:cs typeface="Arimo"/>
              </a:rPr>
              <a:t>:  </a:t>
            </a:r>
            <a:r>
              <a:rPr sz="2400" spc="-155" dirty="0">
                <a:latin typeface="Arimo"/>
                <a:cs typeface="Arimo"/>
              </a:rPr>
              <a:t>This </a:t>
            </a:r>
            <a:r>
              <a:rPr sz="2400" spc="-125" dirty="0">
                <a:latin typeface="Arimo"/>
                <a:cs typeface="Arimo"/>
              </a:rPr>
              <a:t>is </a:t>
            </a:r>
            <a:r>
              <a:rPr sz="2400" spc="-70" dirty="0">
                <a:latin typeface="Arimo"/>
                <a:cs typeface="Arimo"/>
              </a:rPr>
              <a:t>similar </a:t>
            </a:r>
            <a:r>
              <a:rPr sz="2400" spc="25" dirty="0">
                <a:latin typeface="Arimo"/>
                <a:cs typeface="Arimo"/>
              </a:rPr>
              <a:t>to </a:t>
            </a:r>
            <a:r>
              <a:rPr sz="2400" spc="-20" dirty="0">
                <a:latin typeface="Arimo"/>
                <a:cs typeface="Arimo"/>
              </a:rPr>
              <a:t>the </a:t>
            </a:r>
            <a:r>
              <a:rPr sz="2400" spc="-80" dirty="0">
                <a:latin typeface="Arimo"/>
                <a:cs typeface="Arimo"/>
              </a:rPr>
              <a:t>load </a:t>
            </a:r>
            <a:r>
              <a:rPr sz="2400" spc="-90" dirty="0">
                <a:latin typeface="Arimo"/>
                <a:cs typeface="Arimo"/>
              </a:rPr>
              <a:t>data </a:t>
            </a:r>
            <a:r>
              <a:rPr sz="2400" spc="-105" dirty="0">
                <a:latin typeface="Arimo"/>
                <a:cs typeface="Arimo"/>
              </a:rPr>
              <a:t>expect </a:t>
            </a:r>
            <a:r>
              <a:rPr sz="2400" spc="-90" dirty="0">
                <a:latin typeface="Arimo"/>
                <a:cs typeface="Arimo"/>
              </a:rPr>
              <a:t>data </a:t>
            </a:r>
            <a:r>
              <a:rPr sz="2400" spc="-125" dirty="0">
                <a:latin typeface="Arimo"/>
                <a:cs typeface="Arimo"/>
              </a:rPr>
              <a:t>is </a:t>
            </a:r>
            <a:r>
              <a:rPr sz="2400" spc="-95" dirty="0">
                <a:latin typeface="Arimo"/>
                <a:cs typeface="Arimo"/>
              </a:rPr>
              <a:t>copied </a:t>
            </a:r>
            <a:r>
              <a:rPr sz="2400" spc="-30" dirty="0">
                <a:latin typeface="Arimo"/>
                <a:cs typeface="Arimo"/>
              </a:rPr>
              <a:t>in </a:t>
            </a:r>
            <a:r>
              <a:rPr sz="2400" spc="-20" dirty="0">
                <a:latin typeface="Arimo"/>
                <a:cs typeface="Arimo"/>
              </a:rPr>
              <a:t>the  </a:t>
            </a:r>
            <a:r>
              <a:rPr sz="2400" spc="-70" dirty="0">
                <a:latin typeface="Arimo"/>
                <a:cs typeface="Arimo"/>
              </a:rPr>
              <a:t>opposite </a:t>
            </a:r>
            <a:r>
              <a:rPr sz="2400" spc="-40" dirty="0">
                <a:latin typeface="Arimo"/>
                <a:cs typeface="Arimo"/>
              </a:rPr>
              <a:t>direction </a:t>
            </a:r>
            <a:r>
              <a:rPr sz="2400" spc="-25" dirty="0">
                <a:latin typeface="Arimo"/>
                <a:cs typeface="Arimo"/>
              </a:rPr>
              <a:t>from </a:t>
            </a:r>
            <a:r>
              <a:rPr sz="2400" spc="-185" dirty="0">
                <a:latin typeface="Arimo"/>
                <a:cs typeface="Arimo"/>
              </a:rPr>
              <a:t>a </a:t>
            </a:r>
            <a:r>
              <a:rPr sz="2400" spc="-100" dirty="0">
                <a:latin typeface="Arimo"/>
                <a:cs typeface="Arimo"/>
              </a:rPr>
              <a:t>microprocessor </a:t>
            </a:r>
            <a:r>
              <a:rPr sz="2400" spc="-75" dirty="0">
                <a:latin typeface="Arimo"/>
                <a:cs typeface="Arimo"/>
              </a:rPr>
              <a:t>register </a:t>
            </a:r>
            <a:r>
              <a:rPr sz="2400" spc="20" dirty="0">
                <a:latin typeface="Arimo"/>
                <a:cs typeface="Arimo"/>
              </a:rPr>
              <a:t>to  </a:t>
            </a:r>
            <a:r>
              <a:rPr sz="2400" spc="-100" dirty="0">
                <a:latin typeface="Arimo"/>
                <a:cs typeface="Arimo"/>
              </a:rPr>
              <a:t>memory.</a:t>
            </a:r>
            <a:endParaRPr lang="en-US" sz="2400" spc="-100" dirty="0">
              <a:latin typeface="Arimo"/>
              <a:cs typeface="Arimo"/>
            </a:endParaRPr>
          </a:p>
          <a:p>
            <a:pPr marL="356870" marR="254635" indent="-344805">
              <a:lnSpc>
                <a:spcPct val="100000"/>
              </a:lnSpc>
              <a:spcBef>
                <a:spcPts val="605"/>
              </a:spcBef>
              <a:buFont typeface="Arial"/>
              <a:buChar char="•"/>
              <a:tabLst>
                <a:tab pos="356870" algn="l"/>
                <a:tab pos="357505" algn="l"/>
              </a:tabLst>
            </a:pPr>
            <a:endParaRPr sz="2400" dirty="0">
              <a:latin typeface="Arimo"/>
              <a:cs typeface="Arimo"/>
            </a:endParaRPr>
          </a:p>
          <a:p>
            <a:pPr marL="356870" indent="-344805">
              <a:lnSpc>
                <a:spcPct val="100000"/>
              </a:lnSpc>
              <a:spcBef>
                <a:spcPts val="605"/>
              </a:spcBef>
              <a:buFont typeface="Arial"/>
              <a:buChar char="•"/>
              <a:tabLst>
                <a:tab pos="356870" algn="l"/>
                <a:tab pos="357505" algn="l"/>
              </a:tabLst>
            </a:pPr>
            <a:r>
              <a:rPr sz="2400" b="1" spc="-10" dirty="0">
                <a:latin typeface="Carlito"/>
                <a:cs typeface="Carlito"/>
              </a:rPr>
              <a:t>Move </a:t>
            </a:r>
            <a:r>
              <a:rPr sz="2400" b="1" spc="-15" dirty="0">
                <a:latin typeface="Carlito"/>
                <a:cs typeface="Carlito"/>
              </a:rPr>
              <a:t>data </a:t>
            </a:r>
            <a:r>
              <a:rPr sz="2400" b="1" spc="5" dirty="0">
                <a:latin typeface="Carlito"/>
                <a:cs typeface="Carlito"/>
              </a:rPr>
              <a:t>within </a:t>
            </a:r>
            <a:r>
              <a:rPr sz="2400" b="1" dirty="0">
                <a:latin typeface="Carlito"/>
                <a:cs typeface="Carlito"/>
              </a:rPr>
              <a:t>the </a:t>
            </a:r>
            <a:r>
              <a:rPr sz="2400" b="1" spc="-5" dirty="0">
                <a:latin typeface="Carlito"/>
                <a:cs typeface="Carlito"/>
              </a:rPr>
              <a:t>microprocessor</a:t>
            </a:r>
            <a:r>
              <a:rPr sz="2400" spc="-5" dirty="0">
                <a:latin typeface="Arimo"/>
                <a:cs typeface="Arimo"/>
              </a:rPr>
              <a:t>: </a:t>
            </a:r>
            <a:r>
              <a:rPr sz="2400" spc="-185" dirty="0">
                <a:latin typeface="Arimo"/>
                <a:cs typeface="Arimo"/>
              </a:rPr>
              <a:t>These</a:t>
            </a:r>
            <a:r>
              <a:rPr sz="2400" spc="-45" dirty="0">
                <a:latin typeface="Arimo"/>
                <a:cs typeface="Arimo"/>
              </a:rPr>
              <a:t> </a:t>
            </a:r>
            <a:r>
              <a:rPr sz="2400" spc="-75" dirty="0">
                <a:latin typeface="Arimo"/>
                <a:cs typeface="Arimo"/>
              </a:rPr>
              <a:t>operations</a:t>
            </a:r>
            <a:endParaRPr sz="2400" dirty="0">
              <a:latin typeface="Arimo"/>
              <a:cs typeface="Arimo"/>
            </a:endParaRPr>
          </a:p>
          <a:p>
            <a:pPr marL="12700" algn="just">
              <a:lnSpc>
                <a:spcPct val="100000"/>
              </a:lnSpc>
            </a:pPr>
            <a:r>
              <a:rPr sz="2400" spc="-125" dirty="0">
                <a:latin typeface="Arimo"/>
                <a:cs typeface="Arimo"/>
              </a:rPr>
              <a:t>copies </a:t>
            </a:r>
            <a:r>
              <a:rPr sz="2400" spc="-90" dirty="0">
                <a:latin typeface="Arimo"/>
                <a:cs typeface="Arimo"/>
              </a:rPr>
              <a:t>data </a:t>
            </a:r>
            <a:r>
              <a:rPr sz="2400" spc="-25" dirty="0">
                <a:latin typeface="Arimo"/>
                <a:cs typeface="Arimo"/>
              </a:rPr>
              <a:t>from </a:t>
            </a:r>
            <a:r>
              <a:rPr sz="2400" spc="-95" dirty="0">
                <a:latin typeface="Arimo"/>
                <a:cs typeface="Arimo"/>
              </a:rPr>
              <a:t>one </a:t>
            </a:r>
            <a:r>
              <a:rPr sz="2400" spc="-100" dirty="0">
                <a:latin typeface="Arimo"/>
                <a:cs typeface="Arimo"/>
              </a:rPr>
              <a:t>microprocessor </a:t>
            </a:r>
            <a:r>
              <a:rPr sz="2400" spc="-75" dirty="0">
                <a:latin typeface="Arimo"/>
                <a:cs typeface="Arimo"/>
              </a:rPr>
              <a:t>register </a:t>
            </a:r>
            <a:r>
              <a:rPr sz="2400" spc="25" dirty="0">
                <a:latin typeface="Arimo"/>
                <a:cs typeface="Arimo"/>
              </a:rPr>
              <a:t>to</a:t>
            </a:r>
            <a:r>
              <a:rPr sz="2400" spc="-90" dirty="0">
                <a:latin typeface="Arimo"/>
                <a:cs typeface="Arimo"/>
              </a:rPr>
              <a:t> </a:t>
            </a:r>
            <a:r>
              <a:rPr sz="2400" spc="-85" dirty="0">
                <a:latin typeface="Arimo"/>
                <a:cs typeface="Arimo"/>
              </a:rPr>
              <a:t>another.</a:t>
            </a:r>
            <a:endParaRPr lang="en-US" sz="2400" spc="-85" dirty="0">
              <a:latin typeface="Arimo"/>
              <a:cs typeface="Arimo"/>
            </a:endParaRPr>
          </a:p>
          <a:p>
            <a:pPr marL="12700" algn="just">
              <a:lnSpc>
                <a:spcPct val="100000"/>
              </a:lnSpc>
            </a:pPr>
            <a:endParaRPr sz="2400" dirty="0">
              <a:latin typeface="Arimo"/>
              <a:cs typeface="Arimo"/>
            </a:endParaRPr>
          </a:p>
          <a:p>
            <a:pPr marL="356870" marR="283210" indent="-344805" algn="just">
              <a:lnSpc>
                <a:spcPct val="100000"/>
              </a:lnSpc>
              <a:spcBef>
                <a:spcPts val="600"/>
              </a:spcBef>
              <a:buFont typeface="Arial"/>
              <a:buChar char="•"/>
              <a:tabLst>
                <a:tab pos="357505" algn="l"/>
              </a:tabLst>
            </a:pPr>
            <a:r>
              <a:rPr sz="2400" b="1" dirty="0">
                <a:latin typeface="Carlito"/>
                <a:cs typeface="Carlito"/>
              </a:rPr>
              <a:t>Input the </a:t>
            </a:r>
            <a:r>
              <a:rPr sz="2400" b="1" spc="-15" dirty="0">
                <a:latin typeface="Carlito"/>
                <a:cs typeface="Carlito"/>
              </a:rPr>
              <a:t>data </a:t>
            </a:r>
            <a:r>
              <a:rPr sz="2400" b="1" spc="-10" dirty="0">
                <a:latin typeface="Carlito"/>
                <a:cs typeface="Carlito"/>
              </a:rPr>
              <a:t>to </a:t>
            </a:r>
            <a:r>
              <a:rPr sz="2400" b="1" dirty="0">
                <a:latin typeface="Carlito"/>
                <a:cs typeface="Carlito"/>
              </a:rPr>
              <a:t>the </a:t>
            </a:r>
            <a:r>
              <a:rPr sz="2400" b="1" spc="-5" dirty="0">
                <a:latin typeface="Carlito"/>
                <a:cs typeface="Carlito"/>
              </a:rPr>
              <a:t>microprocessor</a:t>
            </a:r>
            <a:r>
              <a:rPr sz="2400" spc="-5" dirty="0">
                <a:latin typeface="Arimo"/>
                <a:cs typeface="Arimo"/>
              </a:rPr>
              <a:t>: </a:t>
            </a:r>
            <a:r>
              <a:rPr sz="2400" spc="-170" dirty="0">
                <a:latin typeface="Arimo"/>
                <a:cs typeface="Arimo"/>
              </a:rPr>
              <a:t>The </a:t>
            </a:r>
            <a:r>
              <a:rPr sz="2400" spc="-100" dirty="0">
                <a:latin typeface="Arimo"/>
                <a:cs typeface="Arimo"/>
              </a:rPr>
              <a:t>microprocessor  </a:t>
            </a:r>
            <a:r>
              <a:rPr sz="2400" spc="-55" dirty="0">
                <a:latin typeface="Arimo"/>
                <a:cs typeface="Arimo"/>
              </a:rPr>
              <a:t>inputs </a:t>
            </a:r>
            <a:r>
              <a:rPr sz="2400" spc="-20" dirty="0">
                <a:latin typeface="Arimo"/>
                <a:cs typeface="Arimo"/>
              </a:rPr>
              <a:t>the </a:t>
            </a:r>
            <a:r>
              <a:rPr sz="2400" spc="-85" dirty="0">
                <a:latin typeface="Arimo"/>
                <a:cs typeface="Arimo"/>
              </a:rPr>
              <a:t>data </a:t>
            </a:r>
            <a:r>
              <a:rPr sz="2400" spc="-25" dirty="0">
                <a:latin typeface="Arimo"/>
                <a:cs typeface="Arimo"/>
              </a:rPr>
              <a:t>from </a:t>
            </a:r>
            <a:r>
              <a:rPr sz="2400" spc="-20" dirty="0">
                <a:latin typeface="Arimo"/>
                <a:cs typeface="Arimo"/>
              </a:rPr>
              <a:t>the </a:t>
            </a:r>
            <a:r>
              <a:rPr sz="2400" spc="-10" dirty="0">
                <a:latin typeface="Arimo"/>
                <a:cs typeface="Arimo"/>
              </a:rPr>
              <a:t>input </a:t>
            </a:r>
            <a:r>
              <a:rPr sz="2400" spc="-130" dirty="0">
                <a:latin typeface="Arimo"/>
                <a:cs typeface="Arimo"/>
              </a:rPr>
              <a:t>devices ex: </a:t>
            </a:r>
            <a:r>
              <a:rPr sz="2400" spc="-110" dirty="0">
                <a:latin typeface="Arimo"/>
                <a:cs typeface="Arimo"/>
              </a:rPr>
              <a:t>keyboard </a:t>
            </a:r>
            <a:r>
              <a:rPr sz="2400" spc="-30" dirty="0">
                <a:latin typeface="Arimo"/>
                <a:cs typeface="Arimo"/>
              </a:rPr>
              <a:t>in </a:t>
            </a:r>
            <a:r>
              <a:rPr sz="2400" spc="20" dirty="0">
                <a:latin typeface="Arimo"/>
                <a:cs typeface="Arimo"/>
              </a:rPr>
              <a:t>to  </a:t>
            </a:r>
            <a:r>
              <a:rPr sz="2400" spc="-95" dirty="0">
                <a:latin typeface="Arimo"/>
                <a:cs typeface="Arimo"/>
              </a:rPr>
              <a:t>one </a:t>
            </a:r>
            <a:r>
              <a:rPr sz="2400" dirty="0">
                <a:latin typeface="Arimo"/>
                <a:cs typeface="Arimo"/>
              </a:rPr>
              <a:t>of </a:t>
            </a:r>
            <a:r>
              <a:rPr sz="2400" spc="-35" dirty="0">
                <a:latin typeface="Arimo"/>
                <a:cs typeface="Arimo"/>
              </a:rPr>
              <a:t>its</a:t>
            </a:r>
            <a:r>
              <a:rPr sz="2400" spc="-170" dirty="0">
                <a:latin typeface="Arimo"/>
                <a:cs typeface="Arimo"/>
              </a:rPr>
              <a:t> </a:t>
            </a:r>
            <a:r>
              <a:rPr sz="2400" spc="-100" dirty="0">
                <a:latin typeface="Arimo"/>
                <a:cs typeface="Arimo"/>
              </a:rPr>
              <a:t>registers.</a:t>
            </a:r>
            <a:endParaRPr sz="2400" dirty="0">
              <a:latin typeface="Arimo"/>
              <a:cs typeface="Arimo"/>
            </a:endParaRPr>
          </a:p>
        </p:txBody>
      </p:sp>
    </p:spTree>
    <p:extLst>
      <p:ext uri="{BB962C8B-B14F-4D97-AF65-F5344CB8AC3E}">
        <p14:creationId xmlns:p14="http://schemas.microsoft.com/office/powerpoint/2010/main" val="26471298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42</a:t>
            </a:fld>
            <a:endParaRPr lang="en-US" dirty="0"/>
          </a:p>
        </p:txBody>
      </p:sp>
      <p:sp>
        <p:nvSpPr>
          <p:cNvPr id="5" name="object 2"/>
          <p:cNvSpPr txBox="1"/>
          <p:nvPr/>
        </p:nvSpPr>
        <p:spPr>
          <a:xfrm>
            <a:off x="536244" y="1566733"/>
            <a:ext cx="8098790" cy="1642110"/>
          </a:xfrm>
          <a:prstGeom prst="rect">
            <a:avLst/>
          </a:prstGeom>
        </p:spPr>
        <p:txBody>
          <a:bodyPr vert="horz" wrap="square" lIns="0" tIns="88900" rIns="0" bIns="0" rtlCol="0">
            <a:spAutoFit/>
          </a:bodyPr>
          <a:lstStyle/>
          <a:p>
            <a:pPr marL="356870" indent="-344805">
              <a:lnSpc>
                <a:spcPct val="100000"/>
              </a:lnSpc>
              <a:spcBef>
                <a:spcPts val="700"/>
              </a:spcBef>
              <a:buFont typeface="Arial"/>
              <a:buChar char="•"/>
              <a:tabLst>
                <a:tab pos="356870" algn="l"/>
                <a:tab pos="357505" algn="l"/>
              </a:tabLst>
            </a:pPr>
            <a:r>
              <a:rPr sz="2400" b="1" spc="-20" dirty="0">
                <a:latin typeface="Carlito"/>
                <a:cs typeface="Carlito"/>
              </a:rPr>
              <a:t>Data </a:t>
            </a:r>
            <a:r>
              <a:rPr sz="2400" b="1" spc="-10" dirty="0">
                <a:latin typeface="Carlito"/>
                <a:cs typeface="Carlito"/>
              </a:rPr>
              <a:t>operational</a:t>
            </a:r>
            <a:r>
              <a:rPr sz="2400" b="1" spc="90" dirty="0">
                <a:latin typeface="Carlito"/>
                <a:cs typeface="Carlito"/>
              </a:rPr>
              <a:t> </a:t>
            </a:r>
            <a:r>
              <a:rPr sz="2400" b="1" dirty="0">
                <a:latin typeface="Carlito"/>
                <a:cs typeface="Carlito"/>
              </a:rPr>
              <a:t>instructions</a:t>
            </a:r>
            <a:endParaRPr sz="2400" dirty="0">
              <a:latin typeface="Carlito"/>
              <a:cs typeface="Carlito"/>
            </a:endParaRPr>
          </a:p>
          <a:p>
            <a:pPr marL="356870" marR="5080" indent="-344805" algn="just">
              <a:lnSpc>
                <a:spcPct val="100000"/>
              </a:lnSpc>
              <a:spcBef>
                <a:spcPts val="600"/>
              </a:spcBef>
              <a:buFont typeface="Arial"/>
              <a:buChar char="•"/>
              <a:tabLst>
                <a:tab pos="357505" algn="l"/>
              </a:tabLst>
            </a:pPr>
            <a:r>
              <a:rPr sz="2400" b="1" spc="-15" dirty="0">
                <a:latin typeface="Carlito"/>
                <a:cs typeface="Carlito"/>
              </a:rPr>
              <a:t>Data </a:t>
            </a:r>
            <a:r>
              <a:rPr sz="2400" b="1" spc="-10" dirty="0">
                <a:latin typeface="Carlito"/>
                <a:cs typeface="Carlito"/>
              </a:rPr>
              <a:t>operational instructions </a:t>
            </a:r>
            <a:r>
              <a:rPr sz="2400" spc="-70" dirty="0">
                <a:latin typeface="Arimo"/>
                <a:cs typeface="Arimo"/>
              </a:rPr>
              <a:t>do </a:t>
            </a:r>
            <a:r>
              <a:rPr sz="2400" spc="-40" dirty="0">
                <a:latin typeface="Arimo"/>
                <a:cs typeface="Arimo"/>
              </a:rPr>
              <a:t>modify </a:t>
            </a:r>
            <a:r>
              <a:rPr sz="2400" spc="-10" dirty="0">
                <a:latin typeface="Arimo"/>
                <a:cs typeface="Arimo"/>
              </a:rPr>
              <a:t>their </a:t>
            </a:r>
            <a:r>
              <a:rPr sz="2400" spc="-95" dirty="0">
                <a:latin typeface="Arimo"/>
                <a:cs typeface="Arimo"/>
              </a:rPr>
              <a:t>data  </a:t>
            </a:r>
            <a:r>
              <a:rPr sz="2400" spc="-120" dirty="0">
                <a:latin typeface="Arimo"/>
                <a:cs typeface="Arimo"/>
              </a:rPr>
              <a:t>values. </a:t>
            </a:r>
            <a:r>
              <a:rPr sz="2400" spc="-160" dirty="0">
                <a:latin typeface="Arimo"/>
                <a:cs typeface="Arimo"/>
              </a:rPr>
              <a:t>They </a:t>
            </a:r>
            <a:r>
              <a:rPr sz="2400" spc="-60" dirty="0">
                <a:latin typeface="Arimo"/>
                <a:cs typeface="Arimo"/>
              </a:rPr>
              <a:t>typically </a:t>
            </a:r>
            <a:r>
              <a:rPr sz="2400" spc="-40" dirty="0">
                <a:latin typeface="Arimo"/>
                <a:cs typeface="Arimo"/>
              </a:rPr>
              <a:t>perform </a:t>
            </a:r>
            <a:r>
              <a:rPr sz="2400" spc="-145" dirty="0">
                <a:latin typeface="Arimo"/>
                <a:cs typeface="Arimo"/>
              </a:rPr>
              <a:t>some </a:t>
            </a:r>
            <a:r>
              <a:rPr sz="2400" spc="-80" dirty="0">
                <a:latin typeface="Arimo"/>
                <a:cs typeface="Arimo"/>
              </a:rPr>
              <a:t>operations </a:t>
            </a:r>
            <a:r>
              <a:rPr sz="2400" spc="-125" dirty="0">
                <a:latin typeface="Arimo"/>
                <a:cs typeface="Arimo"/>
              </a:rPr>
              <a:t>using </a:t>
            </a:r>
            <a:r>
              <a:rPr sz="2400" spc="-95" dirty="0">
                <a:latin typeface="Arimo"/>
                <a:cs typeface="Arimo"/>
              </a:rPr>
              <a:t>one </a:t>
            </a:r>
            <a:r>
              <a:rPr sz="2400" spc="-35" dirty="0">
                <a:latin typeface="Arimo"/>
                <a:cs typeface="Arimo"/>
              </a:rPr>
              <a:t>or  </a:t>
            </a:r>
            <a:r>
              <a:rPr sz="2400" spc="5" dirty="0">
                <a:latin typeface="Arimo"/>
                <a:cs typeface="Arimo"/>
              </a:rPr>
              <a:t>two </a:t>
            </a:r>
            <a:r>
              <a:rPr sz="2400" spc="-90" dirty="0">
                <a:latin typeface="Arimo"/>
                <a:cs typeface="Arimo"/>
              </a:rPr>
              <a:t>data </a:t>
            </a:r>
            <a:r>
              <a:rPr sz="2400" spc="-130" dirty="0">
                <a:latin typeface="Arimo"/>
                <a:cs typeface="Arimo"/>
              </a:rPr>
              <a:t>values </a:t>
            </a:r>
            <a:r>
              <a:rPr sz="2400" spc="-105" dirty="0">
                <a:latin typeface="Arimo"/>
                <a:cs typeface="Arimo"/>
              </a:rPr>
              <a:t>(operands) </a:t>
            </a:r>
            <a:r>
              <a:rPr sz="2400" spc="-110" dirty="0">
                <a:latin typeface="Arimo"/>
                <a:cs typeface="Arimo"/>
              </a:rPr>
              <a:t>and </a:t>
            </a:r>
            <a:r>
              <a:rPr sz="2400" spc="-75" dirty="0">
                <a:latin typeface="Arimo"/>
                <a:cs typeface="Arimo"/>
              </a:rPr>
              <a:t>store</a:t>
            </a:r>
            <a:r>
              <a:rPr sz="2400" spc="-110" dirty="0">
                <a:latin typeface="Arimo"/>
                <a:cs typeface="Arimo"/>
              </a:rPr>
              <a:t> </a:t>
            </a:r>
            <a:r>
              <a:rPr sz="2400" spc="-50" dirty="0">
                <a:latin typeface="Arimo"/>
                <a:cs typeface="Arimo"/>
              </a:rPr>
              <a:t>result.</a:t>
            </a:r>
            <a:endParaRPr sz="2400" dirty="0">
              <a:latin typeface="Arimo"/>
              <a:cs typeface="Arimo"/>
            </a:endParaRPr>
          </a:p>
        </p:txBody>
      </p:sp>
      <p:sp>
        <p:nvSpPr>
          <p:cNvPr id="6" name="object 3"/>
          <p:cNvSpPr txBox="1"/>
          <p:nvPr/>
        </p:nvSpPr>
        <p:spPr>
          <a:xfrm>
            <a:off x="817245" y="4509742"/>
            <a:ext cx="7640955" cy="757555"/>
          </a:xfrm>
          <a:prstGeom prst="rect">
            <a:avLst/>
          </a:prstGeom>
        </p:spPr>
        <p:txBody>
          <a:bodyPr vert="horz" wrap="square" lIns="0" tIns="12700" rIns="0" bIns="0" rtlCol="0">
            <a:spAutoFit/>
          </a:bodyPr>
          <a:lstStyle/>
          <a:p>
            <a:pPr marL="12700" marR="5080">
              <a:lnSpc>
                <a:spcPct val="100000"/>
              </a:lnSpc>
              <a:spcBef>
                <a:spcPts val="100"/>
              </a:spcBef>
            </a:pPr>
            <a:r>
              <a:rPr sz="2400" spc="-70" dirty="0">
                <a:latin typeface="Arimo"/>
                <a:cs typeface="Arimo"/>
              </a:rPr>
              <a:t>multiply, </a:t>
            </a:r>
            <a:r>
              <a:rPr sz="2400" spc="-15" dirty="0">
                <a:latin typeface="Arimo"/>
                <a:cs typeface="Arimo"/>
              </a:rPr>
              <a:t>or </a:t>
            </a:r>
            <a:r>
              <a:rPr sz="2400" spc="-65" dirty="0">
                <a:latin typeface="Arimo"/>
                <a:cs typeface="Arimo"/>
              </a:rPr>
              <a:t>divide </a:t>
            </a:r>
            <a:r>
              <a:rPr sz="2400" spc="-140" dirty="0">
                <a:latin typeface="Arimo"/>
                <a:cs typeface="Arimo"/>
              </a:rPr>
              <a:t>values </a:t>
            </a:r>
            <a:r>
              <a:rPr sz="2400" spc="-45" dirty="0">
                <a:latin typeface="Arimo"/>
                <a:cs typeface="Arimo"/>
              </a:rPr>
              <a:t>fall </a:t>
            </a:r>
            <a:r>
              <a:rPr sz="2400" spc="-30" dirty="0">
                <a:latin typeface="Arimo"/>
                <a:cs typeface="Arimo"/>
              </a:rPr>
              <a:t>into </a:t>
            </a:r>
            <a:r>
              <a:rPr sz="2400" spc="-45" dirty="0">
                <a:latin typeface="Arimo"/>
                <a:cs typeface="Arimo"/>
              </a:rPr>
              <a:t>this </a:t>
            </a:r>
            <a:r>
              <a:rPr sz="2400" spc="-150" dirty="0">
                <a:latin typeface="Arimo"/>
                <a:cs typeface="Arimo"/>
              </a:rPr>
              <a:t>category. </a:t>
            </a:r>
            <a:r>
              <a:rPr sz="2400" spc="-145" dirty="0">
                <a:latin typeface="Arimo"/>
                <a:cs typeface="Arimo"/>
              </a:rPr>
              <a:t>An </a:t>
            </a:r>
            <a:r>
              <a:rPr sz="2400" spc="-45" dirty="0">
                <a:latin typeface="Arimo"/>
                <a:cs typeface="Arimo"/>
              </a:rPr>
              <a:t>instruction  </a:t>
            </a:r>
            <a:r>
              <a:rPr sz="2400" spc="-5" dirty="0">
                <a:latin typeface="Arimo"/>
                <a:cs typeface="Arimo"/>
              </a:rPr>
              <a:t>that</a:t>
            </a:r>
            <a:r>
              <a:rPr sz="2400" spc="-225" dirty="0">
                <a:latin typeface="Arimo"/>
                <a:cs typeface="Arimo"/>
              </a:rPr>
              <a:t> </a:t>
            </a:r>
            <a:r>
              <a:rPr sz="2400" spc="-75" dirty="0">
                <a:latin typeface="Arimo"/>
                <a:cs typeface="Arimo"/>
              </a:rPr>
              <a:t>increment</a:t>
            </a:r>
            <a:r>
              <a:rPr sz="2400" spc="-200" dirty="0">
                <a:latin typeface="Arimo"/>
                <a:cs typeface="Arimo"/>
              </a:rPr>
              <a:t> </a:t>
            </a:r>
            <a:r>
              <a:rPr sz="2400" spc="-15" dirty="0">
                <a:latin typeface="Arimo"/>
                <a:cs typeface="Arimo"/>
              </a:rPr>
              <a:t>or</a:t>
            </a:r>
            <a:r>
              <a:rPr sz="2400" spc="-165" dirty="0">
                <a:latin typeface="Arimo"/>
                <a:cs typeface="Arimo"/>
              </a:rPr>
              <a:t> </a:t>
            </a:r>
            <a:r>
              <a:rPr sz="2400" spc="-95" dirty="0">
                <a:latin typeface="Arimo"/>
                <a:cs typeface="Arimo"/>
              </a:rPr>
              <a:t>decrement</a:t>
            </a:r>
            <a:r>
              <a:rPr sz="2400" spc="-200" dirty="0">
                <a:latin typeface="Arimo"/>
                <a:cs typeface="Arimo"/>
              </a:rPr>
              <a:t> </a:t>
            </a:r>
            <a:r>
              <a:rPr sz="2400" spc="-125" dirty="0">
                <a:latin typeface="Arimo"/>
                <a:cs typeface="Arimo"/>
              </a:rPr>
              <a:t>also</a:t>
            </a:r>
            <a:r>
              <a:rPr sz="2400" spc="-160" dirty="0">
                <a:latin typeface="Arimo"/>
                <a:cs typeface="Arimo"/>
              </a:rPr>
              <a:t> </a:t>
            </a:r>
            <a:r>
              <a:rPr sz="2400" spc="-90" dirty="0">
                <a:latin typeface="Arimo"/>
                <a:cs typeface="Arimo"/>
              </a:rPr>
              <a:t>falls</a:t>
            </a:r>
            <a:r>
              <a:rPr sz="2400" spc="-140" dirty="0">
                <a:latin typeface="Arimo"/>
                <a:cs typeface="Arimo"/>
              </a:rPr>
              <a:t> </a:t>
            </a:r>
            <a:r>
              <a:rPr sz="2400" spc="-30" dirty="0">
                <a:latin typeface="Arimo"/>
                <a:cs typeface="Arimo"/>
              </a:rPr>
              <a:t>in</a:t>
            </a:r>
            <a:r>
              <a:rPr sz="2400" spc="-130" dirty="0">
                <a:latin typeface="Arimo"/>
                <a:cs typeface="Arimo"/>
              </a:rPr>
              <a:t> </a:t>
            </a:r>
            <a:r>
              <a:rPr sz="2400" spc="15" dirty="0">
                <a:latin typeface="Arimo"/>
                <a:cs typeface="Arimo"/>
              </a:rPr>
              <a:t>to</a:t>
            </a:r>
            <a:r>
              <a:rPr sz="2400" spc="-160" dirty="0">
                <a:latin typeface="Arimo"/>
                <a:cs typeface="Arimo"/>
              </a:rPr>
              <a:t> </a:t>
            </a:r>
            <a:r>
              <a:rPr sz="2400" spc="-45" dirty="0">
                <a:latin typeface="Arimo"/>
                <a:cs typeface="Arimo"/>
              </a:rPr>
              <a:t>this</a:t>
            </a:r>
            <a:r>
              <a:rPr sz="2400" spc="-190" dirty="0">
                <a:latin typeface="Arimo"/>
                <a:cs typeface="Arimo"/>
              </a:rPr>
              <a:t> </a:t>
            </a:r>
            <a:r>
              <a:rPr sz="2400" spc="-160" dirty="0">
                <a:latin typeface="Arimo"/>
                <a:cs typeface="Arimo"/>
              </a:rPr>
              <a:t>category.</a:t>
            </a:r>
            <a:endParaRPr sz="2400" dirty="0">
              <a:latin typeface="Arimo"/>
              <a:cs typeface="Arimo"/>
            </a:endParaRPr>
          </a:p>
        </p:txBody>
      </p:sp>
      <p:graphicFrame>
        <p:nvGraphicFramePr>
          <p:cNvPr id="8" name="object 4"/>
          <p:cNvGraphicFramePr>
            <a:graphicFrameLocks noGrp="1"/>
          </p:cNvGraphicFramePr>
          <p:nvPr>
            <p:extLst>
              <p:ext uri="{D42A27DB-BD31-4B8C-83A1-F6EECF244321}">
                <p14:modId xmlns:p14="http://schemas.microsoft.com/office/powerpoint/2010/main" val="3597979154"/>
              </p:ext>
            </p:extLst>
          </p:nvPr>
        </p:nvGraphicFramePr>
        <p:xfrm>
          <a:off x="536244" y="3474113"/>
          <a:ext cx="10005482" cy="770359"/>
        </p:xfrm>
        <a:graphic>
          <a:graphicData uri="http://schemas.openxmlformats.org/drawingml/2006/table">
            <a:tbl>
              <a:tblPr firstRow="1" bandRow="1">
                <a:tableStyleId>{2D5ABB26-0587-4C30-8999-92F81FD0307C}</a:tableStyleId>
              </a:tblPr>
              <a:tblGrid>
                <a:gridCol w="2327247">
                  <a:extLst>
                    <a:ext uri="{9D8B030D-6E8A-4147-A177-3AD203B41FA5}">
                      <a16:colId xmlns:a16="http://schemas.microsoft.com/office/drawing/2014/main" val="20000"/>
                    </a:ext>
                  </a:extLst>
                </a:gridCol>
                <a:gridCol w="2097886">
                  <a:extLst>
                    <a:ext uri="{9D8B030D-6E8A-4147-A177-3AD203B41FA5}">
                      <a16:colId xmlns:a16="http://schemas.microsoft.com/office/drawing/2014/main" val="20001"/>
                    </a:ext>
                  </a:extLst>
                </a:gridCol>
                <a:gridCol w="2129998">
                  <a:extLst>
                    <a:ext uri="{9D8B030D-6E8A-4147-A177-3AD203B41FA5}">
                      <a16:colId xmlns:a16="http://schemas.microsoft.com/office/drawing/2014/main" val="20002"/>
                    </a:ext>
                  </a:extLst>
                </a:gridCol>
                <a:gridCol w="1883816">
                  <a:extLst>
                    <a:ext uri="{9D8B030D-6E8A-4147-A177-3AD203B41FA5}">
                      <a16:colId xmlns:a16="http://schemas.microsoft.com/office/drawing/2014/main" val="20003"/>
                    </a:ext>
                  </a:extLst>
                </a:gridCol>
                <a:gridCol w="1566535">
                  <a:extLst>
                    <a:ext uri="{9D8B030D-6E8A-4147-A177-3AD203B41FA5}">
                      <a16:colId xmlns:a16="http://schemas.microsoft.com/office/drawing/2014/main" val="20004"/>
                    </a:ext>
                  </a:extLst>
                </a:gridCol>
              </a:tblGrid>
              <a:tr h="409019">
                <a:tc>
                  <a:txBody>
                    <a:bodyPr/>
                    <a:lstStyle/>
                    <a:p>
                      <a:pPr marL="344170" marR="102870" indent="-344170" algn="r">
                        <a:lnSpc>
                          <a:spcPts val="2655"/>
                        </a:lnSpc>
                        <a:buFont typeface="Arial"/>
                        <a:buChar char="•"/>
                        <a:tabLst>
                          <a:tab pos="344170" algn="l"/>
                          <a:tab pos="344805" algn="l"/>
                        </a:tabLst>
                      </a:pPr>
                      <a:r>
                        <a:rPr sz="2400" b="1" spc="10" dirty="0">
                          <a:latin typeface="Carlito"/>
                          <a:cs typeface="Carlito"/>
                        </a:rPr>
                        <a:t>A</a:t>
                      </a:r>
                      <a:r>
                        <a:rPr sz="2400" b="1" spc="-15" dirty="0">
                          <a:latin typeface="Carlito"/>
                          <a:cs typeface="Carlito"/>
                        </a:rPr>
                        <a:t>r</a:t>
                      </a:r>
                      <a:r>
                        <a:rPr sz="2400" b="1" spc="10" dirty="0">
                          <a:latin typeface="Carlito"/>
                          <a:cs typeface="Carlito"/>
                        </a:rPr>
                        <a:t>i</a:t>
                      </a:r>
                      <a:r>
                        <a:rPr sz="2400" b="1" spc="5" dirty="0">
                          <a:latin typeface="Carlito"/>
                          <a:cs typeface="Carlito"/>
                        </a:rPr>
                        <a:t>th</a:t>
                      </a:r>
                      <a:r>
                        <a:rPr sz="2400" b="1" spc="-15" dirty="0">
                          <a:latin typeface="Carlito"/>
                          <a:cs typeface="Carlito"/>
                        </a:rPr>
                        <a:t>m</a:t>
                      </a:r>
                      <a:r>
                        <a:rPr sz="2400" b="1" spc="-35" dirty="0">
                          <a:latin typeface="Carlito"/>
                          <a:cs typeface="Carlito"/>
                        </a:rPr>
                        <a:t>e</a:t>
                      </a:r>
                      <a:r>
                        <a:rPr sz="2400" b="1" spc="5" dirty="0">
                          <a:latin typeface="Carlito"/>
                          <a:cs typeface="Carlito"/>
                        </a:rPr>
                        <a:t>t</a:t>
                      </a:r>
                      <a:r>
                        <a:rPr sz="2400" b="1" spc="30" dirty="0">
                          <a:latin typeface="Carlito"/>
                          <a:cs typeface="Carlito"/>
                        </a:rPr>
                        <a:t>i</a:t>
                      </a:r>
                      <a:r>
                        <a:rPr sz="2400" b="1" dirty="0">
                          <a:latin typeface="Carlito"/>
                          <a:cs typeface="Carlito"/>
                        </a:rPr>
                        <a:t>c</a:t>
                      </a:r>
                      <a:endParaRPr sz="2400" dirty="0">
                        <a:latin typeface="Carlito"/>
                        <a:cs typeface="Carlito"/>
                      </a:endParaRPr>
                    </a:p>
                  </a:txBody>
                  <a:tcPr marL="0" marR="0" marT="0" marB="0"/>
                </a:tc>
                <a:tc>
                  <a:txBody>
                    <a:bodyPr/>
                    <a:lstStyle/>
                    <a:p>
                      <a:pPr marL="110489">
                        <a:lnSpc>
                          <a:spcPts val="2655"/>
                        </a:lnSpc>
                      </a:pPr>
                      <a:r>
                        <a:rPr sz="2400" b="1" spc="-5" dirty="0">
                          <a:latin typeface="Carlito"/>
                          <a:cs typeface="Carlito"/>
                        </a:rPr>
                        <a:t>instructions</a:t>
                      </a:r>
                      <a:endParaRPr sz="2400" dirty="0">
                        <a:latin typeface="Carlito"/>
                        <a:cs typeface="Carlito"/>
                      </a:endParaRPr>
                    </a:p>
                  </a:txBody>
                  <a:tcPr marL="0" marR="0" marT="0" marB="0"/>
                </a:tc>
                <a:tc>
                  <a:txBody>
                    <a:bodyPr/>
                    <a:lstStyle/>
                    <a:p>
                      <a:pPr algn="ctr">
                        <a:lnSpc>
                          <a:spcPts val="2655"/>
                        </a:lnSpc>
                        <a:tabLst>
                          <a:tab pos="892810" algn="l"/>
                          <a:tab pos="1441450" algn="l"/>
                        </a:tabLst>
                      </a:pPr>
                      <a:r>
                        <a:rPr sz="2400" spc="-150" dirty="0">
                          <a:latin typeface="Arimo"/>
                          <a:cs typeface="Arimo"/>
                        </a:rPr>
                        <a:t>make	</a:t>
                      </a:r>
                      <a:r>
                        <a:rPr sz="2400" spc="-75" dirty="0">
                          <a:latin typeface="Arimo"/>
                          <a:cs typeface="Arimo"/>
                        </a:rPr>
                        <a:t>up	</a:t>
                      </a:r>
                      <a:r>
                        <a:rPr sz="2400" spc="-185" dirty="0">
                          <a:latin typeface="Arimo"/>
                          <a:cs typeface="Arimo"/>
                        </a:rPr>
                        <a:t>a</a:t>
                      </a:r>
                      <a:endParaRPr sz="2400" dirty="0">
                        <a:latin typeface="Arimo"/>
                        <a:cs typeface="Arimo"/>
                      </a:endParaRPr>
                    </a:p>
                  </a:txBody>
                  <a:tcPr marL="0" marR="0" marT="0" marB="0"/>
                </a:tc>
                <a:tc>
                  <a:txBody>
                    <a:bodyPr/>
                    <a:lstStyle/>
                    <a:p>
                      <a:pPr marL="135890">
                        <a:lnSpc>
                          <a:spcPts val="2655"/>
                        </a:lnSpc>
                        <a:tabLst>
                          <a:tab pos="970915" algn="l"/>
                        </a:tabLst>
                      </a:pPr>
                      <a:r>
                        <a:rPr sz="2400" spc="-110" dirty="0">
                          <a:latin typeface="Arimo"/>
                          <a:cs typeface="Arimo"/>
                        </a:rPr>
                        <a:t>large	</a:t>
                      </a:r>
                      <a:r>
                        <a:rPr sz="2400" spc="-25" dirty="0">
                          <a:latin typeface="Arimo"/>
                          <a:cs typeface="Arimo"/>
                        </a:rPr>
                        <a:t>part</a:t>
                      </a:r>
                      <a:endParaRPr sz="2400" dirty="0">
                        <a:latin typeface="Arimo"/>
                        <a:cs typeface="Arimo"/>
                      </a:endParaRPr>
                    </a:p>
                  </a:txBody>
                  <a:tcPr marL="0" marR="0" marT="0" marB="0"/>
                </a:tc>
                <a:tc>
                  <a:txBody>
                    <a:bodyPr/>
                    <a:lstStyle/>
                    <a:p>
                      <a:pPr marR="119380" algn="r">
                        <a:lnSpc>
                          <a:spcPts val="2655"/>
                        </a:lnSpc>
                        <a:tabLst>
                          <a:tab pos="478155" algn="l"/>
                        </a:tabLst>
                      </a:pPr>
                      <a:r>
                        <a:rPr sz="2400" spc="-20" dirty="0">
                          <a:latin typeface="Arimo"/>
                          <a:cs typeface="Arimo"/>
                        </a:rPr>
                        <a:t>o</a:t>
                      </a:r>
                      <a:r>
                        <a:rPr sz="2400" dirty="0">
                          <a:latin typeface="Arimo"/>
                          <a:cs typeface="Arimo"/>
                        </a:rPr>
                        <a:t>f	</a:t>
                      </a:r>
                      <a:r>
                        <a:rPr sz="2400" spc="10" dirty="0">
                          <a:latin typeface="Arimo"/>
                          <a:cs typeface="Arimo"/>
                        </a:rPr>
                        <a:t>d</a:t>
                      </a:r>
                      <a:r>
                        <a:rPr sz="2400" spc="-50" dirty="0">
                          <a:latin typeface="Arimo"/>
                          <a:cs typeface="Arimo"/>
                        </a:rPr>
                        <a:t>a</a:t>
                      </a:r>
                      <a:r>
                        <a:rPr sz="2400" spc="-15" dirty="0">
                          <a:latin typeface="Arimo"/>
                          <a:cs typeface="Arimo"/>
                        </a:rPr>
                        <a:t>t</a:t>
                      </a:r>
                      <a:r>
                        <a:rPr sz="2400" dirty="0">
                          <a:latin typeface="Arimo"/>
                          <a:cs typeface="Arimo"/>
                        </a:rPr>
                        <a:t>a</a:t>
                      </a:r>
                      <a:endParaRPr sz="2400">
                        <a:latin typeface="Arimo"/>
                        <a:cs typeface="Arimo"/>
                      </a:endParaRPr>
                    </a:p>
                  </a:txBody>
                  <a:tcPr marL="0" marR="0" marT="0" marB="0"/>
                </a:tc>
                <a:extLst>
                  <a:ext uri="{0D108BD9-81ED-4DB2-BD59-A6C34878D82A}">
                    <a16:rowId xmlns:a16="http://schemas.microsoft.com/office/drawing/2014/main" val="10000"/>
                  </a:ext>
                </a:extLst>
              </a:tr>
              <a:tr h="361340">
                <a:tc>
                  <a:txBody>
                    <a:bodyPr/>
                    <a:lstStyle/>
                    <a:p>
                      <a:pPr marR="114935" algn="r">
                        <a:lnSpc>
                          <a:spcPts val="2725"/>
                        </a:lnSpc>
                      </a:pPr>
                      <a:r>
                        <a:rPr sz="2400" spc="5" dirty="0">
                          <a:latin typeface="Arimo"/>
                          <a:cs typeface="Arimo"/>
                        </a:rPr>
                        <a:t>o</a:t>
                      </a:r>
                      <a:r>
                        <a:rPr sz="2400" spc="35" dirty="0">
                          <a:latin typeface="Arimo"/>
                          <a:cs typeface="Arimo"/>
                        </a:rPr>
                        <a:t>p</a:t>
                      </a:r>
                      <a:r>
                        <a:rPr sz="2400" spc="5" dirty="0">
                          <a:latin typeface="Arimo"/>
                          <a:cs typeface="Arimo"/>
                        </a:rPr>
                        <a:t>e</a:t>
                      </a:r>
                      <a:r>
                        <a:rPr sz="2400" spc="-45" dirty="0">
                          <a:latin typeface="Arimo"/>
                          <a:cs typeface="Arimo"/>
                        </a:rPr>
                        <a:t>r</a:t>
                      </a:r>
                      <a:r>
                        <a:rPr sz="2400" spc="-50" dirty="0">
                          <a:latin typeface="Arimo"/>
                          <a:cs typeface="Arimo"/>
                        </a:rPr>
                        <a:t>a</a:t>
                      </a:r>
                      <a:r>
                        <a:rPr sz="2400" spc="10" dirty="0">
                          <a:latin typeface="Arimo"/>
                          <a:cs typeface="Arimo"/>
                        </a:rPr>
                        <a:t>t</a:t>
                      </a:r>
                      <a:r>
                        <a:rPr sz="2400" dirty="0">
                          <a:latin typeface="Arimo"/>
                          <a:cs typeface="Arimo"/>
                        </a:rPr>
                        <a:t>i</a:t>
                      </a:r>
                      <a:r>
                        <a:rPr sz="2400" spc="5" dirty="0">
                          <a:latin typeface="Arimo"/>
                          <a:cs typeface="Arimo"/>
                        </a:rPr>
                        <a:t>o</a:t>
                      </a:r>
                      <a:r>
                        <a:rPr sz="2400" spc="35" dirty="0">
                          <a:latin typeface="Arimo"/>
                          <a:cs typeface="Arimo"/>
                        </a:rPr>
                        <a:t>n</a:t>
                      </a:r>
                      <a:r>
                        <a:rPr sz="2400" dirty="0">
                          <a:latin typeface="Arimo"/>
                          <a:cs typeface="Arimo"/>
                        </a:rPr>
                        <a:t>s</a:t>
                      </a:r>
                      <a:endParaRPr sz="2400">
                        <a:latin typeface="Arimo"/>
                        <a:cs typeface="Arimo"/>
                      </a:endParaRPr>
                    </a:p>
                  </a:txBody>
                  <a:tcPr marL="0" marR="0" marT="0" marB="0"/>
                </a:tc>
                <a:tc>
                  <a:txBody>
                    <a:bodyPr/>
                    <a:lstStyle/>
                    <a:p>
                      <a:pPr marL="120014">
                        <a:lnSpc>
                          <a:spcPts val="2725"/>
                        </a:lnSpc>
                      </a:pPr>
                      <a:r>
                        <a:rPr sz="2400" spc="-60" dirty="0">
                          <a:latin typeface="Arimo"/>
                          <a:cs typeface="Arimo"/>
                        </a:rPr>
                        <a:t>instructions.</a:t>
                      </a:r>
                      <a:endParaRPr sz="2400">
                        <a:latin typeface="Arimo"/>
                        <a:cs typeface="Arimo"/>
                      </a:endParaRPr>
                    </a:p>
                  </a:txBody>
                  <a:tcPr marL="0" marR="0" marT="0" marB="0"/>
                </a:tc>
                <a:tc>
                  <a:txBody>
                    <a:bodyPr/>
                    <a:lstStyle/>
                    <a:p>
                      <a:pPr marL="6985" algn="ctr">
                        <a:lnSpc>
                          <a:spcPts val="2725"/>
                        </a:lnSpc>
                      </a:pPr>
                      <a:r>
                        <a:rPr sz="2400" spc="-65" dirty="0">
                          <a:latin typeface="Arimo"/>
                          <a:cs typeface="Arimo"/>
                        </a:rPr>
                        <a:t>Instructions</a:t>
                      </a:r>
                      <a:endParaRPr sz="2400">
                        <a:latin typeface="Arimo"/>
                        <a:cs typeface="Arimo"/>
                      </a:endParaRPr>
                    </a:p>
                  </a:txBody>
                  <a:tcPr marL="0" marR="0" marT="0" marB="0"/>
                </a:tc>
                <a:tc>
                  <a:txBody>
                    <a:bodyPr/>
                    <a:lstStyle/>
                    <a:p>
                      <a:pPr marL="92710">
                        <a:lnSpc>
                          <a:spcPts val="2725"/>
                        </a:lnSpc>
                        <a:tabLst>
                          <a:tab pos="855344" algn="l"/>
                        </a:tabLst>
                      </a:pPr>
                      <a:r>
                        <a:rPr sz="2400" spc="-5" dirty="0">
                          <a:latin typeface="Arimo"/>
                          <a:cs typeface="Arimo"/>
                        </a:rPr>
                        <a:t>that	</a:t>
                      </a:r>
                      <a:r>
                        <a:rPr sz="2400" spc="-110" dirty="0">
                          <a:latin typeface="Arimo"/>
                          <a:cs typeface="Arimo"/>
                        </a:rPr>
                        <a:t>add,</a:t>
                      </a:r>
                      <a:endParaRPr sz="2400" dirty="0">
                        <a:latin typeface="Arimo"/>
                        <a:cs typeface="Arimo"/>
                      </a:endParaRPr>
                    </a:p>
                  </a:txBody>
                  <a:tcPr marL="0" marR="0" marT="0" marB="0"/>
                </a:tc>
                <a:tc>
                  <a:txBody>
                    <a:bodyPr/>
                    <a:lstStyle/>
                    <a:p>
                      <a:pPr marR="119380" algn="r">
                        <a:lnSpc>
                          <a:spcPts val="2725"/>
                        </a:lnSpc>
                      </a:pPr>
                      <a:r>
                        <a:rPr sz="2400" spc="-5" dirty="0">
                          <a:latin typeface="Arimo"/>
                          <a:cs typeface="Arimo"/>
                        </a:rPr>
                        <a:t>s</a:t>
                      </a:r>
                      <a:r>
                        <a:rPr sz="2400" spc="-15" dirty="0">
                          <a:latin typeface="Arimo"/>
                          <a:cs typeface="Arimo"/>
                        </a:rPr>
                        <a:t>ub</a:t>
                      </a:r>
                      <a:r>
                        <a:rPr sz="2400" spc="10" dirty="0">
                          <a:latin typeface="Arimo"/>
                          <a:cs typeface="Arimo"/>
                        </a:rPr>
                        <a:t>t</a:t>
                      </a:r>
                      <a:r>
                        <a:rPr sz="2400" spc="-45" dirty="0">
                          <a:latin typeface="Arimo"/>
                          <a:cs typeface="Arimo"/>
                        </a:rPr>
                        <a:t>r</a:t>
                      </a:r>
                      <a:r>
                        <a:rPr sz="2400" dirty="0">
                          <a:latin typeface="Arimo"/>
                          <a:cs typeface="Arimo"/>
                        </a:rPr>
                        <a:t>a</a:t>
                      </a:r>
                      <a:r>
                        <a:rPr sz="2400" spc="-10" dirty="0">
                          <a:latin typeface="Arimo"/>
                          <a:cs typeface="Arimo"/>
                        </a:rPr>
                        <a:t>c</a:t>
                      </a:r>
                      <a:r>
                        <a:rPr sz="2400" spc="10" dirty="0">
                          <a:latin typeface="Arimo"/>
                          <a:cs typeface="Arimo"/>
                        </a:rPr>
                        <a:t>t</a:t>
                      </a:r>
                      <a:r>
                        <a:rPr sz="2400" dirty="0">
                          <a:latin typeface="Arimo"/>
                          <a:cs typeface="Arimo"/>
                        </a:rPr>
                        <a:t>,</a:t>
                      </a:r>
                    </a:p>
                  </a:txBody>
                  <a:tcPr marL="0" marR="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640154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43</a:t>
            </a:fld>
            <a:endParaRPr lang="en-US" dirty="0"/>
          </a:p>
        </p:txBody>
      </p:sp>
      <p:sp>
        <p:nvSpPr>
          <p:cNvPr id="5" name="object 2"/>
          <p:cNvSpPr txBox="1"/>
          <p:nvPr/>
        </p:nvSpPr>
        <p:spPr>
          <a:xfrm>
            <a:off x="536244" y="1642948"/>
            <a:ext cx="10462682" cy="2039020"/>
          </a:xfrm>
          <a:prstGeom prst="rect">
            <a:avLst/>
          </a:prstGeom>
        </p:spPr>
        <p:txBody>
          <a:bodyPr vert="horz" wrap="square" lIns="0" tIns="12700" rIns="0" bIns="0" rtlCol="0">
            <a:spAutoFit/>
          </a:bodyPr>
          <a:lstStyle/>
          <a:p>
            <a:pPr marL="356870" marR="5080" indent="-344805">
              <a:lnSpc>
                <a:spcPct val="100000"/>
              </a:lnSpc>
              <a:spcBef>
                <a:spcPts val="100"/>
              </a:spcBef>
              <a:buFont typeface="Arial"/>
              <a:buChar char="•"/>
              <a:tabLst>
                <a:tab pos="356870" algn="l"/>
                <a:tab pos="357505" algn="l"/>
              </a:tabLst>
            </a:pPr>
            <a:r>
              <a:rPr sz="2400" b="1" spc="-10" dirty="0">
                <a:latin typeface="Carlito"/>
                <a:cs typeface="Carlito"/>
              </a:rPr>
              <a:t>Logical </a:t>
            </a:r>
            <a:r>
              <a:rPr sz="2400" b="1" dirty="0">
                <a:latin typeface="Carlito"/>
                <a:cs typeface="Carlito"/>
              </a:rPr>
              <a:t>instructions </a:t>
            </a:r>
            <a:r>
              <a:rPr sz="2400" spc="-40" dirty="0">
                <a:latin typeface="Arimo"/>
                <a:cs typeface="Arimo"/>
              </a:rPr>
              <a:t>perform </a:t>
            </a:r>
            <a:r>
              <a:rPr sz="2400" spc="-140" dirty="0">
                <a:latin typeface="Arimo"/>
                <a:cs typeface="Arimo"/>
              </a:rPr>
              <a:t>basic </a:t>
            </a:r>
            <a:r>
              <a:rPr sz="2400" spc="-90" dirty="0">
                <a:latin typeface="Arimo"/>
                <a:cs typeface="Arimo"/>
              </a:rPr>
              <a:t>logical </a:t>
            </a:r>
            <a:r>
              <a:rPr sz="2400" spc="-75" dirty="0">
                <a:latin typeface="Arimo"/>
                <a:cs typeface="Arimo"/>
              </a:rPr>
              <a:t>operations </a:t>
            </a:r>
            <a:r>
              <a:rPr sz="2400" spc="-70" dirty="0">
                <a:latin typeface="Arimo"/>
                <a:cs typeface="Arimo"/>
              </a:rPr>
              <a:t>on  </a:t>
            </a:r>
            <a:r>
              <a:rPr sz="2400" spc="-85" dirty="0">
                <a:latin typeface="Arimo"/>
                <a:cs typeface="Arimo"/>
              </a:rPr>
              <a:t>data. </a:t>
            </a:r>
            <a:r>
              <a:rPr sz="2400" spc="-160" dirty="0">
                <a:latin typeface="Arimo"/>
                <a:cs typeface="Arimo"/>
              </a:rPr>
              <a:t>They </a:t>
            </a:r>
            <a:r>
              <a:rPr sz="2400" spc="-195" dirty="0">
                <a:latin typeface="Arimo"/>
                <a:cs typeface="Arimo"/>
              </a:rPr>
              <a:t>AND, </a:t>
            </a:r>
            <a:r>
              <a:rPr sz="2400" spc="-270" dirty="0">
                <a:latin typeface="Arimo"/>
                <a:cs typeface="Arimo"/>
              </a:rPr>
              <a:t>OR, </a:t>
            </a:r>
            <a:r>
              <a:rPr sz="2400" spc="-15" dirty="0">
                <a:latin typeface="Arimo"/>
                <a:cs typeface="Arimo"/>
              </a:rPr>
              <a:t>or </a:t>
            </a:r>
            <a:r>
              <a:rPr sz="2400" spc="-380" dirty="0">
                <a:latin typeface="Arimo"/>
                <a:cs typeface="Arimo"/>
              </a:rPr>
              <a:t>XOR</a:t>
            </a:r>
            <a:r>
              <a:rPr lang="en-US" sz="2400" spc="-380" dirty="0">
                <a:latin typeface="Arimo"/>
                <a:cs typeface="Arimo"/>
              </a:rPr>
              <a:t> </a:t>
            </a:r>
            <a:r>
              <a:rPr sz="2400" spc="-380" dirty="0">
                <a:latin typeface="Arimo"/>
                <a:cs typeface="Arimo"/>
              </a:rPr>
              <a:t> </a:t>
            </a:r>
            <a:r>
              <a:rPr sz="2400" spc="5" dirty="0">
                <a:latin typeface="Arimo"/>
                <a:cs typeface="Arimo"/>
              </a:rPr>
              <a:t>two </a:t>
            </a:r>
            <a:r>
              <a:rPr sz="2400" spc="-90" dirty="0">
                <a:latin typeface="Arimo"/>
                <a:cs typeface="Arimo"/>
              </a:rPr>
              <a:t>data </a:t>
            </a:r>
            <a:r>
              <a:rPr sz="2400" spc="-130" dirty="0">
                <a:latin typeface="Arimo"/>
                <a:cs typeface="Arimo"/>
              </a:rPr>
              <a:t>values </a:t>
            </a:r>
            <a:r>
              <a:rPr sz="2400" spc="-15" dirty="0">
                <a:latin typeface="Arimo"/>
                <a:cs typeface="Arimo"/>
              </a:rPr>
              <a:t>or </a:t>
            </a:r>
            <a:r>
              <a:rPr sz="2400" spc="-75" dirty="0">
                <a:latin typeface="Arimo"/>
                <a:cs typeface="Arimo"/>
              </a:rPr>
              <a:t>complement  </a:t>
            </a:r>
            <a:r>
              <a:rPr sz="2400" spc="-185" dirty="0">
                <a:latin typeface="Arimo"/>
                <a:cs typeface="Arimo"/>
              </a:rPr>
              <a:t>a </a:t>
            </a:r>
            <a:r>
              <a:rPr sz="2400" spc="-114" dirty="0">
                <a:latin typeface="Arimo"/>
                <a:cs typeface="Arimo"/>
              </a:rPr>
              <a:t>single</a:t>
            </a:r>
            <a:r>
              <a:rPr sz="2400" spc="10" dirty="0">
                <a:latin typeface="Arimo"/>
                <a:cs typeface="Arimo"/>
              </a:rPr>
              <a:t> </a:t>
            </a:r>
            <a:r>
              <a:rPr sz="2400" spc="-100" dirty="0">
                <a:latin typeface="Arimo"/>
                <a:cs typeface="Arimo"/>
              </a:rPr>
              <a:t>value.</a:t>
            </a:r>
            <a:endParaRPr sz="2400" dirty="0">
              <a:latin typeface="Arimo"/>
              <a:cs typeface="Arimo"/>
            </a:endParaRPr>
          </a:p>
          <a:p>
            <a:pPr>
              <a:lnSpc>
                <a:spcPct val="100000"/>
              </a:lnSpc>
              <a:buFont typeface="Arial"/>
              <a:buChar char="•"/>
            </a:pPr>
            <a:endParaRPr sz="2400" dirty="0">
              <a:latin typeface="Arimo"/>
              <a:cs typeface="Arimo"/>
            </a:endParaRPr>
          </a:p>
          <a:p>
            <a:pPr marL="356870" marR="527050" indent="-344805">
              <a:lnSpc>
                <a:spcPct val="100000"/>
              </a:lnSpc>
              <a:spcBef>
                <a:spcPts val="1445"/>
              </a:spcBef>
              <a:buFont typeface="Arial"/>
              <a:buChar char="•"/>
              <a:tabLst>
                <a:tab pos="356870" algn="l"/>
                <a:tab pos="357505" algn="l"/>
              </a:tabLst>
            </a:pPr>
            <a:r>
              <a:rPr sz="2400" b="1" dirty="0">
                <a:latin typeface="Carlito"/>
                <a:cs typeface="Carlito"/>
              </a:rPr>
              <a:t>Shift </a:t>
            </a:r>
            <a:r>
              <a:rPr sz="2400" b="1" spc="-5" dirty="0">
                <a:latin typeface="Carlito"/>
                <a:cs typeface="Carlito"/>
              </a:rPr>
              <a:t>operations </a:t>
            </a:r>
            <a:r>
              <a:rPr sz="2400" spc="-225" dirty="0">
                <a:latin typeface="Arimo"/>
                <a:cs typeface="Arimo"/>
              </a:rPr>
              <a:t>as </a:t>
            </a:r>
            <a:r>
              <a:rPr sz="2400" spc="-5" dirty="0">
                <a:latin typeface="Arimo"/>
                <a:cs typeface="Arimo"/>
              </a:rPr>
              <a:t>their </a:t>
            </a:r>
            <a:r>
              <a:rPr sz="2400" spc="-120" dirty="0">
                <a:latin typeface="Arimo"/>
                <a:cs typeface="Arimo"/>
              </a:rPr>
              <a:t>name </a:t>
            </a:r>
            <a:r>
              <a:rPr sz="2400" spc="-75" dirty="0">
                <a:latin typeface="Arimo"/>
                <a:cs typeface="Arimo"/>
              </a:rPr>
              <a:t>implies </a:t>
            </a:r>
            <a:r>
              <a:rPr sz="2400" spc="-25" dirty="0">
                <a:latin typeface="Arimo"/>
                <a:cs typeface="Arimo"/>
              </a:rPr>
              <a:t>shift </a:t>
            </a:r>
            <a:r>
              <a:rPr sz="2400" spc="-20" dirty="0">
                <a:latin typeface="Arimo"/>
                <a:cs typeface="Arimo"/>
              </a:rPr>
              <a:t>the </a:t>
            </a:r>
            <a:r>
              <a:rPr sz="2400" spc="-45" dirty="0">
                <a:latin typeface="Arimo"/>
                <a:cs typeface="Arimo"/>
              </a:rPr>
              <a:t>bits </a:t>
            </a:r>
            <a:r>
              <a:rPr sz="2400" dirty="0">
                <a:latin typeface="Arimo"/>
                <a:cs typeface="Arimo"/>
              </a:rPr>
              <a:t>of </a:t>
            </a:r>
            <a:r>
              <a:rPr sz="2400" spc="-190" dirty="0">
                <a:latin typeface="Arimo"/>
                <a:cs typeface="Arimo"/>
              </a:rPr>
              <a:t>a  </a:t>
            </a:r>
            <a:r>
              <a:rPr sz="2400" spc="-85" dirty="0">
                <a:latin typeface="Arimo"/>
                <a:cs typeface="Arimo"/>
              </a:rPr>
              <a:t>data</a:t>
            </a:r>
            <a:endParaRPr sz="2400" dirty="0">
              <a:latin typeface="Arimo"/>
              <a:cs typeface="Arimo"/>
            </a:endParaRPr>
          </a:p>
          <a:p>
            <a:pPr marL="12700">
              <a:lnSpc>
                <a:spcPct val="100000"/>
              </a:lnSpc>
              <a:spcBef>
                <a:spcPts val="5"/>
              </a:spcBef>
            </a:pPr>
            <a:r>
              <a:rPr sz="2400" spc="-130" dirty="0">
                <a:latin typeface="Arimo"/>
                <a:cs typeface="Arimo"/>
              </a:rPr>
              <a:t>values </a:t>
            </a:r>
            <a:r>
              <a:rPr sz="2400" spc="-125" dirty="0">
                <a:latin typeface="Arimo"/>
                <a:cs typeface="Arimo"/>
              </a:rPr>
              <a:t>also </a:t>
            </a:r>
            <a:r>
              <a:rPr sz="2400" spc="-155" dirty="0">
                <a:latin typeface="Arimo"/>
                <a:cs typeface="Arimo"/>
              </a:rPr>
              <a:t>comes </a:t>
            </a:r>
            <a:r>
              <a:rPr sz="2400" spc="-65" dirty="0">
                <a:latin typeface="Arimo"/>
                <a:cs typeface="Arimo"/>
              </a:rPr>
              <a:t>under </a:t>
            </a:r>
            <a:r>
              <a:rPr sz="2400" spc="-45" dirty="0">
                <a:latin typeface="Arimo"/>
                <a:cs typeface="Arimo"/>
              </a:rPr>
              <a:t>this</a:t>
            </a:r>
            <a:r>
              <a:rPr sz="2400" spc="45" dirty="0">
                <a:latin typeface="Arimo"/>
                <a:cs typeface="Arimo"/>
              </a:rPr>
              <a:t> </a:t>
            </a:r>
            <a:r>
              <a:rPr sz="2400" spc="-105" dirty="0">
                <a:latin typeface="Arimo"/>
                <a:cs typeface="Arimo"/>
              </a:rPr>
              <a:t>category</a:t>
            </a:r>
            <a:endParaRPr sz="2400" dirty="0">
              <a:latin typeface="Arimo"/>
              <a:cs typeface="Arimo"/>
            </a:endParaRPr>
          </a:p>
        </p:txBody>
      </p:sp>
    </p:spTree>
    <p:extLst>
      <p:ext uri="{BB962C8B-B14F-4D97-AF65-F5344CB8AC3E}">
        <p14:creationId xmlns:p14="http://schemas.microsoft.com/office/powerpoint/2010/main" val="29247288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44</a:t>
            </a:fld>
            <a:endParaRPr lang="en-US" dirty="0"/>
          </a:p>
        </p:txBody>
      </p:sp>
      <p:sp>
        <p:nvSpPr>
          <p:cNvPr id="5" name="object 2"/>
          <p:cNvSpPr txBox="1"/>
          <p:nvPr/>
        </p:nvSpPr>
        <p:spPr>
          <a:xfrm>
            <a:off x="536244" y="1642948"/>
            <a:ext cx="10462682" cy="3721532"/>
          </a:xfrm>
          <a:prstGeom prst="rect">
            <a:avLst/>
          </a:prstGeom>
        </p:spPr>
        <p:txBody>
          <a:bodyPr vert="horz" wrap="square" lIns="0" tIns="12700" rIns="0" bIns="0" rtlCol="0">
            <a:spAutoFit/>
          </a:bodyPr>
          <a:lstStyle/>
          <a:p>
            <a:pPr marL="356870" marR="610235" indent="-344805">
              <a:lnSpc>
                <a:spcPct val="100000"/>
              </a:lnSpc>
              <a:spcBef>
                <a:spcPts val="100"/>
              </a:spcBef>
              <a:buFont typeface="Arial"/>
              <a:buChar char="•"/>
              <a:tabLst>
                <a:tab pos="356870" algn="l"/>
                <a:tab pos="357505" algn="l"/>
              </a:tabLst>
            </a:pPr>
            <a:r>
              <a:rPr sz="2400" spc="-145" dirty="0">
                <a:latin typeface="Arimo"/>
                <a:cs typeface="Arimo"/>
              </a:rPr>
              <a:t>An </a:t>
            </a:r>
            <a:r>
              <a:rPr sz="2400" b="1" spc="-10" dirty="0">
                <a:latin typeface="Carlito"/>
                <a:cs typeface="Carlito"/>
              </a:rPr>
              <a:t>isolated </a:t>
            </a:r>
            <a:r>
              <a:rPr sz="2400" b="1" dirty="0">
                <a:latin typeface="Carlito"/>
                <a:cs typeface="Carlito"/>
              </a:rPr>
              <a:t>I/O </a:t>
            </a:r>
            <a:r>
              <a:rPr sz="2400" spc="-10" dirty="0">
                <a:latin typeface="Arimo"/>
                <a:cs typeface="Arimo"/>
              </a:rPr>
              <a:t>input </a:t>
            </a:r>
            <a:r>
              <a:rPr sz="2400" spc="-110" dirty="0">
                <a:latin typeface="Arimo"/>
                <a:cs typeface="Arimo"/>
              </a:rPr>
              <a:t>and </a:t>
            </a:r>
            <a:r>
              <a:rPr sz="2400" dirty="0">
                <a:latin typeface="Arimo"/>
                <a:cs typeface="Arimo"/>
              </a:rPr>
              <a:t>output </a:t>
            </a:r>
            <a:r>
              <a:rPr sz="2400" spc="-130" dirty="0">
                <a:latin typeface="Arimo"/>
                <a:cs typeface="Arimo"/>
              </a:rPr>
              <a:t>devices </a:t>
            </a:r>
            <a:r>
              <a:rPr sz="2400" spc="-105" dirty="0">
                <a:latin typeface="Arimo"/>
                <a:cs typeface="Arimo"/>
              </a:rPr>
              <a:t>are </a:t>
            </a:r>
            <a:r>
              <a:rPr sz="2400" spc="-40" dirty="0">
                <a:latin typeface="Arimo"/>
                <a:cs typeface="Arimo"/>
              </a:rPr>
              <a:t>treated </a:t>
            </a:r>
            <a:r>
              <a:rPr sz="2400" spc="-225" dirty="0">
                <a:latin typeface="Arimo"/>
                <a:cs typeface="Arimo"/>
              </a:rPr>
              <a:t>as  </a:t>
            </a:r>
            <a:r>
              <a:rPr sz="2400" spc="-95" dirty="0">
                <a:latin typeface="Arimo"/>
                <a:cs typeface="Arimo"/>
              </a:rPr>
              <a:t>being </a:t>
            </a:r>
            <a:r>
              <a:rPr sz="2400" spc="-110" dirty="0">
                <a:latin typeface="Arimo"/>
                <a:cs typeface="Arimo"/>
              </a:rPr>
              <a:t>separated </a:t>
            </a:r>
            <a:r>
              <a:rPr sz="2400" spc="-25" dirty="0">
                <a:latin typeface="Arimo"/>
                <a:cs typeface="Arimo"/>
              </a:rPr>
              <a:t>from </a:t>
            </a:r>
            <a:r>
              <a:rPr sz="2400" spc="-100" dirty="0">
                <a:latin typeface="Arimo"/>
                <a:cs typeface="Arimo"/>
              </a:rPr>
              <a:t>memory. </a:t>
            </a:r>
            <a:r>
              <a:rPr sz="2400" spc="-45" dirty="0">
                <a:latin typeface="Arimo"/>
                <a:cs typeface="Arimo"/>
              </a:rPr>
              <a:t>Different </a:t>
            </a:r>
            <a:r>
              <a:rPr sz="2400" spc="-55" dirty="0">
                <a:latin typeface="Arimo"/>
                <a:cs typeface="Arimo"/>
              </a:rPr>
              <a:t>instructions</a:t>
            </a:r>
            <a:r>
              <a:rPr sz="2400" spc="-200" dirty="0">
                <a:latin typeface="Arimo"/>
                <a:cs typeface="Arimo"/>
              </a:rPr>
              <a:t> </a:t>
            </a:r>
            <a:r>
              <a:rPr sz="2400" spc="-105" dirty="0">
                <a:latin typeface="Arimo"/>
                <a:cs typeface="Arimo"/>
              </a:rPr>
              <a:t>are  </a:t>
            </a:r>
            <a:r>
              <a:rPr sz="2400" spc="-140" dirty="0">
                <a:latin typeface="Arimo"/>
                <a:cs typeface="Arimo"/>
              </a:rPr>
              <a:t>used </a:t>
            </a:r>
            <a:r>
              <a:rPr sz="2400" spc="-5" dirty="0">
                <a:latin typeface="Arimo"/>
                <a:cs typeface="Arimo"/>
              </a:rPr>
              <a:t>for </a:t>
            </a:r>
            <a:r>
              <a:rPr sz="2400" spc="-75" dirty="0">
                <a:latin typeface="Arimo"/>
                <a:cs typeface="Arimo"/>
              </a:rPr>
              <a:t>memory </a:t>
            </a:r>
            <a:r>
              <a:rPr sz="2400" spc="-110" dirty="0">
                <a:latin typeface="Arimo"/>
                <a:cs typeface="Arimo"/>
              </a:rPr>
              <a:t>and</a:t>
            </a:r>
            <a:r>
              <a:rPr sz="2400" spc="-120" dirty="0">
                <a:latin typeface="Arimo"/>
                <a:cs typeface="Arimo"/>
              </a:rPr>
              <a:t> </a:t>
            </a:r>
            <a:r>
              <a:rPr sz="2400" spc="-45" dirty="0">
                <a:latin typeface="Arimo"/>
                <a:cs typeface="Arimo"/>
              </a:rPr>
              <a:t>I/O.</a:t>
            </a:r>
            <a:endParaRPr sz="2400" dirty="0">
              <a:latin typeface="Arimo"/>
              <a:cs typeface="Arimo"/>
            </a:endParaRPr>
          </a:p>
          <a:p>
            <a:pPr marL="356870" marR="5080" indent="-344805">
              <a:lnSpc>
                <a:spcPct val="100000"/>
              </a:lnSpc>
              <a:spcBef>
                <a:spcPts val="605"/>
              </a:spcBef>
              <a:buFont typeface="Arial"/>
              <a:buChar char="•"/>
              <a:tabLst>
                <a:tab pos="356870" algn="l"/>
                <a:tab pos="357505" algn="l"/>
              </a:tabLst>
            </a:pPr>
            <a:r>
              <a:rPr sz="2400" b="1" spc="-5" dirty="0">
                <a:latin typeface="Carlito"/>
                <a:cs typeface="Carlito"/>
              </a:rPr>
              <a:t>Memory mapped </a:t>
            </a:r>
            <a:r>
              <a:rPr sz="2400" b="1" dirty="0">
                <a:latin typeface="Carlito"/>
                <a:cs typeface="Carlito"/>
              </a:rPr>
              <a:t>I/O </a:t>
            </a:r>
            <a:r>
              <a:rPr sz="2400" spc="-55" dirty="0">
                <a:latin typeface="Arimo"/>
                <a:cs typeface="Arimo"/>
              </a:rPr>
              <a:t>treats </a:t>
            </a:r>
            <a:r>
              <a:rPr sz="2400" spc="-10" dirty="0">
                <a:latin typeface="Arimo"/>
                <a:cs typeface="Arimo"/>
              </a:rPr>
              <a:t>input </a:t>
            </a:r>
            <a:r>
              <a:rPr sz="2400" spc="-110" dirty="0">
                <a:latin typeface="Arimo"/>
                <a:cs typeface="Arimo"/>
              </a:rPr>
              <a:t>and </a:t>
            </a:r>
            <a:r>
              <a:rPr sz="2400" dirty="0">
                <a:latin typeface="Arimo"/>
                <a:cs typeface="Arimo"/>
              </a:rPr>
              <a:t>output </a:t>
            </a:r>
            <a:r>
              <a:rPr sz="2400" spc="-130" dirty="0">
                <a:latin typeface="Arimo"/>
                <a:cs typeface="Arimo"/>
              </a:rPr>
              <a:t>devices </a:t>
            </a:r>
            <a:r>
              <a:rPr sz="2400" spc="-225" dirty="0">
                <a:latin typeface="Arimo"/>
                <a:cs typeface="Arimo"/>
              </a:rPr>
              <a:t>as  </a:t>
            </a:r>
            <a:r>
              <a:rPr sz="2400" spc="-75" dirty="0">
                <a:latin typeface="Arimo"/>
                <a:cs typeface="Arimo"/>
              </a:rPr>
              <a:t>memory </a:t>
            </a:r>
            <a:r>
              <a:rPr sz="2400" spc="-80" dirty="0">
                <a:latin typeface="Arimo"/>
                <a:cs typeface="Arimo"/>
              </a:rPr>
              <a:t>locations </a:t>
            </a:r>
            <a:r>
              <a:rPr sz="2400" spc="-20" dirty="0">
                <a:latin typeface="Arimo"/>
                <a:cs typeface="Arimo"/>
              </a:rPr>
              <a:t>the </a:t>
            </a:r>
            <a:r>
              <a:rPr sz="2400" spc="-340" dirty="0">
                <a:latin typeface="Arimo"/>
                <a:cs typeface="Arimo"/>
              </a:rPr>
              <a:t>CPU </a:t>
            </a:r>
            <a:r>
              <a:rPr sz="2400" spc="-204" dirty="0">
                <a:latin typeface="Arimo"/>
                <a:cs typeface="Arimo"/>
              </a:rPr>
              <a:t>access </a:t>
            </a:r>
            <a:r>
              <a:rPr sz="2400" spc="-95" dirty="0">
                <a:latin typeface="Arimo"/>
                <a:cs typeface="Arimo"/>
              </a:rPr>
              <a:t>these </a:t>
            </a:r>
            <a:r>
              <a:rPr sz="2400" spc="-30" dirty="0">
                <a:latin typeface="Arimo"/>
                <a:cs typeface="Arimo"/>
              </a:rPr>
              <a:t>I/O </a:t>
            </a:r>
            <a:r>
              <a:rPr sz="2400" spc="-130" dirty="0">
                <a:latin typeface="Arimo"/>
                <a:cs typeface="Arimo"/>
              </a:rPr>
              <a:t>devices </a:t>
            </a:r>
            <a:r>
              <a:rPr sz="2400" spc="-125" dirty="0">
                <a:latin typeface="Arimo"/>
                <a:cs typeface="Arimo"/>
              </a:rPr>
              <a:t>using </a:t>
            </a:r>
            <a:r>
              <a:rPr sz="2400" spc="-15" dirty="0">
                <a:latin typeface="Arimo"/>
                <a:cs typeface="Arimo"/>
              </a:rPr>
              <a:t>the  </a:t>
            </a:r>
            <a:r>
              <a:rPr sz="2400" spc="-175" dirty="0">
                <a:latin typeface="Arimo"/>
                <a:cs typeface="Arimo"/>
              </a:rPr>
              <a:t>same </a:t>
            </a:r>
            <a:r>
              <a:rPr sz="2400" spc="-55" dirty="0">
                <a:latin typeface="Arimo"/>
                <a:cs typeface="Arimo"/>
              </a:rPr>
              <a:t>instructions </a:t>
            </a:r>
            <a:r>
              <a:rPr sz="2400" dirty="0">
                <a:latin typeface="Arimo"/>
                <a:cs typeface="Arimo"/>
              </a:rPr>
              <a:t>that </a:t>
            </a:r>
            <a:r>
              <a:rPr sz="2400" spc="75" dirty="0">
                <a:latin typeface="Arimo"/>
                <a:cs typeface="Arimo"/>
              </a:rPr>
              <a:t>it </a:t>
            </a:r>
            <a:r>
              <a:rPr sz="2400" spc="-190" dirty="0">
                <a:latin typeface="Arimo"/>
                <a:cs typeface="Arimo"/>
              </a:rPr>
              <a:t>uses </a:t>
            </a:r>
            <a:r>
              <a:rPr sz="2400" spc="25" dirty="0">
                <a:latin typeface="Arimo"/>
                <a:cs typeface="Arimo"/>
              </a:rPr>
              <a:t>to </a:t>
            </a:r>
            <a:r>
              <a:rPr sz="2400" spc="-210" dirty="0">
                <a:latin typeface="Arimo"/>
                <a:cs typeface="Arimo"/>
              </a:rPr>
              <a:t>access </a:t>
            </a:r>
            <a:r>
              <a:rPr sz="2400" spc="-100" dirty="0">
                <a:latin typeface="Arimo"/>
                <a:cs typeface="Arimo"/>
              </a:rPr>
              <a:t>memory. </a:t>
            </a:r>
            <a:r>
              <a:rPr sz="2400" spc="-140" dirty="0">
                <a:latin typeface="Arimo"/>
                <a:cs typeface="Arimo"/>
              </a:rPr>
              <a:t>For  </a:t>
            </a:r>
            <a:r>
              <a:rPr sz="2400" spc="-55" dirty="0">
                <a:latin typeface="Arimo"/>
                <a:cs typeface="Arimo"/>
              </a:rPr>
              <a:t>relatively </a:t>
            </a:r>
            <a:r>
              <a:rPr sz="2400" spc="-90" dirty="0">
                <a:latin typeface="Arimo"/>
                <a:cs typeface="Arimo"/>
              </a:rPr>
              <a:t>simple </a:t>
            </a:r>
            <a:r>
              <a:rPr sz="2400" spc="-340" dirty="0">
                <a:latin typeface="Arimo"/>
                <a:cs typeface="Arimo"/>
              </a:rPr>
              <a:t>CPU </a:t>
            </a:r>
            <a:r>
              <a:rPr sz="2400" spc="-75" dirty="0">
                <a:latin typeface="Arimo"/>
                <a:cs typeface="Arimo"/>
              </a:rPr>
              <a:t>memory </a:t>
            </a:r>
            <a:r>
              <a:rPr sz="2400" spc="-105" dirty="0">
                <a:latin typeface="Arimo"/>
                <a:cs typeface="Arimo"/>
              </a:rPr>
              <a:t>mapped </a:t>
            </a:r>
            <a:r>
              <a:rPr sz="2400" spc="-30" dirty="0">
                <a:latin typeface="Arimo"/>
                <a:cs typeface="Arimo"/>
              </a:rPr>
              <a:t>I/O </a:t>
            </a:r>
            <a:r>
              <a:rPr sz="2400" spc="-125" dirty="0">
                <a:latin typeface="Arimo"/>
                <a:cs typeface="Arimo"/>
              </a:rPr>
              <a:t>is</a:t>
            </a:r>
            <a:r>
              <a:rPr sz="2400" spc="-204" dirty="0">
                <a:latin typeface="Arimo"/>
                <a:cs typeface="Arimo"/>
              </a:rPr>
              <a:t> </a:t>
            </a:r>
            <a:r>
              <a:rPr sz="2400" spc="-125" dirty="0">
                <a:latin typeface="Arimo"/>
                <a:cs typeface="Arimo"/>
              </a:rPr>
              <a:t>used.</a:t>
            </a:r>
            <a:endParaRPr sz="2400" dirty="0">
              <a:latin typeface="Arimo"/>
              <a:cs typeface="Arimo"/>
            </a:endParaRPr>
          </a:p>
          <a:p>
            <a:pPr marL="356870" indent="-344805">
              <a:lnSpc>
                <a:spcPct val="100000"/>
              </a:lnSpc>
              <a:spcBef>
                <a:spcPts val="605"/>
              </a:spcBef>
              <a:buFont typeface="Arial"/>
              <a:buChar char="•"/>
              <a:tabLst>
                <a:tab pos="356870" algn="l"/>
                <a:tab pos="357505" algn="l"/>
              </a:tabLst>
            </a:pPr>
            <a:r>
              <a:rPr sz="2400" spc="-125" dirty="0">
                <a:latin typeface="Arimo"/>
                <a:cs typeface="Arimo"/>
              </a:rPr>
              <a:t>There </a:t>
            </a:r>
            <a:r>
              <a:rPr sz="2400" spc="-105" dirty="0">
                <a:latin typeface="Arimo"/>
                <a:cs typeface="Arimo"/>
              </a:rPr>
              <a:t>are </a:t>
            </a:r>
            <a:r>
              <a:rPr sz="2400" spc="-40" dirty="0">
                <a:latin typeface="Arimo"/>
                <a:cs typeface="Arimo"/>
              </a:rPr>
              <a:t>three </a:t>
            </a:r>
            <a:r>
              <a:rPr sz="2400" spc="-100" dirty="0">
                <a:latin typeface="Arimo"/>
                <a:cs typeface="Arimo"/>
              </a:rPr>
              <a:t>registers </a:t>
            </a:r>
            <a:r>
              <a:rPr sz="2400" spc="-30" dirty="0">
                <a:latin typeface="Arimo"/>
                <a:cs typeface="Arimo"/>
              </a:rPr>
              <a:t>in </a:t>
            </a:r>
            <a:r>
              <a:rPr sz="2400" spc="-270" dirty="0">
                <a:latin typeface="Arimo"/>
                <a:cs typeface="Arimo"/>
              </a:rPr>
              <a:t>ISA </a:t>
            </a:r>
            <a:r>
              <a:rPr sz="2400" dirty="0">
                <a:latin typeface="Arimo"/>
                <a:cs typeface="Arimo"/>
              </a:rPr>
              <a:t>of </a:t>
            </a:r>
            <a:r>
              <a:rPr sz="2400" spc="-45" dirty="0">
                <a:latin typeface="Arimo"/>
                <a:cs typeface="Arimo"/>
              </a:rPr>
              <a:t>this</a:t>
            </a:r>
            <a:r>
              <a:rPr sz="2400" spc="-405" dirty="0">
                <a:latin typeface="Arimo"/>
                <a:cs typeface="Arimo"/>
              </a:rPr>
              <a:t> </a:t>
            </a:r>
            <a:r>
              <a:rPr sz="2400" spc="-135" dirty="0">
                <a:latin typeface="Arimo"/>
                <a:cs typeface="Arimo"/>
              </a:rPr>
              <a:t>processor.</a:t>
            </a:r>
            <a:endParaRPr sz="2400" dirty="0">
              <a:latin typeface="Arimo"/>
              <a:cs typeface="Arimo"/>
            </a:endParaRPr>
          </a:p>
          <a:p>
            <a:pPr marL="756285" lvl="1" indent="-287020">
              <a:lnSpc>
                <a:spcPct val="100000"/>
              </a:lnSpc>
              <a:spcBef>
                <a:spcPts val="600"/>
              </a:spcBef>
              <a:buFont typeface="Arial"/>
              <a:buChar char="–"/>
              <a:tabLst>
                <a:tab pos="756920" algn="l"/>
              </a:tabLst>
            </a:pPr>
            <a:r>
              <a:rPr sz="2400" spc="-85" dirty="0">
                <a:latin typeface="Arimo"/>
                <a:cs typeface="Arimo"/>
              </a:rPr>
              <a:t>Accumulator</a:t>
            </a:r>
            <a:r>
              <a:rPr sz="2400" spc="-135" dirty="0">
                <a:latin typeface="Arimo"/>
                <a:cs typeface="Arimo"/>
              </a:rPr>
              <a:t> </a:t>
            </a:r>
            <a:r>
              <a:rPr sz="2400" spc="-215" dirty="0">
                <a:latin typeface="Arimo"/>
                <a:cs typeface="Arimo"/>
              </a:rPr>
              <a:t>(AC)</a:t>
            </a:r>
            <a:endParaRPr sz="2400" dirty="0">
              <a:latin typeface="Arimo"/>
              <a:cs typeface="Arimo"/>
            </a:endParaRPr>
          </a:p>
          <a:p>
            <a:pPr marL="756285" lvl="1" indent="-287020">
              <a:lnSpc>
                <a:spcPct val="100000"/>
              </a:lnSpc>
              <a:spcBef>
                <a:spcPts val="605"/>
              </a:spcBef>
              <a:buFont typeface="Arial"/>
              <a:buChar char="–"/>
              <a:tabLst>
                <a:tab pos="756920" algn="l"/>
              </a:tabLst>
            </a:pPr>
            <a:r>
              <a:rPr sz="2400" spc="-140" dirty="0">
                <a:latin typeface="Arimo"/>
                <a:cs typeface="Arimo"/>
              </a:rPr>
              <a:t>Register</a:t>
            </a:r>
            <a:r>
              <a:rPr sz="2400" spc="-114" dirty="0">
                <a:latin typeface="Arimo"/>
                <a:cs typeface="Arimo"/>
              </a:rPr>
              <a:t> </a:t>
            </a:r>
            <a:r>
              <a:rPr sz="2400" spc="-430" dirty="0">
                <a:latin typeface="Arimo"/>
                <a:cs typeface="Arimo"/>
              </a:rPr>
              <a:t>R</a:t>
            </a:r>
            <a:endParaRPr sz="2400" dirty="0">
              <a:latin typeface="Arimo"/>
              <a:cs typeface="Arimo"/>
            </a:endParaRPr>
          </a:p>
          <a:p>
            <a:pPr marL="756285" lvl="1" indent="-287020">
              <a:lnSpc>
                <a:spcPct val="100000"/>
              </a:lnSpc>
              <a:spcBef>
                <a:spcPts val="600"/>
              </a:spcBef>
              <a:buFont typeface="Arial"/>
              <a:buChar char="–"/>
              <a:tabLst>
                <a:tab pos="756920" algn="l"/>
              </a:tabLst>
            </a:pPr>
            <a:r>
              <a:rPr sz="2400" spc="-150" dirty="0">
                <a:latin typeface="Arimo"/>
                <a:cs typeface="Arimo"/>
              </a:rPr>
              <a:t>Zero </a:t>
            </a:r>
            <a:r>
              <a:rPr sz="2400" spc="-75" dirty="0">
                <a:latin typeface="Arimo"/>
                <a:cs typeface="Arimo"/>
              </a:rPr>
              <a:t>flag</a:t>
            </a:r>
            <a:r>
              <a:rPr sz="2400" spc="-10" dirty="0">
                <a:latin typeface="Arimo"/>
                <a:cs typeface="Arimo"/>
              </a:rPr>
              <a:t> </a:t>
            </a:r>
            <a:r>
              <a:rPr sz="2400" spc="-170" dirty="0">
                <a:latin typeface="Arimo"/>
                <a:cs typeface="Arimo"/>
              </a:rPr>
              <a:t>(Z)</a:t>
            </a:r>
            <a:endParaRPr sz="2400" dirty="0">
              <a:latin typeface="Arimo"/>
              <a:cs typeface="Arimo"/>
            </a:endParaRPr>
          </a:p>
        </p:txBody>
      </p:sp>
    </p:spTree>
    <p:extLst>
      <p:ext uri="{BB962C8B-B14F-4D97-AF65-F5344CB8AC3E}">
        <p14:creationId xmlns:p14="http://schemas.microsoft.com/office/powerpoint/2010/main" val="8501721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45</a:t>
            </a:fld>
            <a:endParaRPr lang="en-US" dirty="0"/>
          </a:p>
        </p:txBody>
      </p:sp>
      <p:sp>
        <p:nvSpPr>
          <p:cNvPr id="5" name="Rectangle 4"/>
          <p:cNvSpPr/>
          <p:nvPr/>
        </p:nvSpPr>
        <p:spPr>
          <a:xfrm>
            <a:off x="1042849" y="1723684"/>
            <a:ext cx="9903823" cy="2677656"/>
          </a:xfrm>
          <a:prstGeom prst="rect">
            <a:avLst/>
          </a:prstGeom>
        </p:spPr>
        <p:txBody>
          <a:bodyPr wrap="square">
            <a:spAutoFit/>
          </a:bodyPr>
          <a:lstStyle/>
          <a:p>
            <a:r>
              <a:rPr lang="en-US" sz="2800" b="1" dirty="0">
                <a:latin typeface="urw-din"/>
              </a:rPr>
              <a:t>Addressing Modes </a:t>
            </a:r>
            <a:r>
              <a:rPr lang="en-US" sz="2800" dirty="0">
                <a:latin typeface="urw-din"/>
              </a:rPr>
              <a:t>–</a:t>
            </a:r>
          </a:p>
          <a:p>
            <a:endParaRPr lang="en-US" sz="2800" dirty="0">
              <a:latin typeface="urw-din"/>
            </a:endParaRPr>
          </a:p>
          <a:p>
            <a:r>
              <a:rPr lang="en-US" sz="2800" dirty="0">
                <a:latin typeface="urw-din"/>
              </a:rPr>
              <a:t>The term addressing modes refers to the way in which the operand of an instruction is specified. The addressing mode specifies a rule for interpreting or modifying the address field of the instruction before the operand is actually executed.</a:t>
            </a:r>
            <a:endParaRPr lang="en-IN" sz="2800" dirty="0"/>
          </a:p>
        </p:txBody>
      </p:sp>
    </p:spTree>
    <p:extLst>
      <p:ext uri="{BB962C8B-B14F-4D97-AF65-F5344CB8AC3E}">
        <p14:creationId xmlns:p14="http://schemas.microsoft.com/office/powerpoint/2010/main" val="10037335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46</a:t>
            </a:fld>
            <a:endParaRPr lang="en-US" dirty="0"/>
          </a:p>
        </p:txBody>
      </p:sp>
      <p:sp>
        <p:nvSpPr>
          <p:cNvPr id="5" name="Rectangle 4"/>
          <p:cNvSpPr/>
          <p:nvPr/>
        </p:nvSpPr>
        <p:spPr>
          <a:xfrm>
            <a:off x="3855720" y="1098822"/>
            <a:ext cx="7286897" cy="4401205"/>
          </a:xfrm>
          <a:prstGeom prst="rect">
            <a:avLst/>
          </a:prstGeom>
        </p:spPr>
        <p:txBody>
          <a:bodyPr wrap="square">
            <a:spAutoFit/>
          </a:bodyPr>
          <a:lstStyle/>
          <a:p>
            <a:r>
              <a:rPr lang="en-IN" sz="2800" dirty="0">
                <a:latin typeface="Corbel" panose="020B0503020204020204" pitchFamily="34" charset="0"/>
              </a:rPr>
              <a:t>Addressing mode:</a:t>
            </a:r>
          </a:p>
          <a:p>
            <a:r>
              <a:rPr lang="en-US" sz="2800" dirty="0">
                <a:latin typeface="Corbel" panose="020B0503020204020204" pitchFamily="34" charset="0"/>
              </a:rPr>
              <a:t>it is a way to represent the address of the data.</a:t>
            </a:r>
          </a:p>
          <a:p>
            <a:endParaRPr lang="en-US" sz="2800" dirty="0">
              <a:latin typeface="Corbel" panose="020B0503020204020204" pitchFamily="34" charset="0"/>
            </a:endParaRPr>
          </a:p>
          <a:p>
            <a:r>
              <a:rPr lang="en-IN" sz="2800" dirty="0">
                <a:latin typeface="Corbel" panose="020B0503020204020204" pitchFamily="34" charset="0"/>
              </a:rPr>
              <a:t>Addressing modes:</a:t>
            </a:r>
          </a:p>
          <a:p>
            <a:r>
              <a:rPr lang="en-IN" sz="2000" dirty="0">
                <a:latin typeface="Arial" panose="020B0604020202020204" pitchFamily="34" charset="0"/>
              </a:rPr>
              <a:t>• </a:t>
            </a:r>
            <a:r>
              <a:rPr lang="en-IN" sz="2400" dirty="0">
                <a:latin typeface="Corbel" panose="020B0503020204020204" pitchFamily="34" charset="0"/>
              </a:rPr>
              <a:t>Immediate</a:t>
            </a:r>
          </a:p>
          <a:p>
            <a:r>
              <a:rPr lang="en-IN" sz="2000" dirty="0">
                <a:latin typeface="Arial" panose="020B0604020202020204" pitchFamily="34" charset="0"/>
              </a:rPr>
              <a:t>• </a:t>
            </a:r>
            <a:r>
              <a:rPr lang="en-IN" sz="2400" dirty="0">
                <a:latin typeface="Corbel" panose="020B0503020204020204" pitchFamily="34" charset="0"/>
              </a:rPr>
              <a:t>Direct</a:t>
            </a:r>
          </a:p>
          <a:p>
            <a:r>
              <a:rPr lang="en-IN" sz="2000" dirty="0">
                <a:latin typeface="Arial" panose="020B0604020202020204" pitchFamily="34" charset="0"/>
              </a:rPr>
              <a:t>• </a:t>
            </a:r>
            <a:r>
              <a:rPr lang="en-IN" sz="2400" dirty="0">
                <a:latin typeface="Corbel" panose="020B0503020204020204" pitchFamily="34" charset="0"/>
              </a:rPr>
              <a:t>Indirect</a:t>
            </a:r>
          </a:p>
          <a:p>
            <a:r>
              <a:rPr lang="en-IN" sz="2000" dirty="0">
                <a:latin typeface="Arial" panose="020B0604020202020204" pitchFamily="34" charset="0"/>
              </a:rPr>
              <a:t>• </a:t>
            </a:r>
            <a:r>
              <a:rPr lang="en-IN" sz="2400" dirty="0">
                <a:latin typeface="Corbel" panose="020B0503020204020204" pitchFamily="34" charset="0"/>
              </a:rPr>
              <a:t>Register</a:t>
            </a:r>
          </a:p>
          <a:p>
            <a:r>
              <a:rPr lang="en-IN" sz="2000" dirty="0">
                <a:latin typeface="Arial" panose="020B0604020202020204" pitchFamily="34" charset="0"/>
              </a:rPr>
              <a:t>• </a:t>
            </a:r>
            <a:r>
              <a:rPr lang="en-IN" sz="2400" dirty="0">
                <a:latin typeface="Corbel" panose="020B0503020204020204" pitchFamily="34" charset="0"/>
              </a:rPr>
              <a:t>Register indirect</a:t>
            </a:r>
          </a:p>
          <a:p>
            <a:r>
              <a:rPr lang="en-IN" sz="2000" dirty="0">
                <a:latin typeface="Arial" panose="020B0604020202020204" pitchFamily="34" charset="0"/>
              </a:rPr>
              <a:t>• </a:t>
            </a:r>
            <a:r>
              <a:rPr lang="en-IN" sz="2400" dirty="0">
                <a:latin typeface="Corbel" panose="020B0503020204020204" pitchFamily="34" charset="0"/>
              </a:rPr>
              <a:t>Displacement</a:t>
            </a:r>
          </a:p>
          <a:p>
            <a:r>
              <a:rPr lang="en-IN" sz="2000" dirty="0">
                <a:latin typeface="Arial" panose="020B0604020202020204" pitchFamily="34" charset="0"/>
              </a:rPr>
              <a:t>• </a:t>
            </a:r>
            <a:r>
              <a:rPr lang="en-IN" sz="2400" dirty="0">
                <a:latin typeface="Corbel" panose="020B0503020204020204" pitchFamily="34" charset="0"/>
              </a:rPr>
              <a:t>Stack</a:t>
            </a:r>
            <a:endParaRPr lang="en-IN" sz="2800" dirty="0"/>
          </a:p>
        </p:txBody>
      </p:sp>
    </p:spTree>
    <p:extLst>
      <p:ext uri="{BB962C8B-B14F-4D97-AF65-F5344CB8AC3E}">
        <p14:creationId xmlns:p14="http://schemas.microsoft.com/office/powerpoint/2010/main" val="38411345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47</a:t>
            </a:fld>
            <a:endParaRPr lang="en-US" dirty="0"/>
          </a:p>
        </p:txBody>
      </p:sp>
      <p:pic>
        <p:nvPicPr>
          <p:cNvPr id="5" name="Picture 4"/>
          <p:cNvPicPr>
            <a:picLocks noChangeAspect="1"/>
          </p:cNvPicPr>
          <p:nvPr/>
        </p:nvPicPr>
        <p:blipFill>
          <a:blip r:embed="rId2"/>
          <a:stretch>
            <a:fillRect/>
          </a:stretch>
        </p:blipFill>
        <p:spPr>
          <a:xfrm>
            <a:off x="1005159" y="746125"/>
            <a:ext cx="9747885" cy="1493520"/>
          </a:xfrm>
          <a:prstGeom prst="rect">
            <a:avLst/>
          </a:prstGeom>
        </p:spPr>
      </p:pic>
      <p:pic>
        <p:nvPicPr>
          <p:cNvPr id="6" name="Picture 5"/>
          <p:cNvPicPr>
            <a:picLocks noChangeAspect="1"/>
          </p:cNvPicPr>
          <p:nvPr/>
        </p:nvPicPr>
        <p:blipFill>
          <a:blip r:embed="rId3"/>
          <a:stretch>
            <a:fillRect/>
          </a:stretch>
        </p:blipFill>
        <p:spPr>
          <a:xfrm>
            <a:off x="1005159" y="2604770"/>
            <a:ext cx="9726296" cy="1144270"/>
          </a:xfrm>
          <a:prstGeom prst="rect">
            <a:avLst/>
          </a:prstGeom>
        </p:spPr>
      </p:pic>
      <p:pic>
        <p:nvPicPr>
          <p:cNvPr id="7" name="Picture 6"/>
          <p:cNvPicPr>
            <a:picLocks noChangeAspect="1"/>
          </p:cNvPicPr>
          <p:nvPr/>
        </p:nvPicPr>
        <p:blipFill>
          <a:blip r:embed="rId4"/>
          <a:stretch>
            <a:fillRect/>
          </a:stretch>
        </p:blipFill>
        <p:spPr>
          <a:xfrm>
            <a:off x="1005159" y="4287080"/>
            <a:ext cx="9779165" cy="1150490"/>
          </a:xfrm>
          <a:prstGeom prst="rect">
            <a:avLst/>
          </a:prstGeom>
        </p:spPr>
      </p:pic>
    </p:spTree>
    <p:extLst>
      <p:ext uri="{BB962C8B-B14F-4D97-AF65-F5344CB8AC3E}">
        <p14:creationId xmlns:p14="http://schemas.microsoft.com/office/powerpoint/2010/main" val="15257405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48</a:t>
            </a:fld>
            <a:endParaRPr lang="en-US" dirty="0"/>
          </a:p>
        </p:txBody>
      </p:sp>
      <p:pic>
        <p:nvPicPr>
          <p:cNvPr id="4100" name="Picture 4" descr="C Operators and Expressions - JustdoCodin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0661" y="1562870"/>
            <a:ext cx="5362575" cy="3414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5601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49</a:t>
            </a:fld>
            <a:endParaRPr lang="en-US" dirty="0"/>
          </a:p>
        </p:txBody>
      </p:sp>
      <p:pic>
        <p:nvPicPr>
          <p:cNvPr id="6" name="Picture 5"/>
          <p:cNvPicPr>
            <a:picLocks noChangeAspect="1"/>
          </p:cNvPicPr>
          <p:nvPr/>
        </p:nvPicPr>
        <p:blipFill>
          <a:blip r:embed="rId2"/>
          <a:stretch>
            <a:fillRect/>
          </a:stretch>
        </p:blipFill>
        <p:spPr>
          <a:xfrm>
            <a:off x="1449978" y="563561"/>
            <a:ext cx="9379132" cy="5641295"/>
          </a:xfrm>
          <a:prstGeom prst="rect">
            <a:avLst/>
          </a:prstGeom>
        </p:spPr>
      </p:pic>
    </p:spTree>
    <p:extLst>
      <p:ext uri="{BB962C8B-B14F-4D97-AF65-F5344CB8AC3E}">
        <p14:creationId xmlns:p14="http://schemas.microsoft.com/office/powerpoint/2010/main" val="3190733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668406" y="3257333"/>
            <a:ext cx="8856201" cy="1482457"/>
          </a:xfrm>
          <a:prstGeom prst="rect">
            <a:avLst/>
          </a:prstGeom>
        </p:spPr>
        <p:txBody>
          <a:bodyPr vert="horz" wrap="square" lIns="0" tIns="12700" rIns="0" bIns="0" rtlCol="0">
            <a:spAutoFit/>
          </a:bodyPr>
          <a:lstStyle/>
          <a:p>
            <a:pPr marL="12700">
              <a:spcBef>
                <a:spcPts val="100"/>
              </a:spcBef>
            </a:pPr>
            <a:r>
              <a:rPr sz="2400" b="1" spc="-5" dirty="0">
                <a:latin typeface="Carlito"/>
                <a:cs typeface="Carlito"/>
              </a:rPr>
              <a:t>Structure: </a:t>
            </a:r>
            <a:r>
              <a:rPr sz="2400" spc="-5" dirty="0">
                <a:latin typeface="Carlito"/>
                <a:cs typeface="Carlito"/>
              </a:rPr>
              <a:t>The </a:t>
            </a:r>
            <a:r>
              <a:rPr sz="2400" spc="-25" dirty="0">
                <a:latin typeface="Carlito"/>
                <a:cs typeface="Carlito"/>
              </a:rPr>
              <a:t>way </a:t>
            </a:r>
            <a:r>
              <a:rPr sz="2400" dirty="0">
                <a:latin typeface="Carlito"/>
                <a:cs typeface="Carlito"/>
              </a:rPr>
              <a:t>in which the </a:t>
            </a:r>
            <a:r>
              <a:rPr sz="2400" spc="-10" dirty="0">
                <a:latin typeface="Carlito"/>
                <a:cs typeface="Carlito"/>
              </a:rPr>
              <a:t>components </a:t>
            </a:r>
            <a:r>
              <a:rPr sz="2400" spc="-15" dirty="0">
                <a:latin typeface="Carlito"/>
                <a:cs typeface="Carlito"/>
              </a:rPr>
              <a:t>are</a:t>
            </a:r>
            <a:r>
              <a:rPr sz="2400" spc="20" dirty="0">
                <a:latin typeface="Carlito"/>
                <a:cs typeface="Carlito"/>
              </a:rPr>
              <a:t> </a:t>
            </a:r>
            <a:r>
              <a:rPr sz="2400" spc="-15" dirty="0">
                <a:latin typeface="Carlito"/>
                <a:cs typeface="Carlito"/>
              </a:rPr>
              <a:t>interrelated</a:t>
            </a:r>
            <a:endParaRPr sz="2400" dirty="0">
              <a:latin typeface="Carlito"/>
              <a:cs typeface="Carlito"/>
            </a:endParaRPr>
          </a:p>
          <a:p>
            <a:pPr>
              <a:spcBef>
                <a:spcPts val="10"/>
              </a:spcBef>
            </a:pPr>
            <a:endParaRPr sz="2350" dirty="0">
              <a:latin typeface="Carlito"/>
              <a:cs typeface="Carlito"/>
            </a:endParaRPr>
          </a:p>
          <a:p>
            <a:pPr marL="12700" marR="5080"/>
            <a:r>
              <a:rPr sz="2400" b="1" spc="-5" dirty="0">
                <a:latin typeface="Carlito"/>
                <a:cs typeface="Carlito"/>
              </a:rPr>
              <a:t>Function: </a:t>
            </a:r>
            <a:r>
              <a:rPr sz="2400" spc="-5" dirty="0">
                <a:latin typeface="Carlito"/>
                <a:cs typeface="Carlito"/>
              </a:rPr>
              <a:t>The </a:t>
            </a:r>
            <a:r>
              <a:rPr sz="2400" spc="-10" dirty="0">
                <a:latin typeface="Carlito"/>
                <a:cs typeface="Carlito"/>
              </a:rPr>
              <a:t>operation </a:t>
            </a:r>
            <a:r>
              <a:rPr sz="2400" spc="-5" dirty="0">
                <a:latin typeface="Carlito"/>
                <a:cs typeface="Carlito"/>
              </a:rPr>
              <a:t>of </a:t>
            </a:r>
            <a:r>
              <a:rPr sz="2400" dirty="0">
                <a:latin typeface="Carlito"/>
                <a:cs typeface="Carlito"/>
              </a:rPr>
              <a:t>each individual </a:t>
            </a:r>
            <a:r>
              <a:rPr sz="2400" spc="-10" dirty="0">
                <a:latin typeface="Carlito"/>
                <a:cs typeface="Carlito"/>
              </a:rPr>
              <a:t>component </a:t>
            </a:r>
            <a:r>
              <a:rPr sz="2400" dirty="0">
                <a:latin typeface="Carlito"/>
                <a:cs typeface="Carlito"/>
              </a:rPr>
              <a:t>as </a:t>
            </a:r>
            <a:r>
              <a:rPr sz="2400" spc="-5" dirty="0">
                <a:latin typeface="Carlito"/>
                <a:cs typeface="Carlito"/>
              </a:rPr>
              <a:t>part  of the </a:t>
            </a:r>
            <a:r>
              <a:rPr sz="2400" spc="-10" dirty="0">
                <a:latin typeface="Carlito"/>
                <a:cs typeface="Carlito"/>
              </a:rPr>
              <a:t>structure</a:t>
            </a:r>
            <a:endParaRPr sz="2400" dirty="0">
              <a:latin typeface="Carlito"/>
              <a:cs typeface="Carlito"/>
            </a:endParaRPr>
          </a:p>
        </p:txBody>
      </p:sp>
      <p:sp>
        <p:nvSpPr>
          <p:cNvPr id="5" name="object 2"/>
          <p:cNvSpPr txBox="1">
            <a:spLocks noGrp="1"/>
          </p:cNvSpPr>
          <p:nvPr>
            <p:ph type="title"/>
          </p:nvPr>
        </p:nvSpPr>
        <p:spPr>
          <a:xfrm>
            <a:off x="913979" y="780326"/>
            <a:ext cx="9967791" cy="1120820"/>
          </a:xfrm>
          <a:prstGeom prst="rect">
            <a:avLst/>
          </a:prstGeom>
        </p:spPr>
        <p:txBody>
          <a:bodyPr vert="horz" wrap="square" lIns="0" tIns="12700" rIns="0" bIns="0" rtlCol="0">
            <a:spAutoFit/>
          </a:bodyPr>
          <a:lstStyle/>
          <a:p>
            <a:pPr marL="12700" algn="ctr">
              <a:spcBef>
                <a:spcPts val="100"/>
              </a:spcBef>
            </a:pPr>
            <a:r>
              <a:rPr lang="en-US" spc="-15" dirty="0"/>
              <a:t>Computer </a:t>
            </a:r>
            <a:br>
              <a:rPr lang="en-US" spc="-15" dirty="0"/>
            </a:br>
            <a:r>
              <a:rPr spc="-15" dirty="0"/>
              <a:t>Architecture </a:t>
            </a:r>
            <a:r>
              <a:rPr dirty="0"/>
              <a:t>and</a:t>
            </a:r>
            <a:r>
              <a:rPr spc="10" dirty="0"/>
              <a:t> </a:t>
            </a:r>
            <a:r>
              <a:rPr spc="-20" dirty="0"/>
              <a:t>Organization</a:t>
            </a:r>
          </a:p>
        </p:txBody>
      </p:sp>
      <p:sp>
        <p:nvSpPr>
          <p:cNvPr id="2" name="Footer Placeholder 1"/>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91664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50</a:t>
            </a:fld>
            <a:endParaRPr lang="en-US" dirty="0"/>
          </a:p>
        </p:txBody>
      </p:sp>
      <p:sp>
        <p:nvSpPr>
          <p:cNvPr id="5" name="object 2"/>
          <p:cNvSpPr/>
          <p:nvPr/>
        </p:nvSpPr>
        <p:spPr>
          <a:xfrm>
            <a:off x="838200" y="746125"/>
            <a:ext cx="10226040" cy="535622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4579657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51</a:t>
            </a:fld>
            <a:endParaRPr lang="en-US" dirty="0"/>
          </a:p>
        </p:txBody>
      </p:sp>
      <p:pic>
        <p:nvPicPr>
          <p:cNvPr id="5" name="Picture 4"/>
          <p:cNvPicPr>
            <a:picLocks noChangeAspect="1"/>
          </p:cNvPicPr>
          <p:nvPr/>
        </p:nvPicPr>
        <p:blipFill>
          <a:blip r:embed="rId2"/>
          <a:stretch>
            <a:fillRect/>
          </a:stretch>
        </p:blipFill>
        <p:spPr>
          <a:xfrm>
            <a:off x="1103675" y="576308"/>
            <a:ext cx="9581742" cy="5035751"/>
          </a:xfrm>
          <a:prstGeom prst="rect">
            <a:avLst/>
          </a:prstGeom>
        </p:spPr>
      </p:pic>
    </p:spTree>
    <p:extLst>
      <p:ext uri="{BB962C8B-B14F-4D97-AF65-F5344CB8AC3E}">
        <p14:creationId xmlns:p14="http://schemas.microsoft.com/office/powerpoint/2010/main" val="18669506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Systems </a:t>
            </a:r>
            <a:endParaRPr lang="en-IN" dirty="0"/>
          </a:p>
        </p:txBody>
      </p:sp>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52</a:t>
            </a:fld>
            <a:endParaRPr lang="en-US" dirty="0"/>
          </a:p>
        </p:txBody>
      </p:sp>
      <p:pic>
        <p:nvPicPr>
          <p:cNvPr id="1026" name="Picture 2" descr="What is Number System in Digital Electronics? Defintion &amp;amp; Types of Number  Systems - Circuit Glo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5551" y="1874521"/>
            <a:ext cx="8805545" cy="4167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2687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53</a:t>
            </a:fld>
            <a:endParaRPr lang="en-US" dirty="0"/>
          </a:p>
        </p:txBody>
      </p:sp>
      <p:pic>
        <p:nvPicPr>
          <p:cNvPr id="5" name="Picture 4"/>
          <p:cNvPicPr>
            <a:picLocks noChangeAspect="1"/>
          </p:cNvPicPr>
          <p:nvPr/>
        </p:nvPicPr>
        <p:blipFill>
          <a:blip r:embed="rId2"/>
          <a:stretch>
            <a:fillRect/>
          </a:stretch>
        </p:blipFill>
        <p:spPr>
          <a:xfrm>
            <a:off x="2104208" y="746125"/>
            <a:ext cx="7379426" cy="4924348"/>
          </a:xfrm>
          <a:prstGeom prst="rect">
            <a:avLst/>
          </a:prstGeom>
        </p:spPr>
      </p:pic>
    </p:spTree>
    <p:extLst>
      <p:ext uri="{BB962C8B-B14F-4D97-AF65-F5344CB8AC3E}">
        <p14:creationId xmlns:p14="http://schemas.microsoft.com/office/powerpoint/2010/main" val="11530582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54</a:t>
            </a:fld>
            <a:endParaRPr lang="en-US" dirty="0"/>
          </a:p>
        </p:txBody>
      </p:sp>
      <p:pic>
        <p:nvPicPr>
          <p:cNvPr id="5" name="Picture 4"/>
          <p:cNvPicPr>
            <a:picLocks noChangeAspect="1"/>
          </p:cNvPicPr>
          <p:nvPr/>
        </p:nvPicPr>
        <p:blipFill>
          <a:blip r:embed="rId2"/>
          <a:stretch>
            <a:fillRect/>
          </a:stretch>
        </p:blipFill>
        <p:spPr>
          <a:xfrm>
            <a:off x="2004603" y="746125"/>
            <a:ext cx="7648847" cy="5104250"/>
          </a:xfrm>
          <a:prstGeom prst="rect">
            <a:avLst/>
          </a:prstGeom>
        </p:spPr>
      </p:pic>
    </p:spTree>
    <p:extLst>
      <p:ext uri="{BB962C8B-B14F-4D97-AF65-F5344CB8AC3E}">
        <p14:creationId xmlns:p14="http://schemas.microsoft.com/office/powerpoint/2010/main" val="4584285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55</a:t>
            </a:fld>
            <a:endParaRPr lang="en-US" dirty="0"/>
          </a:p>
        </p:txBody>
      </p:sp>
      <p:pic>
        <p:nvPicPr>
          <p:cNvPr id="2050" name="Picture 2" descr="arithmetic - Could you explain this signed fixed point number equation? -  Computer Science Stack Exchan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1860" y="1943734"/>
            <a:ext cx="9486265" cy="2850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3649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56</a:t>
            </a:fld>
            <a:endParaRPr lang="en-US" dirty="0"/>
          </a:p>
        </p:txBody>
      </p:sp>
      <p:pic>
        <p:nvPicPr>
          <p:cNvPr id="3074" name="Picture 2" descr="An example is shown for the fixed-point format of QK.F based on two&amp;#39;s...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8323" y="1763485"/>
            <a:ext cx="7527562" cy="3226099"/>
          </a:xfrm>
          <a:prstGeom prst="rect">
            <a:avLst/>
          </a:prstGeom>
          <a:solidFill>
            <a:schemeClr val="tx1"/>
          </a:solidFill>
        </p:spPr>
      </p:pic>
    </p:spTree>
    <p:extLst>
      <p:ext uri="{BB962C8B-B14F-4D97-AF65-F5344CB8AC3E}">
        <p14:creationId xmlns:p14="http://schemas.microsoft.com/office/powerpoint/2010/main" val="3400588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57</a:t>
            </a:fld>
            <a:endParaRPr lang="en-US" dirty="0"/>
          </a:p>
        </p:txBody>
      </p:sp>
      <p:pic>
        <p:nvPicPr>
          <p:cNvPr id="4098" name="Picture 2" descr="arithmetic - Could you explain this signed fixed point number equation? -  Computer Science Stack Exchan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997" y="2178867"/>
            <a:ext cx="81153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2625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91835"/>
            <a:ext cx="10820400" cy="3467993"/>
          </a:xfrm>
        </p:spPr>
        <p:txBody>
          <a:bodyPr>
            <a:normAutofit/>
          </a:bodyPr>
          <a:lstStyle/>
          <a:p>
            <a:pPr algn="ctr"/>
            <a:r>
              <a:rPr lang="en-US" sz="2400" dirty="0"/>
              <a:t>Floating point representation can be used to overcome the limitations of fixed point representation. Therefore, most modern computers use floating point representation to store fractional numbers in memory. It can represent very large and very small numbers precisely. It is based on the scientific notation.</a:t>
            </a:r>
            <a:endParaRPr lang="en-IN" sz="2400" dirty="0"/>
          </a:p>
        </p:txBody>
      </p:sp>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58</a:t>
            </a:fld>
            <a:endParaRPr lang="en-US" dirty="0"/>
          </a:p>
        </p:txBody>
      </p:sp>
    </p:spTree>
    <p:extLst>
      <p:ext uri="{BB962C8B-B14F-4D97-AF65-F5344CB8AC3E}">
        <p14:creationId xmlns:p14="http://schemas.microsoft.com/office/powerpoint/2010/main" val="11990846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59</a:t>
            </a:fld>
            <a:endParaRPr lang="en-US" dirty="0"/>
          </a:p>
        </p:txBody>
      </p:sp>
      <p:pic>
        <p:nvPicPr>
          <p:cNvPr id="5122" name="Picture 2" descr="Difference Between Fixed Point and Floating Point - Pediaa.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0946" y="746125"/>
            <a:ext cx="7572375" cy="5418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767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v-SE"/>
              <a:t>Nilanjan Byabarta. Department of CSE. UEM Kolkata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pic>
        <p:nvPicPr>
          <p:cNvPr id="6" name="Picture 5"/>
          <p:cNvPicPr>
            <a:picLocks noChangeAspect="1"/>
          </p:cNvPicPr>
          <p:nvPr/>
        </p:nvPicPr>
        <p:blipFill>
          <a:blip r:embed="rId2"/>
          <a:stretch>
            <a:fillRect/>
          </a:stretch>
        </p:blipFill>
        <p:spPr>
          <a:xfrm>
            <a:off x="2000113" y="903922"/>
            <a:ext cx="8437109" cy="4517936"/>
          </a:xfrm>
          <a:prstGeom prst="rect">
            <a:avLst/>
          </a:prstGeom>
        </p:spPr>
      </p:pic>
    </p:spTree>
    <p:extLst>
      <p:ext uri="{BB962C8B-B14F-4D97-AF65-F5344CB8AC3E}">
        <p14:creationId xmlns:p14="http://schemas.microsoft.com/office/powerpoint/2010/main" val="39097054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60</a:t>
            </a:fld>
            <a:endParaRPr lang="en-US" dirty="0"/>
          </a:p>
        </p:txBody>
      </p:sp>
      <p:pic>
        <p:nvPicPr>
          <p:cNvPr id="6146" name="Picture 2" descr="Difference Between Fixed Point and Floating 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3092" y="1278753"/>
            <a:ext cx="6096000" cy="4305301"/>
          </a:xfrm>
          <a:prstGeom prst="rect">
            <a:avLst/>
          </a:prstGeom>
          <a:solidFill>
            <a:schemeClr val="tx1"/>
          </a:solidFill>
        </p:spPr>
      </p:pic>
    </p:spTree>
    <p:extLst>
      <p:ext uri="{BB962C8B-B14F-4D97-AF65-F5344CB8AC3E}">
        <p14:creationId xmlns:p14="http://schemas.microsoft.com/office/powerpoint/2010/main" val="41978612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61</a:t>
            </a:fld>
            <a:endParaRPr lang="en-US" dirty="0"/>
          </a:p>
        </p:txBody>
      </p:sp>
      <p:sp>
        <p:nvSpPr>
          <p:cNvPr id="5" name="Rectangle 4"/>
          <p:cNvSpPr/>
          <p:nvPr/>
        </p:nvSpPr>
        <p:spPr>
          <a:xfrm>
            <a:off x="3324988" y="1167340"/>
            <a:ext cx="4556055" cy="584775"/>
          </a:xfrm>
          <a:prstGeom prst="rect">
            <a:avLst/>
          </a:prstGeom>
        </p:spPr>
        <p:txBody>
          <a:bodyPr wrap="none">
            <a:spAutoFit/>
          </a:bodyPr>
          <a:lstStyle/>
          <a:p>
            <a:r>
              <a:rPr lang="en-IN" sz="3200" dirty="0">
                <a:latin typeface="Open Sans"/>
              </a:rPr>
              <a:t>+/- Mantissa x 10 </a:t>
            </a:r>
            <a:r>
              <a:rPr lang="en-IN" sz="3200" baseline="30000" dirty="0">
                <a:latin typeface="Open Sans"/>
              </a:rPr>
              <a:t>exponent</a:t>
            </a:r>
            <a:endParaRPr lang="en-IN" sz="3200" dirty="0"/>
          </a:p>
        </p:txBody>
      </p:sp>
      <p:sp>
        <p:nvSpPr>
          <p:cNvPr id="6" name="Rectangle 5"/>
          <p:cNvSpPr/>
          <p:nvPr/>
        </p:nvSpPr>
        <p:spPr>
          <a:xfrm>
            <a:off x="809897" y="2743200"/>
            <a:ext cx="10371909" cy="1200329"/>
          </a:xfrm>
          <a:prstGeom prst="rect">
            <a:avLst/>
          </a:prstGeom>
        </p:spPr>
        <p:txBody>
          <a:bodyPr wrap="square">
            <a:spAutoFit/>
          </a:bodyPr>
          <a:lstStyle/>
          <a:p>
            <a:r>
              <a:rPr lang="en-US" sz="2400" dirty="0">
                <a:latin typeface="Open Sans"/>
              </a:rPr>
              <a:t>22.33 can be represented as 2.233 x 10</a:t>
            </a:r>
            <a:r>
              <a:rPr lang="en-US" sz="2400" baseline="30000" dirty="0">
                <a:latin typeface="Open Sans"/>
              </a:rPr>
              <a:t>1</a:t>
            </a:r>
            <a:r>
              <a:rPr lang="en-US" sz="2400" dirty="0">
                <a:latin typeface="Open Sans"/>
              </a:rPr>
              <a:t>, 0.2233 x 10</a:t>
            </a:r>
            <a:r>
              <a:rPr lang="en-US" sz="2400" baseline="30000" dirty="0">
                <a:latin typeface="Open Sans"/>
              </a:rPr>
              <a:t>2</a:t>
            </a:r>
            <a:r>
              <a:rPr lang="en-US" sz="2400" dirty="0">
                <a:latin typeface="Open Sans"/>
              </a:rPr>
              <a:t>, 0.02233 x 10</a:t>
            </a:r>
            <a:r>
              <a:rPr lang="en-US" sz="2400" baseline="30000" dirty="0">
                <a:latin typeface="Open Sans"/>
              </a:rPr>
              <a:t>3</a:t>
            </a:r>
            <a:r>
              <a:rPr lang="en-US" sz="2400" dirty="0">
                <a:latin typeface="Open Sans"/>
              </a:rPr>
              <a:t>, etc. They all represent the same number. Floating point representation is not always unique.</a:t>
            </a:r>
            <a:endParaRPr lang="en-IN" sz="2400" dirty="0"/>
          </a:p>
        </p:txBody>
      </p:sp>
      <p:sp>
        <p:nvSpPr>
          <p:cNvPr id="7" name="Rectangle 6"/>
          <p:cNvSpPr/>
          <p:nvPr/>
        </p:nvSpPr>
        <p:spPr>
          <a:xfrm>
            <a:off x="3889850" y="4673004"/>
            <a:ext cx="3815468" cy="523220"/>
          </a:xfrm>
          <a:prstGeom prst="rect">
            <a:avLst/>
          </a:prstGeom>
        </p:spPr>
        <p:txBody>
          <a:bodyPr wrap="none">
            <a:spAutoFit/>
          </a:bodyPr>
          <a:lstStyle/>
          <a:p>
            <a:r>
              <a:rPr lang="en-IN" sz="2800" dirty="0">
                <a:latin typeface="Open Sans"/>
              </a:rPr>
              <a:t>+/- Mantissa x 2 </a:t>
            </a:r>
            <a:r>
              <a:rPr lang="en-IN" sz="2800" baseline="30000" dirty="0">
                <a:latin typeface="Open Sans"/>
              </a:rPr>
              <a:t>exponent</a:t>
            </a:r>
            <a:endParaRPr lang="en-IN" sz="2800" dirty="0"/>
          </a:p>
        </p:txBody>
      </p:sp>
    </p:spTree>
    <p:extLst>
      <p:ext uri="{BB962C8B-B14F-4D97-AF65-F5344CB8AC3E}">
        <p14:creationId xmlns:p14="http://schemas.microsoft.com/office/powerpoint/2010/main" val="39790617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62</a:t>
            </a:fld>
            <a:endParaRPr lang="en-US" dirty="0"/>
          </a:p>
        </p:txBody>
      </p:sp>
      <p:pic>
        <p:nvPicPr>
          <p:cNvPr id="5" name="Picture 4"/>
          <p:cNvPicPr>
            <a:picLocks noChangeAspect="1"/>
          </p:cNvPicPr>
          <p:nvPr/>
        </p:nvPicPr>
        <p:blipFill>
          <a:blip r:embed="rId2"/>
          <a:stretch>
            <a:fillRect/>
          </a:stretch>
        </p:blipFill>
        <p:spPr>
          <a:xfrm>
            <a:off x="1322205" y="1865402"/>
            <a:ext cx="9330050" cy="3843066"/>
          </a:xfrm>
          <a:prstGeom prst="rect">
            <a:avLst/>
          </a:prstGeom>
        </p:spPr>
      </p:pic>
    </p:spTree>
    <p:extLst>
      <p:ext uri="{BB962C8B-B14F-4D97-AF65-F5344CB8AC3E}">
        <p14:creationId xmlns:p14="http://schemas.microsoft.com/office/powerpoint/2010/main" val="24907077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63</a:t>
            </a:fld>
            <a:endParaRPr lang="en-US" dirty="0"/>
          </a:p>
        </p:txBody>
      </p:sp>
      <p:pic>
        <p:nvPicPr>
          <p:cNvPr id="5" name="Picture 4"/>
          <p:cNvPicPr>
            <a:picLocks noChangeAspect="1"/>
          </p:cNvPicPr>
          <p:nvPr/>
        </p:nvPicPr>
        <p:blipFill>
          <a:blip r:embed="rId2"/>
          <a:stretch>
            <a:fillRect/>
          </a:stretch>
        </p:blipFill>
        <p:spPr>
          <a:xfrm>
            <a:off x="1572577" y="746125"/>
            <a:ext cx="8859260" cy="5205957"/>
          </a:xfrm>
          <a:prstGeom prst="rect">
            <a:avLst/>
          </a:prstGeom>
        </p:spPr>
      </p:pic>
    </p:spTree>
    <p:extLst>
      <p:ext uri="{BB962C8B-B14F-4D97-AF65-F5344CB8AC3E}">
        <p14:creationId xmlns:p14="http://schemas.microsoft.com/office/powerpoint/2010/main" val="13664441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64</a:t>
            </a:fld>
            <a:endParaRPr lang="en-US" dirty="0"/>
          </a:p>
        </p:txBody>
      </p:sp>
      <p:sp>
        <p:nvSpPr>
          <p:cNvPr id="5" name="Rectangle 4"/>
          <p:cNvSpPr/>
          <p:nvPr/>
        </p:nvSpPr>
        <p:spPr>
          <a:xfrm>
            <a:off x="1097279" y="2534194"/>
            <a:ext cx="10162903" cy="1384995"/>
          </a:xfrm>
          <a:prstGeom prst="rect">
            <a:avLst/>
          </a:prstGeom>
          <a:solidFill>
            <a:schemeClr val="tx1"/>
          </a:solidFill>
        </p:spPr>
        <p:txBody>
          <a:bodyPr wrap="square">
            <a:spAutoFit/>
          </a:bodyPr>
          <a:lstStyle/>
          <a:p>
            <a:r>
              <a:rPr lang="en-US" sz="2800" b="1" dirty="0">
                <a:solidFill>
                  <a:srgbClr val="3D3D4E"/>
                </a:solidFill>
                <a:latin typeface="Droid Serif"/>
              </a:rPr>
              <a:t>Overflow</a:t>
            </a:r>
            <a:r>
              <a:rPr lang="en-US" sz="2800" dirty="0">
                <a:solidFill>
                  <a:srgbClr val="3D3D4E"/>
                </a:solidFill>
                <a:latin typeface="Droid Serif"/>
              </a:rPr>
              <a:t> and </a:t>
            </a:r>
            <a:r>
              <a:rPr lang="en-US" sz="2800" b="1" dirty="0">
                <a:solidFill>
                  <a:srgbClr val="3D3D4E"/>
                </a:solidFill>
                <a:latin typeface="Droid Serif"/>
              </a:rPr>
              <a:t>underflow</a:t>
            </a:r>
            <a:r>
              <a:rPr lang="en-US" sz="2800" dirty="0">
                <a:solidFill>
                  <a:srgbClr val="3D3D4E"/>
                </a:solidFill>
                <a:latin typeface="Droid Serif"/>
              </a:rPr>
              <a:t> are both errors resulting from a shortage of space. On the most basic level, they manifest in data types like </a:t>
            </a:r>
            <a:r>
              <a:rPr lang="en-US" sz="2800" i="1" dirty="0">
                <a:solidFill>
                  <a:srgbClr val="3D3D4E"/>
                </a:solidFill>
                <a:latin typeface="Droid Serif"/>
              </a:rPr>
              <a:t>integers</a:t>
            </a:r>
            <a:r>
              <a:rPr lang="en-US" sz="2800" dirty="0">
                <a:solidFill>
                  <a:srgbClr val="3D3D4E"/>
                </a:solidFill>
                <a:latin typeface="Droid Serif"/>
              </a:rPr>
              <a:t> and </a:t>
            </a:r>
            <a:r>
              <a:rPr lang="en-US" sz="2800" i="1" dirty="0">
                <a:solidFill>
                  <a:srgbClr val="3D3D4E"/>
                </a:solidFill>
                <a:latin typeface="Droid Serif"/>
              </a:rPr>
              <a:t>floating points</a:t>
            </a:r>
            <a:r>
              <a:rPr lang="en-US" sz="2800" dirty="0">
                <a:solidFill>
                  <a:srgbClr val="3D3D4E"/>
                </a:solidFill>
                <a:latin typeface="Droid Serif"/>
              </a:rPr>
              <a:t>.</a:t>
            </a:r>
            <a:endParaRPr lang="en-IN" sz="2800" dirty="0"/>
          </a:p>
        </p:txBody>
      </p:sp>
    </p:spTree>
    <p:extLst>
      <p:ext uri="{BB962C8B-B14F-4D97-AF65-F5344CB8AC3E}">
        <p14:creationId xmlns:p14="http://schemas.microsoft.com/office/powerpoint/2010/main" val="22841632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65</a:t>
            </a:fld>
            <a:endParaRPr lang="en-US" dirty="0"/>
          </a:p>
        </p:txBody>
      </p:sp>
      <p:sp>
        <p:nvSpPr>
          <p:cNvPr id="5" name="Rectangle 4"/>
          <p:cNvSpPr/>
          <p:nvPr/>
        </p:nvSpPr>
        <p:spPr>
          <a:xfrm>
            <a:off x="1885405" y="2214881"/>
            <a:ext cx="8458200" cy="1815882"/>
          </a:xfrm>
          <a:prstGeom prst="rect">
            <a:avLst/>
          </a:prstGeom>
          <a:solidFill>
            <a:schemeClr val="tx1"/>
          </a:solidFill>
        </p:spPr>
        <p:txBody>
          <a:bodyPr wrap="square">
            <a:spAutoFit/>
          </a:bodyPr>
          <a:lstStyle/>
          <a:p>
            <a:r>
              <a:rPr lang="en-US" sz="2800" dirty="0">
                <a:solidFill>
                  <a:srgbClr val="3D3D4E"/>
                </a:solidFill>
                <a:latin typeface="Droid Serif"/>
              </a:rPr>
              <a:t>Overflow indicates that we have done a calculation that resulted in a number larger than the largest number we can represent. Let’s look at an example involving unsigned integers.</a:t>
            </a:r>
            <a:endParaRPr lang="en-IN" sz="2800" dirty="0"/>
          </a:p>
        </p:txBody>
      </p:sp>
    </p:spTree>
    <p:extLst>
      <p:ext uri="{BB962C8B-B14F-4D97-AF65-F5344CB8AC3E}">
        <p14:creationId xmlns:p14="http://schemas.microsoft.com/office/powerpoint/2010/main" val="19848760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66</a:t>
            </a:fld>
            <a:endParaRPr lang="en-US" dirty="0"/>
          </a:p>
        </p:txBody>
      </p:sp>
      <p:sp>
        <p:nvSpPr>
          <p:cNvPr id="5" name="Rectangle 4"/>
          <p:cNvSpPr/>
          <p:nvPr/>
        </p:nvSpPr>
        <p:spPr>
          <a:xfrm>
            <a:off x="1489165" y="2256584"/>
            <a:ext cx="9431383" cy="2308324"/>
          </a:xfrm>
          <a:prstGeom prst="rect">
            <a:avLst/>
          </a:prstGeom>
          <a:solidFill>
            <a:schemeClr val="tx1"/>
          </a:solidFill>
        </p:spPr>
        <p:txBody>
          <a:bodyPr wrap="square">
            <a:spAutoFit/>
          </a:bodyPr>
          <a:lstStyle/>
          <a:p>
            <a:pPr algn="ctr"/>
            <a:r>
              <a:rPr lang="en-US" sz="2400" dirty="0">
                <a:solidFill>
                  <a:srgbClr val="3D3D4E"/>
                </a:solidFill>
                <a:latin typeface="Droid Serif"/>
              </a:rPr>
              <a:t>Lets assume we have an integer stored in </a:t>
            </a:r>
            <a:r>
              <a:rPr lang="en-US" sz="2400" dirty="0">
                <a:solidFill>
                  <a:srgbClr val="3D3D4E"/>
                </a:solidFill>
                <a:latin typeface="KaTeX_Main"/>
              </a:rPr>
              <a:t>11</a:t>
            </a:r>
            <a:r>
              <a:rPr lang="en-US" sz="2400" dirty="0">
                <a:solidFill>
                  <a:srgbClr val="3D3D4E"/>
                </a:solidFill>
                <a:latin typeface="Droid Serif"/>
              </a:rPr>
              <a:t> byte. The greatest number we can store in one byte is </a:t>
            </a:r>
            <a:r>
              <a:rPr lang="en-US" sz="2400" dirty="0">
                <a:solidFill>
                  <a:srgbClr val="3D3D4E"/>
                </a:solidFill>
                <a:latin typeface="KaTeX_Main"/>
              </a:rPr>
              <a:t>255255</a:t>
            </a:r>
            <a:r>
              <a:rPr lang="en-US" sz="2400" dirty="0">
                <a:solidFill>
                  <a:srgbClr val="3D3D4E"/>
                </a:solidFill>
                <a:latin typeface="Droid Serif"/>
              </a:rPr>
              <a:t>, so let’s take that. This is </a:t>
            </a:r>
            <a:r>
              <a:rPr lang="en-US" sz="2400" dirty="0">
                <a:solidFill>
                  <a:srgbClr val="3D3D4E"/>
                </a:solidFill>
                <a:latin typeface="KaTeX_Main"/>
              </a:rPr>
              <a:t>1111111111111111</a:t>
            </a:r>
            <a:r>
              <a:rPr lang="en-US" sz="2400" dirty="0">
                <a:solidFill>
                  <a:srgbClr val="3D3D4E"/>
                </a:solidFill>
                <a:latin typeface="Droid Serif"/>
              </a:rPr>
              <a:t>. Now, suppose we add </a:t>
            </a:r>
            <a:r>
              <a:rPr lang="en-US" sz="2400" dirty="0">
                <a:solidFill>
                  <a:srgbClr val="3D3D4E"/>
                </a:solidFill>
                <a:latin typeface="KaTeX_Main"/>
              </a:rPr>
              <a:t>22</a:t>
            </a:r>
            <a:r>
              <a:rPr lang="en-US" sz="2400" dirty="0">
                <a:solidFill>
                  <a:srgbClr val="3D3D4E"/>
                </a:solidFill>
                <a:latin typeface="Droid Serif"/>
              </a:rPr>
              <a:t> to it to get </a:t>
            </a:r>
            <a:r>
              <a:rPr lang="en-US" sz="2400" dirty="0">
                <a:solidFill>
                  <a:srgbClr val="3D3D4E"/>
                </a:solidFill>
                <a:latin typeface="KaTeX_Main"/>
              </a:rPr>
              <a:t>0000001000000010</a:t>
            </a:r>
            <a:r>
              <a:rPr lang="en-US" sz="2400" dirty="0">
                <a:solidFill>
                  <a:srgbClr val="3D3D4E"/>
                </a:solidFill>
                <a:latin typeface="Droid Serif"/>
              </a:rPr>
              <a:t>. The result is </a:t>
            </a:r>
            <a:r>
              <a:rPr lang="en-US" sz="2400" dirty="0">
                <a:solidFill>
                  <a:srgbClr val="3D3D4E"/>
                </a:solidFill>
                <a:latin typeface="KaTeX_Main"/>
              </a:rPr>
              <a:t>257257</a:t>
            </a:r>
            <a:r>
              <a:rPr lang="en-US" sz="2400" dirty="0">
                <a:solidFill>
                  <a:srgbClr val="3D3D4E"/>
                </a:solidFill>
                <a:latin typeface="Droid Serif"/>
              </a:rPr>
              <a:t>, which is </a:t>
            </a:r>
            <a:r>
              <a:rPr lang="en-US" sz="2400" dirty="0">
                <a:solidFill>
                  <a:srgbClr val="3D3D4E"/>
                </a:solidFill>
                <a:latin typeface="KaTeX_Main"/>
              </a:rPr>
              <a:t>100000001100000001</a:t>
            </a:r>
            <a:r>
              <a:rPr lang="en-US" sz="2400" dirty="0">
                <a:solidFill>
                  <a:srgbClr val="3D3D4E"/>
                </a:solidFill>
                <a:latin typeface="Droid Serif"/>
              </a:rPr>
              <a:t>. The result has </a:t>
            </a:r>
            <a:r>
              <a:rPr lang="en-US" sz="2400" dirty="0">
                <a:solidFill>
                  <a:srgbClr val="3D3D4E"/>
                </a:solidFill>
                <a:latin typeface="KaTeX_Main"/>
              </a:rPr>
              <a:t>99</a:t>
            </a:r>
            <a:r>
              <a:rPr lang="en-US" sz="2400" dirty="0">
                <a:solidFill>
                  <a:srgbClr val="3D3D4E"/>
                </a:solidFill>
                <a:latin typeface="Droid Serif"/>
              </a:rPr>
              <a:t> bits, whereas the integers we are working with consist of only </a:t>
            </a:r>
            <a:r>
              <a:rPr lang="en-US" sz="2400" dirty="0">
                <a:solidFill>
                  <a:srgbClr val="3D3D4E"/>
                </a:solidFill>
                <a:latin typeface="KaTeX_Main"/>
              </a:rPr>
              <a:t>88</a:t>
            </a:r>
            <a:r>
              <a:rPr lang="en-US" sz="2400" dirty="0">
                <a:solidFill>
                  <a:srgbClr val="3D3D4E"/>
                </a:solidFill>
                <a:latin typeface="Droid Serif"/>
              </a:rPr>
              <a:t>.</a:t>
            </a:r>
            <a:endParaRPr lang="en-IN" sz="2400" dirty="0"/>
          </a:p>
        </p:txBody>
      </p:sp>
    </p:spTree>
    <p:extLst>
      <p:ext uri="{BB962C8B-B14F-4D97-AF65-F5344CB8AC3E}">
        <p14:creationId xmlns:p14="http://schemas.microsoft.com/office/powerpoint/2010/main" val="38360253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67</a:t>
            </a:fld>
            <a:endParaRPr lang="en-US" dirty="0"/>
          </a:p>
        </p:txBody>
      </p:sp>
      <p:sp>
        <p:nvSpPr>
          <p:cNvPr id="5" name="Rectangle 4"/>
          <p:cNvSpPr/>
          <p:nvPr/>
        </p:nvSpPr>
        <p:spPr>
          <a:xfrm>
            <a:off x="1097279" y="1846277"/>
            <a:ext cx="10071463" cy="3046988"/>
          </a:xfrm>
          <a:prstGeom prst="rect">
            <a:avLst/>
          </a:prstGeom>
          <a:noFill/>
        </p:spPr>
        <p:txBody>
          <a:bodyPr wrap="square">
            <a:spAutoFit/>
          </a:bodyPr>
          <a:lstStyle/>
          <a:p>
            <a:pPr algn="just"/>
            <a:r>
              <a:rPr lang="en-US" sz="2400" dirty="0">
                <a:latin typeface="Droid Serif"/>
              </a:rPr>
              <a:t>Underflow is a bit trickier to understand because it has to do with precision in floating points. Again, due to the discrete nature of storage in computers, we cannot store an arbitrarily small number either. The floating-point convention comes up with techniques to represent fractional numbers. When we use these in calculations that result in a smaller number than our least value, we again exceed our designated space. Without going into details of floating-point representation, we can see how this problem would manifest by considering a decimal example.</a:t>
            </a:r>
            <a:endParaRPr lang="en-IN" sz="2400" dirty="0"/>
          </a:p>
        </p:txBody>
      </p:sp>
    </p:spTree>
    <p:extLst>
      <p:ext uri="{BB962C8B-B14F-4D97-AF65-F5344CB8AC3E}">
        <p14:creationId xmlns:p14="http://schemas.microsoft.com/office/powerpoint/2010/main" val="29575223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68</a:t>
            </a:fld>
            <a:endParaRPr lang="en-US" dirty="0"/>
          </a:p>
        </p:txBody>
      </p:sp>
      <p:sp>
        <p:nvSpPr>
          <p:cNvPr id="5" name="Rectangle 4"/>
          <p:cNvSpPr/>
          <p:nvPr/>
        </p:nvSpPr>
        <p:spPr>
          <a:xfrm>
            <a:off x="685800" y="1809768"/>
            <a:ext cx="11129554" cy="2677656"/>
          </a:xfrm>
          <a:prstGeom prst="rect">
            <a:avLst/>
          </a:prstGeom>
          <a:solidFill>
            <a:schemeClr val="tx1"/>
          </a:solidFill>
        </p:spPr>
        <p:txBody>
          <a:bodyPr wrap="square">
            <a:spAutoFit/>
          </a:bodyPr>
          <a:lstStyle/>
          <a:p>
            <a:pPr algn="just"/>
            <a:r>
              <a:rPr lang="en-US" sz="2400" dirty="0">
                <a:solidFill>
                  <a:srgbClr val="3D3D4E"/>
                </a:solidFill>
                <a:latin typeface="Droid Serif"/>
              </a:rPr>
              <a:t>Suppose we are given designated boxes to write decimal numbers in. We have one box on the left of the decimal point and three boxes on the right. So, we can easily represent </a:t>
            </a:r>
            <a:r>
              <a:rPr lang="en-US" sz="2400" dirty="0">
                <a:solidFill>
                  <a:srgbClr val="3D3D4E"/>
                </a:solidFill>
                <a:latin typeface="KaTeX_Main"/>
              </a:rPr>
              <a:t>0.0040.004</a:t>
            </a:r>
            <a:r>
              <a:rPr lang="en-US" sz="2400" dirty="0">
                <a:solidFill>
                  <a:srgbClr val="3D3D4E"/>
                </a:solidFill>
                <a:latin typeface="Droid Serif"/>
              </a:rPr>
              <a:t>. Now, we want to perform a calculation, </a:t>
            </a:r>
            <a:r>
              <a:rPr lang="en-US" sz="2400" dirty="0">
                <a:solidFill>
                  <a:srgbClr val="3D3D4E"/>
                </a:solidFill>
                <a:latin typeface="KaTeX_Main"/>
              </a:rPr>
              <a:t>0.004 times 0.0040.004×0.004</a:t>
            </a:r>
            <a:r>
              <a:rPr lang="en-US" sz="2400" dirty="0">
                <a:solidFill>
                  <a:srgbClr val="3D3D4E"/>
                </a:solidFill>
                <a:latin typeface="Droid Serif"/>
              </a:rPr>
              <a:t>. The answer to this is </a:t>
            </a:r>
            <a:r>
              <a:rPr lang="en-US" sz="2400" dirty="0">
                <a:solidFill>
                  <a:srgbClr val="3D3D4E"/>
                </a:solidFill>
                <a:latin typeface="KaTeX_Main"/>
              </a:rPr>
              <a:t>0.0000160.000016</a:t>
            </a:r>
            <a:r>
              <a:rPr lang="en-US" sz="2400" dirty="0">
                <a:solidFill>
                  <a:srgbClr val="3D3D4E"/>
                </a:solidFill>
                <a:latin typeface="Droid Serif"/>
              </a:rPr>
              <a:t>, but we simply do not have this many places available to us. So we discard the </a:t>
            </a:r>
            <a:r>
              <a:rPr lang="en-US" sz="2400" b="1" dirty="0">
                <a:solidFill>
                  <a:srgbClr val="3D3D4E"/>
                </a:solidFill>
                <a:latin typeface="Droid Serif"/>
              </a:rPr>
              <a:t>least-significant</a:t>
            </a:r>
            <a:r>
              <a:rPr lang="en-US" sz="2400" dirty="0">
                <a:solidFill>
                  <a:srgbClr val="3D3D4E"/>
                </a:solidFill>
                <a:latin typeface="Droid Serif"/>
              </a:rPr>
              <a:t> bits and store </a:t>
            </a:r>
            <a:r>
              <a:rPr lang="en-US" sz="2400" dirty="0">
                <a:solidFill>
                  <a:srgbClr val="3D3D4E"/>
                </a:solidFill>
                <a:latin typeface="KaTeX_Main"/>
              </a:rPr>
              <a:t>0.0000.000</a:t>
            </a:r>
            <a:r>
              <a:rPr lang="en-US" sz="2400" dirty="0">
                <a:solidFill>
                  <a:srgbClr val="3D3D4E"/>
                </a:solidFill>
                <a:latin typeface="Droid Serif"/>
              </a:rPr>
              <a:t>, which is quite obviously an erroneous answer.</a:t>
            </a:r>
            <a:endParaRPr lang="en-IN" sz="2400" dirty="0"/>
          </a:p>
        </p:txBody>
      </p:sp>
    </p:spTree>
    <p:extLst>
      <p:ext uri="{BB962C8B-B14F-4D97-AF65-F5344CB8AC3E}">
        <p14:creationId xmlns:p14="http://schemas.microsoft.com/office/powerpoint/2010/main" val="38903206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69</a:t>
            </a:fld>
            <a:endParaRPr lang="en-US" dirty="0"/>
          </a:p>
        </p:txBody>
      </p:sp>
      <p:pic>
        <p:nvPicPr>
          <p:cNvPr id="1026" name="Picture 2" descr="What is Half Adder | Adder circuit | Digital Circuit | DE.18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359" y="1355254"/>
            <a:ext cx="7942218" cy="4467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74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v-SE"/>
              <a:t>Nilanjan Byabarta. Department of CSE. UEM Kolkata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pic>
        <p:nvPicPr>
          <p:cNvPr id="3074" name="Picture 2" descr="Functions of Operating System - Tutorial And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914" y="1035548"/>
            <a:ext cx="8753747" cy="4810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8916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70</a:t>
            </a:fld>
            <a:endParaRPr lang="en-US" dirty="0"/>
          </a:p>
        </p:txBody>
      </p:sp>
      <p:pic>
        <p:nvPicPr>
          <p:cNvPr id="2050" name="Picture 2" descr="Half Adder and Full Adder Circuit with Truth Tab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5895" y="1319983"/>
            <a:ext cx="6617671" cy="3957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1030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71</a:t>
            </a:fld>
            <a:endParaRPr lang="en-US" dirty="0"/>
          </a:p>
        </p:txBody>
      </p:sp>
      <p:pic>
        <p:nvPicPr>
          <p:cNvPr id="3074" name="Picture 2" descr="Parallel Adder and Parallel Subtractor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854" y="1779814"/>
            <a:ext cx="9565511" cy="2896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9694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72</a:t>
            </a:fld>
            <a:endParaRPr lang="en-US" dirty="0"/>
          </a:p>
        </p:txBody>
      </p:sp>
      <p:pic>
        <p:nvPicPr>
          <p:cNvPr id="1026" name="Picture 2" descr="Carry Look-ahead Adder - Circuit Diagram, Applications &amp;amp; Advant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2935" y="1339260"/>
            <a:ext cx="8651756" cy="3951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3990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73</a:t>
            </a:fld>
            <a:endParaRPr lang="en-US" dirty="0"/>
          </a:p>
        </p:txBody>
      </p:sp>
      <p:pic>
        <p:nvPicPr>
          <p:cNvPr id="5" name="Picture 4"/>
          <p:cNvPicPr>
            <a:picLocks noChangeAspect="1"/>
          </p:cNvPicPr>
          <p:nvPr/>
        </p:nvPicPr>
        <p:blipFill>
          <a:blip r:embed="rId2"/>
          <a:stretch>
            <a:fillRect/>
          </a:stretch>
        </p:blipFill>
        <p:spPr>
          <a:xfrm>
            <a:off x="2996429" y="943654"/>
            <a:ext cx="6186760" cy="4693840"/>
          </a:xfrm>
          <a:prstGeom prst="rect">
            <a:avLst/>
          </a:prstGeom>
        </p:spPr>
      </p:pic>
    </p:spTree>
    <p:extLst>
      <p:ext uri="{BB962C8B-B14F-4D97-AF65-F5344CB8AC3E}">
        <p14:creationId xmlns:p14="http://schemas.microsoft.com/office/powerpoint/2010/main" val="21729424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74</a:t>
            </a:fld>
            <a:endParaRPr lang="en-US" dirty="0"/>
          </a:p>
        </p:txBody>
      </p:sp>
      <p:pic>
        <p:nvPicPr>
          <p:cNvPr id="5" name="Picture 4"/>
          <p:cNvPicPr>
            <a:picLocks noChangeAspect="1"/>
          </p:cNvPicPr>
          <p:nvPr/>
        </p:nvPicPr>
        <p:blipFill>
          <a:blip r:embed="rId2"/>
          <a:stretch>
            <a:fillRect/>
          </a:stretch>
        </p:blipFill>
        <p:spPr>
          <a:xfrm>
            <a:off x="1907039" y="1945957"/>
            <a:ext cx="8608597" cy="2913426"/>
          </a:xfrm>
          <a:prstGeom prst="rect">
            <a:avLst/>
          </a:prstGeom>
        </p:spPr>
      </p:pic>
    </p:spTree>
    <p:extLst>
      <p:ext uri="{BB962C8B-B14F-4D97-AF65-F5344CB8AC3E}">
        <p14:creationId xmlns:p14="http://schemas.microsoft.com/office/powerpoint/2010/main" val="10033308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75</a:t>
            </a:fld>
            <a:endParaRPr lang="en-US" dirty="0"/>
          </a:p>
        </p:txBody>
      </p:sp>
      <p:pic>
        <p:nvPicPr>
          <p:cNvPr id="2050" name="Picture 2" descr="Carry-lookahead Ad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0295" y="1647325"/>
            <a:ext cx="4978127" cy="4024526"/>
          </a:xfrm>
          <a:prstGeom prst="rect">
            <a:avLst/>
          </a:prstGeom>
          <a:solidFill>
            <a:schemeClr val="tx1"/>
          </a:solidFill>
        </p:spPr>
      </p:pic>
    </p:spTree>
    <p:extLst>
      <p:ext uri="{BB962C8B-B14F-4D97-AF65-F5344CB8AC3E}">
        <p14:creationId xmlns:p14="http://schemas.microsoft.com/office/powerpoint/2010/main" val="8639075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76</a:t>
            </a:fld>
            <a:endParaRPr lang="en-US" dirty="0"/>
          </a:p>
        </p:txBody>
      </p:sp>
      <p:pic>
        <p:nvPicPr>
          <p:cNvPr id="4098" name="Picture 2" descr="Carry Look Ahead Adder | 4-bit Carry Look Ahead Adder | Gate Vidyal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111" y="1253581"/>
            <a:ext cx="9171305"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817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53B388B-0181-3888-D69A-7AEF5FFA1B62}"/>
              </a:ext>
            </a:extLst>
          </p:cNvPr>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a:extLst>
              <a:ext uri="{FF2B5EF4-FFF2-40B4-BE49-F238E27FC236}">
                <a16:creationId xmlns:a16="http://schemas.microsoft.com/office/drawing/2014/main" id="{B62A16DD-2FE6-2CF0-05B0-578CBE396A29}"/>
              </a:ext>
            </a:extLst>
          </p:cNvPr>
          <p:cNvSpPr>
            <a:spLocks noGrp="1"/>
          </p:cNvSpPr>
          <p:nvPr>
            <p:ph type="sldNum" sz="quarter" idx="12"/>
          </p:nvPr>
        </p:nvSpPr>
        <p:spPr/>
        <p:txBody>
          <a:bodyPr/>
          <a:lstStyle/>
          <a:p>
            <a:fld id="{6D22F896-40B5-4ADD-8801-0D06FADFA095}" type="slidenum">
              <a:rPr lang="en-US" smtClean="0"/>
              <a:t>77</a:t>
            </a:fld>
            <a:endParaRPr lang="en-US" dirty="0"/>
          </a:p>
        </p:txBody>
      </p:sp>
      <p:sp>
        <p:nvSpPr>
          <p:cNvPr id="6" name="TextBox 5">
            <a:extLst>
              <a:ext uri="{FF2B5EF4-FFF2-40B4-BE49-F238E27FC236}">
                <a16:creationId xmlns:a16="http://schemas.microsoft.com/office/drawing/2014/main" id="{9CB75F14-1102-3CF3-9379-671AF79A7549}"/>
              </a:ext>
            </a:extLst>
          </p:cNvPr>
          <p:cNvSpPr txBox="1"/>
          <p:nvPr/>
        </p:nvSpPr>
        <p:spPr>
          <a:xfrm>
            <a:off x="185530" y="746125"/>
            <a:ext cx="11820939" cy="4616648"/>
          </a:xfrm>
          <a:prstGeom prst="rect">
            <a:avLst/>
          </a:prstGeom>
          <a:noFill/>
        </p:spPr>
        <p:txBody>
          <a:bodyPr wrap="square">
            <a:spAutoFit/>
          </a:bodyPr>
          <a:lstStyle/>
          <a:p>
            <a:r>
              <a:rPr lang="en-IN" sz="1400" dirty="0"/>
              <a:t>Explain different types of addressing modes used in instruction set design</a:t>
            </a:r>
          </a:p>
          <a:p>
            <a:r>
              <a:rPr lang="en-IN" sz="1400" dirty="0"/>
              <a:t>Explain with basic timing diagram Fetch, Decode and Execute cycles in a Computer</a:t>
            </a:r>
          </a:p>
          <a:p>
            <a:r>
              <a:rPr lang="en-IN" sz="1400" dirty="0"/>
              <a:t>Explain the operation of a Carry look ahead adder with suitable block diagram and equations</a:t>
            </a:r>
          </a:p>
          <a:p>
            <a:r>
              <a:rPr lang="en-IN" sz="1400" dirty="0"/>
              <a:t>Give examples of one, two , </a:t>
            </a:r>
            <a:r>
              <a:rPr lang="en-IN" sz="1400" dirty="0" err="1"/>
              <a:t>theree</a:t>
            </a:r>
            <a:r>
              <a:rPr lang="en-IN" sz="1400" dirty="0"/>
              <a:t>  address instructions with proper opcode formats. State the purpose of clocks in a computer</a:t>
            </a:r>
          </a:p>
          <a:p>
            <a:r>
              <a:rPr lang="en-IN" sz="1400" dirty="0"/>
              <a:t>Draw the time diagram for memory write operation and explain it. Discuss the role of the operating system. A digital computer has a memory unit with 24 bits per word. The instruction set consists of 150 different operations. All instructions have an operation code part (opcode) and address part (allowing for only one address). Each instruction is stored in one word of memory. Calculate the total number of bits for opcode.</a:t>
            </a:r>
          </a:p>
          <a:p>
            <a:r>
              <a:rPr lang="en-IN" sz="1400" dirty="0"/>
              <a:t>State the advantages and disadvantages of machine level, assembly level and high level language. Explain Why does increasing the amount of data that can be stored in a processor’s register file generally increase the performance of the computer? </a:t>
            </a:r>
          </a:p>
          <a:p>
            <a:r>
              <a:rPr lang="en-IN" sz="1400" dirty="0"/>
              <a:t>Explain how OS performs I/O management, Disk management and protection and security. </a:t>
            </a:r>
          </a:p>
          <a:p>
            <a:r>
              <a:rPr lang="en-IN" sz="1400" dirty="0"/>
              <a:t>Sketch a block diagram to illustrate the basic organization and explain the function of various units of a computer. </a:t>
            </a:r>
          </a:p>
          <a:p>
            <a:r>
              <a:rPr lang="en-IN" sz="1400" dirty="0"/>
              <a:t>Define the characteristics of a modern digital computer</a:t>
            </a:r>
          </a:p>
          <a:p>
            <a:r>
              <a:rPr lang="en-IN" sz="1400" dirty="0"/>
              <a:t>Evaluate different types of human resources associated with a modern digital computer</a:t>
            </a:r>
          </a:p>
          <a:p>
            <a:r>
              <a:rPr lang="en-IN" sz="1400" dirty="0"/>
              <a:t> </a:t>
            </a:r>
            <a:r>
              <a:rPr lang="en-IN" sz="1400" dirty="0" err="1"/>
              <a:t>Analyze</a:t>
            </a:r>
            <a:r>
              <a:rPr lang="en-IN" sz="1400" dirty="0"/>
              <a:t> components of a modern digital computer</a:t>
            </a:r>
          </a:p>
          <a:p>
            <a:r>
              <a:rPr lang="en-IN" sz="1400" dirty="0"/>
              <a:t> Explain different types of layers in a computer system.</a:t>
            </a:r>
          </a:p>
          <a:p>
            <a:r>
              <a:rPr lang="en-IN" sz="1400" dirty="0"/>
              <a:t> Explain the differences between compiler and interpreter.</a:t>
            </a:r>
          </a:p>
          <a:p>
            <a:r>
              <a:rPr lang="en-IN" sz="1400" dirty="0"/>
              <a:t>differences between assembly and machine languages</a:t>
            </a:r>
          </a:p>
          <a:p>
            <a:r>
              <a:rPr lang="en-IN" sz="1400" dirty="0"/>
              <a:t>differences between assembly and high level language</a:t>
            </a:r>
          </a:p>
          <a:p>
            <a:r>
              <a:rPr lang="en-IN" sz="1400" dirty="0"/>
              <a:t>differences between high level and machine languages</a:t>
            </a:r>
          </a:p>
          <a:p>
            <a:r>
              <a:rPr lang="en-IN" sz="1400" dirty="0"/>
              <a:t>differences between multiprocessing and multitasking OS</a:t>
            </a:r>
          </a:p>
        </p:txBody>
      </p:sp>
    </p:spTree>
    <p:extLst>
      <p:ext uri="{BB962C8B-B14F-4D97-AF65-F5344CB8AC3E}">
        <p14:creationId xmlns:p14="http://schemas.microsoft.com/office/powerpoint/2010/main" val="3924656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sv-SE"/>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pic>
        <p:nvPicPr>
          <p:cNvPr id="1028" name="Picture 4" descr="Computer Architecture - Interpreter, Compiler &amp;amp; Assembler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4936" y="746125"/>
            <a:ext cx="9584801" cy="5391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613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39408" y="1509488"/>
            <a:ext cx="8432489" cy="429081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005840" y="454458"/>
            <a:ext cx="10476411" cy="566822"/>
          </a:xfrm>
          <a:prstGeom prst="rect">
            <a:avLst/>
          </a:prstGeom>
        </p:spPr>
        <p:txBody>
          <a:bodyPr vert="horz" wrap="square" lIns="0" tIns="12700" rIns="0" bIns="0" rtlCol="0">
            <a:spAutoFit/>
          </a:bodyPr>
          <a:lstStyle/>
          <a:p>
            <a:pPr marL="12700">
              <a:spcBef>
                <a:spcPts val="100"/>
              </a:spcBef>
            </a:pPr>
            <a:r>
              <a:rPr spc="-40" dirty="0"/>
              <a:t>Top-Level </a:t>
            </a:r>
            <a:r>
              <a:rPr spc="-10" dirty="0"/>
              <a:t>Structure </a:t>
            </a:r>
            <a:r>
              <a:rPr spc="-5" dirty="0"/>
              <a:t>of </a:t>
            </a:r>
            <a:r>
              <a:rPr dirty="0"/>
              <a:t>a</a:t>
            </a:r>
            <a:r>
              <a:rPr spc="15" dirty="0"/>
              <a:t> </a:t>
            </a:r>
            <a:r>
              <a:rPr spc="-10" dirty="0"/>
              <a:t>Computer</a:t>
            </a:r>
          </a:p>
        </p:txBody>
      </p:sp>
      <p:sp>
        <p:nvSpPr>
          <p:cNvPr id="4" name="object 4"/>
          <p:cNvSpPr txBox="1"/>
          <p:nvPr/>
        </p:nvSpPr>
        <p:spPr>
          <a:xfrm>
            <a:off x="3472434" y="6044591"/>
            <a:ext cx="5245735" cy="628377"/>
          </a:xfrm>
          <a:prstGeom prst="rect">
            <a:avLst/>
          </a:prstGeom>
        </p:spPr>
        <p:txBody>
          <a:bodyPr vert="horz" wrap="square" lIns="0" tIns="12700" rIns="0" bIns="0" rtlCol="0">
            <a:spAutoFit/>
          </a:bodyPr>
          <a:lstStyle/>
          <a:p>
            <a:pPr marL="12700">
              <a:spcBef>
                <a:spcPts val="100"/>
              </a:spcBef>
            </a:pPr>
            <a:r>
              <a:rPr sz="2000" b="1" spc="-5" dirty="0">
                <a:latin typeface="Carlito"/>
                <a:cs typeface="Carlito"/>
              </a:rPr>
              <a:t>Figure: </a:t>
            </a:r>
            <a:r>
              <a:rPr sz="2000" dirty="0">
                <a:latin typeface="Carlito"/>
                <a:cs typeface="Carlito"/>
              </a:rPr>
              <a:t>Main </a:t>
            </a:r>
            <a:r>
              <a:rPr sz="2000" spc="-10" dirty="0">
                <a:latin typeface="Carlito"/>
                <a:cs typeface="Carlito"/>
              </a:rPr>
              <a:t>structural </a:t>
            </a:r>
            <a:r>
              <a:rPr sz="2000" spc="-5" dirty="0">
                <a:latin typeface="Carlito"/>
                <a:cs typeface="Carlito"/>
              </a:rPr>
              <a:t>components of </a:t>
            </a:r>
            <a:r>
              <a:rPr sz="2000" dirty="0">
                <a:latin typeface="Carlito"/>
                <a:cs typeface="Carlito"/>
              </a:rPr>
              <a:t>a</a:t>
            </a:r>
            <a:r>
              <a:rPr sz="2000" spc="-25" dirty="0">
                <a:latin typeface="Carlito"/>
                <a:cs typeface="Carlito"/>
              </a:rPr>
              <a:t> </a:t>
            </a:r>
            <a:r>
              <a:rPr sz="2000" spc="-5" dirty="0">
                <a:latin typeface="Carlito"/>
                <a:cs typeface="Carlito"/>
              </a:rPr>
              <a:t>computer</a:t>
            </a:r>
            <a:endParaRPr sz="2000">
              <a:latin typeface="Carlito"/>
              <a:cs typeface="Carlito"/>
            </a:endParaRPr>
          </a:p>
        </p:txBody>
      </p:sp>
      <p:sp>
        <p:nvSpPr>
          <p:cNvPr id="5" name="Footer Placeholder 4"/>
          <p:cNvSpPr>
            <a:spLocks noGrp="1"/>
          </p:cNvSpPr>
          <p:nvPr>
            <p:ph type="ftr" sz="quarter" idx="11"/>
          </p:nvPr>
        </p:nvSpPr>
        <p:spPr>
          <a:xfrm>
            <a:off x="8340634" y="6358779"/>
            <a:ext cx="4474029" cy="365125"/>
          </a:xfrm>
        </p:spPr>
        <p:txBody>
          <a:bodyPr/>
          <a:lstStyle/>
          <a:p>
            <a:r>
              <a:rPr lang="sv-SE"/>
              <a:t>Nilanjan Byabarta. Department of CSE. UEM Kolkata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98957051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10EE66-8707-456F-8F2E-091D581CB030}">
  <ds:schemaRefs>
    <ds:schemaRef ds:uri="http://www.w3.org/XML/1998/namespace"/>
    <ds:schemaRef ds:uri="http://schemas.microsoft.com/office/2006/documentManagement/types"/>
    <ds:schemaRef ds:uri="http://purl.org/dc/dcmitype/"/>
    <ds:schemaRef ds:uri="http://purl.org/dc/terms/"/>
    <ds:schemaRef ds:uri="71af3243-3dd4-4a8d-8c0d-dd76da1f02a5"/>
    <ds:schemaRef ds:uri="16c05727-aa75-4e4a-9b5f-8a80a1165891"/>
    <ds:schemaRef ds:uri="http://schemas.microsoft.com/office/infopath/2007/PartnerControls"/>
    <ds:schemaRef ds:uri="http://purl.org/dc/elements/1.1/"/>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BEB954-4024-4CCF-A9D6-4C00FDC028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Vapor Trail design</Template>
  <TotalTime>0</TotalTime>
  <Words>3084</Words>
  <Application>Microsoft Office PowerPoint</Application>
  <PresentationFormat>Widescreen</PresentationFormat>
  <Paragraphs>401</Paragraphs>
  <Slides>77</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77</vt:i4>
      </vt:variant>
    </vt:vector>
  </HeadingPairs>
  <TitlesOfParts>
    <vt:vector size="91" baseType="lpstr">
      <vt:lpstr>Arial</vt:lpstr>
      <vt:lpstr>Arimo</vt:lpstr>
      <vt:lpstr>Calibri</vt:lpstr>
      <vt:lpstr>Carlito</vt:lpstr>
      <vt:lpstr>Century Gothic</vt:lpstr>
      <vt:lpstr>Corbel</vt:lpstr>
      <vt:lpstr>Droid Serif</vt:lpstr>
      <vt:lpstr>inter-regular</vt:lpstr>
      <vt:lpstr>KaTeX_Main</vt:lpstr>
      <vt:lpstr>Open Sans</vt:lpstr>
      <vt:lpstr>Segoe UI Light</vt:lpstr>
      <vt:lpstr>times new roman</vt:lpstr>
      <vt:lpstr>urw-din</vt:lpstr>
      <vt:lpstr>Vapor Trail</vt:lpstr>
      <vt:lpstr>Computer Organization  &amp;  Architecture</vt:lpstr>
      <vt:lpstr>PowerPoint Presentation</vt:lpstr>
      <vt:lpstr>COMPUTER Architecture and Organization</vt:lpstr>
      <vt:lpstr>COMPUTER Architecture and Organization</vt:lpstr>
      <vt:lpstr>Computer  Architecture and Organization</vt:lpstr>
      <vt:lpstr>PowerPoint Presentation</vt:lpstr>
      <vt:lpstr>PowerPoint Presentation</vt:lpstr>
      <vt:lpstr>PowerPoint Presentation</vt:lpstr>
      <vt:lpstr>Top-Level Structure of a Computer</vt:lpstr>
      <vt:lpstr>Language Structure of a Computer</vt:lpstr>
      <vt:lpstr>PowerPoint Presentation</vt:lpstr>
      <vt:lpstr>Top-Level Structure of a Computer</vt:lpstr>
      <vt:lpstr>PowerPoint Presentation</vt:lpstr>
      <vt:lpstr>Functions of a Computer</vt:lpstr>
      <vt:lpstr>Functions of a Computer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Instruction cycle</vt:lpstr>
      <vt:lpstr>Instruction cycle</vt:lpstr>
      <vt:lpstr>Instruction cycle</vt:lpstr>
      <vt:lpstr>PowerPoint Presentation</vt:lpstr>
      <vt:lpstr>CPU  Organization</vt:lpstr>
      <vt:lpstr>CPU  Organization</vt:lpstr>
      <vt:lpstr>CPU  Organization</vt:lpstr>
      <vt:lpstr>CPU  Organization</vt:lpstr>
      <vt:lpstr>CPU  Organization</vt:lpstr>
      <vt:lpstr>CPU  Organization</vt:lpstr>
      <vt:lpstr>CPU  Organization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Number Systems </vt:lpstr>
      <vt:lpstr>PowerPoint Presentation</vt:lpstr>
      <vt:lpstr>PowerPoint Presentation</vt:lpstr>
      <vt:lpstr>PowerPoint Presentation</vt:lpstr>
      <vt:lpstr>PowerPoint Presentation</vt:lpstr>
      <vt:lpstr>PowerPoint Presentation</vt:lpstr>
      <vt:lpstr>Floating point representation can be used to overcome the limitations of fixed point representation. Therefore, most modern computers use floating point representation to store fractional numbers in memory. It can represent very large and very small numbers precisely. It is based on the scientific notation.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2022-02-14T08:06:42Z</dcterms:created>
  <dcterms:modified xsi:type="dcterms:W3CDTF">2022-05-02T03:41:49Z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