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0" r:id="rId1"/>
  </p:sldMasterIdLst>
  <p:notesMasterIdLst>
    <p:notesMasterId r:id="rId65"/>
  </p:notesMasterIdLst>
  <p:sldIdLst>
    <p:sldId id="612" r:id="rId2"/>
    <p:sldId id="617" r:id="rId3"/>
    <p:sldId id="256" r:id="rId4"/>
    <p:sldId id="259" r:id="rId5"/>
    <p:sldId id="548" r:id="rId6"/>
    <p:sldId id="549" r:id="rId7"/>
    <p:sldId id="550" r:id="rId8"/>
    <p:sldId id="551" r:id="rId9"/>
    <p:sldId id="552" r:id="rId10"/>
    <p:sldId id="602" r:id="rId11"/>
    <p:sldId id="613" r:id="rId12"/>
    <p:sldId id="614" r:id="rId13"/>
    <p:sldId id="615" r:id="rId14"/>
    <p:sldId id="616" r:id="rId15"/>
    <p:sldId id="553" r:id="rId16"/>
    <p:sldId id="555" r:id="rId17"/>
    <p:sldId id="556" r:id="rId18"/>
    <p:sldId id="557" r:id="rId19"/>
    <p:sldId id="558" r:id="rId20"/>
    <p:sldId id="603" r:id="rId21"/>
    <p:sldId id="560" r:id="rId22"/>
    <p:sldId id="604" r:id="rId23"/>
    <p:sldId id="605" r:id="rId24"/>
    <p:sldId id="606" r:id="rId25"/>
    <p:sldId id="561" r:id="rId26"/>
    <p:sldId id="562" r:id="rId27"/>
    <p:sldId id="564" r:id="rId28"/>
    <p:sldId id="565" r:id="rId29"/>
    <p:sldId id="566" r:id="rId30"/>
    <p:sldId id="567" r:id="rId31"/>
    <p:sldId id="568" r:id="rId32"/>
    <p:sldId id="569" r:id="rId33"/>
    <p:sldId id="571" r:id="rId34"/>
    <p:sldId id="572" r:id="rId35"/>
    <p:sldId id="573" r:id="rId36"/>
    <p:sldId id="575" r:id="rId37"/>
    <p:sldId id="574" r:id="rId38"/>
    <p:sldId id="607" r:id="rId39"/>
    <p:sldId id="608" r:id="rId40"/>
    <p:sldId id="576" r:id="rId41"/>
    <p:sldId id="577" r:id="rId42"/>
    <p:sldId id="597" r:id="rId43"/>
    <p:sldId id="598" r:id="rId44"/>
    <p:sldId id="599" r:id="rId45"/>
    <p:sldId id="600" r:id="rId46"/>
    <p:sldId id="601" r:id="rId47"/>
    <p:sldId id="578" r:id="rId48"/>
    <p:sldId id="579" r:id="rId49"/>
    <p:sldId id="580" r:id="rId50"/>
    <p:sldId id="581" r:id="rId51"/>
    <p:sldId id="582" r:id="rId52"/>
    <p:sldId id="583" r:id="rId53"/>
    <p:sldId id="584" r:id="rId54"/>
    <p:sldId id="585" r:id="rId55"/>
    <p:sldId id="588" r:id="rId56"/>
    <p:sldId id="589" r:id="rId57"/>
    <p:sldId id="591" r:id="rId58"/>
    <p:sldId id="611" r:id="rId59"/>
    <p:sldId id="593" r:id="rId60"/>
    <p:sldId id="594" r:id="rId61"/>
    <p:sldId id="595" r:id="rId62"/>
    <p:sldId id="618" r:id="rId63"/>
    <p:sldId id="28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CC0000"/>
    <a:srgbClr val="A5002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ct val="0"/>
              </a:spcBef>
              <a:spcAft>
                <a:spcPts val="0"/>
              </a:spcAft>
              <a:defRPr sz="1200">
                <a:latin typeface="+mn-lt"/>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mn-lt"/>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ct val="0"/>
              </a:spcBef>
              <a:spcAft>
                <a:spcPts val="0"/>
              </a:spcAft>
              <a:defRPr sz="1200">
                <a:latin typeface="+mn-lt"/>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mn-lt"/>
              </a:defRPr>
            </a:lvl1pPr>
          </a:lstStyle>
          <a:p>
            <a:pPr>
              <a:defRPr/>
            </a:pPr>
            <a:fld id="{4F2A0BDD-3383-4560-A87D-963252DCB81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D926C67F-D32C-4AB2-B085-8043B28A9B75}" type="slidenum">
              <a:rPr lang="en-US" altLang="en-US" smtClean="0">
                <a:latin typeface="Times New Roman" panose="02020603050405020304" pitchFamily="18" charset="0"/>
              </a:rPr>
              <a:pPr fontAlgn="base">
                <a:spcAft>
                  <a:spcPct val="0"/>
                </a:spcAft>
              </a:pPr>
              <a:t>4</a:t>
            </a:fld>
            <a:endParaRPr lang="en-US" altLang="en-US">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9910196A-0DA9-4F6D-AA65-53E2E779249B}" type="slidenum">
              <a:rPr lang="en-US" altLang="en-US" smtClean="0">
                <a:latin typeface="Times New Roman" panose="02020603050405020304" pitchFamily="18" charset="0"/>
              </a:rPr>
              <a:pPr fontAlgn="base">
                <a:spcAft>
                  <a:spcPct val="0"/>
                </a:spcAft>
              </a:pPr>
              <a:t>17</a:t>
            </a:fld>
            <a:endParaRPr lang="en-US" altLang="en-US">
              <a:latin typeface="Times New Roman" panose="02020603050405020304" pitchFamily="18"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40E2856E-4AE6-4A18-9BDD-8EAD46B96432}" type="slidenum">
              <a:rPr lang="en-US" altLang="en-US" smtClean="0">
                <a:latin typeface="Times New Roman" panose="02020603050405020304" pitchFamily="18" charset="0"/>
              </a:rPr>
              <a:pPr fontAlgn="base">
                <a:spcAft>
                  <a:spcPct val="0"/>
                </a:spcAft>
              </a:pPr>
              <a:t>18</a:t>
            </a:fld>
            <a:endParaRPr lang="en-US" alt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667E7A98-CC25-4769-8863-9735950ECFC5}" type="slidenum">
              <a:rPr lang="en-US" altLang="en-US" smtClean="0">
                <a:latin typeface="Times New Roman" panose="02020603050405020304" pitchFamily="18" charset="0"/>
              </a:rPr>
              <a:pPr fontAlgn="base">
                <a:spcAft>
                  <a:spcPct val="0"/>
                </a:spcAft>
              </a:pPr>
              <a:t>19</a:t>
            </a:fld>
            <a:endParaRPr lang="en-US" altLang="en-US">
              <a:latin typeface="Times New Roman" panose="02020603050405020304" pitchFamily="18" charset="0"/>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082BF700-37BE-4264-BFDC-DDFC76E95766}" type="slidenum">
              <a:rPr lang="en-US" altLang="en-US" smtClean="0">
                <a:latin typeface="Times New Roman" panose="02020603050405020304" pitchFamily="18" charset="0"/>
              </a:rPr>
              <a:pPr fontAlgn="base">
                <a:spcAft>
                  <a:spcPct val="0"/>
                </a:spcAft>
              </a:pPr>
              <a:t>20</a:t>
            </a:fld>
            <a:endParaRPr lang="en-US" altLang="en-US">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13CB3B0-32E7-47FB-A2FB-E4DB80C7CE5F}" type="slidenum">
              <a:rPr lang="en-US" altLang="en-US" smtClean="0">
                <a:latin typeface="Times New Roman" panose="02020603050405020304" pitchFamily="18" charset="0"/>
              </a:rPr>
              <a:pPr fontAlgn="base">
                <a:spcAft>
                  <a:spcPct val="0"/>
                </a:spcAft>
              </a:pPr>
              <a:t>21</a:t>
            </a:fld>
            <a:endParaRPr lang="en-US" alt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8450444C-779A-4D90-BE1A-3101687AC052}" type="slidenum">
              <a:rPr lang="en-US" altLang="en-US" smtClean="0">
                <a:latin typeface="Times New Roman" panose="02020603050405020304" pitchFamily="18" charset="0"/>
              </a:rPr>
              <a:pPr fontAlgn="base">
                <a:spcAft>
                  <a:spcPct val="0"/>
                </a:spcAft>
              </a:pPr>
              <a:t>22</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D1ACB64B-71C7-4BFC-BA71-AE3A1DFF38B6}" type="slidenum">
              <a:rPr lang="en-US" altLang="en-US" smtClean="0">
                <a:latin typeface="Times New Roman" panose="02020603050405020304" pitchFamily="18" charset="0"/>
              </a:rPr>
              <a:pPr fontAlgn="base">
                <a:spcAft>
                  <a:spcPct val="0"/>
                </a:spcAft>
              </a:pPr>
              <a:t>23</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CFD84DC3-C82E-46FA-B78C-AC9299422235}" type="slidenum">
              <a:rPr lang="en-US" altLang="en-US" smtClean="0">
                <a:latin typeface="Times New Roman" panose="02020603050405020304" pitchFamily="18" charset="0"/>
              </a:rPr>
              <a:pPr fontAlgn="base">
                <a:spcAft>
                  <a:spcPct val="0"/>
                </a:spcAft>
              </a:pPr>
              <a:t>24</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116865E7-9B3B-4E40-A3D8-3B0587F23295}" type="slidenum">
              <a:rPr lang="en-US" altLang="en-US" smtClean="0">
                <a:latin typeface="Times New Roman" panose="02020603050405020304" pitchFamily="18" charset="0"/>
              </a:rPr>
              <a:pPr fontAlgn="base">
                <a:spcAft>
                  <a:spcPct val="0"/>
                </a:spcAft>
              </a:pPr>
              <a:t>25</a:t>
            </a:fld>
            <a:endParaRPr lang="en-US" altLang="en-US">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EB70563E-E3F5-4BC6-A9C3-9645CA233D64}" type="slidenum">
              <a:rPr lang="en-US" altLang="en-US" smtClean="0">
                <a:latin typeface="Times New Roman" panose="02020603050405020304" pitchFamily="18" charset="0"/>
              </a:rPr>
              <a:pPr fontAlgn="base">
                <a:spcAft>
                  <a:spcPct val="0"/>
                </a:spcAft>
              </a:pPr>
              <a:t>26</a:t>
            </a:fld>
            <a:endParaRPr lang="en-US" altLang="en-US">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EA1A3473-5DE4-4178-A7F2-0BEB58B479ED}" type="slidenum">
              <a:rPr lang="en-US" altLang="en-US" smtClean="0">
                <a:latin typeface="Times New Roman" panose="02020603050405020304" pitchFamily="18" charset="0"/>
              </a:rPr>
              <a:pPr fontAlgn="base">
                <a:spcAft>
                  <a:spcPct val="0"/>
                </a:spcAft>
              </a:pPr>
              <a:t>5</a:t>
            </a:fld>
            <a:endParaRPr lang="en-US" altLang="en-US">
              <a:latin typeface="Times New Roman" panose="02020603050405020304" pitchFamily="18" charset="0"/>
            </a:endParaRPr>
          </a:p>
        </p:txBody>
      </p:sp>
      <p:sp>
        <p:nvSpPr>
          <p:cNvPr id="13315" name="Rectangle 1026"/>
          <p:cNvSpPr>
            <a:spLocks noGrp="1" noRot="1" noChangeAspect="1" noChangeArrowheads="1" noTextEdit="1"/>
          </p:cNvSpPr>
          <p:nvPr>
            <p:ph type="sldImg"/>
          </p:nvPr>
        </p:nvSpPr>
        <p:spPr>
          <a:ln/>
        </p:spPr>
      </p:sp>
      <p:sp>
        <p:nvSpPr>
          <p:cNvPr id="13316"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B03485B-2BAE-4994-BBA1-59E345A407CA}" type="slidenum">
              <a:rPr lang="en-US" altLang="en-US" smtClean="0">
                <a:latin typeface="Times New Roman" panose="02020603050405020304" pitchFamily="18" charset="0"/>
              </a:rPr>
              <a:pPr fontAlgn="base">
                <a:spcAft>
                  <a:spcPct val="0"/>
                </a:spcAft>
              </a:pPr>
              <a:t>27</a:t>
            </a:fld>
            <a:endParaRPr lang="en-US" alt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5E87E46-EB42-4542-B37D-3D793FE8BF3F}" type="slidenum">
              <a:rPr lang="en-US" altLang="en-US" smtClean="0">
                <a:latin typeface="Times New Roman" panose="02020603050405020304" pitchFamily="18" charset="0"/>
              </a:rPr>
              <a:pPr fontAlgn="base">
                <a:spcAft>
                  <a:spcPct val="0"/>
                </a:spcAft>
              </a:pPr>
              <a:t>28</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EF6561B6-60D8-4D36-B0A6-A7A716F3D2F1}" type="slidenum">
              <a:rPr lang="en-US" altLang="en-US" smtClean="0">
                <a:latin typeface="Times New Roman" panose="02020603050405020304" pitchFamily="18" charset="0"/>
              </a:rPr>
              <a:pPr fontAlgn="base">
                <a:spcAft>
                  <a:spcPct val="0"/>
                </a:spcAft>
              </a:pPr>
              <a:t>29</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7A8794E7-3722-498E-ACF1-68264A2A56B8}" type="slidenum">
              <a:rPr lang="en-US" altLang="en-US" smtClean="0">
                <a:latin typeface="Times New Roman" panose="02020603050405020304" pitchFamily="18" charset="0"/>
              </a:rPr>
              <a:pPr fontAlgn="base">
                <a:spcAft>
                  <a:spcPct val="0"/>
                </a:spcAft>
              </a:pPr>
              <a:t>30</a:t>
            </a:fld>
            <a:endParaRPr lang="en-US" alt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DFC9CBBF-B573-4BEB-8559-9EDAA986B6FD}" type="slidenum">
              <a:rPr lang="en-US" altLang="en-US" smtClean="0">
                <a:latin typeface="Times New Roman" panose="02020603050405020304" pitchFamily="18" charset="0"/>
              </a:rPr>
              <a:pPr fontAlgn="base">
                <a:spcAft>
                  <a:spcPct val="0"/>
                </a:spcAft>
              </a:pPr>
              <a:t>31</a:t>
            </a:fld>
            <a:endParaRPr lang="en-US" altLang="en-US">
              <a:latin typeface="Times New Roman" panose="02020603050405020304" pitchFamily="18"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93A97724-6417-4A3F-A63A-C0E5292E8A13}" type="slidenum">
              <a:rPr lang="en-US" altLang="en-US" smtClean="0">
                <a:latin typeface="Times New Roman" panose="02020603050405020304" pitchFamily="18" charset="0"/>
              </a:rPr>
              <a:pPr fontAlgn="base">
                <a:spcAft>
                  <a:spcPct val="0"/>
                </a:spcAft>
              </a:pPr>
              <a:t>32</a:t>
            </a:fld>
            <a:endParaRPr lang="en-US" altLang="en-US">
              <a:latin typeface="Times New Roman" panose="02020603050405020304" pitchFamily="18" charset="0"/>
            </a:endParaRPr>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FF6E12A4-7F4D-4E32-A5FC-0F6281D26AD1}" type="slidenum">
              <a:rPr lang="en-US" altLang="en-US" smtClean="0">
                <a:latin typeface="Times New Roman" panose="02020603050405020304" pitchFamily="18" charset="0"/>
              </a:rPr>
              <a:pPr fontAlgn="base">
                <a:spcAft>
                  <a:spcPct val="0"/>
                </a:spcAft>
              </a:pPr>
              <a:t>33</a:t>
            </a:fld>
            <a:endParaRPr lang="en-US" altLang="en-US">
              <a:latin typeface="Times New Roman" panose="02020603050405020304" pitchFamily="18" charset="0"/>
            </a:endParaRPr>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F5FF93EB-12A0-4756-A4E0-56E07EF5FA34}" type="slidenum">
              <a:rPr lang="en-US" altLang="en-US" smtClean="0">
                <a:latin typeface="Times New Roman" panose="02020603050405020304" pitchFamily="18" charset="0"/>
              </a:rPr>
              <a:pPr fontAlgn="base">
                <a:spcAft>
                  <a:spcPct val="0"/>
                </a:spcAft>
              </a:pPr>
              <a:t>34</a:t>
            </a:fld>
            <a:endParaRPr lang="en-US" altLang="en-US">
              <a:latin typeface="Times New Roman" panose="02020603050405020304" pitchFamily="18" charset="0"/>
            </a:endParaRPr>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1657447-9695-44CB-BBB5-C640D7728B8E}" type="slidenum">
              <a:rPr lang="en-US" altLang="en-US" smtClean="0">
                <a:latin typeface="Times New Roman" panose="02020603050405020304" pitchFamily="18" charset="0"/>
              </a:rPr>
              <a:pPr fontAlgn="base">
                <a:spcAft>
                  <a:spcPct val="0"/>
                </a:spcAft>
              </a:pPr>
              <a:t>35</a:t>
            </a:fld>
            <a:endParaRPr lang="en-US" altLang="en-US">
              <a:latin typeface="Times New Roman" panose="02020603050405020304" pitchFamily="18" charset="0"/>
            </a:endParaRPr>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FC2CB0AE-2CFD-4C7C-8701-EDEF140D5590}" type="slidenum">
              <a:rPr lang="en-US" altLang="en-US" smtClean="0">
                <a:latin typeface="Times New Roman" panose="02020603050405020304" pitchFamily="18" charset="0"/>
              </a:rPr>
              <a:pPr fontAlgn="base">
                <a:spcAft>
                  <a:spcPct val="0"/>
                </a:spcAft>
              </a:pPr>
              <a:t>36</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1562DCAD-8576-40F3-8469-07CD9749F18C}" type="slidenum">
              <a:rPr lang="en-US" altLang="en-US" smtClean="0">
                <a:latin typeface="Times New Roman" panose="02020603050405020304" pitchFamily="18" charset="0"/>
              </a:rPr>
              <a:pPr fontAlgn="base">
                <a:spcAft>
                  <a:spcPct val="0"/>
                </a:spcAft>
              </a:pPr>
              <a:t>6</a:t>
            </a:fld>
            <a:endParaRPr lang="en-US" altLang="en-US">
              <a:latin typeface="Times New Roman" panose="02020603050405020304" pitchFamily="18" charset="0"/>
            </a:endParaRPr>
          </a:p>
        </p:txBody>
      </p:sp>
      <p:sp>
        <p:nvSpPr>
          <p:cNvPr id="15363" name="Rectangle 1026"/>
          <p:cNvSpPr>
            <a:spLocks noGrp="1" noRot="1" noChangeAspect="1" noChangeArrowheads="1" noTextEdit="1"/>
          </p:cNvSpPr>
          <p:nvPr>
            <p:ph type="sldImg"/>
          </p:nvPr>
        </p:nvSpPr>
        <p:spPr>
          <a:ln/>
        </p:spPr>
      </p:sp>
      <p:sp>
        <p:nvSpPr>
          <p:cNvPr id="15364"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9706E414-712B-44CF-9466-1DC3043DE418}" type="slidenum">
              <a:rPr lang="en-US" altLang="en-US" smtClean="0">
                <a:latin typeface="Times New Roman" panose="02020603050405020304" pitchFamily="18" charset="0"/>
              </a:rPr>
              <a:pPr fontAlgn="base">
                <a:spcAft>
                  <a:spcPct val="0"/>
                </a:spcAft>
              </a:pPr>
              <a:t>37</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3790D98-4B09-4769-8312-CF3853B7E3FD}" type="slidenum">
              <a:rPr lang="en-US" altLang="en-US" smtClean="0">
                <a:latin typeface="Times New Roman" panose="02020603050405020304" pitchFamily="18" charset="0"/>
              </a:rPr>
              <a:pPr fontAlgn="base">
                <a:spcAft>
                  <a:spcPct val="0"/>
                </a:spcAft>
              </a:pPr>
              <a:t>38</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3E30273E-975D-4845-B852-596462811349}" type="slidenum">
              <a:rPr lang="en-US" altLang="en-US" smtClean="0">
                <a:latin typeface="Times New Roman" panose="02020603050405020304" pitchFamily="18" charset="0"/>
              </a:rPr>
              <a:pPr fontAlgn="base">
                <a:spcAft>
                  <a:spcPct val="0"/>
                </a:spcAft>
              </a:pPr>
              <a:t>39</a:t>
            </a:fld>
            <a:endParaRPr lang="en-US" altLang="en-US">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721B7E7C-D32E-4E24-B875-0F0FD8BCE168}" type="slidenum">
              <a:rPr lang="en-US" altLang="en-US" smtClean="0">
                <a:latin typeface="Times New Roman" panose="02020603050405020304" pitchFamily="18" charset="0"/>
              </a:rPr>
              <a:pPr fontAlgn="base">
                <a:spcAft>
                  <a:spcPct val="0"/>
                </a:spcAft>
              </a:pPr>
              <a:t>40</a:t>
            </a:fld>
            <a:endParaRPr lang="en-US" alt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566A2B4-94CD-40B2-B31E-C22F5A2D40F7}" type="slidenum">
              <a:rPr lang="en-US" altLang="en-US" smtClean="0">
                <a:latin typeface="Times New Roman" panose="02020603050405020304" pitchFamily="18" charset="0"/>
              </a:rPr>
              <a:pPr fontAlgn="base">
                <a:spcAft>
                  <a:spcPct val="0"/>
                </a:spcAft>
              </a:pPr>
              <a:t>41</a:t>
            </a:fld>
            <a:endParaRPr lang="en-US" alt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BBB61E90-CA1E-4313-8AAB-7B151DAB3DD9}" type="slidenum">
              <a:rPr lang="en-US" altLang="en-US" smtClean="0">
                <a:latin typeface="Times New Roman" panose="02020603050405020304" pitchFamily="18" charset="0"/>
              </a:rPr>
              <a:pPr fontAlgn="base">
                <a:spcAft>
                  <a:spcPct val="0"/>
                </a:spcAft>
              </a:pPr>
              <a:t>42</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E73EF334-68B5-4852-924E-D3654DFD29ED}" type="slidenum">
              <a:rPr lang="en-US" altLang="en-US" smtClean="0">
                <a:latin typeface="Times New Roman" panose="02020603050405020304" pitchFamily="18" charset="0"/>
              </a:rPr>
              <a:pPr fontAlgn="base">
                <a:spcAft>
                  <a:spcPct val="0"/>
                </a:spcAft>
              </a:pPr>
              <a:t>43</a:t>
            </a:fld>
            <a:endParaRPr lang="en-US" altLang="en-US">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7A13CE83-5432-419F-A3D2-A5DD38EFA51B}" type="slidenum">
              <a:rPr lang="en-US" altLang="en-US" smtClean="0">
                <a:latin typeface="Times New Roman" panose="02020603050405020304" pitchFamily="18" charset="0"/>
              </a:rPr>
              <a:pPr fontAlgn="base">
                <a:spcAft>
                  <a:spcPct val="0"/>
                </a:spcAft>
              </a:pPr>
              <a:t>44</a:t>
            </a:fld>
            <a:endParaRPr lang="en-US" alt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E92A534A-C3BA-4851-84D0-20EB7EB0A35A}" type="slidenum">
              <a:rPr lang="en-US" altLang="en-US" smtClean="0">
                <a:latin typeface="Times New Roman" panose="02020603050405020304" pitchFamily="18" charset="0"/>
              </a:rPr>
              <a:pPr fontAlgn="base">
                <a:spcAft>
                  <a:spcPct val="0"/>
                </a:spcAft>
              </a:pPr>
              <a:t>45</a:t>
            </a:fld>
            <a:endParaRPr lang="en-US" altLang="en-US">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BBB01C48-1BD3-40EE-A024-7298A02B0EE0}" type="slidenum">
              <a:rPr lang="en-US" altLang="en-US" smtClean="0">
                <a:latin typeface="Times New Roman" panose="02020603050405020304" pitchFamily="18" charset="0"/>
              </a:rPr>
              <a:pPr fontAlgn="base">
                <a:spcAft>
                  <a:spcPct val="0"/>
                </a:spcAft>
              </a:pPr>
              <a:t>46</a:t>
            </a:fld>
            <a:endParaRPr lang="en-US" altLang="en-US">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CCF41D4A-0FCB-4348-9330-8378293E1F09}" type="slidenum">
              <a:rPr lang="en-US" altLang="en-US" smtClean="0">
                <a:latin typeface="Times New Roman" panose="02020603050405020304" pitchFamily="18" charset="0"/>
              </a:rPr>
              <a:pPr fontAlgn="base">
                <a:spcAft>
                  <a:spcPct val="0"/>
                </a:spcAft>
              </a:pPr>
              <a:t>7</a:t>
            </a:fld>
            <a:endParaRPr lang="en-US" altLang="en-US">
              <a:latin typeface="Times New Roman" panose="02020603050405020304" pitchFamily="18"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75A0BF61-0BA8-4C22-9197-DB363B30C81F}" type="slidenum">
              <a:rPr lang="en-US" altLang="en-US" smtClean="0">
                <a:latin typeface="Times New Roman" panose="02020603050405020304" pitchFamily="18" charset="0"/>
              </a:rPr>
              <a:pPr fontAlgn="base">
                <a:spcAft>
                  <a:spcPct val="0"/>
                </a:spcAft>
              </a:pPr>
              <a:t>47</a:t>
            </a:fld>
            <a:endParaRPr lang="en-US" altLang="en-US">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411F3B4E-FAC6-41FD-AF64-1FD736A6E74B}" type="slidenum">
              <a:rPr lang="en-US" altLang="en-US" smtClean="0">
                <a:latin typeface="Times New Roman" panose="02020603050405020304" pitchFamily="18" charset="0"/>
              </a:rPr>
              <a:pPr fontAlgn="base">
                <a:spcAft>
                  <a:spcPct val="0"/>
                </a:spcAft>
              </a:pPr>
              <a:t>48</a:t>
            </a:fld>
            <a:endParaRPr lang="en-US" altLang="en-US">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07D01B0E-C685-4A04-8AB3-8125A3E1DC1E}" type="slidenum">
              <a:rPr lang="en-US" altLang="en-US" smtClean="0">
                <a:latin typeface="Times New Roman" panose="02020603050405020304" pitchFamily="18" charset="0"/>
              </a:rPr>
              <a:pPr fontAlgn="base">
                <a:spcAft>
                  <a:spcPct val="0"/>
                </a:spcAft>
              </a:pPr>
              <a:t>49</a:t>
            </a:fld>
            <a:endParaRPr lang="en-US" altLang="en-US">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A65207C3-D7FD-4DB7-BE38-27F5AD4B59ED}" type="slidenum">
              <a:rPr lang="en-US" altLang="en-US" smtClean="0">
                <a:latin typeface="Times New Roman" panose="02020603050405020304" pitchFamily="18" charset="0"/>
              </a:rPr>
              <a:pPr fontAlgn="base">
                <a:spcAft>
                  <a:spcPct val="0"/>
                </a:spcAft>
              </a:pPr>
              <a:t>50</a:t>
            </a:fld>
            <a:endParaRPr lang="en-US" altLang="en-US">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10E6B56E-03D4-46B7-9EEC-988814296F60}" type="slidenum">
              <a:rPr lang="en-US" altLang="en-US" smtClean="0">
                <a:latin typeface="Times New Roman" panose="02020603050405020304" pitchFamily="18" charset="0"/>
              </a:rPr>
              <a:pPr fontAlgn="base">
                <a:spcAft>
                  <a:spcPct val="0"/>
                </a:spcAft>
              </a:pPr>
              <a:t>51</a:t>
            </a:fld>
            <a:endParaRPr lang="en-US" alt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3A01EAC1-C113-452D-9911-D89B2E0041D7}" type="slidenum">
              <a:rPr lang="en-US" altLang="en-US" smtClean="0">
                <a:latin typeface="Times New Roman" panose="02020603050405020304" pitchFamily="18" charset="0"/>
              </a:rPr>
              <a:pPr fontAlgn="base">
                <a:spcAft>
                  <a:spcPct val="0"/>
                </a:spcAft>
              </a:pPr>
              <a:t>52</a:t>
            </a:fld>
            <a:endParaRPr lang="en-US" altLang="en-US">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01EB39B5-EFAA-4092-ADD9-2CC3B11651F3}" type="slidenum">
              <a:rPr lang="en-US" altLang="en-US" smtClean="0">
                <a:latin typeface="Times New Roman" panose="02020603050405020304" pitchFamily="18" charset="0"/>
              </a:rPr>
              <a:pPr fontAlgn="base">
                <a:spcAft>
                  <a:spcPct val="0"/>
                </a:spcAft>
              </a:pPr>
              <a:t>53</a:t>
            </a:fld>
            <a:endParaRPr lang="en-US" altLang="en-US">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1313C653-60FE-47BD-B7BE-5FF758E7B9D2}" type="slidenum">
              <a:rPr lang="en-US" altLang="en-US" smtClean="0">
                <a:latin typeface="Times New Roman" panose="02020603050405020304" pitchFamily="18" charset="0"/>
              </a:rPr>
              <a:pPr fontAlgn="base">
                <a:spcAft>
                  <a:spcPct val="0"/>
                </a:spcAft>
              </a:pPr>
              <a:t>54</a:t>
            </a:fld>
            <a:endParaRPr lang="en-US" altLang="en-US">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5E6D141D-77C1-4DD8-B84D-1F56A6B30944}" type="slidenum">
              <a:rPr lang="en-US" altLang="en-US" smtClean="0">
                <a:latin typeface="Times New Roman" panose="02020603050405020304" pitchFamily="18" charset="0"/>
              </a:rPr>
              <a:pPr fontAlgn="base">
                <a:spcAft>
                  <a:spcPct val="0"/>
                </a:spcAft>
              </a:pPr>
              <a:t>55</a:t>
            </a:fld>
            <a:endParaRPr lang="en-US" altLang="en-US">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E4BDAA5E-9840-4CDC-90E6-336D63D08768}" type="slidenum">
              <a:rPr lang="en-US" altLang="en-US" smtClean="0">
                <a:latin typeface="Times New Roman" panose="02020603050405020304" pitchFamily="18" charset="0"/>
              </a:rPr>
              <a:pPr fontAlgn="base">
                <a:spcAft>
                  <a:spcPct val="0"/>
                </a:spcAft>
              </a:pPr>
              <a:t>56</a:t>
            </a:fld>
            <a:endParaRPr lang="en-US" altLang="en-US">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6760135D-019F-46F4-A13C-4231A6A9B65D}" type="slidenum">
              <a:rPr lang="en-US" altLang="en-US" smtClean="0">
                <a:latin typeface="Times New Roman" panose="02020603050405020304" pitchFamily="18" charset="0"/>
              </a:rPr>
              <a:pPr fontAlgn="base">
                <a:spcAft>
                  <a:spcPct val="0"/>
                </a:spcAft>
              </a:pPr>
              <a:t>8</a:t>
            </a:fld>
            <a:endParaRPr lang="en-US" altLang="en-US">
              <a:latin typeface="Times New Roman" panose="02020603050405020304" pitchFamily="18"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535CED2D-D50C-460B-A009-57F0F3E8904F}" type="slidenum">
              <a:rPr lang="en-US" altLang="en-US" smtClean="0">
                <a:latin typeface="Times New Roman" panose="02020603050405020304" pitchFamily="18" charset="0"/>
              </a:rPr>
              <a:pPr fontAlgn="base">
                <a:spcAft>
                  <a:spcPct val="0"/>
                </a:spcAft>
              </a:pPr>
              <a:t>57</a:t>
            </a:fld>
            <a:endParaRPr lang="en-US" altLang="en-US">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4DF0AB9C-60AF-4759-8F05-F7040C63AF2F}" type="slidenum">
              <a:rPr lang="en-US" altLang="en-US" smtClean="0">
                <a:latin typeface="Times New Roman" panose="02020603050405020304" pitchFamily="18" charset="0"/>
              </a:rPr>
              <a:pPr fontAlgn="base">
                <a:spcAft>
                  <a:spcPct val="0"/>
                </a:spcAft>
              </a:pPr>
              <a:t>58</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FB80D869-5CBE-4DFA-BC20-8101CE44246F}" type="slidenum">
              <a:rPr lang="en-US" altLang="en-US" smtClean="0">
                <a:latin typeface="Times New Roman" panose="02020603050405020304" pitchFamily="18" charset="0"/>
              </a:rPr>
              <a:pPr fontAlgn="base">
                <a:spcAft>
                  <a:spcPct val="0"/>
                </a:spcAft>
              </a:pPr>
              <a:t>59</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965F6FC1-3CD5-4166-8331-73627E72106B}" type="slidenum">
              <a:rPr lang="en-US" altLang="en-US" smtClean="0">
                <a:latin typeface="Times New Roman" panose="02020603050405020304" pitchFamily="18" charset="0"/>
              </a:rPr>
              <a:pPr fontAlgn="base">
                <a:spcAft>
                  <a:spcPct val="0"/>
                </a:spcAft>
              </a:pPr>
              <a:t>60</a:t>
            </a:fld>
            <a:endParaRPr lang="en-US" altLang="en-US">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3922F986-94A8-4BEF-97AF-3DC86F69F8B5}" type="slidenum">
              <a:rPr lang="en-US" altLang="en-US" smtClean="0">
                <a:latin typeface="Times New Roman" panose="02020603050405020304" pitchFamily="18" charset="0"/>
              </a:rPr>
              <a:pPr fontAlgn="base">
                <a:spcAft>
                  <a:spcPct val="0"/>
                </a:spcAft>
              </a:pPr>
              <a:t>61</a:t>
            </a:fld>
            <a:endParaRPr lang="en-US" altLang="en-US">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11F9828B-8FD9-4DC0-8F30-0D8CE5E1F333}" type="slidenum">
              <a:rPr lang="en-US" altLang="en-US" smtClean="0">
                <a:latin typeface="Times New Roman" panose="02020603050405020304" pitchFamily="18" charset="0"/>
              </a:rPr>
              <a:pPr fontAlgn="base">
                <a:spcAft>
                  <a:spcPct val="0"/>
                </a:spcAft>
              </a:pPr>
              <a:t>63</a:t>
            </a:fld>
            <a:endParaRPr lang="en-US" altLang="en-US">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EA37458B-3340-41DD-A6B4-2A2707A72422}" type="slidenum">
              <a:rPr lang="en-US" altLang="en-US" smtClean="0">
                <a:latin typeface="Times New Roman" panose="02020603050405020304" pitchFamily="18" charset="0"/>
              </a:rPr>
              <a:pPr fontAlgn="base">
                <a:spcAft>
                  <a:spcPct val="0"/>
                </a:spcAft>
              </a:pPr>
              <a:t>9</a:t>
            </a:fld>
            <a:endParaRPr lang="en-US" altLang="en-US">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E787997-13F3-442F-8E0E-38A91E35BB0F}" type="slidenum">
              <a:rPr lang="en-US" altLang="en-US" smtClean="0">
                <a:latin typeface="Times New Roman" panose="02020603050405020304" pitchFamily="18" charset="0"/>
              </a:rPr>
              <a:pPr fontAlgn="base">
                <a:spcAft>
                  <a:spcPct val="0"/>
                </a:spcAft>
              </a:pPr>
              <a:t>10</a:t>
            </a:fld>
            <a:endParaRPr lang="en-US" altLang="en-US">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2167C515-1120-4D37-A946-3A7AC1DD67B2}" type="slidenum">
              <a:rPr lang="en-US" altLang="en-US" smtClean="0">
                <a:latin typeface="Times New Roman" panose="02020603050405020304" pitchFamily="18" charset="0"/>
              </a:rPr>
              <a:pPr fontAlgn="base">
                <a:spcAft>
                  <a:spcPct val="0"/>
                </a:spcAft>
              </a:pPr>
              <a:t>15</a:t>
            </a:fld>
            <a:endParaRPr lang="en-US" alt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Aft>
                <a:spcPct val="0"/>
              </a:spcAft>
            </a:pPr>
            <a:fld id="{B2AA890A-014A-483A-8F8F-93345D82C2D6}" type="slidenum">
              <a:rPr lang="en-US" altLang="en-US" smtClean="0">
                <a:latin typeface="Times New Roman" panose="02020603050405020304" pitchFamily="18" charset="0"/>
              </a:rPr>
              <a:pPr fontAlgn="base">
                <a:spcAft>
                  <a:spcPct val="0"/>
                </a:spcAft>
              </a:pPr>
              <a:t>16</a:t>
            </a:fld>
            <a:endParaRPr lang="en-US" altLang="en-US">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University of Engineering and Management, Kolkata</a:t>
            </a:r>
          </a:p>
        </p:txBody>
      </p:sp>
      <p:sp>
        <p:nvSpPr>
          <p:cNvPr id="9" name="Slide Number Placeholder 8"/>
          <p:cNvSpPr>
            <a:spLocks noGrp="1"/>
          </p:cNvSpPr>
          <p:nvPr>
            <p:ph type="sldNum" sz="quarter" idx="12"/>
          </p:nvPr>
        </p:nvSpPr>
        <p:spPr/>
        <p:txBody>
          <a:bodyPr/>
          <a:lstStyle/>
          <a:p>
            <a:pPr>
              <a:defRPr/>
            </a:pPr>
            <a:fld id="{AF1FB0BC-04E8-4F14-9A12-5313B336676B}" type="slidenum">
              <a:rPr lang="en-US" altLang="en-US" smtClean="0"/>
              <a:pPr>
                <a:defRPr/>
              </a:pPr>
              <a:t>‹#›</a:t>
            </a:fld>
            <a:endParaRPr lang="en-US" altLang="en-US"/>
          </a:p>
        </p:txBody>
      </p:sp>
    </p:spTree>
    <p:extLst>
      <p:ext uri="{BB962C8B-B14F-4D97-AF65-F5344CB8AC3E}">
        <p14:creationId xmlns:p14="http://schemas.microsoft.com/office/powerpoint/2010/main" val="19596007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University of Engineering and Management, Kolkata</a:t>
            </a:r>
          </a:p>
        </p:txBody>
      </p:sp>
      <p:sp>
        <p:nvSpPr>
          <p:cNvPr id="6" name="Slide Number Placeholder 5"/>
          <p:cNvSpPr>
            <a:spLocks noGrp="1"/>
          </p:cNvSpPr>
          <p:nvPr>
            <p:ph type="sldNum" sz="quarter" idx="12"/>
          </p:nvPr>
        </p:nvSpPr>
        <p:spPr/>
        <p:txBody>
          <a:bodyPr/>
          <a:lstStyle/>
          <a:p>
            <a:pPr>
              <a:defRPr/>
            </a:pPr>
            <a:fld id="{5D6BB525-5644-4AA9-816E-04A88F46F0C4}" type="slidenum">
              <a:rPr lang="en-US" altLang="en-US" smtClean="0"/>
              <a:pPr>
                <a:defRPr/>
              </a:pPr>
              <a:t>‹#›</a:t>
            </a:fld>
            <a:endParaRPr lang="en-US" altLang="en-US"/>
          </a:p>
        </p:txBody>
      </p:sp>
    </p:spTree>
    <p:extLst>
      <p:ext uri="{BB962C8B-B14F-4D97-AF65-F5344CB8AC3E}">
        <p14:creationId xmlns:p14="http://schemas.microsoft.com/office/powerpoint/2010/main" val="185353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University of Engineering and Management, Kolkata</a:t>
            </a:r>
          </a:p>
        </p:txBody>
      </p:sp>
      <p:sp>
        <p:nvSpPr>
          <p:cNvPr id="6" name="Slide Number Placeholder 5"/>
          <p:cNvSpPr>
            <a:spLocks noGrp="1"/>
          </p:cNvSpPr>
          <p:nvPr>
            <p:ph type="sldNum" sz="quarter" idx="12"/>
          </p:nvPr>
        </p:nvSpPr>
        <p:spPr/>
        <p:txBody>
          <a:bodyPr/>
          <a:lstStyle/>
          <a:p>
            <a:pPr>
              <a:defRPr/>
            </a:pPr>
            <a:fld id="{76222FEE-7CF5-4937-9F62-19B1D7942A05}" type="slidenum">
              <a:rPr lang="en-US" altLang="en-US" smtClean="0"/>
              <a:pPr>
                <a:defRPr/>
              </a:pPr>
              <a:t>‹#›</a:t>
            </a:fld>
            <a:endParaRPr lang="en-US" altLang="en-US"/>
          </a:p>
        </p:txBody>
      </p:sp>
    </p:spTree>
    <p:extLst>
      <p:ext uri="{BB962C8B-B14F-4D97-AF65-F5344CB8AC3E}">
        <p14:creationId xmlns:p14="http://schemas.microsoft.com/office/powerpoint/2010/main" val="385930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University of Engineering and Management, Kolkata</a:t>
            </a:r>
          </a:p>
        </p:txBody>
      </p:sp>
      <p:sp>
        <p:nvSpPr>
          <p:cNvPr id="9" name="Slide Number Placeholder 8"/>
          <p:cNvSpPr>
            <a:spLocks noGrp="1"/>
          </p:cNvSpPr>
          <p:nvPr>
            <p:ph type="sldNum" sz="quarter" idx="12"/>
          </p:nvPr>
        </p:nvSpPr>
        <p:spPr/>
        <p:txBody>
          <a:bodyPr/>
          <a:lstStyle/>
          <a:p>
            <a:pPr>
              <a:defRPr/>
            </a:pPr>
            <a:fld id="{30979D3B-F623-4141-B271-C456DB54E36E}" type="slidenum">
              <a:rPr lang="en-US" altLang="en-US" smtClean="0"/>
              <a:pPr>
                <a:defRPr/>
              </a:pPr>
              <a:t>‹#›</a:t>
            </a:fld>
            <a:endParaRPr lang="en-US" altLang="en-US"/>
          </a:p>
        </p:txBody>
      </p:sp>
    </p:spTree>
    <p:extLst>
      <p:ext uri="{BB962C8B-B14F-4D97-AF65-F5344CB8AC3E}">
        <p14:creationId xmlns:p14="http://schemas.microsoft.com/office/powerpoint/2010/main" val="301591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University of Engineering and Management, Kolkata</a:t>
            </a:r>
          </a:p>
        </p:txBody>
      </p:sp>
      <p:sp>
        <p:nvSpPr>
          <p:cNvPr id="9" name="Slide Number Placeholder 8"/>
          <p:cNvSpPr>
            <a:spLocks noGrp="1"/>
          </p:cNvSpPr>
          <p:nvPr>
            <p:ph type="sldNum" sz="quarter" idx="12"/>
          </p:nvPr>
        </p:nvSpPr>
        <p:spPr/>
        <p:txBody>
          <a:bodyPr/>
          <a:lstStyle/>
          <a:p>
            <a:pPr>
              <a:defRPr/>
            </a:pPr>
            <a:fld id="{0C923AC2-46BF-4888-8182-F9AB4F39DD59}" type="slidenum">
              <a:rPr lang="en-US" altLang="en-US" smtClean="0"/>
              <a:pPr>
                <a:defRPr/>
              </a:pPr>
              <a:t>‹#›</a:t>
            </a:fld>
            <a:endParaRPr lang="en-US" altLang="en-US"/>
          </a:p>
        </p:txBody>
      </p:sp>
    </p:spTree>
    <p:extLst>
      <p:ext uri="{BB962C8B-B14F-4D97-AF65-F5344CB8AC3E}">
        <p14:creationId xmlns:p14="http://schemas.microsoft.com/office/powerpoint/2010/main" val="16025446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p>
            <a:pPr>
              <a:defRPr/>
            </a:pPr>
            <a:r>
              <a:rPr lang="en-US"/>
              <a:t>University of Engineering and Management, Kolkata</a:t>
            </a:r>
          </a:p>
        </p:txBody>
      </p:sp>
      <p:sp>
        <p:nvSpPr>
          <p:cNvPr id="10" name="Slide Number Placeholder 9"/>
          <p:cNvSpPr>
            <a:spLocks noGrp="1"/>
          </p:cNvSpPr>
          <p:nvPr>
            <p:ph type="sldNum" sz="quarter" idx="12"/>
          </p:nvPr>
        </p:nvSpPr>
        <p:spPr/>
        <p:txBody>
          <a:bodyPr/>
          <a:lstStyle/>
          <a:p>
            <a:pPr>
              <a:defRPr/>
            </a:pPr>
            <a:fld id="{1A9A85EF-27B8-416C-A547-B35C4B8FAA27}" type="slidenum">
              <a:rPr lang="en-US" altLang="en-US" smtClean="0"/>
              <a:pPr>
                <a:defRPr/>
              </a:pPr>
              <a:t>‹#›</a:t>
            </a:fld>
            <a:endParaRPr lang="en-US" altLang="en-US"/>
          </a:p>
        </p:txBody>
      </p:sp>
    </p:spTree>
    <p:extLst>
      <p:ext uri="{BB962C8B-B14F-4D97-AF65-F5344CB8AC3E}">
        <p14:creationId xmlns:p14="http://schemas.microsoft.com/office/powerpoint/2010/main" val="81467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University of Engineering and Management, Kolkata</a:t>
            </a:r>
          </a:p>
        </p:txBody>
      </p:sp>
      <p:sp>
        <p:nvSpPr>
          <p:cNvPr id="9" name="Slide Number Placeholder 8"/>
          <p:cNvSpPr>
            <a:spLocks noGrp="1"/>
          </p:cNvSpPr>
          <p:nvPr>
            <p:ph type="sldNum" sz="quarter" idx="12"/>
          </p:nvPr>
        </p:nvSpPr>
        <p:spPr/>
        <p:txBody>
          <a:bodyPr/>
          <a:lstStyle/>
          <a:p>
            <a:pPr>
              <a:defRPr/>
            </a:pPr>
            <a:fld id="{C89EF721-ABDD-4DD4-9369-8403D5918F77}"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435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University of Engineering and Management, Kolkata</a:t>
            </a:r>
          </a:p>
        </p:txBody>
      </p:sp>
      <p:sp>
        <p:nvSpPr>
          <p:cNvPr id="5" name="Slide Number Placeholder 4"/>
          <p:cNvSpPr>
            <a:spLocks noGrp="1"/>
          </p:cNvSpPr>
          <p:nvPr>
            <p:ph type="sldNum" sz="quarter" idx="12"/>
          </p:nvPr>
        </p:nvSpPr>
        <p:spPr/>
        <p:txBody>
          <a:bodyPr/>
          <a:lstStyle/>
          <a:p>
            <a:pPr>
              <a:defRPr/>
            </a:pPr>
            <a:fld id="{EA3EB31E-EF6A-4C2B-A193-B8F5977185FA}" type="slidenum">
              <a:rPr lang="en-US" altLang="en-US" smtClean="0"/>
              <a:pPr>
                <a:defRPr/>
              </a:pPr>
              <a:t>‹#›</a:t>
            </a:fld>
            <a:endParaRPr lang="en-US" altLang="en-US"/>
          </a:p>
        </p:txBody>
      </p:sp>
    </p:spTree>
    <p:extLst>
      <p:ext uri="{BB962C8B-B14F-4D97-AF65-F5344CB8AC3E}">
        <p14:creationId xmlns:p14="http://schemas.microsoft.com/office/powerpoint/2010/main" val="166070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University of Engineering and Management, Kolkata</a:t>
            </a:r>
          </a:p>
        </p:txBody>
      </p:sp>
      <p:sp>
        <p:nvSpPr>
          <p:cNvPr id="4" name="Slide Number Placeholder 3"/>
          <p:cNvSpPr>
            <a:spLocks noGrp="1"/>
          </p:cNvSpPr>
          <p:nvPr>
            <p:ph type="sldNum" sz="quarter" idx="12"/>
          </p:nvPr>
        </p:nvSpPr>
        <p:spPr/>
        <p:txBody>
          <a:bodyPr/>
          <a:lstStyle/>
          <a:p>
            <a:pPr>
              <a:defRPr/>
            </a:pPr>
            <a:fld id="{B6D0F24B-CA50-41B8-809E-8385319A9737}" type="slidenum">
              <a:rPr lang="en-US" altLang="en-US" smtClean="0"/>
              <a:pPr>
                <a:defRPr/>
              </a:pPr>
              <a:t>‹#›</a:t>
            </a:fld>
            <a:endParaRPr lang="en-US" altLang="en-US"/>
          </a:p>
        </p:txBody>
      </p:sp>
    </p:spTree>
    <p:extLst>
      <p:ext uri="{BB962C8B-B14F-4D97-AF65-F5344CB8AC3E}">
        <p14:creationId xmlns:p14="http://schemas.microsoft.com/office/powerpoint/2010/main" val="308987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defRPr/>
            </a:pPr>
            <a:r>
              <a:rPr lang="en-US"/>
              <a:t>University of Engineering and Management, Kolkata</a:t>
            </a:r>
          </a:p>
        </p:txBody>
      </p:sp>
      <p:sp>
        <p:nvSpPr>
          <p:cNvPr id="11" name="Slide Number Placeholder 10"/>
          <p:cNvSpPr>
            <a:spLocks noGrp="1"/>
          </p:cNvSpPr>
          <p:nvPr>
            <p:ph type="sldNum" sz="quarter" idx="12"/>
          </p:nvPr>
        </p:nvSpPr>
        <p:spPr/>
        <p:txBody>
          <a:bodyPr/>
          <a:lstStyle/>
          <a:p>
            <a:pPr>
              <a:defRPr/>
            </a:pPr>
            <a:fld id="{A9B4743A-D206-431A-B546-0BEE110CF5A6}" type="slidenum">
              <a:rPr lang="en-US" altLang="en-US" smtClean="0"/>
              <a:pPr>
                <a:defRPr/>
              </a:pPr>
              <a:t>‹#›</a:t>
            </a:fld>
            <a:endParaRPr lang="en-US" altLang="en-US"/>
          </a:p>
        </p:txBody>
      </p:sp>
    </p:spTree>
    <p:extLst>
      <p:ext uri="{BB962C8B-B14F-4D97-AF65-F5344CB8AC3E}">
        <p14:creationId xmlns:p14="http://schemas.microsoft.com/office/powerpoint/2010/main" val="188028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defRPr/>
            </a:pPr>
            <a:r>
              <a:rPr lang="en-US"/>
              <a:t>University of Engineering and Management, Kolkata</a:t>
            </a:r>
          </a:p>
        </p:txBody>
      </p:sp>
      <p:sp>
        <p:nvSpPr>
          <p:cNvPr id="10" name="Slide Number Placeholder 9"/>
          <p:cNvSpPr>
            <a:spLocks noGrp="1"/>
          </p:cNvSpPr>
          <p:nvPr>
            <p:ph type="sldNum" sz="quarter" idx="12"/>
          </p:nvPr>
        </p:nvSpPr>
        <p:spPr/>
        <p:txBody>
          <a:bodyPr/>
          <a:lstStyle/>
          <a:p>
            <a:pPr>
              <a:defRPr/>
            </a:pPr>
            <a:fld id="{F1189D06-A1EC-45BA-8E26-B854C8746FE8}" type="slidenum">
              <a:rPr lang="en-US" altLang="en-US" smtClean="0"/>
              <a:pPr>
                <a:defRPr/>
              </a:pPr>
              <a:t>‹#›</a:t>
            </a:fld>
            <a:endParaRPr lang="en-US" altLang="en-US"/>
          </a:p>
        </p:txBody>
      </p:sp>
    </p:spTree>
    <p:extLst>
      <p:ext uri="{BB962C8B-B14F-4D97-AF65-F5344CB8AC3E}">
        <p14:creationId xmlns:p14="http://schemas.microsoft.com/office/powerpoint/2010/main" val="232150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a:defRPr/>
            </a:pPr>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a:defRPr/>
            </a:pPr>
            <a:r>
              <a:rPr lang="en-US"/>
              <a:t>University of Engineering and Management, Kolkata</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a:defRPr/>
            </a:pPr>
            <a:fld id="{C89EF721-ABDD-4DD4-9369-8403D5918F77}" type="slidenum">
              <a:rPr lang="en-US" altLang="en-US" smtClean="0"/>
              <a:pPr>
                <a:defRPr/>
              </a:pPr>
              <a:t>‹#›</a:t>
            </a:fld>
            <a:endParaRPr lang="en-US" altLang="en-US"/>
          </a:p>
        </p:txBody>
      </p:sp>
    </p:spTree>
    <p:extLst>
      <p:ext uri="{BB962C8B-B14F-4D97-AF65-F5344CB8AC3E}">
        <p14:creationId xmlns:p14="http://schemas.microsoft.com/office/powerpoint/2010/main" val="361565332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C362B7B-152D-4885-A2C3-C0629C6085A7}" type="slidenum">
              <a:rPr lang="en-US" altLang="en-US"/>
              <a:pPr>
                <a:defRPr/>
              </a:pPr>
              <a:t>1</a:t>
            </a:fld>
            <a:endParaRPr lang="en-US" altLang="en-US"/>
          </a:p>
        </p:txBody>
      </p:sp>
      <p:sp>
        <p:nvSpPr>
          <p:cNvPr id="5" name="Rectangle 6"/>
          <p:cNvSpPr txBox="1">
            <a:spLocks noChangeArrowheads="1"/>
          </p:cNvSpPr>
          <p:nvPr/>
        </p:nvSpPr>
        <p:spPr>
          <a:xfrm>
            <a:off x="825500" y="838200"/>
            <a:ext cx="8089900" cy="914400"/>
          </a:xfrm>
          <a:prstGeom prst="rect">
            <a:avLst/>
          </a:prstGeom>
        </p:spPr>
        <p:txBody>
          <a:bodyPr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fontAlgn="auto">
              <a:spcAft>
                <a:spcPts val="0"/>
              </a:spcAft>
              <a:defRPr/>
            </a:pPr>
            <a:r>
              <a:rPr lang="en-US" altLang="en-US" sz="4800" dirty="0"/>
              <a:t>Module 3: Memory</a:t>
            </a:r>
          </a:p>
        </p:txBody>
      </p:sp>
      <p:sp>
        <p:nvSpPr>
          <p:cNvPr id="7" name="Rectangle 6"/>
          <p:cNvSpPr/>
          <p:nvPr/>
        </p:nvSpPr>
        <p:spPr>
          <a:xfrm>
            <a:off x="974725" y="5257800"/>
            <a:ext cx="7643813" cy="954088"/>
          </a:xfrm>
          <a:prstGeom prst="rect">
            <a:avLst/>
          </a:prstGeom>
          <a:noFill/>
        </p:spPr>
        <p:txBody>
          <a:bodyPr wrap="none">
            <a:spAutoFit/>
          </a:bodyPr>
          <a:lstStyle/>
          <a:p>
            <a:pPr eaLnBrk="1" fontAlgn="auto" hangingPunct="1">
              <a:spcBef>
                <a:spcPts val="0"/>
              </a:spcBef>
              <a:spcAft>
                <a:spcPts val="0"/>
              </a:spcAft>
              <a:defRPr/>
            </a:pPr>
            <a:r>
              <a:rPr lang="en-US" sz="2800" dirty="0">
                <a:ln w="0"/>
                <a:effectLst>
                  <a:outerShdw blurRad="38100" dist="19050" dir="2700000" algn="tl" rotWithShape="0">
                    <a:schemeClr val="dk1">
                      <a:alpha val="40000"/>
                    </a:schemeClr>
                  </a:outerShdw>
                </a:effectLst>
                <a:latin typeface="+mn-lt"/>
              </a:rPr>
              <a:t>Nilanjan Byabarta</a:t>
            </a:r>
          </a:p>
          <a:p>
            <a:pPr eaLnBrk="1" fontAlgn="auto" hangingPunct="1">
              <a:spcBef>
                <a:spcPts val="0"/>
              </a:spcBef>
              <a:spcAft>
                <a:spcPts val="0"/>
              </a:spcAft>
              <a:defRPr/>
            </a:pPr>
            <a:r>
              <a:rPr lang="en-US" sz="2800" dirty="0">
                <a:ln w="0"/>
                <a:effectLst>
                  <a:outerShdw blurRad="38100" dist="19050" dir="2700000" algn="tl" rotWithShape="0">
                    <a:schemeClr val="dk1">
                      <a:alpha val="40000"/>
                    </a:schemeClr>
                  </a:outerShdw>
                </a:effectLst>
                <a:latin typeface="+mn-lt"/>
              </a:rPr>
              <a:t>University of Engineering and Management, Kolkata</a:t>
            </a:r>
          </a:p>
        </p:txBody>
      </p:sp>
      <p:pic>
        <p:nvPicPr>
          <p:cNvPr id="8197" name="Picture 2" descr="The internet is eating your memory, but something better is taking its pla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725" y="2057400"/>
            <a:ext cx="364807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title"/>
          </p:nvPr>
        </p:nvSpPr>
        <p:spPr>
          <a:xfrm>
            <a:off x="990600" y="11430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The Memory Hierarchy</a:t>
            </a:r>
          </a:p>
        </p:txBody>
      </p:sp>
      <p:sp>
        <p:nvSpPr>
          <p:cNvPr id="22531" name="Rectangle 2"/>
          <p:cNvSpPr>
            <a:spLocks noGrp="1" noChangeArrowheads="1"/>
          </p:cNvSpPr>
          <p:nvPr>
            <p:ph idx="1"/>
          </p:nvPr>
        </p:nvSpPr>
        <p:spPr>
          <a:xfrm>
            <a:off x="609600" y="2133600"/>
            <a:ext cx="10820400" cy="32131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panose="020B0604020202020204" pitchFamily="34" charset="0"/>
              </a:rPr>
              <a:t>To access a particular piece of data, the CPU first sends a request to its nearest memory, usually cache.  </a:t>
            </a:r>
          </a:p>
          <a:p>
            <a:pPr>
              <a:spcBef>
                <a:spcPct val="40000"/>
              </a:spcBef>
            </a:pPr>
            <a:r>
              <a:rPr lang="en-US" altLang="en-US" sz="2600" dirty="0">
                <a:latin typeface="Arial" panose="020B0604020202020204" pitchFamily="34" charset="0"/>
              </a:rPr>
              <a:t>If the data is not in cache, then main memory is queried.  If the data is not in main memory, then the request goes to disk.</a:t>
            </a:r>
          </a:p>
          <a:p>
            <a:pPr>
              <a:spcBef>
                <a:spcPct val="40000"/>
              </a:spcBef>
            </a:pPr>
            <a:r>
              <a:rPr lang="en-US" altLang="en-US" sz="2600" dirty="0">
                <a:latin typeface="Arial" panose="020B0604020202020204" pitchFamily="34" charset="0"/>
              </a:rPr>
              <a:t>Once the data is located, then the data, and a number of its nearby data elements are fetched into cache memory.</a:t>
            </a:r>
          </a:p>
        </p:txBody>
      </p:sp>
      <p:sp>
        <p:nvSpPr>
          <p:cNvPr id="225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37851FE-3FF6-4962-9A61-BBB0EA46F1B7}" type="slidenum">
              <a:rPr lang="en-US" altLang="en-US" sz="1400">
                <a:latin typeface="Times New Roman" panose="02020603050405020304" pitchFamily="18" charset="0"/>
              </a:rPr>
              <a:pPr fontAlgn="base">
                <a:spcBef>
                  <a:spcPct val="0"/>
                </a:spcBef>
                <a:spcAft>
                  <a:spcPct val="0"/>
                </a:spcAft>
              </a:pPr>
              <a:t>10</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Cycle</a:t>
            </a:r>
            <a:endParaRPr lang="en-IN" dirty="0"/>
          </a:p>
        </p:txBody>
      </p:sp>
      <p:sp>
        <p:nvSpPr>
          <p:cNvPr id="5" name="Slide Number Placeholder 4"/>
          <p:cNvSpPr>
            <a:spLocks noGrp="1"/>
          </p:cNvSpPr>
          <p:nvPr>
            <p:ph type="sldNum" sz="quarter" idx="12"/>
          </p:nvPr>
        </p:nvSpPr>
        <p:spPr/>
        <p:txBody>
          <a:bodyPr/>
          <a:lstStyle/>
          <a:p>
            <a:pPr>
              <a:defRPr/>
            </a:pPr>
            <a:fld id="{30979D3B-F623-4141-B271-C456DB54E36E}" type="slidenum">
              <a:rPr lang="en-US" altLang="en-US" smtClean="0"/>
              <a:pPr>
                <a:defRPr/>
              </a:pPr>
              <a:t>11</a:t>
            </a:fld>
            <a:endParaRPr lang="en-US" altLang="en-US"/>
          </a:p>
        </p:txBody>
      </p:sp>
      <p:pic>
        <p:nvPicPr>
          <p:cNvPr id="1026" name="Picture 2" descr="memo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438400"/>
            <a:ext cx="6477000" cy="3238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7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036" y="442021"/>
            <a:ext cx="7729728" cy="1188720"/>
          </a:xfrm>
        </p:spPr>
        <p:txBody>
          <a:bodyPr/>
          <a:lstStyle/>
          <a:p>
            <a:r>
              <a:rPr lang="en-US" dirty="0"/>
              <a:t>Memory management</a:t>
            </a:r>
            <a:endParaRPr lang="en-IN" dirty="0"/>
          </a:p>
        </p:txBody>
      </p:sp>
      <p:sp>
        <p:nvSpPr>
          <p:cNvPr id="5" name="Slide Number Placeholder 4"/>
          <p:cNvSpPr>
            <a:spLocks noGrp="1"/>
          </p:cNvSpPr>
          <p:nvPr>
            <p:ph type="sldNum" sz="quarter" idx="12"/>
          </p:nvPr>
        </p:nvSpPr>
        <p:spPr/>
        <p:txBody>
          <a:bodyPr/>
          <a:lstStyle/>
          <a:p>
            <a:pPr>
              <a:defRPr/>
            </a:pPr>
            <a:fld id="{30979D3B-F623-4141-B271-C456DB54E36E}" type="slidenum">
              <a:rPr lang="en-US" altLang="en-US" smtClean="0"/>
              <a:pPr>
                <a:defRPr/>
              </a:pPr>
              <a:t>12</a:t>
            </a:fld>
            <a:endParaRPr lang="en-US" altLang="en-US"/>
          </a:p>
        </p:txBody>
      </p:sp>
      <p:pic>
        <p:nvPicPr>
          <p:cNvPr id="2050" name="Picture 2" descr="memory3"/>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0400" y="1752600"/>
            <a:ext cx="5715000" cy="381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4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936" y="499220"/>
            <a:ext cx="7729728" cy="1188720"/>
          </a:xfrm>
        </p:spPr>
        <p:txBody>
          <a:bodyPr/>
          <a:lstStyle/>
          <a:p>
            <a:r>
              <a:rPr lang="en-US" dirty="0"/>
              <a:t>Memory Partitions</a:t>
            </a:r>
            <a:endParaRPr lang="en-IN" dirty="0"/>
          </a:p>
        </p:txBody>
      </p:sp>
      <p:sp>
        <p:nvSpPr>
          <p:cNvPr id="5" name="Slide Number Placeholder 4"/>
          <p:cNvSpPr>
            <a:spLocks noGrp="1"/>
          </p:cNvSpPr>
          <p:nvPr>
            <p:ph type="sldNum" sz="quarter" idx="12"/>
          </p:nvPr>
        </p:nvSpPr>
        <p:spPr/>
        <p:txBody>
          <a:bodyPr/>
          <a:lstStyle/>
          <a:p>
            <a:pPr>
              <a:defRPr/>
            </a:pPr>
            <a:fld id="{30979D3B-F623-4141-B271-C456DB54E36E}" type="slidenum">
              <a:rPr lang="en-US" altLang="en-US" smtClean="0"/>
              <a:pPr>
                <a:defRPr/>
              </a:pPr>
              <a:t>13</a:t>
            </a:fld>
            <a:endParaRPr lang="en-US" altLang="en-US"/>
          </a:p>
        </p:txBody>
      </p:sp>
      <p:pic>
        <p:nvPicPr>
          <p:cNvPr id="3074" name="Picture 2" descr="memory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81518"/>
            <a:ext cx="5791200" cy="390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18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09600"/>
            <a:ext cx="7729728" cy="1188720"/>
          </a:xfrm>
        </p:spPr>
        <p:txBody>
          <a:bodyPr/>
          <a:lstStyle/>
          <a:p>
            <a:r>
              <a:rPr lang="en-US" dirty="0"/>
              <a:t>Memory Dynamic Partitions</a:t>
            </a:r>
            <a:endParaRPr lang="en-IN" dirty="0"/>
          </a:p>
        </p:txBody>
      </p:sp>
      <p:sp>
        <p:nvSpPr>
          <p:cNvPr id="5" name="Slide Number Placeholder 4"/>
          <p:cNvSpPr>
            <a:spLocks noGrp="1"/>
          </p:cNvSpPr>
          <p:nvPr>
            <p:ph type="sldNum" sz="quarter" idx="12"/>
          </p:nvPr>
        </p:nvSpPr>
        <p:spPr/>
        <p:txBody>
          <a:bodyPr/>
          <a:lstStyle/>
          <a:p>
            <a:pPr>
              <a:defRPr/>
            </a:pPr>
            <a:fld id="{30979D3B-F623-4141-B271-C456DB54E36E}" type="slidenum">
              <a:rPr lang="en-US" altLang="en-US" smtClean="0"/>
              <a:pPr>
                <a:defRPr/>
              </a:pPr>
              <a:t>14</a:t>
            </a:fld>
            <a:endParaRPr lang="en-US" altLang="en-US"/>
          </a:p>
        </p:txBody>
      </p:sp>
      <p:pic>
        <p:nvPicPr>
          <p:cNvPr id="4098" name="Picture 2" descr="memory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316" y="2100184"/>
            <a:ext cx="6657368" cy="382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19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title"/>
          </p:nvPr>
        </p:nvSpPr>
        <p:spPr>
          <a:xfrm>
            <a:off x="920750"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The Memory Hierarchy</a:t>
            </a:r>
          </a:p>
        </p:txBody>
      </p:sp>
      <p:sp>
        <p:nvSpPr>
          <p:cNvPr id="24579" name="Rectangle 3"/>
          <p:cNvSpPr>
            <a:spLocks noGrp="1" noChangeArrowheads="1"/>
          </p:cNvSpPr>
          <p:nvPr>
            <p:ph idx="1"/>
          </p:nvPr>
        </p:nvSpPr>
        <p:spPr>
          <a:xfrm>
            <a:off x="920750" y="1872719"/>
            <a:ext cx="10668000" cy="44958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panose="020B0604020202020204" pitchFamily="34" charset="0"/>
              </a:rPr>
              <a:t>This leads us to some definitions.</a:t>
            </a:r>
          </a:p>
          <a:p>
            <a:pPr lvl="1">
              <a:spcBef>
                <a:spcPct val="10000"/>
              </a:spcBef>
            </a:pPr>
            <a:r>
              <a:rPr lang="en-US" altLang="en-US" sz="2400" dirty="0"/>
              <a:t>A </a:t>
            </a:r>
            <a:r>
              <a:rPr lang="en-US" altLang="en-US" sz="2400" i="1" dirty="0"/>
              <a:t>hit</a:t>
            </a:r>
            <a:r>
              <a:rPr lang="en-US" altLang="en-US" sz="2400" dirty="0"/>
              <a:t> is when data is found at a given memory level.</a:t>
            </a:r>
          </a:p>
          <a:p>
            <a:pPr lvl="1">
              <a:spcBef>
                <a:spcPct val="10000"/>
              </a:spcBef>
            </a:pPr>
            <a:r>
              <a:rPr lang="en-US" altLang="en-US" sz="2400" dirty="0"/>
              <a:t>A </a:t>
            </a:r>
            <a:r>
              <a:rPr lang="en-US" altLang="en-US" sz="2400" i="1" dirty="0"/>
              <a:t>miss</a:t>
            </a:r>
            <a:r>
              <a:rPr lang="en-US" altLang="en-US" sz="2400" dirty="0"/>
              <a:t> is when it is not found.</a:t>
            </a:r>
          </a:p>
          <a:p>
            <a:pPr lvl="1">
              <a:spcBef>
                <a:spcPct val="10000"/>
              </a:spcBef>
            </a:pPr>
            <a:r>
              <a:rPr lang="en-US" altLang="en-US" sz="2400" dirty="0"/>
              <a:t>The </a:t>
            </a:r>
            <a:r>
              <a:rPr lang="en-US" altLang="en-US" sz="2400" i="1" dirty="0"/>
              <a:t>hit rate</a:t>
            </a:r>
            <a:r>
              <a:rPr lang="en-US" altLang="en-US" sz="2400" dirty="0"/>
              <a:t> is the percentage of time data is found at a given memory level.</a:t>
            </a:r>
          </a:p>
          <a:p>
            <a:pPr lvl="1">
              <a:spcBef>
                <a:spcPct val="10000"/>
              </a:spcBef>
            </a:pPr>
            <a:r>
              <a:rPr lang="en-US" altLang="en-US" sz="2400" dirty="0"/>
              <a:t>The </a:t>
            </a:r>
            <a:r>
              <a:rPr lang="en-US" altLang="en-US" sz="2400" i="1" dirty="0"/>
              <a:t>miss rate</a:t>
            </a:r>
            <a:r>
              <a:rPr lang="en-US" altLang="en-US" sz="2400" dirty="0"/>
              <a:t> is the percentage of time it is not. </a:t>
            </a:r>
          </a:p>
          <a:p>
            <a:pPr lvl="1">
              <a:spcBef>
                <a:spcPct val="10000"/>
              </a:spcBef>
            </a:pPr>
            <a:r>
              <a:rPr lang="en-US" altLang="en-US" sz="2400" dirty="0"/>
              <a:t>Miss rate = 1 - hit rate</a:t>
            </a:r>
            <a:r>
              <a:rPr lang="en-US" altLang="en-US" sz="2200" dirty="0">
                <a:latin typeface="Arial" panose="020B0604020202020204" pitchFamily="34" charset="0"/>
              </a:rPr>
              <a:t>.</a:t>
            </a:r>
          </a:p>
          <a:p>
            <a:pPr lvl="1">
              <a:spcBef>
                <a:spcPct val="10000"/>
              </a:spcBef>
            </a:pPr>
            <a:r>
              <a:rPr lang="en-US" altLang="en-US" sz="2400" dirty="0"/>
              <a:t>The </a:t>
            </a:r>
            <a:r>
              <a:rPr lang="en-US" altLang="en-US" sz="2400" i="1" dirty="0"/>
              <a:t>hit time</a:t>
            </a:r>
            <a:r>
              <a:rPr lang="en-US" altLang="en-US" sz="2400" dirty="0"/>
              <a:t> is the time required to access data at a given memory level.</a:t>
            </a:r>
          </a:p>
          <a:p>
            <a:pPr lvl="1">
              <a:spcBef>
                <a:spcPct val="10000"/>
              </a:spcBef>
            </a:pPr>
            <a:r>
              <a:rPr lang="en-US" altLang="en-US" sz="2400" dirty="0"/>
              <a:t>The </a:t>
            </a:r>
            <a:r>
              <a:rPr lang="en-US" altLang="en-US" sz="2400" i="1" dirty="0"/>
              <a:t>miss penalty</a:t>
            </a:r>
            <a:r>
              <a:rPr lang="en-US" altLang="en-US" sz="2400" dirty="0"/>
              <a:t> is the time required to process a miss, including the time that it takes to replace a block of memory plus the time it takes to deliver the data to the processor.</a:t>
            </a: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AAE5041C-562F-47F2-9493-994112E9FF7C}" type="slidenum">
              <a:rPr lang="en-US" altLang="en-US" sz="1400">
                <a:latin typeface="Times New Roman" panose="02020603050405020304" pitchFamily="18" charset="0"/>
              </a:rPr>
              <a:pPr fontAlgn="base">
                <a:spcBef>
                  <a:spcPct val="0"/>
                </a:spcBef>
                <a:spcAft>
                  <a:spcPct val="0"/>
                </a:spcAft>
              </a:pPr>
              <a:t>15</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5"/>
          <p:cNvSpPr>
            <a:spLocks noGrp="1" noChangeArrowheads="1"/>
          </p:cNvSpPr>
          <p:nvPr>
            <p:ph type="title"/>
          </p:nvPr>
        </p:nvSpPr>
        <p:spPr>
          <a:xfrm>
            <a:off x="990600" y="11430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The Memory Hierarchy</a:t>
            </a:r>
          </a:p>
        </p:txBody>
      </p:sp>
      <p:sp>
        <p:nvSpPr>
          <p:cNvPr id="26627" name="Rectangle 3"/>
          <p:cNvSpPr>
            <a:spLocks noGrp="1" noChangeArrowheads="1"/>
          </p:cNvSpPr>
          <p:nvPr>
            <p:ph idx="1"/>
          </p:nvPr>
        </p:nvSpPr>
        <p:spPr>
          <a:xfrm>
            <a:off x="723900" y="2111375"/>
            <a:ext cx="10744200" cy="44958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panose="020B0604020202020204" pitchFamily="34" charset="0"/>
              </a:rPr>
              <a:t>An entire blocks of data is copied after a hit because the </a:t>
            </a:r>
            <a:r>
              <a:rPr lang="en-US" altLang="en-US" sz="2600" i="1">
                <a:latin typeface="Arial" panose="020B0604020202020204" pitchFamily="34" charset="0"/>
              </a:rPr>
              <a:t>principle of locality</a:t>
            </a:r>
            <a:r>
              <a:rPr lang="en-US" altLang="en-US" sz="2600">
                <a:latin typeface="Arial" panose="020B0604020202020204" pitchFamily="34" charset="0"/>
              </a:rPr>
              <a:t> tells us that once a byte is accessed, it is likely that a nearby data element will be needed soon.</a:t>
            </a:r>
          </a:p>
          <a:p>
            <a:pPr>
              <a:spcBef>
                <a:spcPct val="40000"/>
              </a:spcBef>
            </a:pPr>
            <a:r>
              <a:rPr lang="en-US" altLang="en-US" sz="2600">
                <a:latin typeface="Arial" panose="020B0604020202020204" pitchFamily="34" charset="0"/>
              </a:rPr>
              <a:t>There are three forms of locality:</a:t>
            </a:r>
          </a:p>
          <a:p>
            <a:pPr lvl="1">
              <a:spcBef>
                <a:spcPct val="10000"/>
              </a:spcBef>
            </a:pPr>
            <a:r>
              <a:rPr lang="en-US" altLang="en-US" sz="2400" i="1"/>
              <a:t>Temporal locality</a:t>
            </a:r>
            <a:r>
              <a:rPr lang="en-US" altLang="en-US" sz="2400"/>
              <a:t>- Recently-accessed data elements tend to be accessed again.</a:t>
            </a:r>
          </a:p>
          <a:p>
            <a:pPr lvl="1">
              <a:spcBef>
                <a:spcPct val="10000"/>
              </a:spcBef>
            </a:pPr>
            <a:r>
              <a:rPr lang="en-US" altLang="en-US" sz="2400" i="1"/>
              <a:t>Spatial locality </a:t>
            </a:r>
            <a:r>
              <a:rPr lang="en-US" altLang="en-US" sz="2400"/>
              <a:t>- Accesses tend to cluster.</a:t>
            </a:r>
          </a:p>
          <a:p>
            <a:pPr lvl="1">
              <a:spcBef>
                <a:spcPct val="10000"/>
              </a:spcBef>
            </a:pPr>
            <a:r>
              <a:rPr lang="en-US" altLang="en-US" sz="2400" i="1"/>
              <a:t>Sequential locality </a:t>
            </a:r>
            <a:r>
              <a:rPr lang="en-US" altLang="en-US" sz="2400"/>
              <a:t>- Instructions tend to be accessed sequentially.</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3B079160-8F0B-4B92-AFE6-2BBA8B53D926}" type="slidenum">
              <a:rPr lang="en-US" altLang="en-US" sz="1400">
                <a:latin typeface="Times New Roman" panose="02020603050405020304" pitchFamily="18" charset="0"/>
              </a:rPr>
              <a:pPr fontAlgn="base">
                <a:spcBef>
                  <a:spcPct val="0"/>
                </a:spcBef>
                <a:spcAft>
                  <a:spcPct val="0"/>
                </a:spcAft>
              </a:pPr>
              <a:t>16</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a:xfrm>
            <a:off x="990600"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28675" name="Rectangle 1027"/>
          <p:cNvSpPr>
            <a:spLocks noGrp="1" noChangeArrowheads="1"/>
          </p:cNvSpPr>
          <p:nvPr>
            <p:ph idx="1"/>
          </p:nvPr>
        </p:nvSpPr>
        <p:spPr>
          <a:xfrm>
            <a:off x="609600" y="2606040"/>
            <a:ext cx="10820400" cy="3322320"/>
          </a:xfrm>
          <a:extLst>
            <a:ext uri="{909E8E84-426E-40DD-AFC4-6F175D3DCCD1}">
              <a14:hiddenFill xmlns:a14="http://schemas.microsoft.com/office/drawing/2010/main">
                <a:solidFill>
                  <a:srgbClr val="E4F5FF"/>
                </a:solidFill>
              </a14:hiddenFill>
            </a:ext>
          </a:extLst>
        </p:spPr>
        <p:txBody>
          <a:bodyPr>
            <a:normAutofit/>
          </a:bodyPr>
          <a:lstStyle/>
          <a:p>
            <a:pPr algn="just"/>
            <a:r>
              <a:rPr lang="en-US" altLang="en-US" sz="2000" dirty="0">
                <a:latin typeface="Arial" panose="020B0604020202020204" pitchFamily="34" charset="0"/>
              </a:rPr>
              <a:t>The purpose of cache memory is to speed up accesses by storing recently used data closer to the CPU, instead of storing it in main memory.</a:t>
            </a:r>
          </a:p>
          <a:p>
            <a:pPr algn="just"/>
            <a:r>
              <a:rPr lang="en-US" altLang="en-US" sz="2000" dirty="0">
                <a:latin typeface="Arial" panose="020B0604020202020204" pitchFamily="34" charset="0"/>
              </a:rPr>
              <a:t>Although cache is much smaller than main memory, its access time is a fraction of that of main memory.</a:t>
            </a:r>
          </a:p>
          <a:p>
            <a:pPr algn="just"/>
            <a:r>
              <a:rPr lang="en-US" altLang="en-US" sz="2000" dirty="0">
                <a:latin typeface="Arial" panose="020B0604020202020204" pitchFamily="34" charset="0"/>
              </a:rPr>
              <a:t>Unlike main memory, which is accessed by address, cache is typically accessed by content; hence, it is often called </a:t>
            </a:r>
            <a:r>
              <a:rPr lang="en-US" altLang="en-US" sz="2000" i="1" dirty="0">
                <a:latin typeface="Arial" panose="020B0604020202020204" pitchFamily="34" charset="0"/>
              </a:rPr>
              <a:t>content addressable memory</a:t>
            </a:r>
            <a:r>
              <a:rPr lang="en-US" altLang="en-US" sz="2000" dirty="0">
                <a:latin typeface="Arial" panose="020B0604020202020204" pitchFamily="34" charset="0"/>
              </a:rPr>
              <a:t>.</a:t>
            </a:r>
          </a:p>
          <a:p>
            <a:pPr algn="just"/>
            <a:r>
              <a:rPr lang="en-US" altLang="en-US" sz="2000" dirty="0">
                <a:latin typeface="Arial" panose="020B0604020202020204" pitchFamily="34" charset="0"/>
              </a:rPr>
              <a:t>Because of this, a single large cache memory isn’t always desirable-- it takes longer to search.</a:t>
            </a:r>
          </a:p>
        </p:txBody>
      </p:sp>
      <p:sp>
        <p:nvSpPr>
          <p:cNvPr id="28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6185A991-FFCD-4FBC-9030-6679AF2A44BF}" type="slidenum">
              <a:rPr lang="en-US" altLang="en-US" sz="1400">
                <a:latin typeface="Times New Roman" panose="02020603050405020304" pitchFamily="18" charset="0"/>
              </a:rPr>
              <a:pPr fontAlgn="base">
                <a:spcBef>
                  <a:spcPct val="0"/>
                </a:spcBef>
                <a:spcAft>
                  <a:spcPct val="0"/>
                </a:spcAft>
              </a:pPr>
              <a:t>17</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Grp="1" noChangeArrowheads="1"/>
          </p:cNvSpPr>
          <p:nvPr>
            <p:ph type="title"/>
          </p:nvPr>
        </p:nvSpPr>
        <p:spPr>
          <a:xfrm>
            <a:off x="914400" y="460716"/>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30723" name="Rectangle 3"/>
          <p:cNvSpPr>
            <a:spLocks noGrp="1" noChangeArrowheads="1"/>
          </p:cNvSpPr>
          <p:nvPr>
            <p:ph idx="1"/>
          </p:nvPr>
        </p:nvSpPr>
        <p:spPr>
          <a:xfrm>
            <a:off x="914400" y="1198118"/>
            <a:ext cx="10363199" cy="4343400"/>
          </a:xfrm>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panose="020B0604020202020204" pitchFamily="34" charset="0"/>
              </a:rPr>
              <a:t>The “content” that is addressed in content addressable cache memory is a subset of the bits of a main memory address called a </a:t>
            </a:r>
            <a:r>
              <a:rPr lang="en-US" altLang="en-US" sz="2400" i="1" dirty="0">
                <a:latin typeface="Arial" panose="020B0604020202020204" pitchFamily="34" charset="0"/>
              </a:rPr>
              <a:t>field</a:t>
            </a:r>
            <a:r>
              <a:rPr lang="en-US" altLang="en-US" sz="2400" dirty="0">
                <a:latin typeface="Arial" panose="020B0604020202020204" pitchFamily="34" charset="0"/>
              </a:rPr>
              <a:t>.</a:t>
            </a:r>
          </a:p>
          <a:p>
            <a:pPr lvl="1"/>
            <a:r>
              <a:rPr lang="en-US" altLang="en-US" sz="2400" dirty="0"/>
              <a:t>Many blocks of main memory map to a single block of cache. A </a:t>
            </a:r>
            <a:r>
              <a:rPr lang="en-US" altLang="en-US" sz="2400" i="1" dirty="0"/>
              <a:t>tag</a:t>
            </a:r>
            <a:r>
              <a:rPr lang="en-US" altLang="en-US" sz="2400" dirty="0"/>
              <a:t> field in the cache block distinguishes one cached memory block from another.</a:t>
            </a:r>
          </a:p>
          <a:p>
            <a:pPr lvl="1"/>
            <a:r>
              <a:rPr lang="en-US" altLang="en-US" sz="2400" dirty="0"/>
              <a:t>A </a:t>
            </a:r>
            <a:r>
              <a:rPr lang="en-US" altLang="en-US" sz="2400" i="1" dirty="0"/>
              <a:t>valid bit</a:t>
            </a:r>
            <a:r>
              <a:rPr lang="en-US" altLang="en-US" sz="2400" dirty="0"/>
              <a:t> indicates whether the cache block is being used.</a:t>
            </a:r>
          </a:p>
          <a:p>
            <a:pPr lvl="1"/>
            <a:r>
              <a:rPr lang="en-US" altLang="en-US" sz="2400" dirty="0"/>
              <a:t>An </a:t>
            </a:r>
            <a:r>
              <a:rPr lang="en-US" altLang="en-US" sz="2400" i="1" dirty="0"/>
              <a:t>offset field</a:t>
            </a:r>
            <a:r>
              <a:rPr lang="en-US" altLang="en-US" sz="2400" dirty="0"/>
              <a:t> points to the desired data in the block.</a:t>
            </a:r>
          </a:p>
        </p:txBody>
      </p:sp>
      <p:sp>
        <p:nvSpPr>
          <p:cNvPr id="307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057D79F8-F628-4994-A398-D76DF2F9BF69}" type="slidenum">
              <a:rPr lang="en-US" altLang="en-US" sz="1400">
                <a:latin typeface="Times New Roman" panose="02020603050405020304" pitchFamily="18" charset="0"/>
              </a:rPr>
              <a:pPr fontAlgn="base">
                <a:spcBef>
                  <a:spcPct val="0"/>
                </a:spcBef>
                <a:spcAft>
                  <a:spcPct val="0"/>
                </a:spcAft>
              </a:pPr>
              <a:t>18</a:t>
            </a:fld>
            <a:endParaRPr lang="en-US" altLang="en-US" sz="1400">
              <a:latin typeface="Times New Roman" panose="02020603050405020304" pitchFamily="18" charset="0"/>
            </a:endParaRPr>
          </a:p>
        </p:txBody>
      </p:sp>
      <p:pic>
        <p:nvPicPr>
          <p:cNvPr id="30725" name="Picture 6"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1" y="4330319"/>
            <a:ext cx="4676775"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1030"/>
          <p:cNvSpPr>
            <a:spLocks noGrp="1" noChangeArrowheads="1"/>
          </p:cNvSpPr>
          <p:nvPr>
            <p:ph type="title"/>
          </p:nvPr>
        </p:nvSpPr>
        <p:spPr>
          <a:xfrm>
            <a:off x="9144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32771" name="Rectangle 1027"/>
          <p:cNvSpPr>
            <a:spLocks noGrp="1" noChangeArrowheads="1"/>
          </p:cNvSpPr>
          <p:nvPr>
            <p:ph idx="1"/>
          </p:nvPr>
        </p:nvSpPr>
        <p:spPr>
          <a:xfrm>
            <a:off x="1447800" y="2477548"/>
            <a:ext cx="8763000" cy="3389852"/>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The simplest cache mapping scheme is </a:t>
            </a:r>
            <a:r>
              <a:rPr lang="en-US" altLang="en-US" sz="2600" i="1" dirty="0">
                <a:solidFill>
                  <a:srgbClr val="FF0000"/>
                </a:solidFill>
                <a:latin typeface="Arial" panose="020B0604020202020204" pitchFamily="34" charset="0"/>
              </a:rPr>
              <a:t>direct mapped cache(Direct Mapping).</a:t>
            </a:r>
            <a:endParaRPr lang="en-US" altLang="en-US" sz="2600" dirty="0">
              <a:solidFill>
                <a:srgbClr val="FF0000"/>
              </a:solidFill>
              <a:latin typeface="Arial" panose="020B0604020202020204" pitchFamily="34" charset="0"/>
            </a:endParaRPr>
          </a:p>
          <a:p>
            <a:r>
              <a:rPr lang="en-US" altLang="en-US" sz="2600" dirty="0">
                <a:latin typeface="Arial" panose="020B0604020202020204" pitchFamily="34" charset="0"/>
              </a:rPr>
              <a:t>In a direct mapped cache consisting of </a:t>
            </a:r>
            <a:r>
              <a:rPr lang="en-US" altLang="en-US" sz="2600" i="1" dirty="0">
                <a:latin typeface="Arial" panose="020B0604020202020204" pitchFamily="34" charset="0"/>
              </a:rPr>
              <a:t>N</a:t>
            </a:r>
            <a:r>
              <a:rPr lang="en-US" altLang="en-US" sz="2600" dirty="0">
                <a:latin typeface="Arial" panose="020B0604020202020204" pitchFamily="34" charset="0"/>
              </a:rPr>
              <a:t> blocks of cache, block </a:t>
            </a:r>
            <a:r>
              <a:rPr lang="en-US" altLang="en-US" sz="2600" i="1" dirty="0">
                <a:latin typeface="Arial" panose="020B0604020202020204" pitchFamily="34" charset="0"/>
              </a:rPr>
              <a:t>X</a:t>
            </a:r>
            <a:r>
              <a:rPr lang="en-US" altLang="en-US" sz="2600" dirty="0">
                <a:latin typeface="Arial" panose="020B0604020202020204" pitchFamily="34" charset="0"/>
              </a:rPr>
              <a:t> of main memory maps to cache block </a:t>
            </a:r>
            <a:r>
              <a:rPr lang="en-US" altLang="en-US" sz="2600" i="1" dirty="0">
                <a:latin typeface="Arial" panose="020B0604020202020204" pitchFamily="34" charset="0"/>
              </a:rPr>
              <a:t>Y</a:t>
            </a:r>
            <a:r>
              <a:rPr lang="en-US" altLang="en-US" sz="2600" dirty="0">
                <a:latin typeface="Arial" panose="020B0604020202020204" pitchFamily="34" charset="0"/>
              </a:rPr>
              <a:t> = </a:t>
            </a:r>
            <a:r>
              <a:rPr lang="en-US" altLang="en-US" sz="2600" i="1" dirty="0">
                <a:latin typeface="Arial" panose="020B0604020202020204" pitchFamily="34" charset="0"/>
              </a:rPr>
              <a:t>X </a:t>
            </a:r>
            <a:r>
              <a:rPr lang="en-US" altLang="en-US" sz="2600" dirty="0">
                <a:latin typeface="Arial" panose="020B0604020202020204" pitchFamily="34" charset="0"/>
              </a:rPr>
              <a:t>mod</a:t>
            </a:r>
            <a:r>
              <a:rPr lang="en-US" altLang="en-US" sz="2600" i="1" dirty="0">
                <a:latin typeface="Arial" panose="020B0604020202020204" pitchFamily="34" charset="0"/>
              </a:rPr>
              <a:t> N</a:t>
            </a:r>
            <a:r>
              <a:rPr lang="en-US" altLang="en-US" sz="2600" dirty="0">
                <a:latin typeface="Arial" panose="020B0604020202020204" pitchFamily="34" charset="0"/>
              </a:rPr>
              <a:t>.</a:t>
            </a:r>
          </a:p>
          <a:p>
            <a:r>
              <a:rPr lang="en-US" altLang="en-US" sz="2600" dirty="0">
                <a:latin typeface="Arial" panose="020B0604020202020204" pitchFamily="34" charset="0"/>
              </a:rPr>
              <a:t>Thus, if we have 10 blocks of cache, block 7 of cache may hold blocks 7, 17, 27, 37, . . . of main memory.</a:t>
            </a:r>
          </a:p>
        </p:txBody>
      </p:sp>
      <p:sp>
        <p:nvSpPr>
          <p:cNvPr id="32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F4062E18-0DAA-4DC8-B6C9-8F2128EFBC3B}" type="slidenum">
              <a:rPr lang="en-US" altLang="en-US" sz="1400">
                <a:latin typeface="Times New Roman" panose="02020603050405020304" pitchFamily="18" charset="0"/>
              </a:rPr>
              <a:pPr fontAlgn="base">
                <a:spcBef>
                  <a:spcPct val="0"/>
                </a:spcBef>
                <a:spcAft>
                  <a:spcPct val="0"/>
                </a:spcAft>
              </a:pPr>
              <a:t>19</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C22F-D32D-4C98-3B12-0F42D7074EFA}"/>
              </a:ext>
            </a:extLst>
          </p:cNvPr>
          <p:cNvSpPr>
            <a:spLocks noGrp="1"/>
          </p:cNvSpPr>
          <p:nvPr>
            <p:ph type="title"/>
          </p:nvPr>
        </p:nvSpPr>
        <p:spPr/>
        <p:txBody>
          <a:bodyPr/>
          <a:lstStyle/>
          <a:p>
            <a:r>
              <a:rPr lang="en-US" dirty="0"/>
              <a:t>Sample questions on last page</a:t>
            </a:r>
            <a:endParaRPr lang="en-IN" dirty="0"/>
          </a:p>
        </p:txBody>
      </p:sp>
      <p:sp>
        <p:nvSpPr>
          <p:cNvPr id="4" name="Slide Number Placeholder 3">
            <a:extLst>
              <a:ext uri="{FF2B5EF4-FFF2-40B4-BE49-F238E27FC236}">
                <a16:creationId xmlns:a16="http://schemas.microsoft.com/office/drawing/2014/main" id="{005217D2-8ADC-40D4-150A-E2845735D346}"/>
              </a:ext>
            </a:extLst>
          </p:cNvPr>
          <p:cNvSpPr>
            <a:spLocks noGrp="1"/>
          </p:cNvSpPr>
          <p:nvPr>
            <p:ph type="sldNum" sz="quarter" idx="12"/>
          </p:nvPr>
        </p:nvSpPr>
        <p:spPr/>
        <p:txBody>
          <a:bodyPr/>
          <a:lstStyle/>
          <a:p>
            <a:pPr>
              <a:defRPr/>
            </a:pPr>
            <a:fld id="{30979D3B-F623-4141-B271-C456DB54E36E}" type="slidenum">
              <a:rPr lang="en-US" altLang="en-US" smtClean="0"/>
              <a:pPr>
                <a:defRPr/>
              </a:pPr>
              <a:t>2</a:t>
            </a:fld>
            <a:endParaRPr lang="en-US" altLang="en-US"/>
          </a:p>
        </p:txBody>
      </p:sp>
    </p:spTree>
    <p:extLst>
      <p:ext uri="{BB962C8B-B14F-4D97-AF65-F5344CB8AC3E}">
        <p14:creationId xmlns:p14="http://schemas.microsoft.com/office/powerpoint/2010/main" val="280411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a:xfrm>
            <a:off x="609600" y="5207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 Cache Memory</a:t>
            </a:r>
          </a:p>
        </p:txBody>
      </p:sp>
      <p:sp>
        <p:nvSpPr>
          <p:cNvPr id="34819" name="Rectangle 8"/>
          <p:cNvSpPr>
            <a:spLocks noGrp="1" noChangeArrowheads="1"/>
          </p:cNvSpPr>
          <p:nvPr>
            <p:ph idx="1"/>
          </p:nvPr>
        </p:nvSpPr>
        <p:spPr>
          <a:xfrm>
            <a:off x="1066800" y="2286000"/>
            <a:ext cx="3371416" cy="3429000"/>
          </a:xfrm>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panose="020B0604020202020204" pitchFamily="34" charset="0"/>
              </a:rPr>
              <a:t>With direct mapped cache consisting of </a:t>
            </a:r>
            <a:r>
              <a:rPr lang="en-US" altLang="en-US" sz="2400" i="1" dirty="0">
                <a:latin typeface="Arial" panose="020B0604020202020204" pitchFamily="34" charset="0"/>
              </a:rPr>
              <a:t>N</a:t>
            </a:r>
            <a:r>
              <a:rPr lang="en-US" altLang="en-US" sz="2400" dirty="0">
                <a:latin typeface="Arial" panose="020B0604020202020204" pitchFamily="34" charset="0"/>
              </a:rPr>
              <a:t> blocks of cache, block </a:t>
            </a:r>
            <a:r>
              <a:rPr lang="en-US" altLang="en-US" sz="2400" i="1" dirty="0">
                <a:latin typeface="Arial" panose="020B0604020202020204" pitchFamily="34" charset="0"/>
              </a:rPr>
              <a:t>X</a:t>
            </a:r>
            <a:r>
              <a:rPr lang="en-US" altLang="en-US" sz="2400" dirty="0">
                <a:latin typeface="Arial" panose="020B0604020202020204" pitchFamily="34" charset="0"/>
              </a:rPr>
              <a:t> of main memory maps to cache block </a:t>
            </a:r>
            <a:r>
              <a:rPr lang="en-US" altLang="en-US" sz="2400" i="1" dirty="0">
                <a:latin typeface="Arial" panose="020B0604020202020204" pitchFamily="34" charset="0"/>
              </a:rPr>
              <a:t>Y</a:t>
            </a:r>
            <a:r>
              <a:rPr lang="en-US" altLang="en-US" sz="2400" dirty="0">
                <a:latin typeface="Arial" panose="020B0604020202020204" pitchFamily="34" charset="0"/>
              </a:rPr>
              <a:t> = </a:t>
            </a:r>
            <a:r>
              <a:rPr lang="en-US" altLang="en-US" sz="2400" i="1" dirty="0">
                <a:latin typeface="Arial" panose="020B0604020202020204" pitchFamily="34" charset="0"/>
              </a:rPr>
              <a:t>X </a:t>
            </a:r>
            <a:r>
              <a:rPr lang="en-US" altLang="en-US" sz="2400" dirty="0">
                <a:latin typeface="Arial" panose="020B0604020202020204" pitchFamily="34" charset="0"/>
              </a:rPr>
              <a:t>mod</a:t>
            </a:r>
            <a:r>
              <a:rPr lang="en-US" altLang="en-US" sz="2400" i="1" dirty="0">
                <a:latin typeface="Arial" panose="020B0604020202020204" pitchFamily="34" charset="0"/>
              </a:rPr>
              <a:t> N</a:t>
            </a:r>
            <a:r>
              <a:rPr lang="en-US" altLang="en-US" sz="2400" dirty="0">
                <a:latin typeface="Arial" panose="020B0604020202020204" pitchFamily="34" charset="0"/>
              </a:rPr>
              <a:t>.</a:t>
            </a:r>
          </a:p>
        </p:txBody>
      </p:sp>
      <p:sp>
        <p:nvSpPr>
          <p:cNvPr id="348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3A6E821-51FB-4999-A63F-938FF576B108}" type="slidenum">
              <a:rPr lang="en-US" altLang="en-US" sz="1400">
                <a:latin typeface="Times New Roman" panose="02020603050405020304" pitchFamily="18" charset="0"/>
              </a:rPr>
              <a:pPr fontAlgn="base">
                <a:spcBef>
                  <a:spcPct val="0"/>
                </a:spcBef>
                <a:spcAft>
                  <a:spcPct val="0"/>
                </a:spcAft>
              </a:pPr>
              <a:t>20</a:t>
            </a:fld>
            <a:endParaRPr lang="en-US" altLang="en-US" sz="1400">
              <a:latin typeface="Times New Roman" panose="02020603050405020304" pitchFamily="18" charset="0"/>
            </a:endParaRPr>
          </a:p>
        </p:txBody>
      </p:sp>
      <p:pic>
        <p:nvPicPr>
          <p:cNvPr id="34821" name="Picture 6" descr="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017" y="1539081"/>
            <a:ext cx="5443538"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7"/>
          <p:cNvSpPr>
            <a:spLocks noGrp="1" noChangeArrowheads="1"/>
          </p:cNvSpPr>
          <p:nvPr>
            <p:ph type="title"/>
          </p:nvPr>
        </p:nvSpPr>
        <p:spPr>
          <a:xfrm>
            <a:off x="914400" y="1066800"/>
            <a:ext cx="5943600" cy="430213"/>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36867" name="Rectangle 3"/>
          <p:cNvSpPr>
            <a:spLocks noGrp="1" noChangeArrowheads="1"/>
          </p:cNvSpPr>
          <p:nvPr>
            <p:ph idx="1"/>
          </p:nvPr>
        </p:nvSpPr>
        <p:spPr>
          <a:xfrm>
            <a:off x="1295400" y="1905000"/>
            <a:ext cx="9829282" cy="3657600"/>
          </a:xfrm>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u="sng" dirty="0">
                <a:latin typeface="Arial" panose="020B0604020202020204" pitchFamily="34" charset="0"/>
              </a:rPr>
              <a:t>EXAMPLE 1:</a:t>
            </a:r>
            <a:r>
              <a:rPr lang="en-US" altLang="en-US" sz="2600" dirty="0">
                <a:latin typeface="Arial" panose="020B0604020202020204" pitchFamily="34" charset="0"/>
              </a:rPr>
              <a:t> Consider a word-addressable main memory consisting of four blocks, and a cache with two blocks, where each block is 4 words. </a:t>
            </a:r>
          </a:p>
          <a:p>
            <a:pPr>
              <a:spcBef>
                <a:spcPct val="30000"/>
              </a:spcBef>
            </a:pPr>
            <a:r>
              <a:rPr lang="en-US" altLang="en-US" sz="2600" dirty="0">
                <a:latin typeface="Arial" panose="020B0604020202020204" pitchFamily="34" charset="0"/>
              </a:rPr>
              <a:t>This means Block 0 and 2 of main memory map to Block 0 of cache, and Blocks 1 and 3 of main memory map to Block 1 of cache.</a:t>
            </a:r>
          </a:p>
          <a:p>
            <a:pPr>
              <a:spcBef>
                <a:spcPct val="30000"/>
              </a:spcBef>
            </a:pPr>
            <a:r>
              <a:rPr lang="en-US" altLang="en-US" sz="2600" dirty="0">
                <a:latin typeface="Arial" panose="020B0604020202020204" pitchFamily="34" charset="0"/>
              </a:rPr>
              <a:t>Using the tag, block, and offset fields, we can see how main memory maps to cache as follows.</a:t>
            </a:r>
          </a:p>
        </p:txBody>
      </p:sp>
      <p:sp>
        <p:nvSpPr>
          <p:cNvPr id="368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4C1BAB96-41E4-4389-A8F7-D43A90380713}" type="slidenum">
              <a:rPr lang="en-US" altLang="en-US" sz="1400">
                <a:latin typeface="Times New Roman" panose="02020603050405020304" pitchFamily="18" charset="0"/>
              </a:rPr>
              <a:pPr fontAlgn="base">
                <a:spcBef>
                  <a:spcPct val="0"/>
                </a:spcBef>
                <a:spcAft>
                  <a:spcPct val="0"/>
                </a:spcAft>
              </a:pPr>
              <a:t>21</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a:xfrm>
            <a:off x="609600" y="347662"/>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38915" name="Rectangle 2"/>
          <p:cNvSpPr>
            <a:spLocks noGrp="1" noChangeArrowheads="1"/>
          </p:cNvSpPr>
          <p:nvPr>
            <p:ph idx="1"/>
          </p:nvPr>
        </p:nvSpPr>
        <p:spPr>
          <a:xfrm>
            <a:off x="1310640" y="1178357"/>
            <a:ext cx="9448282" cy="3505200"/>
          </a:xfrm>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400" u="sng" dirty="0">
                <a:latin typeface="Arial" panose="020B0604020202020204" pitchFamily="34" charset="0"/>
              </a:rPr>
              <a:t>EXAMPLE 1</a:t>
            </a:r>
            <a:r>
              <a:rPr lang="en-US" altLang="en-US" sz="2400" dirty="0">
                <a:latin typeface="Arial" panose="020B0604020202020204" pitchFamily="34" charset="0"/>
              </a:rPr>
              <a:t> Consider a word-addressable main memory consisting of four blocks, and a cache with two blocks, where each block is 4 words. </a:t>
            </a:r>
          </a:p>
          <a:p>
            <a:pPr lvl="1">
              <a:lnSpc>
                <a:spcPct val="120000"/>
              </a:lnSpc>
              <a:spcBef>
                <a:spcPct val="30000"/>
              </a:spcBef>
            </a:pPr>
            <a:r>
              <a:rPr lang="en-US" altLang="en-US" sz="2000" dirty="0">
                <a:latin typeface="Arial" panose="020B0604020202020204" pitchFamily="34" charset="0"/>
              </a:rPr>
              <a:t>First, we need to determine the address format for mapping. Each block is 4 words, so the offset field must contain 2 bits; there are 2 blocks in cache, so the block field must contain 1 bit; this leaves 1 bit for the tag (as a main memory address has 4 bits because there are a total of 2</a:t>
            </a:r>
            <a:r>
              <a:rPr lang="en-US" altLang="en-US" baseline="30000" dirty="0">
                <a:latin typeface="Arial" panose="020B0604020202020204" pitchFamily="34" charset="0"/>
              </a:rPr>
              <a:t>4</a:t>
            </a:r>
            <a:r>
              <a:rPr lang="en-US" altLang="en-US" sz="2000" dirty="0">
                <a:latin typeface="Arial" panose="020B0604020202020204" pitchFamily="34" charset="0"/>
              </a:rPr>
              <a:t>=16 words).</a:t>
            </a:r>
          </a:p>
        </p:txBody>
      </p:sp>
      <p:sp>
        <p:nvSpPr>
          <p:cNvPr id="389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FEBED3EC-B9F4-4777-A011-E7E2C194D240}" type="slidenum">
              <a:rPr lang="en-US" altLang="en-US" sz="1400">
                <a:latin typeface="Times New Roman" panose="02020603050405020304" pitchFamily="18" charset="0"/>
              </a:rPr>
              <a:pPr fontAlgn="base">
                <a:spcBef>
                  <a:spcPct val="0"/>
                </a:spcBef>
                <a:spcAft>
                  <a:spcPct val="0"/>
                </a:spcAft>
              </a:pPr>
              <a:t>22</a:t>
            </a:fld>
            <a:endParaRPr lang="en-US" altLang="en-US" sz="1400">
              <a:latin typeface="Times New Roman" panose="02020603050405020304" pitchFamily="18" charset="0"/>
            </a:endParaRPr>
          </a:p>
        </p:txBody>
      </p:sp>
      <p:pic>
        <p:nvPicPr>
          <p:cNvPr id="38917" name="Picture 4" descr="17"/>
          <p:cNvPicPr>
            <a:picLocks noChangeAspect="1" noChangeArrowheads="1"/>
          </p:cNvPicPr>
          <p:nvPr/>
        </p:nvPicPr>
        <p:blipFill>
          <a:blip r:embed="rId3">
            <a:extLst>
              <a:ext uri="{28A0092B-C50C-407E-A947-70E740481C1C}">
                <a14:useLocalDpi xmlns:a14="http://schemas.microsoft.com/office/drawing/2010/main" val="0"/>
              </a:ext>
            </a:extLst>
          </a:blip>
          <a:srcRect t="9230"/>
          <a:stretch>
            <a:fillRect/>
          </a:stretch>
        </p:blipFill>
        <p:spPr bwMode="auto">
          <a:xfrm>
            <a:off x="2971800" y="4343400"/>
            <a:ext cx="58102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a:xfrm>
            <a:off x="838200" y="217488"/>
            <a:ext cx="5943600" cy="547687"/>
          </a:xfrm>
        </p:spPr>
        <p:txBody>
          <a:bodyPr>
            <a:normAutofit fontScale="90000"/>
          </a:bodyPr>
          <a:lstStyle/>
          <a:p>
            <a:pPr fontAlgn="auto">
              <a:spcAft>
                <a:spcPts val="0"/>
              </a:spcAft>
              <a:defRPr/>
            </a:pPr>
            <a:r>
              <a:rPr lang="en-US" altLang="en-US" dirty="0">
                <a:solidFill>
                  <a:schemeClr val="tx1">
                    <a:lumMod val="95000"/>
                    <a:lumOff val="5000"/>
                  </a:schemeClr>
                </a:solidFill>
              </a:rPr>
              <a:t> Cache Memory</a:t>
            </a:r>
          </a:p>
        </p:txBody>
      </p:sp>
      <p:sp>
        <p:nvSpPr>
          <p:cNvPr id="40963" name="Rectangle 2"/>
          <p:cNvSpPr>
            <a:spLocks noGrp="1" noChangeArrowheads="1"/>
          </p:cNvSpPr>
          <p:nvPr>
            <p:ph idx="1"/>
          </p:nvPr>
        </p:nvSpPr>
        <p:spPr>
          <a:xfrm>
            <a:off x="346731" y="1689755"/>
            <a:ext cx="5791200" cy="4064190"/>
          </a:xfrm>
          <a:extLst>
            <a:ext uri="{909E8E84-426E-40DD-AFC4-6F175D3DCCD1}">
              <a14:hiddenFill xmlns:a14="http://schemas.microsoft.com/office/drawing/2010/main">
                <a:solidFill>
                  <a:srgbClr val="E4F5FF"/>
                </a:solidFill>
              </a14:hiddenFill>
            </a:ext>
          </a:extLst>
        </p:spPr>
        <p:txBody>
          <a:bodyPr/>
          <a:lstStyle/>
          <a:p>
            <a:pPr marL="228600" indent="-228600">
              <a:spcBef>
                <a:spcPct val="30000"/>
              </a:spcBef>
            </a:pPr>
            <a:r>
              <a:rPr lang="en-US" altLang="en-US" sz="2400" u="sng" dirty="0">
                <a:latin typeface="Arial" panose="020B0604020202020204" pitchFamily="34" charset="0"/>
              </a:rPr>
              <a:t>EXAMPLE 1</a:t>
            </a:r>
            <a:r>
              <a:rPr lang="en-US" altLang="en-US" sz="2400" dirty="0">
                <a:latin typeface="Arial" panose="020B0604020202020204" pitchFamily="34" charset="0"/>
              </a:rPr>
              <a:t> Cont'd</a:t>
            </a:r>
          </a:p>
          <a:p>
            <a:pPr marL="571500" lvl="1" indent="-228600">
              <a:lnSpc>
                <a:spcPct val="120000"/>
              </a:lnSpc>
              <a:spcBef>
                <a:spcPct val="30000"/>
              </a:spcBef>
            </a:pPr>
            <a:r>
              <a:rPr lang="en-US" altLang="en-US" sz="2000" dirty="0">
                <a:latin typeface="Arial" panose="020B0604020202020204" pitchFamily="34" charset="0"/>
              </a:rPr>
              <a:t>Suppose we need to access main memory address 3</a:t>
            </a:r>
            <a:r>
              <a:rPr lang="en-US" altLang="en-US" baseline="-25000" dirty="0">
                <a:latin typeface="Arial" panose="020B0604020202020204" pitchFamily="34" charset="0"/>
              </a:rPr>
              <a:t>16</a:t>
            </a:r>
            <a:r>
              <a:rPr lang="en-US" altLang="en-US" sz="2000" dirty="0">
                <a:latin typeface="Arial" panose="020B0604020202020204" pitchFamily="34" charset="0"/>
              </a:rPr>
              <a:t> (0011 in binary). If we partition 0011 using the address format from Figure a, we get Figure b.</a:t>
            </a:r>
          </a:p>
          <a:p>
            <a:pPr marL="571500" lvl="1" indent="-228600">
              <a:lnSpc>
                <a:spcPct val="120000"/>
              </a:lnSpc>
              <a:spcBef>
                <a:spcPct val="30000"/>
              </a:spcBef>
            </a:pPr>
            <a:r>
              <a:rPr lang="en-US" altLang="en-US" sz="2000" dirty="0">
                <a:latin typeface="Arial" panose="020B0604020202020204" pitchFamily="34" charset="0"/>
              </a:rPr>
              <a:t>Thus, the main memory address 0011 maps to cache block 0.</a:t>
            </a:r>
          </a:p>
          <a:p>
            <a:pPr marL="571500" lvl="1" indent="-228600">
              <a:lnSpc>
                <a:spcPct val="120000"/>
              </a:lnSpc>
              <a:spcBef>
                <a:spcPct val="30000"/>
              </a:spcBef>
            </a:pPr>
            <a:r>
              <a:rPr lang="en-US" altLang="en-US" sz="2000" dirty="0">
                <a:latin typeface="Arial" panose="020B0604020202020204" pitchFamily="34" charset="0"/>
              </a:rPr>
              <a:t> Figure c shows this mapping, along with the tag that is also stored with the data.</a:t>
            </a:r>
          </a:p>
        </p:txBody>
      </p:sp>
      <p:sp>
        <p:nvSpPr>
          <p:cNvPr id="409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0F12BFD3-9E73-4CCB-BA92-E5F5891F066F}" type="slidenum">
              <a:rPr lang="en-US" altLang="en-US" sz="1400">
                <a:latin typeface="Times New Roman" panose="02020603050405020304" pitchFamily="18" charset="0"/>
              </a:rPr>
              <a:pPr fontAlgn="base">
                <a:spcBef>
                  <a:spcPct val="0"/>
                </a:spcBef>
                <a:spcAft>
                  <a:spcPct val="0"/>
                </a:spcAft>
              </a:pPr>
              <a:t>23</a:t>
            </a:fld>
            <a:endParaRPr lang="en-US" altLang="en-US" sz="1400">
              <a:latin typeface="Times New Roman" panose="02020603050405020304" pitchFamily="18" charset="0"/>
            </a:endParaRPr>
          </a:p>
        </p:txBody>
      </p:sp>
      <p:pic>
        <p:nvPicPr>
          <p:cNvPr id="40965" name="Picture 4" descr="17"/>
          <p:cNvPicPr>
            <a:picLocks noChangeAspect="1" noChangeArrowheads="1"/>
          </p:cNvPicPr>
          <p:nvPr/>
        </p:nvPicPr>
        <p:blipFill>
          <a:blip r:embed="rId3">
            <a:extLst>
              <a:ext uri="{28A0092B-C50C-407E-A947-70E740481C1C}">
                <a14:useLocalDpi xmlns:a14="http://schemas.microsoft.com/office/drawing/2010/main" val="0"/>
              </a:ext>
            </a:extLst>
          </a:blip>
          <a:srcRect t="9230" r="9677"/>
          <a:stretch>
            <a:fillRect/>
          </a:stretch>
        </p:blipFill>
        <p:spPr bwMode="auto">
          <a:xfrm>
            <a:off x="7390882" y="514350"/>
            <a:ext cx="37338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Oval 5"/>
          <p:cNvSpPr>
            <a:spLocks noChangeArrowheads="1"/>
          </p:cNvSpPr>
          <p:nvPr/>
        </p:nvSpPr>
        <p:spPr bwMode="auto">
          <a:xfrm>
            <a:off x="6324600" y="1200150"/>
            <a:ext cx="442913" cy="5191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algn="ctr" eaLnBrk="1" hangingPunct="1"/>
            <a:r>
              <a:rPr lang="en-US" altLang="en-US">
                <a:latin typeface="Arial" panose="020B0604020202020204" pitchFamily="34" charset="0"/>
              </a:rPr>
              <a:t>a</a:t>
            </a:r>
          </a:p>
        </p:txBody>
      </p:sp>
      <p:pic>
        <p:nvPicPr>
          <p:cNvPr id="40967" name="Picture 6" descr="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4219" y="1917035"/>
            <a:ext cx="366712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Oval 7"/>
          <p:cNvSpPr>
            <a:spLocks noChangeArrowheads="1"/>
          </p:cNvSpPr>
          <p:nvPr/>
        </p:nvSpPr>
        <p:spPr bwMode="auto">
          <a:xfrm>
            <a:off x="6324600" y="2208213"/>
            <a:ext cx="442913" cy="519112"/>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algn="ctr" eaLnBrk="1" hangingPunct="1"/>
            <a:r>
              <a:rPr lang="en-US" altLang="en-US">
                <a:latin typeface="Arial" panose="020B0604020202020204" pitchFamily="34" charset="0"/>
              </a:rPr>
              <a:t>b</a:t>
            </a:r>
          </a:p>
        </p:txBody>
      </p:sp>
      <p:pic>
        <p:nvPicPr>
          <p:cNvPr id="40970" name="Picture 11" descr="Fig6-4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7981" y="3041840"/>
            <a:ext cx="44196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Oval 9"/>
          <p:cNvSpPr>
            <a:spLocks noChangeArrowheads="1"/>
          </p:cNvSpPr>
          <p:nvPr/>
        </p:nvSpPr>
        <p:spPr bwMode="auto">
          <a:xfrm>
            <a:off x="6293643" y="4459477"/>
            <a:ext cx="442913" cy="5191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algn="ctr" eaLnBrk="1" hangingPunct="1"/>
            <a:r>
              <a:rPr lang="en-US" altLang="en-US" dirty="0">
                <a:latin typeface="Arial" panose="020B0604020202020204" pitchFamily="34" charset="0"/>
              </a:rPr>
              <a:t>c</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a:xfrm>
            <a:off x="914400" y="573595"/>
            <a:ext cx="5943600" cy="549275"/>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430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E550A9E9-0ECD-4C4B-A0CA-345BEBFE3CC8}" type="slidenum">
              <a:rPr lang="en-US" altLang="en-US" sz="1400">
                <a:latin typeface="Times New Roman" panose="02020603050405020304" pitchFamily="18" charset="0"/>
              </a:rPr>
              <a:pPr fontAlgn="base">
                <a:spcBef>
                  <a:spcPct val="0"/>
                </a:spcBef>
                <a:spcAft>
                  <a:spcPct val="0"/>
                </a:spcAft>
              </a:pPr>
              <a:t>24</a:t>
            </a:fld>
            <a:endParaRPr lang="en-US" altLang="en-US" sz="1400">
              <a:latin typeface="Times New Roman" panose="02020603050405020304" pitchFamily="18" charset="0"/>
            </a:endParaRPr>
          </a:p>
        </p:txBody>
      </p:sp>
      <p:sp>
        <p:nvSpPr>
          <p:cNvPr id="43012" name="Rectangle 15"/>
          <p:cNvSpPr>
            <a:spLocks noChangeArrowheads="1"/>
          </p:cNvSpPr>
          <p:nvPr/>
        </p:nvSpPr>
        <p:spPr bwMode="auto">
          <a:xfrm>
            <a:off x="5638800" y="4017963"/>
            <a:ext cx="4419600" cy="400050"/>
          </a:xfrm>
          <a:prstGeom prst="rect">
            <a:avLst/>
          </a:prstGeom>
          <a:solidFill>
            <a:srgbClr val="FFCC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endParaRPr lang="en-US" altLang="en-US" sz="2000">
              <a:latin typeface="Times New Roman" panose="02020603050405020304" pitchFamily="18" charset="0"/>
            </a:endParaRPr>
          </a:p>
        </p:txBody>
      </p:sp>
      <p:grpSp>
        <p:nvGrpSpPr>
          <p:cNvPr id="43013" name="Group 21"/>
          <p:cNvGrpSpPr>
            <a:grpSpLocks/>
          </p:cNvGrpSpPr>
          <p:nvPr/>
        </p:nvGrpSpPr>
        <p:grpSpPr bwMode="auto">
          <a:xfrm>
            <a:off x="5753100" y="1623726"/>
            <a:ext cx="4191000" cy="4065588"/>
            <a:chOff x="3024" y="655"/>
            <a:chExt cx="2640" cy="2561"/>
          </a:xfrm>
        </p:grpSpPr>
        <p:pic>
          <p:nvPicPr>
            <p:cNvPr id="43020" name="Picture 17" descr="19b"/>
            <p:cNvPicPr>
              <a:picLocks noChangeAspect="1" noChangeArrowheads="1"/>
            </p:cNvPicPr>
            <p:nvPr/>
          </p:nvPicPr>
          <p:blipFill>
            <a:blip r:embed="rId3">
              <a:extLst>
                <a:ext uri="{28A0092B-C50C-407E-A947-70E740481C1C}">
                  <a14:useLocalDpi xmlns:a14="http://schemas.microsoft.com/office/drawing/2010/main" val="0"/>
                </a:ext>
              </a:extLst>
            </a:blip>
            <a:srcRect l="3719" r="5042"/>
            <a:stretch>
              <a:fillRect/>
            </a:stretch>
          </p:blipFill>
          <p:spPr bwMode="auto">
            <a:xfrm>
              <a:off x="3024" y="1230"/>
              <a:ext cx="2640" cy="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Rectangle 19"/>
            <p:cNvSpPr>
              <a:spLocks noChangeArrowheads="1"/>
            </p:cNvSpPr>
            <p:nvPr/>
          </p:nvSpPr>
          <p:spPr bwMode="auto">
            <a:xfrm>
              <a:off x="3024" y="810"/>
              <a:ext cx="2640"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endParaRPr lang="en-US" altLang="en-US" sz="2000">
                <a:latin typeface="Times New Roman" panose="02020603050405020304" pitchFamily="18" charset="0"/>
              </a:endParaRPr>
            </a:p>
          </p:txBody>
        </p:sp>
        <p:pic>
          <p:nvPicPr>
            <p:cNvPr id="43022" name="Picture 13" descr="19a"/>
            <p:cNvPicPr>
              <a:picLocks noChangeAspect="1" noChangeArrowheads="1"/>
            </p:cNvPicPr>
            <p:nvPr/>
          </p:nvPicPr>
          <p:blipFill>
            <a:blip r:embed="rId4">
              <a:extLst>
                <a:ext uri="{28A0092B-C50C-407E-A947-70E740481C1C}">
                  <a14:useLocalDpi xmlns:a14="http://schemas.microsoft.com/office/drawing/2010/main" val="0"/>
                </a:ext>
              </a:extLst>
            </a:blip>
            <a:srcRect t="13933"/>
            <a:stretch>
              <a:fillRect/>
            </a:stretch>
          </p:blipFill>
          <p:spPr bwMode="auto">
            <a:xfrm>
              <a:off x="3168" y="655"/>
              <a:ext cx="2352"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14" name="Group 23"/>
          <p:cNvGrpSpPr>
            <a:grpSpLocks/>
          </p:cNvGrpSpPr>
          <p:nvPr/>
        </p:nvGrpSpPr>
        <p:grpSpPr bwMode="auto">
          <a:xfrm>
            <a:off x="862013" y="1714501"/>
            <a:ext cx="4419600" cy="4076700"/>
            <a:chOff x="207" y="624"/>
            <a:chExt cx="2784" cy="2568"/>
          </a:xfrm>
        </p:grpSpPr>
        <p:sp>
          <p:nvSpPr>
            <p:cNvPr id="43016" name="Rectangle 12"/>
            <p:cNvSpPr>
              <a:spLocks noChangeArrowheads="1"/>
            </p:cNvSpPr>
            <p:nvPr/>
          </p:nvSpPr>
          <p:spPr bwMode="auto">
            <a:xfrm>
              <a:off x="207" y="1746"/>
              <a:ext cx="2784" cy="25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endParaRPr lang="en-US" altLang="en-US" sz="2000">
                <a:latin typeface="Times New Roman" panose="02020603050405020304" pitchFamily="18" charset="0"/>
              </a:endParaRPr>
            </a:p>
          </p:txBody>
        </p:sp>
        <p:sp>
          <p:nvSpPr>
            <p:cNvPr id="43017" name="Rectangle 18"/>
            <p:cNvSpPr>
              <a:spLocks noChangeArrowheads="1"/>
            </p:cNvSpPr>
            <p:nvPr/>
          </p:nvSpPr>
          <p:spPr bwMode="auto">
            <a:xfrm>
              <a:off x="240" y="786"/>
              <a:ext cx="2640"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endParaRPr lang="en-US" altLang="en-US" sz="2000">
                <a:latin typeface="Times New Roman" panose="02020603050405020304" pitchFamily="18" charset="0"/>
              </a:endParaRPr>
            </a:p>
          </p:txBody>
        </p:sp>
        <p:pic>
          <p:nvPicPr>
            <p:cNvPr id="43018" name="Picture 6" descr="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624"/>
              <a:ext cx="2310"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Picture 22" descr="Fig6-4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1152"/>
              <a:ext cx="2688" cy="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7"/>
          <p:cNvSpPr>
            <a:spLocks noGrp="1" noChangeArrowheads="1"/>
          </p:cNvSpPr>
          <p:nvPr>
            <p:ph type="title"/>
          </p:nvPr>
        </p:nvSpPr>
        <p:spPr>
          <a:xfrm>
            <a:off x="473508" y="375191"/>
            <a:ext cx="5943600" cy="547687"/>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45059" name="Rectangle 3"/>
          <p:cNvSpPr>
            <a:spLocks noGrp="1" noChangeArrowheads="1"/>
          </p:cNvSpPr>
          <p:nvPr>
            <p:ph idx="1"/>
          </p:nvPr>
        </p:nvSpPr>
        <p:spPr>
          <a:xfrm>
            <a:off x="1752600" y="1080239"/>
            <a:ext cx="8305800" cy="3829050"/>
          </a:xfrm>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panose="020B0604020202020204" pitchFamily="34" charset="0"/>
              </a:rPr>
              <a:t>EXAMPLE 2</a:t>
            </a:r>
            <a:r>
              <a:rPr lang="en-US" altLang="en-US" sz="2400" dirty="0">
                <a:latin typeface="Arial" panose="020B0604020202020204" pitchFamily="34" charset="0"/>
              </a:rPr>
              <a:t> Assume a byte-addressable memory consists of </a:t>
            </a:r>
            <a:r>
              <a:rPr lang="en-US" altLang="en-US" sz="2400" dirty="0">
                <a:solidFill>
                  <a:srgbClr val="FF0000"/>
                </a:solidFill>
                <a:latin typeface="Arial" panose="020B0604020202020204" pitchFamily="34" charset="0"/>
              </a:rPr>
              <a:t>2</a:t>
            </a:r>
            <a:r>
              <a:rPr lang="en-US" altLang="en-US" sz="2400" baseline="30000" dirty="0">
                <a:solidFill>
                  <a:srgbClr val="FF0000"/>
                </a:solidFill>
                <a:latin typeface="Arial" panose="020B0604020202020204" pitchFamily="34" charset="0"/>
              </a:rPr>
              <a:t>14</a:t>
            </a:r>
            <a:r>
              <a:rPr lang="en-US" altLang="en-US" sz="2400" dirty="0">
                <a:solidFill>
                  <a:srgbClr val="FF0000"/>
                </a:solidFill>
                <a:latin typeface="Arial" panose="020B0604020202020204" pitchFamily="34" charset="0"/>
              </a:rPr>
              <a:t> bytes</a:t>
            </a:r>
            <a:r>
              <a:rPr lang="en-US" altLang="en-US" sz="2400" dirty="0">
                <a:latin typeface="Arial" panose="020B0604020202020204" pitchFamily="34" charset="0"/>
              </a:rPr>
              <a:t>, cache has </a:t>
            </a:r>
            <a:r>
              <a:rPr lang="en-US" altLang="en-US" sz="2400" dirty="0">
                <a:solidFill>
                  <a:srgbClr val="FF0000"/>
                </a:solidFill>
                <a:latin typeface="Arial" panose="020B0604020202020204" pitchFamily="34" charset="0"/>
              </a:rPr>
              <a:t>16 blocks</a:t>
            </a:r>
            <a:r>
              <a:rPr lang="en-US" altLang="en-US" sz="2400" dirty="0">
                <a:latin typeface="Arial" panose="020B0604020202020204" pitchFamily="34" charset="0"/>
              </a:rPr>
              <a:t>, and each block </a:t>
            </a:r>
            <a:r>
              <a:rPr lang="en-US" altLang="en-US" sz="2400" dirty="0">
                <a:solidFill>
                  <a:srgbClr val="FF0000"/>
                </a:solidFill>
                <a:latin typeface="Arial" panose="020B0604020202020204" pitchFamily="34" charset="0"/>
              </a:rPr>
              <a:t>has 8 bytes</a:t>
            </a:r>
            <a:r>
              <a:rPr lang="en-US" altLang="en-US" sz="2400" dirty="0">
                <a:latin typeface="Arial" panose="020B0604020202020204" pitchFamily="34" charset="0"/>
              </a:rPr>
              <a:t>. </a:t>
            </a:r>
          </a:p>
          <a:p>
            <a:pPr lvl="1">
              <a:spcBef>
                <a:spcPct val="10000"/>
              </a:spcBef>
            </a:pPr>
            <a:r>
              <a:rPr lang="en-US" altLang="en-US" sz="2200" dirty="0"/>
              <a:t>The number of memory blocks are:</a:t>
            </a:r>
          </a:p>
          <a:p>
            <a:pPr lvl="1">
              <a:spcBef>
                <a:spcPct val="30000"/>
              </a:spcBef>
            </a:pPr>
            <a:r>
              <a:rPr lang="en-US" altLang="en-US" sz="2200" dirty="0"/>
              <a:t>Each main memory address requires14 bits. Of this 14-bit address field, the rightmost </a:t>
            </a:r>
            <a:r>
              <a:rPr lang="en-US" altLang="en-US" sz="2200" dirty="0">
                <a:solidFill>
                  <a:srgbClr val="FF0000"/>
                </a:solidFill>
              </a:rPr>
              <a:t>3 bits </a:t>
            </a:r>
            <a:r>
              <a:rPr lang="en-US" altLang="en-US" sz="2200" dirty="0"/>
              <a:t>reflect the offset field </a:t>
            </a:r>
          </a:p>
          <a:p>
            <a:pPr lvl="1">
              <a:spcBef>
                <a:spcPct val="10000"/>
              </a:spcBef>
            </a:pPr>
            <a:r>
              <a:rPr lang="en-US" altLang="en-US" sz="2200" dirty="0"/>
              <a:t>We need 4 bits to select a specific block in cache, so the block field consists of the middle </a:t>
            </a:r>
            <a:r>
              <a:rPr lang="en-US" altLang="en-US" sz="2200" dirty="0">
                <a:solidFill>
                  <a:srgbClr val="FF0000"/>
                </a:solidFill>
              </a:rPr>
              <a:t>4 bits</a:t>
            </a:r>
            <a:r>
              <a:rPr lang="en-US" altLang="en-US" sz="2200" dirty="0"/>
              <a:t>. </a:t>
            </a:r>
          </a:p>
          <a:p>
            <a:pPr lvl="1">
              <a:spcBef>
                <a:spcPct val="10000"/>
              </a:spcBef>
            </a:pPr>
            <a:r>
              <a:rPr lang="en-US" altLang="en-US" sz="2200" dirty="0"/>
              <a:t>The remaining 7 bits make up the tag field. </a:t>
            </a:r>
          </a:p>
        </p:txBody>
      </p:sp>
      <p:sp>
        <p:nvSpPr>
          <p:cNvPr id="450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41028FFD-4E0E-401F-8A04-1BF517A9679A}" type="slidenum">
              <a:rPr lang="en-US" altLang="en-US" sz="1400">
                <a:latin typeface="Times New Roman" panose="02020603050405020304" pitchFamily="18" charset="0"/>
              </a:rPr>
              <a:pPr fontAlgn="base">
                <a:spcBef>
                  <a:spcPct val="0"/>
                </a:spcBef>
                <a:spcAft>
                  <a:spcPct val="0"/>
                </a:spcAft>
              </a:pPr>
              <a:t>25</a:t>
            </a:fld>
            <a:endParaRPr lang="en-US" altLang="en-US" sz="1400">
              <a:latin typeface="Times New Roman" panose="02020603050405020304" pitchFamily="18" charset="0"/>
            </a:endParaRPr>
          </a:p>
        </p:txBody>
      </p:sp>
      <p:pic>
        <p:nvPicPr>
          <p:cNvPr id="45061" name="Picture 8" descr="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108" y="1860065"/>
            <a:ext cx="1219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9" descr="20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818" y="4623885"/>
            <a:ext cx="4297363"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
          <p:cNvSpPr>
            <a:spLocks noGrp="1" noChangeArrowheads="1"/>
          </p:cNvSpPr>
          <p:nvPr>
            <p:ph type="title"/>
          </p:nvPr>
        </p:nvSpPr>
        <p:spPr>
          <a:xfrm>
            <a:off x="914400"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47107" name="Rectangle 3"/>
          <p:cNvSpPr>
            <a:spLocks noGrp="1" noChangeArrowheads="1"/>
          </p:cNvSpPr>
          <p:nvPr>
            <p:ph idx="1"/>
          </p:nvPr>
        </p:nvSpPr>
        <p:spPr>
          <a:xfrm>
            <a:off x="914400" y="1752600"/>
            <a:ext cx="10515600" cy="4038600"/>
          </a:xfrm>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panose="020B0604020202020204" pitchFamily="34" charset="0"/>
              </a:rPr>
              <a:t>In summary, direct mapped cache maps main memory blocks in a modular fashion to cache blocks. The mapping depends on:</a:t>
            </a:r>
          </a:p>
          <a:p>
            <a:pPr>
              <a:spcBef>
                <a:spcPct val="10000"/>
              </a:spcBef>
            </a:pPr>
            <a:endParaRPr lang="en-US" altLang="en-US" sz="2600" dirty="0">
              <a:latin typeface="Arial" panose="020B0604020202020204" pitchFamily="34" charset="0"/>
            </a:endParaRPr>
          </a:p>
          <a:p>
            <a:pPr>
              <a:spcBef>
                <a:spcPct val="10000"/>
              </a:spcBef>
            </a:pPr>
            <a:r>
              <a:rPr lang="en-US" altLang="en-US" sz="2600" dirty="0">
                <a:latin typeface="Arial" panose="020B0604020202020204" pitchFamily="34" charset="0"/>
              </a:rPr>
              <a:t>The number of bits in the main memory address (how many addresses exist in main memory)</a:t>
            </a:r>
          </a:p>
          <a:p>
            <a:pPr>
              <a:spcBef>
                <a:spcPct val="10000"/>
              </a:spcBef>
            </a:pPr>
            <a:r>
              <a:rPr lang="en-US" altLang="en-US" sz="2600" dirty="0">
                <a:latin typeface="Arial" panose="020B0604020202020204" pitchFamily="34" charset="0"/>
              </a:rPr>
              <a:t>The number of blocks are in cache (which determines the size of the block field)</a:t>
            </a:r>
          </a:p>
          <a:p>
            <a:pPr>
              <a:spcBef>
                <a:spcPct val="10000"/>
              </a:spcBef>
            </a:pPr>
            <a:r>
              <a:rPr lang="en-US" altLang="en-US" sz="2600" dirty="0">
                <a:latin typeface="Arial" panose="020B0604020202020204" pitchFamily="34" charset="0"/>
              </a:rPr>
              <a:t>How many addresses (either bytes or words) are in a block (which determines the size of the offset field)</a:t>
            </a:r>
          </a:p>
        </p:txBody>
      </p:sp>
      <p:sp>
        <p:nvSpPr>
          <p:cNvPr id="471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246125D7-93AE-4598-908F-D664574E8DAD}" type="slidenum">
              <a:rPr lang="en-US" altLang="en-US" sz="1400">
                <a:latin typeface="Times New Roman" panose="02020603050405020304" pitchFamily="18" charset="0"/>
              </a:rPr>
              <a:pPr fontAlgn="base">
                <a:spcBef>
                  <a:spcPct val="0"/>
                </a:spcBef>
                <a:spcAft>
                  <a:spcPct val="0"/>
                </a:spcAft>
              </a:pPr>
              <a:t>26</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5"/>
          <p:cNvSpPr>
            <a:spLocks noGrp="1" noChangeArrowheads="1"/>
          </p:cNvSpPr>
          <p:nvPr>
            <p:ph type="title"/>
          </p:nvPr>
        </p:nvSpPr>
        <p:spPr>
          <a:xfrm>
            <a:off x="9906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49155" name="Rectangle 3"/>
          <p:cNvSpPr>
            <a:spLocks noGrp="1" noChangeArrowheads="1"/>
          </p:cNvSpPr>
          <p:nvPr>
            <p:ph idx="1"/>
          </p:nvPr>
        </p:nvSpPr>
        <p:spPr>
          <a:xfrm>
            <a:off x="1295400" y="2189163"/>
            <a:ext cx="10134600" cy="42672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panose="020B0604020202020204" pitchFamily="34" charset="0"/>
              </a:rPr>
              <a:t>Suppose instead of placing memory blocks in specific cache locations based on memory address, we could allow a block to go anywhere in cache.</a:t>
            </a:r>
          </a:p>
          <a:p>
            <a:pPr>
              <a:spcBef>
                <a:spcPct val="40000"/>
              </a:spcBef>
            </a:pPr>
            <a:r>
              <a:rPr lang="en-US" altLang="en-US" sz="2600" dirty="0">
                <a:latin typeface="Arial" panose="020B0604020202020204" pitchFamily="34" charset="0"/>
              </a:rPr>
              <a:t>In this way, cache would have to fill up before any blocks are evicted.</a:t>
            </a:r>
          </a:p>
          <a:p>
            <a:pPr>
              <a:spcBef>
                <a:spcPct val="40000"/>
              </a:spcBef>
            </a:pPr>
            <a:r>
              <a:rPr lang="en-US" altLang="en-US" sz="2600" dirty="0">
                <a:latin typeface="Arial" panose="020B0604020202020204" pitchFamily="34" charset="0"/>
              </a:rPr>
              <a:t>This is how </a:t>
            </a:r>
            <a:r>
              <a:rPr lang="en-US" altLang="en-US" sz="2600" i="1" dirty="0">
                <a:solidFill>
                  <a:srgbClr val="FF0000"/>
                </a:solidFill>
                <a:latin typeface="Arial" panose="020B0604020202020204" pitchFamily="34" charset="0"/>
              </a:rPr>
              <a:t>fully associative</a:t>
            </a:r>
            <a:r>
              <a:rPr lang="en-US" altLang="en-US" sz="2600" dirty="0">
                <a:solidFill>
                  <a:srgbClr val="FF0000"/>
                </a:solidFill>
                <a:latin typeface="Arial" panose="020B0604020202020204" pitchFamily="34" charset="0"/>
              </a:rPr>
              <a:t> cache Mapping </a:t>
            </a:r>
            <a:r>
              <a:rPr lang="en-US" altLang="en-US" sz="2600" dirty="0">
                <a:latin typeface="Arial" panose="020B0604020202020204" pitchFamily="34" charset="0"/>
              </a:rPr>
              <a:t>works.  </a:t>
            </a:r>
          </a:p>
          <a:p>
            <a:pPr>
              <a:spcBef>
                <a:spcPct val="40000"/>
              </a:spcBef>
            </a:pPr>
            <a:r>
              <a:rPr lang="en-US" altLang="en-US" sz="2600" dirty="0">
                <a:latin typeface="Arial" panose="020B0604020202020204" pitchFamily="34" charset="0"/>
              </a:rPr>
              <a:t>A memory address is partitioned into only two fields: the tag and the word.</a:t>
            </a:r>
          </a:p>
        </p:txBody>
      </p:sp>
      <p:sp>
        <p:nvSpPr>
          <p:cNvPr id="491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8606C37C-E4D1-4B6F-999A-DD3D31CA1CAE}" type="slidenum">
              <a:rPr lang="en-US" altLang="en-US" sz="1400">
                <a:latin typeface="Times New Roman" panose="02020603050405020304" pitchFamily="18" charset="0"/>
              </a:rPr>
              <a:pPr fontAlgn="base">
                <a:spcBef>
                  <a:spcPct val="0"/>
                </a:spcBef>
                <a:spcAft>
                  <a:spcPct val="0"/>
                </a:spcAft>
              </a:pPr>
              <a:t>27</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Grp="1" noChangeArrowheads="1"/>
          </p:cNvSpPr>
          <p:nvPr>
            <p:ph type="title"/>
          </p:nvPr>
        </p:nvSpPr>
        <p:spPr>
          <a:xfrm>
            <a:off x="838200" y="303497"/>
            <a:ext cx="5943600" cy="547687"/>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51203" name="Rectangle 3"/>
          <p:cNvSpPr>
            <a:spLocks noGrp="1" noChangeArrowheads="1"/>
          </p:cNvSpPr>
          <p:nvPr>
            <p:ph idx="1"/>
          </p:nvPr>
        </p:nvSpPr>
        <p:spPr>
          <a:xfrm>
            <a:off x="474094" y="1124204"/>
            <a:ext cx="11032106" cy="4572000"/>
          </a:xfrm>
          <a:extLst>
            <a:ext uri="{909E8E84-426E-40DD-AFC4-6F175D3DCCD1}">
              <a14:hiddenFill xmlns:a14="http://schemas.microsoft.com/office/drawing/2010/main">
                <a:solidFill>
                  <a:srgbClr val="E4F5FF"/>
                </a:solidFill>
              </a14:hiddenFill>
            </a:ext>
          </a:extLst>
        </p:spPr>
        <p:txBody>
          <a:bodyPr>
            <a:normAutofit fontScale="92500" lnSpcReduction="20000"/>
          </a:bodyPr>
          <a:lstStyle/>
          <a:p>
            <a:pPr>
              <a:spcBef>
                <a:spcPct val="40000"/>
              </a:spcBef>
            </a:pPr>
            <a:r>
              <a:rPr lang="en-US" altLang="en-US" sz="2600" dirty="0">
                <a:latin typeface="Arial" panose="020B0604020202020204" pitchFamily="34" charset="0"/>
              </a:rPr>
              <a:t>Suppose, as before, we have 14-bit memory addresses and a cache with </a:t>
            </a:r>
            <a:r>
              <a:rPr lang="en-US" altLang="en-US" sz="2600" dirty="0">
                <a:solidFill>
                  <a:srgbClr val="FF0000"/>
                </a:solidFill>
                <a:latin typeface="Arial" panose="020B0604020202020204" pitchFamily="34" charset="0"/>
              </a:rPr>
              <a:t>16 blocks</a:t>
            </a:r>
            <a:r>
              <a:rPr lang="en-US" altLang="en-US" sz="2600" dirty="0">
                <a:latin typeface="Arial" panose="020B0604020202020204" pitchFamily="34" charset="0"/>
              </a:rPr>
              <a:t>, each </a:t>
            </a:r>
            <a:r>
              <a:rPr lang="en-US" altLang="en-US" sz="2600" dirty="0">
                <a:solidFill>
                  <a:srgbClr val="FF0000"/>
                </a:solidFill>
                <a:latin typeface="Arial" panose="020B0604020202020204" pitchFamily="34" charset="0"/>
              </a:rPr>
              <a:t>block of size 8.  </a:t>
            </a:r>
            <a:r>
              <a:rPr lang="en-US" altLang="en-US" sz="2600" dirty="0">
                <a:latin typeface="Arial" panose="020B0604020202020204" pitchFamily="34" charset="0"/>
              </a:rPr>
              <a:t>The field format of a memory reference is:</a:t>
            </a:r>
          </a:p>
          <a:p>
            <a:endParaRPr lang="en-US" altLang="en-US" sz="2600" dirty="0">
              <a:latin typeface="Arial" panose="020B0604020202020204" pitchFamily="34" charset="0"/>
            </a:endParaRPr>
          </a:p>
          <a:p>
            <a:endParaRPr lang="en-US" altLang="en-US" sz="2600" dirty="0">
              <a:latin typeface="Arial" panose="020B0604020202020204" pitchFamily="34" charset="0"/>
            </a:endParaRPr>
          </a:p>
          <a:p>
            <a:endParaRPr lang="en-US" altLang="en-US" sz="2600" dirty="0">
              <a:latin typeface="Arial" panose="020B0604020202020204" pitchFamily="34" charset="0"/>
            </a:endParaRPr>
          </a:p>
          <a:p>
            <a:endParaRPr lang="en-US" altLang="en-US" sz="2600" dirty="0">
              <a:latin typeface="Arial" panose="020B0604020202020204" pitchFamily="34" charset="0"/>
            </a:endParaRPr>
          </a:p>
          <a:p>
            <a:endParaRPr lang="en-US" altLang="en-US" sz="2600" dirty="0">
              <a:latin typeface="Arial" panose="020B0604020202020204" pitchFamily="34" charset="0"/>
            </a:endParaRPr>
          </a:p>
          <a:p>
            <a:endParaRPr lang="en-US" altLang="en-US" sz="2600" dirty="0">
              <a:latin typeface="Arial" panose="020B0604020202020204" pitchFamily="34" charset="0"/>
            </a:endParaRPr>
          </a:p>
          <a:p>
            <a:pPr>
              <a:spcBef>
                <a:spcPct val="40000"/>
              </a:spcBef>
            </a:pPr>
            <a:r>
              <a:rPr lang="en-US" altLang="en-US" sz="2600" dirty="0">
                <a:latin typeface="Arial" panose="020B0604020202020204" pitchFamily="34" charset="0"/>
              </a:rPr>
              <a:t>When the cache is searched, all tags are searched in parallel to retrieve the data quickly.</a:t>
            </a:r>
          </a:p>
          <a:p>
            <a:r>
              <a:rPr lang="en-US" altLang="en-US" sz="2600" dirty="0">
                <a:latin typeface="Arial" panose="020B0604020202020204" pitchFamily="34" charset="0"/>
              </a:rPr>
              <a:t>This requires special, costly hardware.</a:t>
            </a:r>
          </a:p>
        </p:txBody>
      </p:sp>
      <p:sp>
        <p:nvSpPr>
          <p:cNvPr id="512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A05AC4CD-5860-4D77-A5A5-DD365949D25F}" type="slidenum">
              <a:rPr lang="en-US" altLang="en-US" sz="1400">
                <a:latin typeface="Times New Roman" panose="02020603050405020304" pitchFamily="18" charset="0"/>
              </a:rPr>
              <a:pPr fontAlgn="base">
                <a:spcBef>
                  <a:spcPct val="0"/>
                </a:spcBef>
                <a:spcAft>
                  <a:spcPct val="0"/>
                </a:spcAft>
              </a:pPr>
              <a:t>28</a:t>
            </a:fld>
            <a:endParaRPr lang="en-US" altLang="en-US" sz="1400">
              <a:latin typeface="Times New Roman" panose="02020603050405020304" pitchFamily="18" charset="0"/>
            </a:endParaRPr>
          </a:p>
        </p:txBody>
      </p:sp>
      <p:pic>
        <p:nvPicPr>
          <p:cNvPr id="51205" name="Picture 7" descr="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524827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7"/>
          <p:cNvSpPr>
            <a:spLocks noGrp="1" noChangeArrowheads="1"/>
          </p:cNvSpPr>
          <p:nvPr>
            <p:ph type="title"/>
          </p:nvPr>
        </p:nvSpPr>
        <p:spPr>
          <a:xfrm>
            <a:off x="609600" y="533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53251" name="Rectangle 3"/>
          <p:cNvSpPr>
            <a:spLocks noGrp="1" noChangeArrowheads="1"/>
          </p:cNvSpPr>
          <p:nvPr>
            <p:ph idx="1"/>
          </p:nvPr>
        </p:nvSpPr>
        <p:spPr>
          <a:xfrm>
            <a:off x="1157722" y="1676400"/>
            <a:ext cx="9601200" cy="42672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panose="020B0604020202020204" pitchFamily="34" charset="0"/>
              </a:rPr>
              <a:t>You will recall that direct mapped cache evicts a block whenever another memory reference needs that block.</a:t>
            </a:r>
          </a:p>
          <a:p>
            <a:r>
              <a:rPr lang="en-US" altLang="en-US" sz="2600" dirty="0">
                <a:latin typeface="Arial" panose="020B0604020202020204" pitchFamily="34" charset="0"/>
              </a:rPr>
              <a:t>With fully associative cache, we have no such mapping, thus we must devise an algorithm to determine which block to evict from the cache.</a:t>
            </a:r>
          </a:p>
          <a:p>
            <a:r>
              <a:rPr lang="en-US" altLang="en-US" sz="2600" dirty="0">
                <a:latin typeface="Arial" panose="020B0604020202020204" pitchFamily="34" charset="0"/>
              </a:rPr>
              <a:t>The block that is evicted is the </a:t>
            </a:r>
            <a:r>
              <a:rPr lang="en-US" altLang="en-US" sz="2600" i="1" dirty="0">
                <a:solidFill>
                  <a:srgbClr val="FF0000"/>
                </a:solidFill>
                <a:latin typeface="Arial" panose="020B0604020202020204" pitchFamily="34" charset="0"/>
              </a:rPr>
              <a:t>victim block</a:t>
            </a:r>
            <a:r>
              <a:rPr lang="en-US" altLang="en-US" sz="2600" dirty="0">
                <a:latin typeface="Arial" panose="020B0604020202020204" pitchFamily="34" charset="0"/>
              </a:rPr>
              <a:t>.</a:t>
            </a:r>
          </a:p>
          <a:p>
            <a:r>
              <a:rPr lang="en-US" altLang="en-US" sz="2600" dirty="0">
                <a:latin typeface="Arial" panose="020B0604020202020204" pitchFamily="34" charset="0"/>
              </a:rPr>
              <a:t>There are a number of ways to pick a </a:t>
            </a:r>
            <a:r>
              <a:rPr lang="en-US" altLang="en-US" sz="2600" dirty="0">
                <a:solidFill>
                  <a:srgbClr val="FF0000"/>
                </a:solidFill>
                <a:latin typeface="Arial" panose="020B0604020202020204" pitchFamily="34" charset="0"/>
              </a:rPr>
              <a:t>victim</a:t>
            </a:r>
          </a:p>
        </p:txBody>
      </p:sp>
      <p:sp>
        <p:nvSpPr>
          <p:cNvPr id="532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02B5C646-AB42-4613-92F4-F832CD457591}" type="slidenum">
              <a:rPr lang="en-US" altLang="en-US" sz="1400">
                <a:latin typeface="Times New Roman" panose="02020603050405020304" pitchFamily="18" charset="0"/>
              </a:rPr>
              <a:pPr fontAlgn="base">
                <a:spcBef>
                  <a:spcPct val="0"/>
                </a:spcBef>
                <a:spcAft>
                  <a:spcPct val="0"/>
                </a:spcAft>
              </a:pPr>
              <a:t>29</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955675" y="990600"/>
            <a:ext cx="5715000" cy="547688"/>
          </a:xfrm>
        </p:spPr>
        <p:txBody>
          <a:bodyPr>
            <a:normAutofit fontScale="90000"/>
          </a:bodyPr>
          <a:lstStyle/>
          <a:p>
            <a:pPr fontAlgn="auto">
              <a:spcAft>
                <a:spcPts val="0"/>
              </a:spcAft>
              <a:defRPr/>
            </a:pPr>
            <a:r>
              <a:rPr lang="en-US" altLang="en-US" dirty="0">
                <a:solidFill>
                  <a:schemeClr val="tx1">
                    <a:lumMod val="95000"/>
                    <a:lumOff val="5000"/>
                  </a:schemeClr>
                </a:solidFill>
              </a:rPr>
              <a:t>Objectives</a:t>
            </a:r>
          </a:p>
        </p:txBody>
      </p:sp>
      <p:sp>
        <p:nvSpPr>
          <p:cNvPr id="9219" name="Rectangle 4"/>
          <p:cNvSpPr>
            <a:spLocks noGrp="1" noChangeArrowheads="1"/>
          </p:cNvSpPr>
          <p:nvPr>
            <p:ph idx="1"/>
          </p:nvPr>
        </p:nvSpPr>
        <p:spPr>
          <a:xfrm>
            <a:off x="990600" y="2203450"/>
            <a:ext cx="10134600" cy="3130550"/>
          </a:xfrm>
          <a:extLst>
            <a:ext uri="{909E8E84-426E-40DD-AFC4-6F175D3DCCD1}">
              <a14:hiddenFill xmlns:a14="http://schemas.microsoft.com/office/drawing/2010/main">
                <a:solidFill>
                  <a:srgbClr val="E4F5FF"/>
                </a:solidFill>
              </a14:hiddenFill>
            </a:ext>
          </a:extLst>
        </p:spPr>
        <p:txBody>
          <a:bodyPr/>
          <a:lstStyle/>
          <a:p>
            <a:pPr>
              <a:lnSpc>
                <a:spcPct val="120000"/>
              </a:lnSpc>
            </a:pPr>
            <a:r>
              <a:rPr lang="en-US" altLang="en-US" sz="2600" dirty="0">
                <a:latin typeface="Arial" panose="020B0604020202020204" pitchFamily="34" charset="0"/>
              </a:rPr>
              <a:t>Master the concepts of hierarchical memory organization.</a:t>
            </a:r>
          </a:p>
          <a:p>
            <a:pPr>
              <a:lnSpc>
                <a:spcPct val="120000"/>
              </a:lnSpc>
            </a:pPr>
            <a:r>
              <a:rPr lang="en-US" altLang="en-US" sz="2600" dirty="0">
                <a:latin typeface="Arial" panose="020B0604020202020204" pitchFamily="34" charset="0"/>
              </a:rPr>
              <a:t>Understand how each level of memory contributes to system performance, and how the performance is measured.</a:t>
            </a:r>
          </a:p>
          <a:p>
            <a:pPr>
              <a:lnSpc>
                <a:spcPct val="120000"/>
              </a:lnSpc>
            </a:pPr>
            <a:r>
              <a:rPr lang="en-US" altLang="en-US" sz="2600" dirty="0">
                <a:latin typeface="Arial" panose="020B0604020202020204" pitchFamily="34" charset="0"/>
              </a:rPr>
              <a:t>Master the concepts behind cache memory, virtual memory, memory segmentation, paging and address translation.</a:t>
            </a:r>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76E10D4-2080-41E1-A072-D301B3B7B5B3}" type="slidenum">
              <a:rPr lang="en-US" altLang="en-US" sz="1400">
                <a:latin typeface="Times New Roman" panose="02020603050405020304" pitchFamily="18" charset="0"/>
              </a:rPr>
              <a:pPr fontAlgn="base">
                <a:spcBef>
                  <a:spcPct val="0"/>
                </a:spcBef>
                <a:spcAft>
                  <a:spcPct val="0"/>
                </a:spcAft>
              </a:pPr>
              <a:t>3</a:t>
            </a:fld>
            <a:endParaRPr lang="en-US"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
          <p:cNvSpPr>
            <a:spLocks noGrp="1" noChangeArrowheads="1"/>
          </p:cNvSpPr>
          <p:nvPr>
            <p:ph type="title"/>
          </p:nvPr>
        </p:nvSpPr>
        <p:spPr>
          <a:xfrm>
            <a:off x="536864" y="4572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55299" name="Rectangle 3"/>
          <p:cNvSpPr>
            <a:spLocks noGrp="1" noChangeArrowheads="1"/>
          </p:cNvSpPr>
          <p:nvPr>
            <p:ph idx="1"/>
          </p:nvPr>
        </p:nvSpPr>
        <p:spPr>
          <a:xfrm>
            <a:off x="1142482" y="1279130"/>
            <a:ext cx="9982200" cy="47244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solidFill>
                  <a:srgbClr val="FF0000"/>
                </a:solidFill>
                <a:latin typeface="Arial" panose="020B0604020202020204" pitchFamily="34" charset="0"/>
              </a:rPr>
              <a:t>Set associative cache Mapping  </a:t>
            </a:r>
            <a:r>
              <a:rPr lang="en-US" altLang="en-US" sz="2600" dirty="0">
                <a:latin typeface="Arial" panose="020B0604020202020204" pitchFamily="34" charset="0"/>
              </a:rPr>
              <a:t>combines the ideas of direct mapped cache and fully associative cache.</a:t>
            </a:r>
          </a:p>
          <a:p>
            <a:r>
              <a:rPr lang="en-US" altLang="en-US" sz="2600" dirty="0">
                <a:latin typeface="Arial" panose="020B0604020202020204" pitchFamily="34" charset="0"/>
              </a:rPr>
              <a:t>An </a:t>
            </a:r>
            <a:r>
              <a:rPr lang="en-US" altLang="en-US" sz="2600" i="1" dirty="0">
                <a:latin typeface="Arial" panose="020B0604020202020204" pitchFamily="34" charset="0"/>
              </a:rPr>
              <a:t>N</a:t>
            </a:r>
            <a:r>
              <a:rPr lang="en-US" altLang="en-US" sz="2600" dirty="0">
                <a:latin typeface="Arial" panose="020B0604020202020204" pitchFamily="34" charset="0"/>
              </a:rPr>
              <a:t>-way set associative cache mapping is like direct mapped cache in that a memory reference maps to a particular location in cache.</a:t>
            </a:r>
          </a:p>
          <a:p>
            <a:r>
              <a:rPr lang="en-US" altLang="en-US" sz="2600" dirty="0">
                <a:latin typeface="Arial" panose="020B0604020202020204" pitchFamily="34" charset="0"/>
              </a:rPr>
              <a:t>Unlike direct mapped cache, a memory reference maps to a set of several cache blocks, similar to the way in which fully associative cache works.</a:t>
            </a:r>
          </a:p>
          <a:p>
            <a:r>
              <a:rPr lang="en-US" altLang="en-US" sz="2600" dirty="0">
                <a:latin typeface="Arial" panose="020B0604020202020204" pitchFamily="34" charset="0"/>
              </a:rPr>
              <a:t>Instead of mapping anywhere in the entire cache, a memory reference can map only to the subset of cache slots.</a:t>
            </a:r>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05387887-08E6-4006-ACE1-F06B1493AFEA}" type="slidenum">
              <a:rPr lang="en-US" altLang="en-US" sz="1400">
                <a:latin typeface="Times New Roman" panose="02020603050405020304" pitchFamily="18" charset="0"/>
              </a:rPr>
              <a:pPr fontAlgn="base">
                <a:spcBef>
                  <a:spcPct val="0"/>
                </a:spcBef>
                <a:spcAft>
                  <a:spcPct val="0"/>
                </a:spcAft>
              </a:pPr>
              <a:t>30</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6"/>
          <p:cNvSpPr>
            <a:spLocks noGrp="1" noChangeArrowheads="1"/>
          </p:cNvSpPr>
          <p:nvPr>
            <p:ph type="title"/>
          </p:nvPr>
        </p:nvSpPr>
        <p:spPr>
          <a:xfrm>
            <a:off x="533400" y="327998"/>
            <a:ext cx="5943600" cy="547687"/>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57347" name="Rectangle 3"/>
          <p:cNvSpPr>
            <a:spLocks noGrp="1" noChangeArrowheads="1"/>
          </p:cNvSpPr>
          <p:nvPr>
            <p:ph idx="1"/>
          </p:nvPr>
        </p:nvSpPr>
        <p:spPr>
          <a:xfrm>
            <a:off x="1143000" y="1034580"/>
            <a:ext cx="8305800" cy="9906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400" dirty="0">
                <a:latin typeface="Arial" panose="020B0604020202020204" pitchFamily="34" charset="0"/>
              </a:rPr>
              <a:t>The number of cache blocks per set in set associative cache varies according to overall system design.</a:t>
            </a:r>
          </a:p>
        </p:txBody>
      </p:sp>
      <p:sp>
        <p:nvSpPr>
          <p:cNvPr id="573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3E2F0672-1CBA-4BFE-96E8-95E661C4A304}" type="slidenum">
              <a:rPr lang="en-US" altLang="en-US" sz="1400">
                <a:latin typeface="Times New Roman" panose="02020603050405020304" pitchFamily="18" charset="0"/>
              </a:rPr>
              <a:pPr fontAlgn="base">
                <a:spcBef>
                  <a:spcPct val="0"/>
                </a:spcBef>
                <a:spcAft>
                  <a:spcPct val="0"/>
                </a:spcAft>
              </a:pPr>
              <a:t>31</a:t>
            </a:fld>
            <a:endParaRPr lang="en-US" altLang="en-US" sz="1400">
              <a:latin typeface="Times New Roman" panose="02020603050405020304" pitchFamily="18" charset="0"/>
            </a:endParaRPr>
          </a:p>
        </p:txBody>
      </p:sp>
      <p:pic>
        <p:nvPicPr>
          <p:cNvPr id="57349" name="Picture 9" descr="2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72837"/>
            <a:ext cx="461486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10" descr="26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1705912"/>
            <a:ext cx="29368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Text Box 11"/>
          <p:cNvSpPr txBox="1">
            <a:spLocks noChangeArrowheads="1"/>
          </p:cNvSpPr>
          <p:nvPr/>
        </p:nvSpPr>
        <p:spPr bwMode="auto">
          <a:xfrm>
            <a:off x="1600200" y="2110724"/>
            <a:ext cx="51054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571500" indent="-11430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lvl="1" eaLnBrk="1" hangingPunct="1">
              <a:buFont typeface="Times New Roman" panose="02020603050405020304" pitchFamily="18" charset="0"/>
              <a:buChar char="–"/>
            </a:pPr>
            <a:r>
              <a:rPr lang="en-US" altLang="en-US" sz="2000" dirty="0">
                <a:latin typeface="Times New Roman" panose="02020603050405020304" pitchFamily="18" charset="0"/>
              </a:rPr>
              <a:t>  For example, a 2-way set associative cache can be conceptualized as shown in the schematic below.</a:t>
            </a:r>
          </a:p>
          <a:p>
            <a:pPr lvl="1" eaLnBrk="1" hangingPunct="1">
              <a:buFont typeface="Times New Roman" panose="02020603050405020304" pitchFamily="18" charset="0"/>
              <a:buChar char="–"/>
            </a:pPr>
            <a:r>
              <a:rPr lang="en-US" altLang="en-US" sz="2000" dirty="0">
                <a:latin typeface="Times New Roman" panose="02020603050405020304" pitchFamily="18" charset="0"/>
              </a:rPr>
              <a:t>  Each set contains two different memory blocks.</a:t>
            </a:r>
          </a:p>
        </p:txBody>
      </p:sp>
      <p:sp>
        <p:nvSpPr>
          <p:cNvPr id="57352" name="Text Box 7"/>
          <p:cNvSpPr txBox="1">
            <a:spLocks noChangeArrowheads="1"/>
          </p:cNvSpPr>
          <p:nvPr/>
        </p:nvSpPr>
        <p:spPr bwMode="auto">
          <a:xfrm>
            <a:off x="312737" y="4700341"/>
            <a:ext cx="15160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r>
              <a:rPr lang="en-US" altLang="en-US" sz="2000" dirty="0">
                <a:solidFill>
                  <a:srgbClr val="CC0000"/>
                </a:solidFill>
                <a:latin typeface="Times New Roman" panose="02020603050405020304" pitchFamily="18" charset="0"/>
              </a:rPr>
              <a:t>Logical view</a:t>
            </a:r>
          </a:p>
        </p:txBody>
      </p:sp>
      <p:sp>
        <p:nvSpPr>
          <p:cNvPr id="57353" name="Text Box 8"/>
          <p:cNvSpPr txBox="1">
            <a:spLocks noChangeArrowheads="1"/>
          </p:cNvSpPr>
          <p:nvPr/>
        </p:nvSpPr>
        <p:spPr bwMode="auto">
          <a:xfrm>
            <a:off x="7239000" y="3932256"/>
            <a:ext cx="14033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r>
              <a:rPr lang="en-US" altLang="en-US" sz="2000">
                <a:solidFill>
                  <a:srgbClr val="CC0000"/>
                </a:solidFill>
                <a:latin typeface="Times New Roman" panose="02020603050405020304" pitchFamily="18" charset="0"/>
              </a:rPr>
              <a:t>Linear view</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7"/>
          <p:cNvSpPr>
            <a:spLocks noGrp="1" noChangeArrowheads="1"/>
          </p:cNvSpPr>
          <p:nvPr>
            <p:ph type="title"/>
          </p:nvPr>
        </p:nvSpPr>
        <p:spPr>
          <a:xfrm>
            <a:off x="914400" y="8382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59395" name="Rectangle 3"/>
          <p:cNvSpPr>
            <a:spLocks noGrp="1" noChangeArrowheads="1"/>
          </p:cNvSpPr>
          <p:nvPr>
            <p:ph idx="1"/>
          </p:nvPr>
        </p:nvSpPr>
        <p:spPr>
          <a:xfrm>
            <a:off x="928255" y="1864484"/>
            <a:ext cx="9372600" cy="39624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panose="020B0604020202020204" pitchFamily="34" charset="0"/>
              </a:rPr>
              <a:t>In set associative cache mapping, a memory reference is divided into three fields: tag, set, and offset.</a:t>
            </a:r>
          </a:p>
          <a:p>
            <a:r>
              <a:rPr lang="en-US" altLang="en-US" sz="2600" dirty="0">
                <a:latin typeface="Arial" panose="020B0604020202020204" pitchFamily="34" charset="0"/>
              </a:rPr>
              <a:t>As with direct-mapped cache, the offset field chooses the word within the cache block, and the tag field uniquely identifies the memory address.</a:t>
            </a:r>
          </a:p>
          <a:p>
            <a:r>
              <a:rPr lang="en-US" altLang="en-US" sz="2600" dirty="0">
                <a:latin typeface="Arial" panose="020B0604020202020204" pitchFamily="34" charset="0"/>
              </a:rPr>
              <a:t>The set field determines the set to which the memory block maps.</a:t>
            </a:r>
          </a:p>
        </p:txBody>
      </p:sp>
      <p:sp>
        <p:nvSpPr>
          <p:cNvPr id="593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9288B54-DBD8-421A-986D-60156B345920}" type="slidenum">
              <a:rPr lang="en-US" altLang="en-US" sz="1400">
                <a:latin typeface="Times New Roman" panose="02020603050405020304" pitchFamily="18" charset="0"/>
              </a:rPr>
              <a:pPr fontAlgn="base">
                <a:spcBef>
                  <a:spcPct val="0"/>
                </a:spcBef>
                <a:spcAft>
                  <a:spcPct val="0"/>
                </a:spcAft>
              </a:pPr>
              <a:t>32</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ChangeArrowheads="1"/>
          </p:cNvSpPr>
          <p:nvPr>
            <p:ph type="title"/>
          </p:nvPr>
        </p:nvSpPr>
        <p:spPr>
          <a:xfrm>
            <a:off x="838200" y="685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61443" name="Rectangle 3"/>
          <p:cNvSpPr>
            <a:spLocks noGrp="1" noChangeArrowheads="1"/>
          </p:cNvSpPr>
          <p:nvPr>
            <p:ph idx="1"/>
          </p:nvPr>
        </p:nvSpPr>
        <p:spPr>
          <a:xfrm>
            <a:off x="838200" y="1447800"/>
            <a:ext cx="10286482" cy="4343400"/>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With fully associative and set associative cache, a </a:t>
            </a:r>
            <a:r>
              <a:rPr lang="en-US" altLang="en-US" sz="2600" i="1" dirty="0">
                <a:solidFill>
                  <a:srgbClr val="FF0000"/>
                </a:solidFill>
                <a:latin typeface="Arial" panose="020B0604020202020204" pitchFamily="34" charset="0"/>
              </a:rPr>
              <a:t>replacement</a:t>
            </a:r>
            <a:r>
              <a:rPr lang="en-US" altLang="en-US" sz="2600" dirty="0">
                <a:solidFill>
                  <a:srgbClr val="FF0000"/>
                </a:solidFill>
                <a:latin typeface="Arial" panose="020B0604020202020204" pitchFamily="34" charset="0"/>
              </a:rPr>
              <a:t> </a:t>
            </a:r>
            <a:r>
              <a:rPr lang="en-US" altLang="en-US" sz="2600" i="1" dirty="0">
                <a:solidFill>
                  <a:srgbClr val="FF0000"/>
                </a:solidFill>
                <a:latin typeface="Arial" panose="020B0604020202020204" pitchFamily="34" charset="0"/>
              </a:rPr>
              <a:t>policy</a:t>
            </a:r>
            <a:r>
              <a:rPr lang="en-US" altLang="en-US" sz="2600" dirty="0">
                <a:latin typeface="Arial" panose="020B0604020202020204" pitchFamily="34" charset="0"/>
              </a:rPr>
              <a:t> is invoked when it becomes necessary to evict a block from cache.</a:t>
            </a:r>
          </a:p>
          <a:p>
            <a:r>
              <a:rPr lang="en-US" altLang="en-US" sz="2600" dirty="0">
                <a:latin typeface="Arial" panose="020B0604020202020204" pitchFamily="34" charset="0"/>
              </a:rPr>
              <a:t>An </a:t>
            </a:r>
            <a:r>
              <a:rPr lang="en-US" altLang="en-US" sz="2600" i="1" dirty="0">
                <a:latin typeface="Arial" panose="020B0604020202020204" pitchFamily="34" charset="0"/>
              </a:rPr>
              <a:t>optimal</a:t>
            </a:r>
            <a:r>
              <a:rPr lang="en-US" altLang="en-US" sz="2600" dirty="0">
                <a:latin typeface="Arial" panose="020B0604020202020204" pitchFamily="34" charset="0"/>
              </a:rPr>
              <a:t> replacement policy would be able to look into the future to see which blocks won’t be needed for the longest period of time.</a:t>
            </a:r>
          </a:p>
          <a:p>
            <a:r>
              <a:rPr lang="en-US" altLang="en-US" sz="2600" dirty="0">
                <a:latin typeface="Arial" panose="020B0604020202020204" pitchFamily="34" charset="0"/>
              </a:rPr>
              <a:t>Although it is impossible to implement an optimal replacement algorithm, it is instructive to use it as a benchmark for assessing the efficiency of any other scheme we come up with.</a:t>
            </a:r>
          </a:p>
        </p:txBody>
      </p:sp>
      <p:sp>
        <p:nvSpPr>
          <p:cNvPr id="614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8FDF2EE5-42CF-4D0E-9D3D-EB98DAB790DD}" type="slidenum">
              <a:rPr lang="en-US" altLang="en-US" sz="1400">
                <a:latin typeface="Times New Roman" panose="02020603050405020304" pitchFamily="18" charset="0"/>
              </a:rPr>
              <a:pPr fontAlgn="base">
                <a:spcBef>
                  <a:spcPct val="0"/>
                </a:spcBef>
                <a:spcAft>
                  <a:spcPct val="0"/>
                </a:spcAft>
              </a:pPr>
              <a:t>33</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p:nvPr>
        </p:nvSpPr>
        <p:spPr>
          <a:xfrm>
            <a:off x="8382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63491" name="Rectangle 3"/>
          <p:cNvSpPr>
            <a:spLocks noGrp="1" noChangeArrowheads="1"/>
          </p:cNvSpPr>
          <p:nvPr>
            <p:ph idx="1"/>
          </p:nvPr>
        </p:nvSpPr>
        <p:spPr>
          <a:xfrm>
            <a:off x="990600" y="1677448"/>
            <a:ext cx="10668000" cy="4343400"/>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The replacement policy that we choose depends upon the locality that we are trying to optimize-- usually, we are interested in </a:t>
            </a:r>
            <a:r>
              <a:rPr lang="en-US" altLang="en-US" sz="2600" dirty="0">
                <a:solidFill>
                  <a:srgbClr val="FF0000"/>
                </a:solidFill>
                <a:latin typeface="Arial" panose="020B0604020202020204" pitchFamily="34" charset="0"/>
              </a:rPr>
              <a:t>temporal locality</a:t>
            </a:r>
            <a:r>
              <a:rPr lang="en-US" altLang="en-US" sz="2600" dirty="0">
                <a:latin typeface="Arial" panose="020B0604020202020204" pitchFamily="34" charset="0"/>
              </a:rPr>
              <a:t>.</a:t>
            </a:r>
          </a:p>
          <a:p>
            <a:r>
              <a:rPr lang="en-US" altLang="en-US" sz="2600" dirty="0">
                <a:latin typeface="Arial" panose="020B0604020202020204" pitchFamily="34" charset="0"/>
              </a:rPr>
              <a:t>A </a:t>
            </a:r>
            <a:r>
              <a:rPr lang="en-US" altLang="en-US" sz="2600" i="1" dirty="0">
                <a:solidFill>
                  <a:srgbClr val="FF0000"/>
                </a:solidFill>
                <a:latin typeface="Arial" panose="020B0604020202020204" pitchFamily="34" charset="0"/>
              </a:rPr>
              <a:t>least recently used</a:t>
            </a:r>
            <a:r>
              <a:rPr lang="en-US" altLang="en-US" sz="2600" dirty="0">
                <a:solidFill>
                  <a:srgbClr val="FF0000"/>
                </a:solidFill>
                <a:latin typeface="Arial" panose="020B0604020202020204" pitchFamily="34" charset="0"/>
              </a:rPr>
              <a:t> (LRU) algorithm </a:t>
            </a:r>
            <a:r>
              <a:rPr lang="en-US" altLang="en-US" sz="2600" dirty="0">
                <a:latin typeface="Arial" panose="020B0604020202020204" pitchFamily="34" charset="0"/>
              </a:rPr>
              <a:t>keeps track of the last time that a block was assessed and evicts the block that has been unused for the longest period of time.</a:t>
            </a:r>
          </a:p>
          <a:p>
            <a:r>
              <a:rPr lang="en-US" altLang="en-US" sz="2600" dirty="0">
                <a:latin typeface="Arial" panose="020B0604020202020204" pitchFamily="34" charset="0"/>
              </a:rPr>
              <a:t>The disadvantage of this approach is its complexity</a:t>
            </a:r>
            <a:r>
              <a:rPr lang="en-US" altLang="en-US" sz="2600" dirty="0">
                <a:solidFill>
                  <a:srgbClr val="FF0000"/>
                </a:solidFill>
                <a:latin typeface="Arial" panose="020B0604020202020204" pitchFamily="34" charset="0"/>
              </a:rPr>
              <a:t>: LRU has to maintain an access history for each block, </a:t>
            </a:r>
            <a:r>
              <a:rPr lang="en-US" altLang="en-US" sz="2600" dirty="0">
                <a:latin typeface="Arial" panose="020B0604020202020204" pitchFamily="34" charset="0"/>
              </a:rPr>
              <a:t>which ultimately slows down the cache.</a:t>
            </a:r>
          </a:p>
        </p:txBody>
      </p:sp>
      <p:sp>
        <p:nvSpPr>
          <p:cNvPr id="634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F15709BF-E27B-4EA7-891F-6AD2FC0A7608}" type="slidenum">
              <a:rPr lang="en-US" altLang="en-US" sz="1400">
                <a:latin typeface="Times New Roman" panose="02020603050405020304" pitchFamily="18" charset="0"/>
              </a:rPr>
              <a:pPr fontAlgn="base">
                <a:spcBef>
                  <a:spcPct val="0"/>
                </a:spcBef>
                <a:spcAft>
                  <a:spcPct val="0"/>
                </a:spcAft>
              </a:pPr>
              <a:t>34</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
          <p:cNvSpPr>
            <a:spLocks noGrp="1" noChangeArrowheads="1"/>
          </p:cNvSpPr>
          <p:nvPr>
            <p:ph type="title"/>
          </p:nvPr>
        </p:nvSpPr>
        <p:spPr>
          <a:xfrm>
            <a:off x="9906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65539" name="Rectangle 3"/>
          <p:cNvSpPr>
            <a:spLocks noGrp="1" noChangeArrowheads="1"/>
          </p:cNvSpPr>
          <p:nvPr>
            <p:ph idx="1"/>
          </p:nvPr>
        </p:nvSpPr>
        <p:spPr>
          <a:xfrm>
            <a:off x="990600" y="2141538"/>
            <a:ext cx="10515600" cy="4343400"/>
          </a:xfrm>
          <a:extLst>
            <a:ext uri="{909E8E84-426E-40DD-AFC4-6F175D3DCCD1}">
              <a14:hiddenFill xmlns:a14="http://schemas.microsoft.com/office/drawing/2010/main">
                <a:solidFill>
                  <a:srgbClr val="E4F5FF"/>
                </a:solidFill>
              </a14:hiddenFill>
            </a:ext>
          </a:extLst>
        </p:spPr>
        <p:txBody>
          <a:bodyPr>
            <a:normAutofit/>
          </a:bodyPr>
          <a:lstStyle/>
          <a:p>
            <a:r>
              <a:rPr lang="en-US" altLang="en-US" sz="2600" i="1" dirty="0">
                <a:solidFill>
                  <a:srgbClr val="FF0000"/>
                </a:solidFill>
                <a:latin typeface="Arial" panose="020B0604020202020204" pitchFamily="34" charset="0"/>
              </a:rPr>
              <a:t>First-in, first-out</a:t>
            </a:r>
            <a:r>
              <a:rPr lang="en-US" altLang="en-US" sz="2600" dirty="0">
                <a:solidFill>
                  <a:srgbClr val="FF0000"/>
                </a:solidFill>
                <a:latin typeface="Arial" panose="020B0604020202020204" pitchFamily="34" charset="0"/>
              </a:rPr>
              <a:t> (FIFO) is a popular cache replacement policy.</a:t>
            </a:r>
          </a:p>
          <a:p>
            <a:r>
              <a:rPr lang="en-US" altLang="en-US" sz="2600" dirty="0">
                <a:latin typeface="Arial" panose="020B0604020202020204" pitchFamily="34" charset="0"/>
              </a:rPr>
              <a:t>In FIFO, the block that has been in the cache the longest, regardless of when it was last used.</a:t>
            </a:r>
          </a:p>
          <a:p>
            <a:r>
              <a:rPr lang="en-US" altLang="en-US" sz="2600" dirty="0">
                <a:solidFill>
                  <a:srgbClr val="FF0000"/>
                </a:solidFill>
                <a:latin typeface="Arial" panose="020B0604020202020204" pitchFamily="34" charset="0"/>
              </a:rPr>
              <a:t>A </a:t>
            </a:r>
            <a:r>
              <a:rPr lang="en-US" altLang="en-US" sz="2600" i="1" dirty="0">
                <a:solidFill>
                  <a:srgbClr val="FF0000"/>
                </a:solidFill>
                <a:latin typeface="Arial" panose="020B0604020202020204" pitchFamily="34" charset="0"/>
              </a:rPr>
              <a:t>random</a:t>
            </a:r>
            <a:r>
              <a:rPr lang="en-US" altLang="en-US" sz="2600" dirty="0">
                <a:solidFill>
                  <a:srgbClr val="FF0000"/>
                </a:solidFill>
                <a:latin typeface="Arial" panose="020B0604020202020204" pitchFamily="34" charset="0"/>
              </a:rPr>
              <a:t> replacement policy </a:t>
            </a:r>
            <a:r>
              <a:rPr lang="en-US" altLang="en-US" sz="2600" dirty="0">
                <a:latin typeface="Arial" panose="020B0604020202020204" pitchFamily="34" charset="0"/>
              </a:rPr>
              <a:t>does what its name implies: It picks a block at random and replaces it with a new block.</a:t>
            </a:r>
          </a:p>
          <a:p>
            <a:r>
              <a:rPr lang="en-US" altLang="en-US" sz="2600" dirty="0">
                <a:latin typeface="Arial" panose="020B0604020202020204" pitchFamily="34" charset="0"/>
              </a:rPr>
              <a:t>Random replacement can certainly evict a block that will be needed often or needed soon, but it never </a:t>
            </a:r>
            <a:r>
              <a:rPr lang="en-US" altLang="en-US" sz="2600" dirty="0">
                <a:solidFill>
                  <a:srgbClr val="FF0000"/>
                </a:solidFill>
                <a:latin typeface="Arial" panose="020B0604020202020204" pitchFamily="34" charset="0"/>
              </a:rPr>
              <a:t>thrashes</a:t>
            </a:r>
            <a:r>
              <a:rPr lang="en-US" altLang="en-US" sz="2600" dirty="0">
                <a:latin typeface="Arial" panose="020B0604020202020204" pitchFamily="34" charset="0"/>
              </a:rPr>
              <a:t>.</a:t>
            </a:r>
          </a:p>
        </p:txBody>
      </p:sp>
      <p:sp>
        <p:nvSpPr>
          <p:cNvPr id="655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A195120F-B52D-41D5-9A44-522BC5011EDF}" type="slidenum">
              <a:rPr lang="en-US" altLang="en-US" sz="1400">
                <a:latin typeface="Times New Roman" panose="02020603050405020304" pitchFamily="18" charset="0"/>
              </a:rPr>
              <a:pPr fontAlgn="base">
                <a:spcBef>
                  <a:spcPct val="0"/>
                </a:spcBef>
                <a:spcAft>
                  <a:spcPct val="0"/>
                </a:spcAft>
              </a:pPr>
              <a:t>35</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5"/>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67587" name="Rectangle 3"/>
          <p:cNvSpPr>
            <a:spLocks noGrp="1" noChangeArrowheads="1"/>
          </p:cNvSpPr>
          <p:nvPr>
            <p:ph idx="1"/>
          </p:nvPr>
        </p:nvSpPr>
        <p:spPr>
          <a:xfrm>
            <a:off x="1066800" y="1691303"/>
            <a:ext cx="10591800" cy="4343400"/>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The performance of hierarchical memory is measured by its</a:t>
            </a:r>
            <a:r>
              <a:rPr lang="en-US" altLang="en-US" sz="2600" i="1" dirty="0">
                <a:latin typeface="Arial" panose="020B0604020202020204" pitchFamily="34" charset="0"/>
              </a:rPr>
              <a:t> </a:t>
            </a:r>
            <a:r>
              <a:rPr lang="en-US" altLang="en-US" sz="2600" i="1" dirty="0">
                <a:solidFill>
                  <a:srgbClr val="FF0000"/>
                </a:solidFill>
                <a:latin typeface="Arial" panose="020B0604020202020204" pitchFamily="34" charset="0"/>
              </a:rPr>
              <a:t>effective access time </a:t>
            </a:r>
            <a:r>
              <a:rPr lang="en-US" altLang="en-US" sz="2600" dirty="0">
                <a:solidFill>
                  <a:srgbClr val="FF0000"/>
                </a:solidFill>
                <a:latin typeface="Arial" panose="020B0604020202020204" pitchFamily="34" charset="0"/>
              </a:rPr>
              <a:t>(EAT).</a:t>
            </a:r>
          </a:p>
          <a:p>
            <a:r>
              <a:rPr lang="en-US" altLang="en-US" sz="2600" dirty="0">
                <a:latin typeface="Arial" panose="020B0604020202020204" pitchFamily="34" charset="0"/>
              </a:rPr>
              <a:t>EAT is a weighted average that takes into account the hit ratio and relative access times of successive levels of memory.</a:t>
            </a:r>
          </a:p>
          <a:p>
            <a:r>
              <a:rPr lang="en-US" altLang="en-US" sz="2600" dirty="0">
                <a:latin typeface="Arial" panose="020B0604020202020204" pitchFamily="34" charset="0"/>
              </a:rPr>
              <a:t>The EAT for a two-level memory is given by:</a:t>
            </a:r>
          </a:p>
          <a:p>
            <a:pPr>
              <a:buFontTx/>
              <a:buNone/>
            </a:pPr>
            <a:r>
              <a:rPr lang="en-US" altLang="en-US" sz="2600" dirty="0">
                <a:latin typeface="Arial" panose="020B0604020202020204" pitchFamily="34" charset="0"/>
              </a:rPr>
              <a:t>		</a:t>
            </a:r>
            <a:r>
              <a:rPr lang="en-US" altLang="en-US" sz="2600" dirty="0">
                <a:solidFill>
                  <a:srgbClr val="FF0000"/>
                </a:solidFill>
                <a:latin typeface="Arial" panose="020B0604020202020204" pitchFamily="34" charset="0"/>
              </a:rPr>
              <a:t>EAT = </a:t>
            </a:r>
            <a:r>
              <a:rPr lang="en-US" altLang="en-US" sz="2600" i="1" dirty="0">
                <a:solidFill>
                  <a:srgbClr val="FF0000"/>
                </a:solidFill>
                <a:latin typeface="Arial" panose="020B0604020202020204" pitchFamily="34" charset="0"/>
              </a:rPr>
              <a:t>H</a:t>
            </a:r>
            <a:r>
              <a:rPr lang="en-US" altLang="en-US" sz="2600" dirty="0">
                <a:solidFill>
                  <a:srgbClr val="FF0000"/>
                </a:solidFill>
                <a:latin typeface="Arial" panose="020B0604020202020204" pitchFamily="34" charset="0"/>
              </a:rPr>
              <a:t> </a:t>
            </a:r>
            <a:r>
              <a:rPr lang="en-US" altLang="en-US" sz="2600" dirty="0">
                <a:solidFill>
                  <a:srgbClr val="FF0000"/>
                </a:solidFill>
                <a:latin typeface="Arial" panose="020B0604020202020204" pitchFamily="34" charset="0"/>
                <a:sym typeface="Symbol" panose="05050102010706020507" pitchFamily="18" charset="2"/>
              </a:rPr>
              <a:t></a:t>
            </a:r>
            <a:r>
              <a:rPr lang="en-US" altLang="en-US" sz="2600" dirty="0">
                <a:solidFill>
                  <a:srgbClr val="FF0000"/>
                </a:solidFill>
                <a:latin typeface="Arial" panose="020B0604020202020204" pitchFamily="34" charset="0"/>
              </a:rPr>
              <a:t> </a:t>
            </a:r>
            <a:r>
              <a:rPr lang="en-US" altLang="en-US" sz="2600" dirty="0" err="1">
                <a:solidFill>
                  <a:srgbClr val="FF0000"/>
                </a:solidFill>
                <a:latin typeface="Arial" panose="020B0604020202020204" pitchFamily="34" charset="0"/>
              </a:rPr>
              <a:t>Access</a:t>
            </a:r>
            <a:r>
              <a:rPr lang="en-US" altLang="en-US" sz="2800" i="1" baseline="-25000" dirty="0" err="1">
                <a:solidFill>
                  <a:srgbClr val="FF0000"/>
                </a:solidFill>
                <a:latin typeface="Arial" panose="020B0604020202020204" pitchFamily="34" charset="0"/>
              </a:rPr>
              <a:t>C</a:t>
            </a:r>
            <a:r>
              <a:rPr lang="en-US" altLang="en-US" sz="2600" dirty="0">
                <a:solidFill>
                  <a:srgbClr val="FF0000"/>
                </a:solidFill>
                <a:latin typeface="Arial" panose="020B0604020202020204" pitchFamily="34" charset="0"/>
              </a:rPr>
              <a:t> + (1-</a:t>
            </a:r>
            <a:r>
              <a:rPr lang="en-US" altLang="en-US" sz="2600" i="1" dirty="0">
                <a:solidFill>
                  <a:srgbClr val="FF0000"/>
                </a:solidFill>
                <a:latin typeface="Arial" panose="020B0604020202020204" pitchFamily="34" charset="0"/>
              </a:rPr>
              <a:t>H</a:t>
            </a:r>
            <a:r>
              <a:rPr lang="en-US" altLang="en-US" sz="2600" dirty="0">
                <a:solidFill>
                  <a:srgbClr val="FF0000"/>
                </a:solidFill>
                <a:latin typeface="Arial" panose="020B0604020202020204" pitchFamily="34" charset="0"/>
              </a:rPr>
              <a:t>) </a:t>
            </a:r>
            <a:r>
              <a:rPr lang="en-US" altLang="en-US" sz="2600" dirty="0">
                <a:solidFill>
                  <a:srgbClr val="FF0000"/>
                </a:solidFill>
                <a:latin typeface="Arial" panose="020B0604020202020204" pitchFamily="34" charset="0"/>
                <a:sym typeface="Symbol" panose="05050102010706020507" pitchFamily="18" charset="2"/>
              </a:rPr>
              <a:t></a:t>
            </a:r>
            <a:r>
              <a:rPr lang="en-US" altLang="en-US" sz="2600" dirty="0">
                <a:solidFill>
                  <a:srgbClr val="FF0000"/>
                </a:solidFill>
                <a:latin typeface="Arial" panose="020B0604020202020204" pitchFamily="34" charset="0"/>
              </a:rPr>
              <a:t> </a:t>
            </a:r>
            <a:r>
              <a:rPr lang="en-US" altLang="en-US" sz="2600" dirty="0" err="1">
                <a:solidFill>
                  <a:srgbClr val="FF0000"/>
                </a:solidFill>
                <a:latin typeface="Arial" panose="020B0604020202020204" pitchFamily="34" charset="0"/>
              </a:rPr>
              <a:t>Access</a:t>
            </a:r>
            <a:r>
              <a:rPr lang="en-US" altLang="en-US" sz="2800" i="1" baseline="-25000" dirty="0" err="1">
                <a:solidFill>
                  <a:srgbClr val="FF0000"/>
                </a:solidFill>
                <a:latin typeface="Arial" panose="020B0604020202020204" pitchFamily="34" charset="0"/>
              </a:rPr>
              <a:t>MM</a:t>
            </a:r>
            <a:r>
              <a:rPr lang="en-US" altLang="en-US" sz="2600" dirty="0">
                <a:solidFill>
                  <a:srgbClr val="FF0000"/>
                </a:solidFill>
                <a:latin typeface="Arial" panose="020B0604020202020204" pitchFamily="34" charset="0"/>
              </a:rPr>
              <a:t>.</a:t>
            </a:r>
          </a:p>
          <a:p>
            <a:pPr lvl="1">
              <a:spcBef>
                <a:spcPct val="40000"/>
              </a:spcBef>
              <a:buFontTx/>
              <a:buNone/>
            </a:pPr>
            <a:r>
              <a:rPr lang="en-US" altLang="en-US" sz="2200" dirty="0">
                <a:latin typeface="Arial" panose="020B0604020202020204" pitchFamily="34" charset="0"/>
              </a:rPr>
              <a:t>	</a:t>
            </a:r>
            <a:r>
              <a:rPr lang="en-US" altLang="en-US" sz="2400" dirty="0"/>
              <a:t>where </a:t>
            </a:r>
            <a:r>
              <a:rPr lang="en-US" altLang="en-US" sz="2400" dirty="0">
                <a:solidFill>
                  <a:srgbClr val="FF0000"/>
                </a:solidFill>
              </a:rPr>
              <a:t>H is the cache hit rate </a:t>
            </a:r>
            <a:r>
              <a:rPr lang="en-US" altLang="en-US" sz="2400" dirty="0"/>
              <a:t>and </a:t>
            </a:r>
            <a:r>
              <a:rPr lang="en-US" altLang="en-US" sz="2400" dirty="0" err="1">
                <a:solidFill>
                  <a:srgbClr val="FF0000"/>
                </a:solidFill>
              </a:rPr>
              <a:t>Access</a:t>
            </a:r>
            <a:r>
              <a:rPr lang="en-US" altLang="en-US" sz="2400" baseline="-25000" dirty="0" err="1">
                <a:solidFill>
                  <a:srgbClr val="FF0000"/>
                </a:solidFill>
              </a:rPr>
              <a:t>C</a:t>
            </a:r>
            <a:r>
              <a:rPr lang="en-US" altLang="en-US" sz="2400" dirty="0">
                <a:solidFill>
                  <a:srgbClr val="FF0000"/>
                </a:solidFill>
              </a:rPr>
              <a:t> and </a:t>
            </a:r>
            <a:r>
              <a:rPr lang="en-US" altLang="en-US" sz="2400" dirty="0" err="1">
                <a:solidFill>
                  <a:srgbClr val="FF0000"/>
                </a:solidFill>
              </a:rPr>
              <a:t>Access</a:t>
            </a:r>
            <a:r>
              <a:rPr lang="en-US" altLang="en-US" sz="2400" baseline="-25000" dirty="0" err="1">
                <a:solidFill>
                  <a:srgbClr val="FF0000"/>
                </a:solidFill>
              </a:rPr>
              <a:t>MM</a:t>
            </a:r>
            <a:r>
              <a:rPr lang="en-US" altLang="en-US" sz="2400" dirty="0">
                <a:solidFill>
                  <a:srgbClr val="FF0000"/>
                </a:solidFill>
              </a:rPr>
              <a:t> are the access times for cache and main memory,</a:t>
            </a:r>
            <a:r>
              <a:rPr lang="en-US" altLang="en-US" sz="2400" dirty="0"/>
              <a:t> respectively.</a:t>
            </a:r>
          </a:p>
        </p:txBody>
      </p:sp>
      <p:sp>
        <p:nvSpPr>
          <p:cNvPr id="675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F45C0CF1-3358-468E-B220-0E461DFDD577}" type="slidenum">
              <a:rPr lang="en-US" altLang="en-US" sz="1400">
                <a:latin typeface="Times New Roman" panose="02020603050405020304" pitchFamily="18" charset="0"/>
              </a:rPr>
              <a:pPr fontAlgn="base">
                <a:spcBef>
                  <a:spcPct val="0"/>
                </a:spcBef>
                <a:spcAft>
                  <a:spcPct val="0"/>
                </a:spcAft>
              </a:pPr>
              <a:t>36</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5"/>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 Cache Memory</a:t>
            </a:r>
          </a:p>
        </p:txBody>
      </p:sp>
      <p:sp>
        <p:nvSpPr>
          <p:cNvPr id="69635" name="Rectangle 3"/>
          <p:cNvSpPr>
            <a:spLocks noGrp="1" noChangeArrowheads="1"/>
          </p:cNvSpPr>
          <p:nvPr>
            <p:ph idx="1"/>
          </p:nvPr>
        </p:nvSpPr>
        <p:spPr>
          <a:xfrm>
            <a:off x="1066800" y="1905000"/>
            <a:ext cx="10744200" cy="35052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panose="020B0604020202020204" pitchFamily="34" charset="0"/>
              </a:rPr>
              <a:t>For example, consider a system with a main memory access time of 200ns supported by a cache having a 10ns access time and a hit rate of 99%. </a:t>
            </a:r>
            <a:r>
              <a:rPr lang="en-US" altLang="en-US" sz="2600" dirty="0">
                <a:solidFill>
                  <a:srgbClr val="FF0000"/>
                </a:solidFill>
                <a:latin typeface="Arial" panose="020B0604020202020204" pitchFamily="34" charset="0"/>
              </a:rPr>
              <a:t>(For non Overlapping)</a:t>
            </a:r>
          </a:p>
          <a:p>
            <a:pPr>
              <a:spcBef>
                <a:spcPct val="40000"/>
              </a:spcBef>
            </a:pPr>
            <a:r>
              <a:rPr lang="en-US" altLang="en-US" sz="2600" dirty="0">
                <a:latin typeface="Arial" panose="020B0604020202020204" pitchFamily="34" charset="0"/>
              </a:rPr>
              <a:t>Suppose access to cache and main memory occurs concurrently. (The accesses overlap.)</a:t>
            </a:r>
          </a:p>
          <a:p>
            <a:pPr>
              <a:spcBef>
                <a:spcPct val="40000"/>
              </a:spcBef>
            </a:pPr>
            <a:r>
              <a:rPr lang="en-US" altLang="en-US" sz="2600" dirty="0">
                <a:solidFill>
                  <a:srgbClr val="FF0000"/>
                </a:solidFill>
                <a:latin typeface="Arial" panose="020B0604020202020204" pitchFamily="34" charset="0"/>
              </a:rPr>
              <a:t>The EAT is:</a:t>
            </a:r>
          </a:p>
          <a:p>
            <a:pPr>
              <a:spcBef>
                <a:spcPct val="40000"/>
              </a:spcBef>
              <a:buFontTx/>
              <a:buNone/>
            </a:pPr>
            <a:r>
              <a:rPr lang="en-US" altLang="en-US" sz="2600" dirty="0">
                <a:solidFill>
                  <a:srgbClr val="FF0000"/>
                </a:solidFill>
                <a:latin typeface="Arial" panose="020B0604020202020204" pitchFamily="34" charset="0"/>
              </a:rPr>
              <a:t>	0.99(10ns) + 0.01(200ns) = 9.9ns + 2ns = 11ns.</a:t>
            </a:r>
          </a:p>
        </p:txBody>
      </p:sp>
      <p:sp>
        <p:nvSpPr>
          <p:cNvPr id="696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25E1CD59-A79B-409E-BCE0-DA061325A2C7}" type="slidenum">
              <a:rPr lang="en-US" altLang="en-US" sz="1400">
                <a:latin typeface="Times New Roman" panose="02020603050405020304" pitchFamily="18" charset="0"/>
              </a:rPr>
              <a:pPr fontAlgn="base">
                <a:spcBef>
                  <a:spcPct val="0"/>
                </a:spcBef>
                <a:spcAft>
                  <a:spcPct val="0"/>
                </a:spcAft>
              </a:pPr>
              <a:t>37</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a:xfrm>
            <a:off x="882650" y="8382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71683" name="Rectangle 2"/>
          <p:cNvSpPr>
            <a:spLocks noGrp="1" noChangeArrowheads="1"/>
          </p:cNvSpPr>
          <p:nvPr>
            <p:ph idx="1"/>
          </p:nvPr>
        </p:nvSpPr>
        <p:spPr>
          <a:xfrm>
            <a:off x="882650" y="1570690"/>
            <a:ext cx="9906000" cy="4800600"/>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For example, consider a system with a main memory access time of 200ns supported by a cache having a 10ns access time and a hit rate of 99%.</a:t>
            </a:r>
          </a:p>
          <a:p>
            <a:r>
              <a:rPr lang="en-US" altLang="en-US" sz="2600" dirty="0">
                <a:solidFill>
                  <a:srgbClr val="FF0000"/>
                </a:solidFill>
                <a:latin typeface="Arial" panose="020B0604020202020204" pitchFamily="34" charset="0"/>
              </a:rPr>
              <a:t>If the accesses do not overlap, the EAT is:</a:t>
            </a:r>
          </a:p>
          <a:p>
            <a:pPr lvl="4"/>
            <a:endParaRPr lang="en-US" altLang="en-US" sz="1300" dirty="0">
              <a:latin typeface="Arial" panose="020B0604020202020204" pitchFamily="34" charset="0"/>
            </a:endParaRPr>
          </a:p>
          <a:p>
            <a:pPr>
              <a:buFontTx/>
              <a:buNone/>
            </a:pPr>
            <a:r>
              <a:rPr lang="en-US" altLang="en-US" sz="2600" dirty="0">
                <a:latin typeface="Arial" panose="020B0604020202020204" pitchFamily="34" charset="0"/>
              </a:rPr>
              <a:t>		</a:t>
            </a:r>
            <a:r>
              <a:rPr lang="en-US" altLang="en-US" sz="2600" dirty="0">
                <a:solidFill>
                  <a:srgbClr val="FF0000"/>
                </a:solidFill>
                <a:latin typeface="Arial" panose="020B0604020202020204" pitchFamily="34" charset="0"/>
              </a:rPr>
              <a:t>0.99(10ns) + 0.01(10ns + 200ns) </a:t>
            </a:r>
          </a:p>
          <a:p>
            <a:pPr>
              <a:buFontTx/>
              <a:buNone/>
            </a:pPr>
            <a:r>
              <a:rPr lang="en-US" altLang="en-US" sz="2600" dirty="0">
                <a:solidFill>
                  <a:srgbClr val="FF0000"/>
                </a:solidFill>
                <a:latin typeface="Arial" panose="020B0604020202020204" pitchFamily="34" charset="0"/>
              </a:rPr>
              <a:t>					= 9.9ns + 2.01ns = 12ns.</a:t>
            </a:r>
          </a:p>
          <a:p>
            <a:pPr>
              <a:spcBef>
                <a:spcPct val="40000"/>
              </a:spcBef>
            </a:pPr>
            <a:r>
              <a:rPr lang="en-US" altLang="en-US" sz="2600" dirty="0">
                <a:latin typeface="Arial" panose="020B0604020202020204" pitchFamily="34" charset="0"/>
              </a:rPr>
              <a:t>This equation for determining the effective access time can be extended to any number of memory levels, as we will see in later sections.</a:t>
            </a:r>
          </a:p>
        </p:txBody>
      </p:sp>
      <p:sp>
        <p:nvSpPr>
          <p:cNvPr id="716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1015FB0-1A24-440C-96DF-2311573D17FC}" type="slidenum">
              <a:rPr lang="en-US" altLang="en-US" sz="1400">
                <a:latin typeface="Times New Roman" panose="02020603050405020304" pitchFamily="18" charset="0"/>
              </a:rPr>
              <a:pPr fontAlgn="base">
                <a:spcBef>
                  <a:spcPct val="0"/>
                </a:spcBef>
                <a:spcAft>
                  <a:spcPct val="0"/>
                </a:spcAft>
              </a:pPr>
              <a:t>38</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73731" name="Rectangle 2"/>
          <p:cNvSpPr>
            <a:spLocks noGrp="1" noChangeArrowheads="1"/>
          </p:cNvSpPr>
          <p:nvPr>
            <p:ph idx="1"/>
          </p:nvPr>
        </p:nvSpPr>
        <p:spPr>
          <a:xfrm>
            <a:off x="893100" y="1849660"/>
            <a:ext cx="10210800" cy="3962400"/>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Caching is depends upon programs exhibiting good locality.</a:t>
            </a:r>
          </a:p>
          <a:p>
            <a:pPr lvl="1"/>
            <a:r>
              <a:rPr lang="en-US" altLang="en-US" sz="2600" dirty="0"/>
              <a:t>Some object-oriented programs have poor locality owing to their complex, dynamic structures.</a:t>
            </a:r>
          </a:p>
          <a:p>
            <a:pPr lvl="1">
              <a:spcBef>
                <a:spcPct val="40000"/>
              </a:spcBef>
            </a:pPr>
            <a:r>
              <a:rPr lang="en-US" altLang="en-US" sz="2600" dirty="0"/>
              <a:t>Arrays stored in column-major rather than row-major order can be problematic for certain cache organizations.</a:t>
            </a:r>
          </a:p>
          <a:p>
            <a:pPr>
              <a:spcBef>
                <a:spcPct val="40000"/>
              </a:spcBef>
            </a:pPr>
            <a:r>
              <a:rPr lang="en-US" altLang="en-US" sz="2600" dirty="0">
                <a:latin typeface="Arial" panose="020B0604020202020204" pitchFamily="34" charset="0"/>
              </a:rPr>
              <a:t>With poor locality, caching can actually cause performance degradation rather than performance improvement.</a:t>
            </a:r>
          </a:p>
        </p:txBody>
      </p:sp>
      <p:sp>
        <p:nvSpPr>
          <p:cNvPr id="737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2FDDB7B6-26E7-4D62-B678-BCBF50694DD0}" type="slidenum">
              <a:rPr lang="en-US" altLang="en-US" sz="1400">
                <a:latin typeface="Times New Roman" panose="02020603050405020304" pitchFamily="18" charset="0"/>
              </a:rPr>
              <a:pPr fontAlgn="base">
                <a:spcBef>
                  <a:spcPct val="0"/>
                </a:spcBef>
                <a:spcAft>
                  <a:spcPct val="0"/>
                </a:spcAft>
              </a:pPr>
              <a:t>39</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0668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Introduction</a:t>
            </a:r>
          </a:p>
        </p:txBody>
      </p:sp>
      <p:sp>
        <p:nvSpPr>
          <p:cNvPr id="4100" name="Rectangle 3"/>
          <p:cNvSpPr>
            <a:spLocks noGrp="1" noChangeArrowheads="1"/>
          </p:cNvSpPr>
          <p:nvPr>
            <p:ph idx="1"/>
          </p:nvPr>
        </p:nvSpPr>
        <p:spPr>
          <a:xfrm>
            <a:off x="1693863" y="3048000"/>
            <a:ext cx="9144000" cy="1143000"/>
          </a:xfrm>
          <a:extLst>
            <a:ext uri="{909E8E84-426E-40DD-AFC4-6F175D3DCCD1}">
              <a14:hiddenFill xmlns:a14="http://schemas.microsoft.com/office/drawing/2010/main">
                <a:solidFill>
                  <a:srgbClr val="E4F5FF"/>
                </a:solidFill>
              </a14:hiddenFill>
            </a:ext>
          </a:extLst>
        </p:spPr>
        <p:txBody>
          <a:bodyPr rtlCol="0">
            <a:normAutofit/>
          </a:bodyPr>
          <a:lstStyle/>
          <a:p>
            <a:pPr marL="91440" indent="-91440" fontAlgn="auto">
              <a:spcBef>
                <a:spcPct val="25000"/>
              </a:spcBef>
              <a:defRPr/>
            </a:pPr>
            <a:r>
              <a:rPr lang="en-US" altLang="en-US" sz="2700" dirty="0">
                <a:latin typeface="Arial" panose="020B0604020202020204" pitchFamily="34" charset="0"/>
              </a:rPr>
              <a:t>Memory lies at the heart of the stored-program computer.</a:t>
            </a:r>
          </a:p>
          <a:p>
            <a:pPr marL="91440" indent="-91440" fontAlgn="auto">
              <a:spcBef>
                <a:spcPct val="25000"/>
              </a:spcBef>
              <a:defRPr/>
            </a:pPr>
            <a:endParaRPr lang="en-US" altLang="en-US" sz="2700" dirty="0">
              <a:latin typeface="Arial" panose="020B0604020202020204" pitchFamily="34" charset="0"/>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28B03F2C-D5BB-4B5D-AFE8-32353436F17D}" type="slidenum">
              <a:rPr lang="en-US" altLang="en-US" sz="1400">
                <a:latin typeface="Times New Roman" panose="02020603050405020304" pitchFamily="18" charset="0"/>
              </a:rPr>
              <a:pPr fontAlgn="base">
                <a:spcBef>
                  <a:spcPct val="0"/>
                </a:spcBef>
                <a:spcAft>
                  <a:spcPct val="0"/>
                </a:spcAft>
              </a:pPr>
              <a:t>4</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5"/>
          <p:cNvSpPr>
            <a:spLocks noGrp="1" noChangeArrowheads="1"/>
          </p:cNvSpPr>
          <p:nvPr>
            <p:ph type="title"/>
          </p:nvPr>
        </p:nvSpPr>
        <p:spPr>
          <a:xfrm>
            <a:off x="914400" y="8382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75779" name="Rectangle 3"/>
          <p:cNvSpPr>
            <a:spLocks noGrp="1" noChangeArrowheads="1"/>
          </p:cNvSpPr>
          <p:nvPr>
            <p:ph idx="1"/>
          </p:nvPr>
        </p:nvSpPr>
        <p:spPr>
          <a:xfrm>
            <a:off x="914400" y="1639348"/>
            <a:ext cx="10744200" cy="4343400"/>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Cache replacement policies must take into account </a:t>
            </a:r>
            <a:r>
              <a:rPr lang="en-US" altLang="en-US" sz="2600" i="1" dirty="0">
                <a:latin typeface="Arial" panose="020B0604020202020204" pitchFamily="34" charset="0"/>
              </a:rPr>
              <a:t>dirty blocks</a:t>
            </a:r>
            <a:r>
              <a:rPr lang="en-US" altLang="en-US" sz="2600" dirty="0">
                <a:latin typeface="Arial" panose="020B0604020202020204" pitchFamily="34" charset="0"/>
              </a:rPr>
              <a:t>, those blocks that have been updated while they were in the cache.</a:t>
            </a:r>
          </a:p>
          <a:p>
            <a:r>
              <a:rPr lang="en-US" altLang="en-US" sz="2600" dirty="0">
                <a:latin typeface="Arial" panose="020B0604020202020204" pitchFamily="34" charset="0"/>
              </a:rPr>
              <a:t>Dirty blocks must be written back to memory.  </a:t>
            </a:r>
            <a:r>
              <a:rPr lang="en-US" altLang="en-US" sz="2600" dirty="0">
                <a:solidFill>
                  <a:srgbClr val="FF0000"/>
                </a:solidFill>
                <a:latin typeface="Arial" panose="020B0604020202020204" pitchFamily="34" charset="0"/>
              </a:rPr>
              <a:t>A </a:t>
            </a:r>
            <a:r>
              <a:rPr lang="en-US" altLang="en-US" sz="2600" i="1" dirty="0">
                <a:solidFill>
                  <a:srgbClr val="FF0000"/>
                </a:solidFill>
                <a:latin typeface="Arial" panose="020B0604020202020204" pitchFamily="34" charset="0"/>
              </a:rPr>
              <a:t>write policy</a:t>
            </a:r>
            <a:r>
              <a:rPr lang="en-US" altLang="en-US" sz="2600" dirty="0">
                <a:solidFill>
                  <a:srgbClr val="FF0000"/>
                </a:solidFill>
                <a:latin typeface="Arial" panose="020B0604020202020204" pitchFamily="34" charset="0"/>
              </a:rPr>
              <a:t> determines how this will be done.</a:t>
            </a:r>
          </a:p>
          <a:p>
            <a:pPr>
              <a:spcBef>
                <a:spcPct val="40000"/>
              </a:spcBef>
            </a:pPr>
            <a:r>
              <a:rPr lang="en-US" altLang="en-US" sz="2600" dirty="0">
                <a:latin typeface="Arial" panose="020B0604020202020204" pitchFamily="34" charset="0"/>
              </a:rPr>
              <a:t>There are two types of </a:t>
            </a:r>
            <a:r>
              <a:rPr lang="en-US" altLang="en-US" sz="2600" dirty="0">
                <a:solidFill>
                  <a:srgbClr val="FF0000"/>
                </a:solidFill>
                <a:latin typeface="Arial" panose="020B0604020202020204" pitchFamily="34" charset="0"/>
              </a:rPr>
              <a:t>write policies, </a:t>
            </a:r>
            <a:r>
              <a:rPr lang="en-US" altLang="en-US" sz="2600" i="1" dirty="0">
                <a:solidFill>
                  <a:srgbClr val="FF0000"/>
                </a:solidFill>
                <a:latin typeface="Arial" panose="020B0604020202020204" pitchFamily="34" charset="0"/>
              </a:rPr>
              <a:t>write through</a:t>
            </a:r>
            <a:r>
              <a:rPr lang="en-US" altLang="en-US" sz="2600" dirty="0">
                <a:solidFill>
                  <a:srgbClr val="FF0000"/>
                </a:solidFill>
                <a:latin typeface="Arial" panose="020B0604020202020204" pitchFamily="34" charset="0"/>
              </a:rPr>
              <a:t> and </a:t>
            </a:r>
            <a:r>
              <a:rPr lang="en-US" altLang="en-US" sz="2600" i="1" dirty="0">
                <a:solidFill>
                  <a:srgbClr val="FF0000"/>
                </a:solidFill>
                <a:latin typeface="Arial" panose="020B0604020202020204" pitchFamily="34" charset="0"/>
              </a:rPr>
              <a:t>write back</a:t>
            </a:r>
            <a:r>
              <a:rPr lang="en-US" altLang="en-US" sz="2600" dirty="0">
                <a:solidFill>
                  <a:srgbClr val="FF0000"/>
                </a:solidFill>
                <a:latin typeface="Arial" panose="020B0604020202020204" pitchFamily="34" charset="0"/>
              </a:rPr>
              <a:t>.</a:t>
            </a:r>
          </a:p>
          <a:p>
            <a:pPr>
              <a:spcBef>
                <a:spcPct val="40000"/>
              </a:spcBef>
            </a:pPr>
            <a:r>
              <a:rPr lang="en-US" altLang="en-US" sz="2600" dirty="0">
                <a:solidFill>
                  <a:srgbClr val="FF0000"/>
                </a:solidFill>
                <a:latin typeface="Arial" panose="020B0604020202020204" pitchFamily="34" charset="0"/>
              </a:rPr>
              <a:t>Write through updates cache and main memory simultaneously on every write.</a:t>
            </a:r>
          </a:p>
        </p:txBody>
      </p:sp>
      <p:sp>
        <p:nvSpPr>
          <p:cNvPr id="757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3155449-A7EA-4A11-907C-81AE452D57A6}" type="slidenum">
              <a:rPr lang="en-US" altLang="en-US" sz="1400">
                <a:latin typeface="Times New Roman" panose="02020603050405020304" pitchFamily="18" charset="0"/>
              </a:rPr>
              <a:pPr fontAlgn="base">
                <a:spcBef>
                  <a:spcPct val="0"/>
                </a:spcBef>
                <a:spcAft>
                  <a:spcPct val="0"/>
                </a:spcAft>
              </a:pPr>
              <a:t>40</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77827" name="Rectangle 3"/>
          <p:cNvSpPr>
            <a:spLocks noGrp="1" noChangeArrowheads="1"/>
          </p:cNvSpPr>
          <p:nvPr>
            <p:ph idx="1"/>
          </p:nvPr>
        </p:nvSpPr>
        <p:spPr>
          <a:xfrm>
            <a:off x="685800" y="1804139"/>
            <a:ext cx="10972800" cy="4724400"/>
          </a:xfrm>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500" dirty="0">
                <a:solidFill>
                  <a:srgbClr val="FF0000"/>
                </a:solidFill>
                <a:latin typeface="Arial" panose="020B0604020202020204" pitchFamily="34" charset="0"/>
              </a:rPr>
              <a:t>Write back (also called </a:t>
            </a:r>
            <a:r>
              <a:rPr lang="en-US" altLang="en-US" sz="2500" i="1" dirty="0">
                <a:solidFill>
                  <a:srgbClr val="FF0000"/>
                </a:solidFill>
                <a:latin typeface="Arial" panose="020B0604020202020204" pitchFamily="34" charset="0"/>
              </a:rPr>
              <a:t>copyback</a:t>
            </a:r>
            <a:r>
              <a:rPr lang="en-US" altLang="en-US" sz="2500" dirty="0">
                <a:solidFill>
                  <a:srgbClr val="FF0000"/>
                </a:solidFill>
                <a:latin typeface="Arial" panose="020B0604020202020204" pitchFamily="34" charset="0"/>
              </a:rPr>
              <a:t>) updates memory only when the block is selected for replacement.</a:t>
            </a:r>
          </a:p>
          <a:p>
            <a:pPr>
              <a:spcBef>
                <a:spcPct val="25000"/>
              </a:spcBef>
            </a:pPr>
            <a:r>
              <a:rPr lang="en-US" altLang="en-US" sz="2500" dirty="0">
                <a:latin typeface="Arial" panose="020B0604020202020204" pitchFamily="34" charset="0"/>
              </a:rPr>
              <a:t>The disadvantage of </a:t>
            </a:r>
            <a:r>
              <a:rPr lang="en-US" altLang="en-US" sz="2500" dirty="0">
                <a:solidFill>
                  <a:srgbClr val="FF0000"/>
                </a:solidFill>
                <a:latin typeface="Arial" panose="020B0604020202020204" pitchFamily="34" charset="0"/>
              </a:rPr>
              <a:t>write through </a:t>
            </a:r>
            <a:r>
              <a:rPr lang="en-US" altLang="en-US" sz="2500" dirty="0">
                <a:latin typeface="Arial" panose="020B0604020202020204" pitchFamily="34" charset="0"/>
              </a:rPr>
              <a:t>is that memory must be updated with each cache write, which slows down the access time on updates. This slowdown is usually negligible, because the majority of accesses tend to be reads, not writes.</a:t>
            </a:r>
          </a:p>
          <a:p>
            <a:pPr>
              <a:spcBef>
                <a:spcPct val="25000"/>
              </a:spcBef>
            </a:pPr>
            <a:r>
              <a:rPr lang="en-US" altLang="en-US" sz="2500" dirty="0">
                <a:latin typeface="Arial" panose="020B0604020202020204" pitchFamily="34" charset="0"/>
              </a:rPr>
              <a:t>The advantage of </a:t>
            </a:r>
            <a:r>
              <a:rPr lang="en-US" altLang="en-US" sz="2500" dirty="0">
                <a:solidFill>
                  <a:srgbClr val="FF0000"/>
                </a:solidFill>
                <a:latin typeface="Arial" panose="020B0604020202020204" pitchFamily="34" charset="0"/>
              </a:rPr>
              <a:t>write back </a:t>
            </a:r>
            <a:r>
              <a:rPr lang="en-US" altLang="en-US" sz="2500" dirty="0">
                <a:latin typeface="Arial" panose="020B0604020202020204" pitchFamily="34" charset="0"/>
              </a:rPr>
              <a:t>is that memory traffic is minimized, but its disadvantage is that memory does not always agree with the value in cache, causing problems in systems with many concurrent users.</a:t>
            </a:r>
          </a:p>
        </p:txBody>
      </p:sp>
      <p:sp>
        <p:nvSpPr>
          <p:cNvPr id="778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3A9D04DA-3AE1-4A06-BB17-1DEE3A523CEB}" type="slidenum">
              <a:rPr lang="en-US" altLang="en-US" sz="1400">
                <a:latin typeface="Times New Roman" panose="02020603050405020304" pitchFamily="18" charset="0"/>
              </a:rPr>
              <a:pPr fontAlgn="base">
                <a:spcBef>
                  <a:spcPct val="0"/>
                </a:spcBef>
                <a:spcAft>
                  <a:spcPct val="0"/>
                </a:spcAft>
              </a:pPr>
              <a:t>41</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5"/>
          <p:cNvSpPr>
            <a:spLocks noGrp="1" noChangeArrowheads="1"/>
          </p:cNvSpPr>
          <p:nvPr>
            <p:ph type="title"/>
          </p:nvPr>
        </p:nvSpPr>
        <p:spPr>
          <a:xfrm>
            <a:off x="8382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 Cache Memory</a:t>
            </a:r>
          </a:p>
        </p:txBody>
      </p:sp>
      <p:sp>
        <p:nvSpPr>
          <p:cNvPr id="79875" name="Rectangle 3"/>
          <p:cNvSpPr>
            <a:spLocks noGrp="1" noChangeArrowheads="1"/>
          </p:cNvSpPr>
          <p:nvPr>
            <p:ph idx="1"/>
          </p:nvPr>
        </p:nvSpPr>
        <p:spPr>
          <a:xfrm>
            <a:off x="609600" y="1985963"/>
            <a:ext cx="10439400" cy="4724400"/>
          </a:xfrm>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600" dirty="0">
                <a:latin typeface="Arial" panose="020B0604020202020204" pitchFamily="34" charset="0"/>
              </a:rPr>
              <a:t>The cache we have been discussing is called a </a:t>
            </a:r>
            <a:r>
              <a:rPr lang="en-US" altLang="en-US" sz="2600" i="1" dirty="0">
                <a:latin typeface="Arial" panose="020B0604020202020204" pitchFamily="34" charset="0"/>
              </a:rPr>
              <a:t>unified</a:t>
            </a:r>
            <a:r>
              <a:rPr lang="en-US" altLang="en-US" sz="2600" dirty="0">
                <a:latin typeface="Arial" panose="020B0604020202020204" pitchFamily="34" charset="0"/>
              </a:rPr>
              <a:t> or </a:t>
            </a:r>
            <a:r>
              <a:rPr lang="en-US" altLang="en-US" sz="2600" i="1" dirty="0">
                <a:latin typeface="Arial" panose="020B0604020202020204" pitchFamily="34" charset="0"/>
              </a:rPr>
              <a:t>integrated</a:t>
            </a:r>
            <a:r>
              <a:rPr lang="en-US" altLang="en-US" sz="2600" dirty="0">
                <a:latin typeface="Arial" panose="020B0604020202020204" pitchFamily="34" charset="0"/>
              </a:rPr>
              <a:t> cache where both instructions and data are cached.</a:t>
            </a:r>
            <a:endParaRPr lang="en-US" altLang="en-US" sz="2500" dirty="0">
              <a:latin typeface="Arial" panose="020B0604020202020204" pitchFamily="34" charset="0"/>
            </a:endParaRPr>
          </a:p>
          <a:p>
            <a:pPr>
              <a:spcBef>
                <a:spcPct val="25000"/>
              </a:spcBef>
            </a:pPr>
            <a:r>
              <a:rPr lang="en-US" altLang="en-US" sz="2600" dirty="0">
                <a:latin typeface="Arial" panose="020B0604020202020204" pitchFamily="34" charset="0"/>
              </a:rPr>
              <a:t>Many modern systems employ </a:t>
            </a:r>
            <a:r>
              <a:rPr lang="en-US" altLang="en-US" sz="2600" dirty="0">
                <a:solidFill>
                  <a:srgbClr val="FF0000"/>
                </a:solidFill>
                <a:latin typeface="Arial" panose="020B0604020202020204" pitchFamily="34" charset="0"/>
              </a:rPr>
              <a:t>separate caches for data and instructions.</a:t>
            </a:r>
            <a:endParaRPr lang="en-US" altLang="en-US" sz="2500" dirty="0">
              <a:solidFill>
                <a:srgbClr val="FF0000"/>
              </a:solidFill>
              <a:latin typeface="Arial" panose="020B0604020202020204" pitchFamily="34" charset="0"/>
            </a:endParaRPr>
          </a:p>
          <a:p>
            <a:pPr lvl="1">
              <a:spcBef>
                <a:spcPct val="25000"/>
              </a:spcBef>
            </a:pPr>
            <a:r>
              <a:rPr lang="en-US" altLang="en-US" sz="2400" dirty="0">
                <a:solidFill>
                  <a:srgbClr val="FF0000"/>
                </a:solidFill>
              </a:rPr>
              <a:t>This is called a </a:t>
            </a:r>
            <a:r>
              <a:rPr lang="en-US" altLang="en-US" sz="2400" i="1" dirty="0">
                <a:solidFill>
                  <a:srgbClr val="FF0000"/>
                </a:solidFill>
              </a:rPr>
              <a:t>Harvard</a:t>
            </a:r>
            <a:r>
              <a:rPr lang="en-US" altLang="en-US" sz="2400" dirty="0">
                <a:solidFill>
                  <a:srgbClr val="FF0000"/>
                </a:solidFill>
              </a:rPr>
              <a:t> cache.</a:t>
            </a:r>
            <a:endParaRPr lang="en-US" altLang="en-US" sz="2100" dirty="0">
              <a:solidFill>
                <a:srgbClr val="FF0000"/>
              </a:solidFill>
              <a:latin typeface="Arial" panose="020B0604020202020204" pitchFamily="34" charset="0"/>
            </a:endParaRPr>
          </a:p>
          <a:p>
            <a:pPr>
              <a:spcBef>
                <a:spcPct val="25000"/>
              </a:spcBef>
            </a:pPr>
            <a:r>
              <a:rPr lang="en-US" altLang="en-US" sz="2600" dirty="0">
                <a:latin typeface="Arial" panose="020B0604020202020204" pitchFamily="34" charset="0"/>
              </a:rPr>
              <a:t>The separation of data from instructions provides better locality, at the cost of greater complexity.</a:t>
            </a:r>
            <a:endParaRPr lang="en-US" altLang="en-US" sz="2500" dirty="0">
              <a:latin typeface="Arial" panose="020B0604020202020204" pitchFamily="34" charset="0"/>
            </a:endParaRPr>
          </a:p>
          <a:p>
            <a:pPr lvl="1">
              <a:spcBef>
                <a:spcPct val="25000"/>
              </a:spcBef>
            </a:pPr>
            <a:r>
              <a:rPr lang="en-US" altLang="en-US" sz="2400" dirty="0"/>
              <a:t>Simply making the cache larger provides about the same performance improvement without the complexity.</a:t>
            </a:r>
            <a:endParaRPr lang="en-US" altLang="en-US" sz="2100" dirty="0">
              <a:latin typeface="Arial" panose="020B0604020202020204" pitchFamily="34" charset="0"/>
            </a:endParaRPr>
          </a:p>
        </p:txBody>
      </p:sp>
      <p:sp>
        <p:nvSpPr>
          <p:cNvPr id="798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F4B266D-BA50-4281-9998-33C02EC6A14A}" type="slidenum">
              <a:rPr lang="en-US" altLang="en-US" sz="1400">
                <a:latin typeface="Times New Roman" panose="02020603050405020304" pitchFamily="18" charset="0"/>
              </a:rPr>
              <a:pPr fontAlgn="base">
                <a:spcBef>
                  <a:spcPct val="0"/>
                </a:spcBef>
                <a:spcAft>
                  <a:spcPct val="0"/>
                </a:spcAft>
              </a:pPr>
              <a:t>42</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type="title"/>
          </p:nvPr>
        </p:nvSpPr>
        <p:spPr>
          <a:xfrm>
            <a:off x="9144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81923" name="Rectangle 3"/>
          <p:cNvSpPr>
            <a:spLocks noGrp="1" noChangeArrowheads="1"/>
          </p:cNvSpPr>
          <p:nvPr>
            <p:ph idx="1"/>
          </p:nvPr>
        </p:nvSpPr>
        <p:spPr>
          <a:xfrm>
            <a:off x="914400" y="1926830"/>
            <a:ext cx="9448800" cy="3962400"/>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dirty="0">
                <a:latin typeface="Arial" panose="020B0604020202020204" pitchFamily="34" charset="0"/>
              </a:rPr>
              <a:t>Cache performance can also be improved by adding a small associative cache to </a:t>
            </a:r>
            <a:r>
              <a:rPr lang="en-US" altLang="en-US" sz="2600" dirty="0">
                <a:solidFill>
                  <a:srgbClr val="FF0000"/>
                </a:solidFill>
                <a:latin typeface="Arial" panose="020B0604020202020204" pitchFamily="34" charset="0"/>
              </a:rPr>
              <a:t>hold blocks that have been evicted recently.</a:t>
            </a:r>
            <a:endParaRPr lang="en-US" altLang="en-US" sz="2500" dirty="0">
              <a:solidFill>
                <a:srgbClr val="FF0000"/>
              </a:solidFill>
              <a:latin typeface="Arial" panose="020B0604020202020204" pitchFamily="34" charset="0"/>
            </a:endParaRPr>
          </a:p>
          <a:p>
            <a:pPr lvl="1">
              <a:spcBef>
                <a:spcPct val="35000"/>
              </a:spcBef>
            </a:pPr>
            <a:r>
              <a:rPr lang="en-US" altLang="en-US" sz="2500" dirty="0">
                <a:solidFill>
                  <a:srgbClr val="FF0000"/>
                </a:solidFill>
              </a:rPr>
              <a:t>This is called a </a:t>
            </a:r>
            <a:r>
              <a:rPr lang="en-US" altLang="en-US" sz="2500" i="1" dirty="0">
                <a:solidFill>
                  <a:srgbClr val="FF0000"/>
                </a:solidFill>
              </a:rPr>
              <a:t>victim cache</a:t>
            </a:r>
            <a:r>
              <a:rPr lang="en-US" altLang="en-US" sz="2500" dirty="0">
                <a:solidFill>
                  <a:srgbClr val="FF0000"/>
                </a:solidFill>
              </a:rPr>
              <a:t>.</a:t>
            </a:r>
            <a:endParaRPr lang="en-US" altLang="en-US" sz="2100" dirty="0">
              <a:solidFill>
                <a:srgbClr val="FF0000"/>
              </a:solidFill>
              <a:latin typeface="Arial" panose="020B0604020202020204" pitchFamily="34" charset="0"/>
            </a:endParaRPr>
          </a:p>
          <a:p>
            <a:pPr>
              <a:spcBef>
                <a:spcPct val="35000"/>
              </a:spcBef>
            </a:pPr>
            <a:r>
              <a:rPr lang="en-US" altLang="en-US" sz="2600" dirty="0">
                <a:latin typeface="Arial" panose="020B0604020202020204" pitchFamily="34" charset="0"/>
              </a:rPr>
              <a:t>A </a:t>
            </a:r>
            <a:r>
              <a:rPr lang="en-US" altLang="en-US" sz="2600" i="1" dirty="0">
                <a:solidFill>
                  <a:srgbClr val="FF0000"/>
                </a:solidFill>
                <a:latin typeface="Arial" panose="020B0604020202020204" pitchFamily="34" charset="0"/>
              </a:rPr>
              <a:t>trace cache</a:t>
            </a:r>
            <a:r>
              <a:rPr lang="en-US" altLang="en-US" sz="2600" dirty="0">
                <a:solidFill>
                  <a:srgbClr val="FF0000"/>
                </a:solidFill>
                <a:latin typeface="Arial" panose="020B0604020202020204" pitchFamily="34" charset="0"/>
              </a:rPr>
              <a:t> </a:t>
            </a:r>
            <a:r>
              <a:rPr lang="en-US" altLang="en-US" sz="2600" dirty="0">
                <a:latin typeface="Arial" panose="020B0604020202020204" pitchFamily="34" charset="0"/>
              </a:rPr>
              <a:t>is a variant of an instruction cache that holds decoded instructions for program branches, giving the illusion that noncontiguous instructions are really contiguous.</a:t>
            </a:r>
            <a:endParaRPr lang="en-US" altLang="en-US" sz="2500" dirty="0">
              <a:latin typeface="Arial" panose="020B0604020202020204" pitchFamily="34" charset="0"/>
            </a:endParaRPr>
          </a:p>
        </p:txBody>
      </p:sp>
      <p:sp>
        <p:nvSpPr>
          <p:cNvPr id="819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EF24CBC-3FE3-4810-9A25-51504219AAE1}" type="slidenum">
              <a:rPr lang="en-US" altLang="en-US" sz="1400">
                <a:latin typeface="Times New Roman" panose="02020603050405020304" pitchFamily="18" charset="0"/>
              </a:rPr>
              <a:pPr fontAlgn="base">
                <a:spcBef>
                  <a:spcPct val="0"/>
                </a:spcBef>
                <a:spcAft>
                  <a:spcPct val="0"/>
                </a:spcAft>
              </a:pPr>
              <a:t>43</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5"/>
          <p:cNvSpPr>
            <a:spLocks noGrp="1" noChangeArrowheads="1"/>
          </p:cNvSpPr>
          <p:nvPr>
            <p:ph type="title"/>
          </p:nvPr>
        </p:nvSpPr>
        <p:spPr>
          <a:xfrm>
            <a:off x="893763"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83971" name="Rectangle 3"/>
          <p:cNvSpPr>
            <a:spLocks noGrp="1" noChangeArrowheads="1"/>
          </p:cNvSpPr>
          <p:nvPr>
            <p:ph idx="1"/>
          </p:nvPr>
        </p:nvSpPr>
        <p:spPr>
          <a:xfrm>
            <a:off x="914400" y="2035175"/>
            <a:ext cx="9601200" cy="4572000"/>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dirty="0">
                <a:latin typeface="Arial" panose="020B0604020202020204" pitchFamily="34" charset="0"/>
              </a:rPr>
              <a:t>Most of today’s small systems employ multilevel cache hierarchies.</a:t>
            </a:r>
          </a:p>
          <a:p>
            <a:pPr>
              <a:spcBef>
                <a:spcPct val="35000"/>
              </a:spcBef>
            </a:pPr>
            <a:r>
              <a:rPr lang="en-US" altLang="en-US" sz="2500" dirty="0">
                <a:latin typeface="Arial" panose="020B0604020202020204" pitchFamily="34" charset="0"/>
              </a:rPr>
              <a:t>The levels of cache form their own small memory hierarchy.</a:t>
            </a:r>
          </a:p>
          <a:p>
            <a:pPr>
              <a:spcBef>
                <a:spcPct val="35000"/>
              </a:spcBef>
            </a:pPr>
            <a:r>
              <a:rPr lang="en-US" altLang="en-US" sz="2500" dirty="0">
                <a:solidFill>
                  <a:srgbClr val="FF0000"/>
                </a:solidFill>
                <a:latin typeface="Arial" panose="020B0604020202020204" pitchFamily="34" charset="0"/>
              </a:rPr>
              <a:t>Level1 cache (8KB to 64KB) is situated on the processor itself.</a:t>
            </a:r>
          </a:p>
          <a:p>
            <a:pPr lvl="1">
              <a:spcBef>
                <a:spcPct val="15000"/>
              </a:spcBef>
            </a:pPr>
            <a:r>
              <a:rPr lang="en-US" altLang="en-US" sz="2500" dirty="0">
                <a:solidFill>
                  <a:srgbClr val="FF0000"/>
                </a:solidFill>
              </a:rPr>
              <a:t>Access time is typically about 4ns.</a:t>
            </a:r>
            <a:endParaRPr lang="en-US" altLang="en-US" sz="2100" dirty="0">
              <a:solidFill>
                <a:srgbClr val="FF0000"/>
              </a:solidFill>
              <a:latin typeface="Arial" panose="020B0604020202020204" pitchFamily="34" charset="0"/>
            </a:endParaRPr>
          </a:p>
          <a:p>
            <a:pPr>
              <a:spcBef>
                <a:spcPct val="35000"/>
              </a:spcBef>
            </a:pPr>
            <a:r>
              <a:rPr lang="en-US" altLang="en-US" sz="2500" dirty="0">
                <a:solidFill>
                  <a:srgbClr val="FF0000"/>
                </a:solidFill>
                <a:latin typeface="Arial" panose="020B0604020202020204" pitchFamily="34" charset="0"/>
              </a:rPr>
              <a:t>Level 2 cache (64KB to 2MB) may be on the motherboard, or on an expansion card.</a:t>
            </a:r>
          </a:p>
          <a:p>
            <a:pPr lvl="1">
              <a:spcBef>
                <a:spcPct val="15000"/>
              </a:spcBef>
            </a:pPr>
            <a:r>
              <a:rPr lang="en-US" altLang="en-US" sz="2500" dirty="0"/>
              <a:t>Access time is usually around 15 - 20ns.</a:t>
            </a:r>
            <a:endParaRPr lang="en-US" altLang="en-US" sz="2100" dirty="0">
              <a:latin typeface="Arial" panose="020B0604020202020204" pitchFamily="34" charset="0"/>
            </a:endParaRPr>
          </a:p>
        </p:txBody>
      </p:sp>
      <p:sp>
        <p:nvSpPr>
          <p:cNvPr id="839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FB49EF5-1DC7-4431-BFDC-BCF48F11D9D9}" type="slidenum">
              <a:rPr lang="en-US" altLang="en-US" sz="1400">
                <a:latin typeface="Times New Roman" panose="02020603050405020304" pitchFamily="18" charset="0"/>
              </a:rPr>
              <a:pPr fontAlgn="base">
                <a:spcBef>
                  <a:spcPct val="0"/>
                </a:spcBef>
                <a:spcAft>
                  <a:spcPct val="0"/>
                </a:spcAft>
              </a:pPr>
              <a:t>44</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86019" name="Rectangle 3"/>
          <p:cNvSpPr>
            <a:spLocks noGrp="1" noChangeArrowheads="1"/>
          </p:cNvSpPr>
          <p:nvPr>
            <p:ph idx="1"/>
          </p:nvPr>
        </p:nvSpPr>
        <p:spPr>
          <a:xfrm>
            <a:off x="533400" y="1867948"/>
            <a:ext cx="10972800" cy="3962400"/>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dirty="0">
                <a:latin typeface="Arial" panose="020B0604020202020204" pitchFamily="34" charset="0"/>
              </a:rPr>
              <a:t>In systems that employ three levels of cache, the Level 2 cache is placed on the same die as the CPU (reducing access time to about 10ns)</a:t>
            </a:r>
          </a:p>
          <a:p>
            <a:pPr>
              <a:spcBef>
                <a:spcPct val="35000"/>
              </a:spcBef>
            </a:pPr>
            <a:r>
              <a:rPr lang="en-US" altLang="en-US" sz="2500" dirty="0">
                <a:latin typeface="Arial" panose="020B0604020202020204" pitchFamily="34" charset="0"/>
              </a:rPr>
              <a:t>Accordingly, the Level 3 cache (2MB to 256MB) refers to cache that is situated between the processor and main memory.</a:t>
            </a:r>
          </a:p>
          <a:p>
            <a:pPr>
              <a:spcBef>
                <a:spcPct val="35000"/>
              </a:spcBef>
            </a:pPr>
            <a:r>
              <a:rPr lang="en-US" altLang="en-US" sz="2500" dirty="0">
                <a:latin typeface="Arial" panose="020B0604020202020204" pitchFamily="34" charset="0"/>
              </a:rPr>
              <a:t>Once the number of cache levels is determined, the next thing to consider is whether data (or instructions) can  exist in more than one cache level.</a:t>
            </a:r>
          </a:p>
        </p:txBody>
      </p:sp>
      <p:sp>
        <p:nvSpPr>
          <p:cNvPr id="860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2322EC8-10A3-4B75-9897-2859C72DC08A}" type="slidenum">
              <a:rPr lang="en-US" altLang="en-US" sz="1400">
                <a:latin typeface="Times New Roman" panose="02020603050405020304" pitchFamily="18" charset="0"/>
              </a:rPr>
              <a:pPr fontAlgn="base">
                <a:spcBef>
                  <a:spcPct val="0"/>
                </a:spcBef>
                <a:spcAft>
                  <a:spcPct val="0"/>
                </a:spcAft>
              </a:pPr>
              <a:t>45</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5"/>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Cache Memory</a:t>
            </a:r>
          </a:p>
        </p:txBody>
      </p:sp>
      <p:sp>
        <p:nvSpPr>
          <p:cNvPr id="88067" name="Rectangle 3"/>
          <p:cNvSpPr>
            <a:spLocks noGrp="1" noChangeArrowheads="1"/>
          </p:cNvSpPr>
          <p:nvPr>
            <p:ph idx="1"/>
          </p:nvPr>
        </p:nvSpPr>
        <p:spPr>
          <a:xfrm>
            <a:off x="914400" y="2035175"/>
            <a:ext cx="9601200" cy="4572000"/>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dirty="0">
                <a:latin typeface="Arial" panose="020B0604020202020204" pitchFamily="34" charset="0"/>
              </a:rPr>
              <a:t>If the cache system used an </a:t>
            </a:r>
            <a:r>
              <a:rPr lang="en-US" altLang="en-US" sz="2500" i="1" dirty="0">
                <a:solidFill>
                  <a:srgbClr val="FF0000"/>
                </a:solidFill>
                <a:latin typeface="Arial" panose="020B0604020202020204" pitchFamily="34" charset="0"/>
              </a:rPr>
              <a:t>inclusive</a:t>
            </a:r>
            <a:r>
              <a:rPr lang="en-US" altLang="en-US" sz="2500" dirty="0">
                <a:solidFill>
                  <a:srgbClr val="FF0000"/>
                </a:solidFill>
                <a:latin typeface="Arial" panose="020B0604020202020204" pitchFamily="34" charset="0"/>
              </a:rPr>
              <a:t> cache</a:t>
            </a:r>
            <a:r>
              <a:rPr lang="en-US" altLang="en-US" sz="2500" dirty="0">
                <a:latin typeface="Arial" panose="020B0604020202020204" pitchFamily="34" charset="0"/>
              </a:rPr>
              <a:t>, the </a:t>
            </a:r>
            <a:r>
              <a:rPr lang="en-US" altLang="en-US" sz="2500" dirty="0">
                <a:solidFill>
                  <a:srgbClr val="FF0000"/>
                </a:solidFill>
                <a:latin typeface="Arial" panose="020B0604020202020204" pitchFamily="34" charset="0"/>
              </a:rPr>
              <a:t>same data may be present at multiple levels of cache</a:t>
            </a:r>
            <a:r>
              <a:rPr lang="en-US" altLang="en-US" sz="2500" dirty="0">
                <a:latin typeface="Arial" panose="020B0604020202020204" pitchFamily="34" charset="0"/>
              </a:rPr>
              <a:t>. </a:t>
            </a:r>
          </a:p>
          <a:p>
            <a:pPr>
              <a:spcBef>
                <a:spcPct val="35000"/>
              </a:spcBef>
            </a:pPr>
            <a:r>
              <a:rPr lang="en-US" altLang="en-US" sz="2500" i="1" dirty="0">
                <a:solidFill>
                  <a:srgbClr val="FF0000"/>
                </a:solidFill>
                <a:latin typeface="Arial" panose="020B0604020202020204" pitchFamily="34" charset="0"/>
              </a:rPr>
              <a:t>Strictly inclusive</a:t>
            </a:r>
            <a:r>
              <a:rPr lang="en-US" altLang="en-US" sz="2500" dirty="0">
                <a:solidFill>
                  <a:srgbClr val="FF0000"/>
                </a:solidFill>
                <a:latin typeface="Arial" panose="020B0604020202020204" pitchFamily="34" charset="0"/>
              </a:rPr>
              <a:t> caches guarantee </a:t>
            </a:r>
            <a:r>
              <a:rPr lang="en-US" altLang="en-US" sz="2500" dirty="0">
                <a:latin typeface="Arial" panose="020B0604020202020204" pitchFamily="34" charset="0"/>
              </a:rPr>
              <a:t>that </a:t>
            </a:r>
            <a:r>
              <a:rPr lang="en-US" altLang="en-US" sz="2500" dirty="0">
                <a:solidFill>
                  <a:srgbClr val="FF0000"/>
                </a:solidFill>
                <a:latin typeface="Arial" panose="020B0604020202020204" pitchFamily="34" charset="0"/>
              </a:rPr>
              <a:t>all data </a:t>
            </a:r>
            <a:r>
              <a:rPr lang="en-US" altLang="en-US" sz="2500" dirty="0">
                <a:latin typeface="Arial" panose="020B0604020202020204" pitchFamily="34" charset="0"/>
              </a:rPr>
              <a:t>in a smaller cache </a:t>
            </a:r>
            <a:r>
              <a:rPr lang="en-US" altLang="en-US" sz="2500" dirty="0">
                <a:solidFill>
                  <a:srgbClr val="FF0000"/>
                </a:solidFill>
                <a:latin typeface="Arial" panose="020B0604020202020204" pitchFamily="34" charset="0"/>
              </a:rPr>
              <a:t>also exists at the next higher level</a:t>
            </a:r>
            <a:r>
              <a:rPr lang="en-US" altLang="en-US" sz="2500" dirty="0">
                <a:latin typeface="Arial" panose="020B0604020202020204" pitchFamily="34" charset="0"/>
              </a:rPr>
              <a:t>.</a:t>
            </a:r>
          </a:p>
          <a:p>
            <a:pPr>
              <a:spcBef>
                <a:spcPct val="35000"/>
              </a:spcBef>
            </a:pPr>
            <a:r>
              <a:rPr lang="en-US" altLang="en-US" sz="2500" i="1" dirty="0">
                <a:solidFill>
                  <a:srgbClr val="FF0000"/>
                </a:solidFill>
                <a:latin typeface="Arial" panose="020B0604020202020204" pitchFamily="34" charset="0"/>
              </a:rPr>
              <a:t>Exclusive</a:t>
            </a:r>
            <a:r>
              <a:rPr lang="en-US" altLang="en-US" sz="2500" dirty="0">
                <a:latin typeface="Arial" panose="020B0604020202020204" pitchFamily="34" charset="0"/>
              </a:rPr>
              <a:t> caches permit </a:t>
            </a:r>
            <a:r>
              <a:rPr lang="en-US" altLang="en-US" sz="2500" dirty="0">
                <a:solidFill>
                  <a:srgbClr val="FF0000"/>
                </a:solidFill>
                <a:latin typeface="Arial" panose="020B0604020202020204" pitchFamily="34" charset="0"/>
              </a:rPr>
              <a:t>only one copy </a:t>
            </a:r>
            <a:r>
              <a:rPr lang="en-US" altLang="en-US" sz="2500" dirty="0">
                <a:latin typeface="Arial" panose="020B0604020202020204" pitchFamily="34" charset="0"/>
              </a:rPr>
              <a:t>of the data.</a:t>
            </a:r>
          </a:p>
          <a:p>
            <a:pPr>
              <a:spcBef>
                <a:spcPct val="35000"/>
              </a:spcBef>
            </a:pPr>
            <a:r>
              <a:rPr lang="en-US" altLang="en-US" sz="2500" dirty="0">
                <a:latin typeface="Arial" panose="020B0604020202020204" pitchFamily="34" charset="0"/>
              </a:rPr>
              <a:t>The tradeoffs in choosing one over the other involve weighing the variables of access time, memory size, and circuit complexity.</a:t>
            </a:r>
          </a:p>
        </p:txBody>
      </p:sp>
      <p:sp>
        <p:nvSpPr>
          <p:cNvPr id="880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558DBDC-6FFE-43AB-996E-A77B399AF50A}" type="slidenum">
              <a:rPr lang="en-US" altLang="en-US" sz="1400">
                <a:latin typeface="Times New Roman" panose="02020603050405020304" pitchFamily="18" charset="0"/>
              </a:rPr>
              <a:pPr fontAlgn="base">
                <a:spcBef>
                  <a:spcPct val="0"/>
                </a:spcBef>
                <a:spcAft>
                  <a:spcPct val="0"/>
                </a:spcAft>
              </a:pPr>
              <a:t>46</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8382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90115" name="Rectangle 3"/>
          <p:cNvSpPr>
            <a:spLocks noGrp="1" noChangeArrowheads="1"/>
          </p:cNvSpPr>
          <p:nvPr>
            <p:ph idx="1"/>
          </p:nvPr>
        </p:nvSpPr>
        <p:spPr>
          <a:xfrm>
            <a:off x="566738" y="1898650"/>
            <a:ext cx="10744200" cy="4572000"/>
          </a:xfrm>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dirty="0">
                <a:latin typeface="Arial" panose="020B0604020202020204" pitchFamily="34" charset="0"/>
              </a:rPr>
              <a:t>Cache memory enhances performance by providing faster memory access speed.</a:t>
            </a:r>
          </a:p>
          <a:p>
            <a:pPr>
              <a:spcBef>
                <a:spcPct val="10000"/>
              </a:spcBef>
            </a:pPr>
            <a:r>
              <a:rPr lang="en-US" altLang="en-US" sz="2600" dirty="0">
                <a:solidFill>
                  <a:srgbClr val="FF0000"/>
                </a:solidFill>
                <a:latin typeface="Arial" panose="020B0604020202020204" pitchFamily="34" charset="0"/>
              </a:rPr>
              <a:t>Virtual memory </a:t>
            </a:r>
            <a:r>
              <a:rPr lang="en-US" altLang="en-US" sz="2600" dirty="0">
                <a:latin typeface="Arial" panose="020B0604020202020204" pitchFamily="34" charset="0"/>
              </a:rPr>
              <a:t>enhances performance by </a:t>
            </a:r>
            <a:r>
              <a:rPr lang="en-US" altLang="en-US" sz="2600" dirty="0">
                <a:solidFill>
                  <a:srgbClr val="FF0000"/>
                </a:solidFill>
                <a:latin typeface="Arial" panose="020B0604020202020204" pitchFamily="34" charset="0"/>
              </a:rPr>
              <a:t>providing greater memory capacity, without the expense of adding main memory</a:t>
            </a:r>
            <a:r>
              <a:rPr lang="en-US" altLang="en-US" sz="2600" dirty="0">
                <a:latin typeface="Arial" panose="020B0604020202020204" pitchFamily="34" charset="0"/>
              </a:rPr>
              <a:t>.</a:t>
            </a:r>
          </a:p>
          <a:p>
            <a:pPr>
              <a:spcBef>
                <a:spcPct val="10000"/>
              </a:spcBef>
            </a:pPr>
            <a:r>
              <a:rPr lang="en-US" altLang="en-US" sz="2600" dirty="0">
                <a:latin typeface="Arial" panose="020B0604020202020204" pitchFamily="34" charset="0"/>
              </a:rPr>
              <a:t>Instead, a portion of a disk drive serves as an extension of main memory.</a:t>
            </a:r>
          </a:p>
          <a:p>
            <a:pPr>
              <a:spcBef>
                <a:spcPct val="10000"/>
              </a:spcBef>
            </a:pPr>
            <a:r>
              <a:rPr lang="en-US" altLang="en-US" sz="2600" dirty="0">
                <a:latin typeface="Arial" panose="020B0604020202020204" pitchFamily="34" charset="0"/>
              </a:rPr>
              <a:t>If a system uses paging, virtual memory partitions main memory into individually managed </a:t>
            </a:r>
            <a:r>
              <a:rPr lang="en-US" altLang="en-US" sz="2600" i="1" dirty="0">
                <a:latin typeface="Arial" panose="020B0604020202020204" pitchFamily="34" charset="0"/>
              </a:rPr>
              <a:t>page frames</a:t>
            </a:r>
            <a:r>
              <a:rPr lang="en-US" altLang="en-US" sz="2600" dirty="0">
                <a:latin typeface="Arial" panose="020B0604020202020204" pitchFamily="34" charset="0"/>
              </a:rPr>
              <a:t>, that are written</a:t>
            </a:r>
            <a:r>
              <a:rPr lang="en-US" altLang="en-US" sz="2600" i="1" dirty="0">
                <a:latin typeface="Arial" panose="020B0604020202020204" pitchFamily="34" charset="0"/>
              </a:rPr>
              <a:t> (or paged) </a:t>
            </a:r>
            <a:r>
              <a:rPr lang="en-US" altLang="en-US" sz="2600" dirty="0">
                <a:latin typeface="Arial" panose="020B0604020202020204" pitchFamily="34" charset="0"/>
              </a:rPr>
              <a:t>to disk when they are not immediately needed.</a:t>
            </a:r>
          </a:p>
        </p:txBody>
      </p:sp>
      <p:sp>
        <p:nvSpPr>
          <p:cNvPr id="901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AA4D44BA-0748-4733-B71A-1F913AD5EAC7}" type="slidenum">
              <a:rPr lang="en-US" altLang="en-US" sz="1400">
                <a:latin typeface="Times New Roman" panose="02020603050405020304" pitchFamily="18" charset="0"/>
              </a:rPr>
              <a:pPr fontAlgn="base">
                <a:spcBef>
                  <a:spcPct val="0"/>
                </a:spcBef>
                <a:spcAft>
                  <a:spcPct val="0"/>
                </a:spcAft>
              </a:pPr>
              <a:t>47</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5"/>
          <p:cNvSpPr>
            <a:spLocks noGrp="1" noChangeArrowheads="1"/>
          </p:cNvSpPr>
          <p:nvPr>
            <p:ph type="title"/>
          </p:nvPr>
        </p:nvSpPr>
        <p:spPr>
          <a:xfrm>
            <a:off x="914400"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92163" name="Rectangle 3"/>
          <p:cNvSpPr>
            <a:spLocks noGrp="1" noChangeArrowheads="1"/>
          </p:cNvSpPr>
          <p:nvPr>
            <p:ph idx="1"/>
          </p:nvPr>
        </p:nvSpPr>
        <p:spPr>
          <a:xfrm>
            <a:off x="350838" y="2362200"/>
            <a:ext cx="10972800" cy="3365500"/>
          </a:xfrm>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panose="020B0604020202020204" pitchFamily="34" charset="0"/>
              </a:rPr>
              <a:t>A </a:t>
            </a:r>
            <a:r>
              <a:rPr lang="en-US" altLang="en-US" sz="2600" i="1" dirty="0">
                <a:solidFill>
                  <a:srgbClr val="FF0000"/>
                </a:solidFill>
                <a:latin typeface="Arial" panose="020B0604020202020204" pitchFamily="34" charset="0"/>
              </a:rPr>
              <a:t>physical address</a:t>
            </a:r>
            <a:r>
              <a:rPr lang="en-US" altLang="en-US" sz="2600" dirty="0">
                <a:solidFill>
                  <a:srgbClr val="FF0000"/>
                </a:solidFill>
                <a:latin typeface="Arial" panose="020B0604020202020204" pitchFamily="34" charset="0"/>
              </a:rPr>
              <a:t> </a:t>
            </a:r>
            <a:r>
              <a:rPr lang="en-US" altLang="en-US" sz="2600" dirty="0">
                <a:latin typeface="Arial" panose="020B0604020202020204" pitchFamily="34" charset="0"/>
              </a:rPr>
              <a:t>is the </a:t>
            </a:r>
            <a:r>
              <a:rPr lang="en-US" altLang="en-US" sz="2600" dirty="0">
                <a:solidFill>
                  <a:srgbClr val="FF0000"/>
                </a:solidFill>
                <a:latin typeface="Arial" panose="020B0604020202020204" pitchFamily="34" charset="0"/>
              </a:rPr>
              <a:t>actual memory </a:t>
            </a:r>
            <a:r>
              <a:rPr lang="en-US" altLang="en-US" sz="2600" dirty="0">
                <a:latin typeface="Arial" panose="020B0604020202020204" pitchFamily="34" charset="0"/>
              </a:rPr>
              <a:t>address of physical memory.</a:t>
            </a:r>
          </a:p>
          <a:p>
            <a:pPr>
              <a:spcBef>
                <a:spcPct val="40000"/>
              </a:spcBef>
            </a:pPr>
            <a:r>
              <a:rPr lang="en-US" altLang="en-US" sz="2600" dirty="0">
                <a:latin typeface="Arial" panose="020B0604020202020204" pitchFamily="34" charset="0"/>
              </a:rPr>
              <a:t>Programs create </a:t>
            </a:r>
            <a:r>
              <a:rPr lang="en-US" altLang="en-US" sz="2600" i="1" dirty="0">
                <a:solidFill>
                  <a:srgbClr val="FF0000"/>
                </a:solidFill>
                <a:latin typeface="Arial" panose="020B0604020202020204" pitchFamily="34" charset="0"/>
              </a:rPr>
              <a:t>virtual addresses</a:t>
            </a:r>
            <a:r>
              <a:rPr lang="en-US" altLang="en-US" sz="2600" dirty="0">
                <a:solidFill>
                  <a:srgbClr val="FF0000"/>
                </a:solidFill>
                <a:latin typeface="Arial" panose="020B0604020202020204" pitchFamily="34" charset="0"/>
              </a:rPr>
              <a:t> </a:t>
            </a:r>
            <a:r>
              <a:rPr lang="en-US" altLang="en-US" sz="2600" dirty="0">
                <a:latin typeface="Arial" panose="020B0604020202020204" pitchFamily="34" charset="0"/>
              </a:rPr>
              <a:t>that are </a:t>
            </a:r>
            <a:r>
              <a:rPr lang="en-US" altLang="en-US" sz="2600" i="1" dirty="0">
                <a:solidFill>
                  <a:srgbClr val="FF0000"/>
                </a:solidFill>
                <a:latin typeface="Arial" panose="020B0604020202020204" pitchFamily="34" charset="0"/>
              </a:rPr>
              <a:t>mapped</a:t>
            </a:r>
            <a:r>
              <a:rPr lang="en-US" altLang="en-US" sz="2600" dirty="0">
                <a:latin typeface="Arial" panose="020B0604020202020204" pitchFamily="34" charset="0"/>
              </a:rPr>
              <a:t> to physical addresses by the memory manager.</a:t>
            </a:r>
          </a:p>
          <a:p>
            <a:pPr>
              <a:spcBef>
                <a:spcPct val="40000"/>
              </a:spcBef>
            </a:pPr>
            <a:r>
              <a:rPr lang="en-US" altLang="en-US" sz="2600" i="1" dirty="0">
                <a:solidFill>
                  <a:srgbClr val="FF0000"/>
                </a:solidFill>
                <a:latin typeface="Arial" panose="020B0604020202020204" pitchFamily="34" charset="0"/>
              </a:rPr>
              <a:t>Page faults</a:t>
            </a:r>
            <a:r>
              <a:rPr lang="en-US" altLang="en-US" sz="2600" dirty="0">
                <a:latin typeface="Arial" panose="020B0604020202020204" pitchFamily="34" charset="0"/>
              </a:rPr>
              <a:t> occur when a logical address requires that a page be brought in from disk.</a:t>
            </a:r>
          </a:p>
          <a:p>
            <a:pPr>
              <a:spcBef>
                <a:spcPct val="40000"/>
              </a:spcBef>
            </a:pPr>
            <a:r>
              <a:rPr lang="en-US" altLang="en-US" sz="2600" i="1" dirty="0">
                <a:solidFill>
                  <a:srgbClr val="FF0000"/>
                </a:solidFill>
                <a:latin typeface="Arial" panose="020B0604020202020204" pitchFamily="34" charset="0"/>
              </a:rPr>
              <a:t>Memory fragmentation</a:t>
            </a:r>
            <a:r>
              <a:rPr lang="en-US" altLang="en-US" sz="2600" dirty="0">
                <a:solidFill>
                  <a:srgbClr val="FF0000"/>
                </a:solidFill>
                <a:latin typeface="Arial" panose="020B0604020202020204" pitchFamily="34" charset="0"/>
              </a:rPr>
              <a:t> </a:t>
            </a:r>
            <a:r>
              <a:rPr lang="en-US" altLang="en-US" sz="2600" dirty="0">
                <a:latin typeface="Arial" panose="020B0604020202020204" pitchFamily="34" charset="0"/>
              </a:rPr>
              <a:t>occurs when the paging process results in the creation of small, unusable clusters of memory addresses.</a:t>
            </a:r>
          </a:p>
        </p:txBody>
      </p:sp>
      <p:sp>
        <p:nvSpPr>
          <p:cNvPr id="921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E76B26E-61EC-480C-AD9F-089D21FAE6AF}" type="slidenum">
              <a:rPr lang="en-US" altLang="en-US" sz="1400">
                <a:latin typeface="Times New Roman" panose="02020603050405020304" pitchFamily="18" charset="0"/>
              </a:rPr>
              <a:pPr fontAlgn="base">
                <a:spcBef>
                  <a:spcPct val="0"/>
                </a:spcBef>
                <a:spcAft>
                  <a:spcPct val="0"/>
                </a:spcAft>
              </a:pPr>
              <a:t>48</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5"/>
          <p:cNvSpPr>
            <a:spLocks noGrp="1" noChangeArrowheads="1"/>
          </p:cNvSpPr>
          <p:nvPr>
            <p:ph type="title"/>
          </p:nvPr>
        </p:nvSpPr>
        <p:spPr>
          <a:xfrm>
            <a:off x="9144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94211" name="Rectangle 3"/>
          <p:cNvSpPr>
            <a:spLocks noGrp="1" noChangeArrowheads="1"/>
          </p:cNvSpPr>
          <p:nvPr>
            <p:ph idx="1"/>
          </p:nvPr>
        </p:nvSpPr>
        <p:spPr>
          <a:xfrm>
            <a:off x="609600" y="2077498"/>
            <a:ext cx="11201400" cy="3619500"/>
          </a:xfrm>
          <a:extLst>
            <a:ext uri="{909E8E84-426E-40DD-AFC4-6F175D3DCCD1}">
              <a14:hiddenFill xmlns:a14="http://schemas.microsoft.com/office/drawing/2010/main">
                <a:solidFill>
                  <a:srgbClr val="E4F5FF"/>
                </a:solidFill>
              </a14:hiddenFill>
            </a:ext>
          </a:extLst>
        </p:spPr>
        <p:txBody>
          <a:bodyPr>
            <a:normAutofit/>
          </a:bodyPr>
          <a:lstStyle/>
          <a:p>
            <a:pPr>
              <a:spcBef>
                <a:spcPct val="10000"/>
              </a:spcBef>
            </a:pPr>
            <a:r>
              <a:rPr lang="en-US" altLang="en-US" sz="2600" dirty="0">
                <a:solidFill>
                  <a:srgbClr val="FF0000"/>
                </a:solidFill>
                <a:latin typeface="Arial" panose="020B0604020202020204" pitchFamily="34" charset="0"/>
              </a:rPr>
              <a:t>Main memory and virtual memory </a:t>
            </a:r>
            <a:r>
              <a:rPr lang="en-US" altLang="en-US" sz="2600" dirty="0">
                <a:latin typeface="Arial" panose="020B0604020202020204" pitchFamily="34" charset="0"/>
              </a:rPr>
              <a:t>are divided into equal sized pages.</a:t>
            </a:r>
          </a:p>
          <a:p>
            <a:pPr>
              <a:spcBef>
                <a:spcPct val="10000"/>
              </a:spcBef>
            </a:pPr>
            <a:r>
              <a:rPr lang="en-US" altLang="en-US" sz="2600" dirty="0">
                <a:latin typeface="Arial" panose="020B0604020202020204" pitchFamily="34" charset="0"/>
              </a:rPr>
              <a:t>The entire address space required by a process need not be in memory at once. Some parts can be on disk, while others are in main memory.</a:t>
            </a:r>
          </a:p>
          <a:p>
            <a:pPr>
              <a:spcBef>
                <a:spcPct val="10000"/>
              </a:spcBef>
            </a:pPr>
            <a:r>
              <a:rPr lang="en-US" altLang="en-US" sz="2600" dirty="0">
                <a:latin typeface="Arial" panose="020B0604020202020204" pitchFamily="34" charset="0"/>
              </a:rPr>
              <a:t>Further, the pages allocated to a process do not need to be stored contiguously-- either on disk or in memory.</a:t>
            </a:r>
          </a:p>
          <a:p>
            <a:pPr>
              <a:spcBef>
                <a:spcPct val="10000"/>
              </a:spcBef>
            </a:pPr>
            <a:r>
              <a:rPr lang="en-US" altLang="en-US" sz="2600" dirty="0">
                <a:latin typeface="Arial" panose="020B0604020202020204" pitchFamily="34" charset="0"/>
              </a:rPr>
              <a:t>In this way, only the needed pages are in memory at any time, the unnecessary pages are in slower disk storage.</a:t>
            </a:r>
          </a:p>
        </p:txBody>
      </p:sp>
      <p:sp>
        <p:nvSpPr>
          <p:cNvPr id="942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2300EE28-5DFD-4A79-BEE1-33F6BD8216A7}" type="slidenum">
              <a:rPr lang="en-US" altLang="en-US" sz="1400">
                <a:latin typeface="Times New Roman" panose="02020603050405020304" pitchFamily="18" charset="0"/>
              </a:rPr>
              <a:pPr fontAlgn="base">
                <a:spcBef>
                  <a:spcPct val="0"/>
                </a:spcBef>
                <a:spcAft>
                  <a:spcPct val="0"/>
                </a:spcAft>
              </a:pPr>
              <a:t>49</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26"/>
          <p:cNvSpPr>
            <a:spLocks noGrp="1" noChangeArrowheads="1"/>
          </p:cNvSpPr>
          <p:nvPr>
            <p:ph type="title"/>
          </p:nvPr>
        </p:nvSpPr>
        <p:spPr>
          <a:xfrm>
            <a:off x="10668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Types of Memory</a:t>
            </a:r>
          </a:p>
        </p:txBody>
      </p:sp>
      <p:sp>
        <p:nvSpPr>
          <p:cNvPr id="12291" name="Rectangle 1027"/>
          <p:cNvSpPr>
            <a:spLocks noGrp="1" noChangeArrowheads="1"/>
          </p:cNvSpPr>
          <p:nvPr>
            <p:ph idx="1"/>
          </p:nvPr>
        </p:nvSpPr>
        <p:spPr>
          <a:xfrm>
            <a:off x="1066800" y="1989138"/>
            <a:ext cx="10210800" cy="4495800"/>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panose="020B0604020202020204" pitchFamily="34" charset="0"/>
              </a:rPr>
              <a:t>There are two kinds of main memory: </a:t>
            </a:r>
            <a:r>
              <a:rPr lang="en-US" altLang="en-US" sz="2600" i="1">
                <a:latin typeface="Arial" panose="020B0604020202020204" pitchFamily="34" charset="0"/>
              </a:rPr>
              <a:t>random access memory, RAM, and</a:t>
            </a:r>
            <a:r>
              <a:rPr lang="en-US" altLang="en-US" sz="2600">
                <a:latin typeface="Arial" panose="020B0604020202020204" pitchFamily="34" charset="0"/>
              </a:rPr>
              <a:t> </a:t>
            </a:r>
            <a:r>
              <a:rPr lang="en-US" altLang="en-US" sz="2600" i="1">
                <a:latin typeface="Arial" panose="020B0604020202020204" pitchFamily="34" charset="0"/>
              </a:rPr>
              <a:t>read-only-memory, ROM</a:t>
            </a:r>
            <a:r>
              <a:rPr lang="en-US" altLang="en-US" sz="2600">
                <a:latin typeface="Arial" panose="020B0604020202020204" pitchFamily="34" charset="0"/>
              </a:rPr>
              <a:t>.</a:t>
            </a:r>
          </a:p>
          <a:p>
            <a:pPr>
              <a:spcBef>
                <a:spcPct val="35000"/>
              </a:spcBef>
            </a:pPr>
            <a:r>
              <a:rPr lang="en-US" altLang="en-US" sz="2600">
                <a:latin typeface="Arial" panose="020B0604020202020204" pitchFamily="34" charset="0"/>
              </a:rPr>
              <a:t>There are two types of RAM, dynamic RAM (DRAM) and static RAM (SRAM).</a:t>
            </a:r>
          </a:p>
          <a:p>
            <a:pPr>
              <a:spcBef>
                <a:spcPct val="35000"/>
              </a:spcBef>
            </a:pPr>
            <a:r>
              <a:rPr lang="en-US" altLang="en-US" sz="2600">
                <a:latin typeface="Arial" panose="020B0604020202020204" pitchFamily="34" charset="0"/>
              </a:rPr>
              <a:t>DRAM consists of capacitors that slowly leak their charge over time.  Thus, they must be refreshed every few milliseconds to prevent data loss.</a:t>
            </a:r>
          </a:p>
          <a:p>
            <a:pPr>
              <a:spcBef>
                <a:spcPct val="35000"/>
              </a:spcBef>
            </a:pPr>
            <a:r>
              <a:rPr lang="en-US" altLang="en-US" sz="2600">
                <a:latin typeface="Arial" panose="020B0604020202020204" pitchFamily="34" charset="0"/>
              </a:rPr>
              <a:t>DRAM is “cheap” memory owing to its simple design.</a:t>
            </a:r>
          </a:p>
        </p:txBody>
      </p:sp>
      <p:sp>
        <p:nvSpPr>
          <p:cNvPr id="122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FF3CDE93-5AEA-48D9-B327-B8625734F34B}" type="slidenum">
              <a:rPr lang="en-US" altLang="en-US" sz="1400">
                <a:latin typeface="Times New Roman" panose="02020603050405020304" pitchFamily="18" charset="0"/>
              </a:rPr>
              <a:pPr fontAlgn="base">
                <a:spcBef>
                  <a:spcPct val="0"/>
                </a:spcBef>
                <a:spcAft>
                  <a:spcPct val="0"/>
                </a:spcAft>
              </a:pPr>
              <a:t>5</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8"/>
          <p:cNvSpPr>
            <a:spLocks noGrp="1" noChangeArrowheads="1"/>
          </p:cNvSpPr>
          <p:nvPr>
            <p:ph type="title"/>
          </p:nvPr>
        </p:nvSpPr>
        <p:spPr>
          <a:xfrm>
            <a:off x="990600" y="609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96259" name="Rectangle 3"/>
          <p:cNvSpPr>
            <a:spLocks noGrp="1" noChangeArrowheads="1"/>
          </p:cNvSpPr>
          <p:nvPr>
            <p:ph idx="1"/>
          </p:nvPr>
        </p:nvSpPr>
        <p:spPr>
          <a:xfrm>
            <a:off x="1371600" y="1328738"/>
            <a:ext cx="9982200" cy="1828800"/>
          </a:xfrm>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500" dirty="0">
                <a:latin typeface="Arial" panose="020B0604020202020204" pitchFamily="34" charset="0"/>
              </a:rPr>
              <a:t>Information concerning the location of each page, whether on disk or in memory, is maintained in a data structure called a </a:t>
            </a:r>
            <a:r>
              <a:rPr lang="en-US" altLang="en-US" sz="2500" i="1" dirty="0">
                <a:latin typeface="Arial" panose="020B0604020202020204" pitchFamily="34" charset="0"/>
              </a:rPr>
              <a:t>page table</a:t>
            </a:r>
            <a:r>
              <a:rPr lang="en-US" altLang="en-US" sz="2500" dirty="0">
                <a:latin typeface="Arial" panose="020B0604020202020204" pitchFamily="34" charset="0"/>
              </a:rPr>
              <a:t>.</a:t>
            </a:r>
          </a:p>
          <a:p>
            <a:pPr>
              <a:spcBef>
                <a:spcPct val="10000"/>
              </a:spcBef>
            </a:pPr>
            <a:r>
              <a:rPr lang="en-US" altLang="en-US" sz="2500" dirty="0">
                <a:latin typeface="Arial" panose="020B0604020202020204" pitchFamily="34" charset="0"/>
              </a:rPr>
              <a:t>There is one page table for each active process.</a:t>
            </a:r>
            <a:endParaRPr lang="en-US" altLang="en-US" sz="2600" dirty="0">
              <a:latin typeface="Arial" panose="020B0604020202020204" pitchFamily="34" charset="0"/>
            </a:endParaRPr>
          </a:p>
        </p:txBody>
      </p:sp>
      <p:sp>
        <p:nvSpPr>
          <p:cNvPr id="962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1887EC3-13A2-49A9-ADE5-64E566A9DD08}" type="slidenum">
              <a:rPr lang="en-US" altLang="en-US" sz="1400">
                <a:latin typeface="Times New Roman" panose="02020603050405020304" pitchFamily="18" charset="0"/>
              </a:rPr>
              <a:pPr fontAlgn="base">
                <a:spcBef>
                  <a:spcPct val="0"/>
                </a:spcBef>
                <a:spcAft>
                  <a:spcPct val="0"/>
                </a:spcAft>
              </a:pPr>
              <a:t>50</a:t>
            </a:fld>
            <a:endParaRPr lang="en-US" altLang="en-US" sz="1400">
              <a:latin typeface="Times New Roman" panose="02020603050405020304" pitchFamily="18" charset="0"/>
            </a:endParaRPr>
          </a:p>
        </p:txBody>
      </p:sp>
      <p:pic>
        <p:nvPicPr>
          <p:cNvPr id="96261" name="Picture 6" descr="6-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781" y="2891913"/>
            <a:ext cx="8326438"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6"/>
          <p:cNvSpPr>
            <a:spLocks noGrp="1" noChangeArrowheads="1"/>
          </p:cNvSpPr>
          <p:nvPr>
            <p:ph type="title"/>
          </p:nvPr>
        </p:nvSpPr>
        <p:spPr>
          <a:xfrm>
            <a:off x="914400"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98307" name="Rectangle 3"/>
          <p:cNvSpPr>
            <a:spLocks noGrp="1" noChangeArrowheads="1"/>
          </p:cNvSpPr>
          <p:nvPr>
            <p:ph idx="1"/>
          </p:nvPr>
        </p:nvSpPr>
        <p:spPr>
          <a:xfrm>
            <a:off x="762000" y="2196993"/>
            <a:ext cx="9753600" cy="3429000"/>
          </a:xfrm>
          <a:extLst>
            <a:ext uri="{909E8E84-426E-40DD-AFC4-6F175D3DCCD1}">
              <a14:hiddenFill xmlns:a14="http://schemas.microsoft.com/office/drawing/2010/main">
                <a:solidFill>
                  <a:srgbClr val="E4F5FF"/>
                </a:solidFill>
              </a14:hiddenFill>
            </a:ext>
          </a:extLst>
        </p:spPr>
        <p:txBody>
          <a:bodyPr>
            <a:normAutofit lnSpcReduction="10000"/>
          </a:bodyPr>
          <a:lstStyle/>
          <a:p>
            <a:pPr>
              <a:spcBef>
                <a:spcPct val="10000"/>
              </a:spcBef>
            </a:pPr>
            <a:r>
              <a:rPr lang="en-US" altLang="en-US" sz="2600" dirty="0">
                <a:latin typeface="Arial" panose="020B0604020202020204" pitchFamily="34" charset="0"/>
              </a:rPr>
              <a:t>When a process generates a virtual address, the operating system translates it into a physical memory address.</a:t>
            </a:r>
          </a:p>
          <a:p>
            <a:pPr>
              <a:spcBef>
                <a:spcPct val="10000"/>
              </a:spcBef>
            </a:pPr>
            <a:r>
              <a:rPr lang="en-US" altLang="en-US" sz="2600" dirty="0">
                <a:latin typeface="Arial" panose="020B0604020202020204" pitchFamily="34" charset="0"/>
              </a:rPr>
              <a:t>To accomplish this</a:t>
            </a:r>
            <a:r>
              <a:rPr lang="en-US" altLang="en-US" sz="2600" dirty="0">
                <a:solidFill>
                  <a:srgbClr val="FF0000"/>
                </a:solidFill>
                <a:latin typeface="Arial" panose="020B0604020202020204" pitchFamily="34" charset="0"/>
              </a:rPr>
              <a:t>, the virtual address is divided into two fields: A </a:t>
            </a:r>
            <a:r>
              <a:rPr lang="en-US" altLang="en-US" sz="2600" i="1" dirty="0">
                <a:solidFill>
                  <a:srgbClr val="FF0000"/>
                </a:solidFill>
                <a:latin typeface="Arial" panose="020B0604020202020204" pitchFamily="34" charset="0"/>
              </a:rPr>
              <a:t>page</a:t>
            </a:r>
            <a:r>
              <a:rPr lang="en-US" altLang="en-US" sz="2600" dirty="0">
                <a:solidFill>
                  <a:srgbClr val="FF0000"/>
                </a:solidFill>
                <a:latin typeface="Arial" panose="020B0604020202020204" pitchFamily="34" charset="0"/>
              </a:rPr>
              <a:t> field, and an </a:t>
            </a:r>
            <a:r>
              <a:rPr lang="en-US" altLang="en-US" sz="2600" i="1" dirty="0">
                <a:solidFill>
                  <a:srgbClr val="FF0000"/>
                </a:solidFill>
                <a:latin typeface="Arial" panose="020B0604020202020204" pitchFamily="34" charset="0"/>
              </a:rPr>
              <a:t>offset</a:t>
            </a:r>
            <a:r>
              <a:rPr lang="en-US" altLang="en-US" sz="2600" dirty="0">
                <a:solidFill>
                  <a:srgbClr val="FF0000"/>
                </a:solidFill>
                <a:latin typeface="Arial" panose="020B0604020202020204" pitchFamily="34" charset="0"/>
              </a:rPr>
              <a:t> field</a:t>
            </a:r>
            <a:r>
              <a:rPr lang="en-US" altLang="en-US" sz="2600" dirty="0">
                <a:latin typeface="Arial" panose="020B0604020202020204" pitchFamily="34" charset="0"/>
              </a:rPr>
              <a:t>.</a:t>
            </a:r>
          </a:p>
          <a:p>
            <a:pPr>
              <a:spcBef>
                <a:spcPct val="10000"/>
              </a:spcBef>
            </a:pPr>
            <a:r>
              <a:rPr lang="en-US" altLang="en-US" sz="2600" dirty="0">
                <a:latin typeface="Arial" panose="020B0604020202020204" pitchFamily="34" charset="0"/>
              </a:rPr>
              <a:t>The page field determines the page location of the address, and the offset indicates the location of the address within the page.</a:t>
            </a:r>
          </a:p>
          <a:p>
            <a:pPr>
              <a:spcBef>
                <a:spcPct val="10000"/>
              </a:spcBef>
            </a:pPr>
            <a:r>
              <a:rPr lang="en-US" altLang="en-US" sz="2600" dirty="0">
                <a:latin typeface="Arial" panose="020B0604020202020204" pitchFamily="34" charset="0"/>
              </a:rPr>
              <a:t>The logical page number is translated into a physical page frame through a lookup in the page table.</a:t>
            </a:r>
          </a:p>
        </p:txBody>
      </p:sp>
      <p:sp>
        <p:nvSpPr>
          <p:cNvPr id="983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2B27AF3-FDF2-4496-AB73-6ADFA17FCC3F}" type="slidenum">
              <a:rPr lang="en-US" altLang="en-US" sz="1400">
                <a:latin typeface="Times New Roman" panose="02020603050405020304" pitchFamily="18" charset="0"/>
              </a:rPr>
              <a:pPr fontAlgn="base">
                <a:spcBef>
                  <a:spcPct val="0"/>
                </a:spcBef>
                <a:spcAft>
                  <a:spcPct val="0"/>
                </a:spcAft>
              </a:pPr>
              <a:t>51</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5"/>
          <p:cNvSpPr>
            <a:spLocks noGrp="1" noChangeArrowheads="1"/>
          </p:cNvSpPr>
          <p:nvPr>
            <p:ph type="title"/>
          </p:nvPr>
        </p:nvSpPr>
        <p:spPr>
          <a:xfrm>
            <a:off x="10668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100355" name="Rectangle 3"/>
          <p:cNvSpPr>
            <a:spLocks noGrp="1" noChangeArrowheads="1"/>
          </p:cNvSpPr>
          <p:nvPr>
            <p:ph idx="1"/>
          </p:nvPr>
        </p:nvSpPr>
        <p:spPr>
          <a:xfrm>
            <a:off x="1112002" y="1639348"/>
            <a:ext cx="9829800" cy="4419600"/>
          </a:xfrm>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solidFill>
                  <a:srgbClr val="FF0000"/>
                </a:solidFill>
                <a:latin typeface="Arial" panose="020B0604020202020204" pitchFamily="34" charset="0"/>
              </a:rPr>
              <a:t>If the valid bit is zero in the page table entry for the logical address, this means that the page is not in memory and must be fetched from disk.</a:t>
            </a:r>
          </a:p>
          <a:p>
            <a:pPr lvl="1">
              <a:spcBef>
                <a:spcPct val="30000"/>
              </a:spcBef>
            </a:pPr>
            <a:r>
              <a:rPr lang="en-US" altLang="en-US" sz="2400" dirty="0">
                <a:solidFill>
                  <a:srgbClr val="FF0000"/>
                </a:solidFill>
              </a:rPr>
              <a:t>This is a page fault</a:t>
            </a:r>
            <a:r>
              <a:rPr lang="en-US" altLang="en-US" sz="2400" dirty="0"/>
              <a:t>.</a:t>
            </a:r>
          </a:p>
          <a:p>
            <a:pPr lvl="1">
              <a:spcBef>
                <a:spcPct val="30000"/>
              </a:spcBef>
            </a:pPr>
            <a:r>
              <a:rPr lang="en-US" altLang="en-US" sz="2400" dirty="0"/>
              <a:t>If necessary, a page is evicted from memory and is replaced by the page retrieved from disk, and the valid bit is set to 1.</a:t>
            </a:r>
          </a:p>
          <a:p>
            <a:pPr>
              <a:spcBef>
                <a:spcPct val="30000"/>
              </a:spcBef>
            </a:pPr>
            <a:r>
              <a:rPr lang="en-US" altLang="en-US" sz="2600" dirty="0">
                <a:solidFill>
                  <a:srgbClr val="FF0000"/>
                </a:solidFill>
                <a:latin typeface="Arial" panose="020B0604020202020204" pitchFamily="34" charset="0"/>
              </a:rPr>
              <a:t>If the valid bit is 1, the virtual page number is replaced by the physical frame number.</a:t>
            </a:r>
          </a:p>
          <a:p>
            <a:pPr>
              <a:spcBef>
                <a:spcPct val="30000"/>
              </a:spcBef>
            </a:pPr>
            <a:r>
              <a:rPr lang="en-US" altLang="en-US" sz="2600" dirty="0">
                <a:latin typeface="Arial" panose="020B0604020202020204" pitchFamily="34" charset="0"/>
              </a:rPr>
              <a:t>The data is then accessed by adding the offset to the physical frame number.</a:t>
            </a:r>
          </a:p>
        </p:txBody>
      </p:sp>
      <p:sp>
        <p:nvSpPr>
          <p:cNvPr id="1003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50AE10AE-9F54-4532-907D-AD833836D5D9}" type="slidenum">
              <a:rPr lang="en-US" altLang="en-US" sz="1400">
                <a:latin typeface="Times New Roman" panose="02020603050405020304" pitchFamily="18" charset="0"/>
              </a:rPr>
              <a:pPr fontAlgn="base">
                <a:spcBef>
                  <a:spcPct val="0"/>
                </a:spcBef>
                <a:spcAft>
                  <a:spcPct val="0"/>
                </a:spcAft>
              </a:pPr>
              <a:t>52</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7"/>
          <p:cNvSpPr>
            <a:spLocks noGrp="1" noChangeArrowheads="1"/>
          </p:cNvSpPr>
          <p:nvPr>
            <p:ph type="title"/>
          </p:nvPr>
        </p:nvSpPr>
        <p:spPr>
          <a:xfrm>
            <a:off x="990600" y="7620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102403" name="Rectangle 3"/>
          <p:cNvSpPr>
            <a:spLocks noGrp="1" noChangeArrowheads="1"/>
          </p:cNvSpPr>
          <p:nvPr>
            <p:ph idx="1"/>
          </p:nvPr>
        </p:nvSpPr>
        <p:spPr>
          <a:xfrm>
            <a:off x="1371600" y="1447800"/>
            <a:ext cx="10439400" cy="3429000"/>
          </a:xfrm>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dirty="0">
                <a:latin typeface="Arial" panose="020B0604020202020204" pitchFamily="34" charset="0"/>
              </a:rPr>
              <a:t>As an example, suppose a system has a virtual address space of 8K and a physical address space of 4K, and the system uses byte addressing.</a:t>
            </a:r>
          </a:p>
          <a:p>
            <a:pPr lvl="1">
              <a:spcBef>
                <a:spcPct val="10000"/>
              </a:spcBef>
            </a:pPr>
            <a:r>
              <a:rPr lang="en-US" altLang="en-US" sz="2400" dirty="0"/>
              <a:t>We have 2</a:t>
            </a:r>
            <a:r>
              <a:rPr lang="en-US" altLang="en-US" sz="2400" baseline="30000" dirty="0"/>
              <a:t>13</a:t>
            </a:r>
            <a:r>
              <a:rPr lang="en-US" altLang="en-US" sz="2400" dirty="0"/>
              <a:t>/2</a:t>
            </a:r>
            <a:r>
              <a:rPr lang="en-US" altLang="en-US" sz="2400" baseline="30000" dirty="0"/>
              <a:t>10</a:t>
            </a:r>
            <a:r>
              <a:rPr lang="en-US" altLang="en-US" sz="2400" dirty="0"/>
              <a:t> = 2</a:t>
            </a:r>
            <a:r>
              <a:rPr lang="en-US" altLang="en-US" sz="2400" baseline="30000" dirty="0"/>
              <a:t>3</a:t>
            </a:r>
            <a:r>
              <a:rPr lang="en-US" altLang="en-US" sz="2400" dirty="0"/>
              <a:t> virtual pages.</a:t>
            </a:r>
            <a:endParaRPr lang="en-US" altLang="en-US" sz="2100" dirty="0">
              <a:latin typeface="Arial" panose="020B0604020202020204" pitchFamily="34" charset="0"/>
            </a:endParaRPr>
          </a:p>
          <a:p>
            <a:r>
              <a:rPr lang="en-US" altLang="en-US" dirty="0">
                <a:latin typeface="Arial" panose="020B0604020202020204" pitchFamily="34" charset="0"/>
              </a:rPr>
              <a:t>A virtual address has 13 bits (8K = 2</a:t>
            </a:r>
            <a:r>
              <a:rPr lang="en-US" altLang="en-US" baseline="30000" dirty="0">
                <a:latin typeface="Arial" panose="020B0604020202020204" pitchFamily="34" charset="0"/>
              </a:rPr>
              <a:t>13</a:t>
            </a:r>
            <a:r>
              <a:rPr lang="en-US" altLang="en-US" dirty="0">
                <a:latin typeface="Arial" panose="020B0604020202020204" pitchFamily="34" charset="0"/>
              </a:rPr>
              <a:t>) with 3 bits for the page field and 10 for the offset, because the page size is 1024.</a:t>
            </a:r>
          </a:p>
          <a:p>
            <a:r>
              <a:rPr lang="en-US" altLang="en-US" dirty="0">
                <a:latin typeface="Arial" panose="020B0604020202020204" pitchFamily="34" charset="0"/>
              </a:rPr>
              <a:t>A physical memory address requires 12 bits, the first two bits for the page frame and the trailing 10 bits the offset.</a:t>
            </a:r>
          </a:p>
        </p:txBody>
      </p:sp>
      <p:sp>
        <p:nvSpPr>
          <p:cNvPr id="1024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FBCF579-391D-47B8-A1F4-F0A4FB1FD5B4}" type="slidenum">
              <a:rPr lang="en-US" altLang="en-US" sz="1400">
                <a:latin typeface="Times New Roman" panose="02020603050405020304" pitchFamily="18" charset="0"/>
              </a:rPr>
              <a:pPr fontAlgn="base">
                <a:spcBef>
                  <a:spcPct val="0"/>
                </a:spcBef>
                <a:spcAft>
                  <a:spcPct val="0"/>
                </a:spcAft>
              </a:pPr>
              <a:t>53</a:t>
            </a:fld>
            <a:endParaRPr lang="en-US" altLang="en-US" sz="1400">
              <a:latin typeface="Times New Roman" panose="02020603050405020304" pitchFamily="18" charset="0"/>
            </a:endParaRPr>
          </a:p>
        </p:txBody>
      </p:sp>
      <p:pic>
        <p:nvPicPr>
          <p:cNvPr id="102405" name="Picture 9" descr="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572000"/>
            <a:ext cx="80772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6"/>
          <p:cNvSpPr>
            <a:spLocks noGrp="1" noChangeArrowheads="1"/>
          </p:cNvSpPr>
          <p:nvPr>
            <p:ph type="title"/>
          </p:nvPr>
        </p:nvSpPr>
        <p:spPr>
          <a:xfrm>
            <a:off x="990600" y="3810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104451" name="Rectangle 3"/>
          <p:cNvSpPr>
            <a:spLocks noGrp="1" noChangeArrowheads="1"/>
          </p:cNvSpPr>
          <p:nvPr>
            <p:ph idx="1"/>
          </p:nvPr>
        </p:nvSpPr>
        <p:spPr>
          <a:xfrm>
            <a:off x="1143000" y="1108234"/>
            <a:ext cx="8305800" cy="1524000"/>
          </a:xfrm>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panose="020B0604020202020204" pitchFamily="34" charset="0"/>
              </a:rPr>
              <a:t>Suppose we have the page table shown below.</a:t>
            </a:r>
          </a:p>
          <a:p>
            <a:pPr>
              <a:spcBef>
                <a:spcPct val="30000"/>
              </a:spcBef>
            </a:pPr>
            <a:r>
              <a:rPr lang="en-US" altLang="en-US" sz="2600" dirty="0">
                <a:latin typeface="Arial" panose="020B0604020202020204" pitchFamily="34" charset="0"/>
              </a:rPr>
              <a:t>What happens when CPU generates address 5459</a:t>
            </a:r>
            <a:r>
              <a:rPr lang="en-US" altLang="en-US" sz="2600" baseline="-25000" dirty="0">
                <a:latin typeface="Arial" panose="020B0604020202020204" pitchFamily="34" charset="0"/>
              </a:rPr>
              <a:t>10 </a:t>
            </a:r>
            <a:r>
              <a:rPr lang="en-US" altLang="en-US" sz="2600" dirty="0">
                <a:latin typeface="Arial" panose="020B0604020202020204" pitchFamily="34" charset="0"/>
              </a:rPr>
              <a:t>= 1010101010011</a:t>
            </a:r>
            <a:r>
              <a:rPr lang="en-US" altLang="en-US" sz="2600" baseline="-25000" dirty="0">
                <a:latin typeface="Arial" panose="020B0604020202020204" pitchFamily="34" charset="0"/>
              </a:rPr>
              <a:t>2 </a:t>
            </a:r>
            <a:r>
              <a:rPr lang="en-US" altLang="en-US" sz="2600" dirty="0">
                <a:latin typeface="Arial" panose="020B0604020202020204" pitchFamily="34" charset="0"/>
              </a:rPr>
              <a:t>= 1553 </a:t>
            </a:r>
            <a:r>
              <a:rPr lang="en-US" altLang="en-US" sz="2600" baseline="-25000" dirty="0">
                <a:latin typeface="Arial" panose="020B0604020202020204" pitchFamily="34" charset="0"/>
              </a:rPr>
              <a:t>16</a:t>
            </a:r>
            <a:r>
              <a:rPr lang="en-US" altLang="en-US" sz="2600" dirty="0">
                <a:latin typeface="Arial" panose="020B0604020202020204" pitchFamily="34" charset="0"/>
              </a:rPr>
              <a:t>? </a:t>
            </a:r>
          </a:p>
        </p:txBody>
      </p:sp>
      <p:sp>
        <p:nvSpPr>
          <p:cNvPr id="1044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4492A769-FEC0-486C-AB8F-D39B426B23B2}" type="slidenum">
              <a:rPr lang="en-US" altLang="en-US" sz="1400">
                <a:latin typeface="Times New Roman" panose="02020603050405020304" pitchFamily="18" charset="0"/>
              </a:rPr>
              <a:pPr fontAlgn="base">
                <a:spcBef>
                  <a:spcPct val="0"/>
                </a:spcBef>
                <a:spcAft>
                  <a:spcPct val="0"/>
                </a:spcAft>
              </a:pPr>
              <a:t>54</a:t>
            </a:fld>
            <a:endParaRPr lang="en-US" altLang="en-US" sz="1400">
              <a:latin typeface="Times New Roman" panose="02020603050405020304" pitchFamily="18" charset="0"/>
            </a:endParaRPr>
          </a:p>
        </p:txBody>
      </p:sp>
      <p:pic>
        <p:nvPicPr>
          <p:cNvPr id="104453" name="Picture 7" descr="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2735580"/>
            <a:ext cx="84486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6"/>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106499" name="Rectangle 3"/>
          <p:cNvSpPr>
            <a:spLocks noGrp="1" noChangeArrowheads="1"/>
          </p:cNvSpPr>
          <p:nvPr>
            <p:ph idx="1"/>
          </p:nvPr>
        </p:nvSpPr>
        <p:spPr>
          <a:xfrm>
            <a:off x="1067318" y="1976628"/>
            <a:ext cx="10439400" cy="4419600"/>
          </a:xfrm>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panose="020B0604020202020204" pitchFamily="34" charset="0"/>
              </a:rPr>
              <a:t>We said earlier that </a:t>
            </a:r>
            <a:r>
              <a:rPr lang="en-US" altLang="en-US" sz="2600" dirty="0">
                <a:solidFill>
                  <a:srgbClr val="FF0000"/>
                </a:solidFill>
                <a:latin typeface="Arial" panose="020B0604020202020204" pitchFamily="34" charset="0"/>
              </a:rPr>
              <a:t>effective access time (EAT) </a:t>
            </a:r>
            <a:r>
              <a:rPr lang="en-US" altLang="en-US" sz="2600" dirty="0">
                <a:latin typeface="Arial" panose="020B0604020202020204" pitchFamily="34" charset="0"/>
              </a:rPr>
              <a:t>takes all levels of memory into consideration.</a:t>
            </a:r>
          </a:p>
          <a:p>
            <a:r>
              <a:rPr lang="en-US" altLang="en-US" sz="2600" dirty="0">
                <a:latin typeface="Arial" panose="020B0604020202020204" pitchFamily="34" charset="0"/>
              </a:rPr>
              <a:t>Thus, virtual memory is also a factor in the calculation, and we also have to consider page table access time.</a:t>
            </a:r>
          </a:p>
          <a:p>
            <a:r>
              <a:rPr lang="en-US" altLang="en-US" sz="2600" dirty="0">
                <a:latin typeface="Arial" panose="020B0604020202020204" pitchFamily="34" charset="0"/>
              </a:rPr>
              <a:t>Suppose a main memory access takes 200ns, the page fault rate is 1%, and it takes 10ms to load a page from disk.  We have:</a:t>
            </a:r>
          </a:p>
          <a:p>
            <a:pPr lvl="1">
              <a:spcBef>
                <a:spcPct val="40000"/>
              </a:spcBef>
              <a:buFontTx/>
              <a:buNone/>
            </a:pPr>
            <a:r>
              <a:rPr lang="en-US" altLang="en-US" sz="2200" dirty="0">
                <a:latin typeface="Arial" panose="020B0604020202020204" pitchFamily="34" charset="0"/>
              </a:rPr>
              <a:t>	</a:t>
            </a:r>
            <a:r>
              <a:rPr lang="en-US" altLang="en-US" sz="2400" dirty="0">
                <a:latin typeface="Arial" panose="020B0604020202020204" pitchFamily="34" charset="0"/>
              </a:rPr>
              <a:t>EAT = </a:t>
            </a:r>
            <a:r>
              <a:rPr lang="en-US" altLang="en-US" sz="2400" dirty="0">
                <a:solidFill>
                  <a:srgbClr val="FF0000"/>
                </a:solidFill>
                <a:latin typeface="Arial" panose="020B0604020202020204" pitchFamily="34" charset="0"/>
              </a:rPr>
              <a:t>0.99(200ns + 200ns) </a:t>
            </a:r>
            <a:r>
              <a:rPr lang="en-US" altLang="en-US" sz="2400" dirty="0">
                <a:latin typeface="Arial" panose="020B0604020202020204" pitchFamily="34" charset="0"/>
              </a:rPr>
              <a:t>+ 0.01(10ms) = 100, 396ns.</a:t>
            </a:r>
            <a:endParaRPr lang="en-US" altLang="en-US" sz="2200" dirty="0">
              <a:latin typeface="Arial" panose="020B0604020202020204" pitchFamily="34" charset="0"/>
            </a:endParaRPr>
          </a:p>
        </p:txBody>
      </p:sp>
      <p:sp>
        <p:nvSpPr>
          <p:cNvPr id="1065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02CD2A4-1A79-408E-A920-5B5F82944C80}" type="slidenum">
              <a:rPr lang="en-US" altLang="en-US" sz="1400">
                <a:latin typeface="Times New Roman" panose="02020603050405020304" pitchFamily="18" charset="0"/>
              </a:rPr>
              <a:pPr fontAlgn="base">
                <a:spcBef>
                  <a:spcPct val="0"/>
                </a:spcBef>
                <a:spcAft>
                  <a:spcPct val="0"/>
                </a:spcAft>
              </a:pPr>
              <a:t>55</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6"/>
          <p:cNvSpPr>
            <a:spLocks noGrp="1" noChangeArrowheads="1"/>
          </p:cNvSpPr>
          <p:nvPr>
            <p:ph type="title"/>
          </p:nvPr>
        </p:nvSpPr>
        <p:spPr>
          <a:xfrm>
            <a:off x="914400"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 Virtual Memory</a:t>
            </a:r>
          </a:p>
        </p:txBody>
      </p:sp>
      <p:sp>
        <p:nvSpPr>
          <p:cNvPr id="108547" name="Rectangle 3"/>
          <p:cNvSpPr>
            <a:spLocks noGrp="1" noChangeArrowheads="1"/>
          </p:cNvSpPr>
          <p:nvPr>
            <p:ph idx="1"/>
          </p:nvPr>
        </p:nvSpPr>
        <p:spPr>
          <a:xfrm>
            <a:off x="800100" y="2308057"/>
            <a:ext cx="10591800" cy="3146425"/>
          </a:xfrm>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panose="020B0604020202020204" pitchFamily="34" charset="0"/>
              </a:rPr>
              <a:t>Even if we had no page faults, the EAT would be 400ns because memory is always read twice: First to access the page table, and second to load the page from memory.</a:t>
            </a:r>
          </a:p>
          <a:p>
            <a:pPr>
              <a:spcBef>
                <a:spcPct val="30000"/>
              </a:spcBef>
            </a:pPr>
            <a:r>
              <a:rPr lang="en-US" altLang="en-US" sz="2600" dirty="0">
                <a:latin typeface="Arial" panose="020B0604020202020204" pitchFamily="34" charset="0"/>
              </a:rPr>
              <a:t>Because page tables are read constantly, it makes sense to keep them in a special cache called a </a:t>
            </a:r>
            <a:r>
              <a:rPr lang="en-US" altLang="en-US" sz="2600" i="1" dirty="0">
                <a:solidFill>
                  <a:srgbClr val="FF0000"/>
                </a:solidFill>
                <a:latin typeface="Arial" panose="020B0604020202020204" pitchFamily="34" charset="0"/>
              </a:rPr>
              <a:t>translation look-aside buffer</a:t>
            </a:r>
            <a:r>
              <a:rPr lang="en-US" altLang="en-US" sz="2600" dirty="0">
                <a:solidFill>
                  <a:srgbClr val="FF0000"/>
                </a:solidFill>
                <a:latin typeface="Arial" panose="020B0604020202020204" pitchFamily="34" charset="0"/>
              </a:rPr>
              <a:t> (TLB).</a:t>
            </a:r>
          </a:p>
          <a:p>
            <a:pPr>
              <a:spcBef>
                <a:spcPct val="30000"/>
              </a:spcBef>
            </a:pPr>
            <a:r>
              <a:rPr lang="en-US" altLang="en-US" sz="2600" dirty="0">
                <a:solidFill>
                  <a:srgbClr val="FF0000"/>
                </a:solidFill>
                <a:latin typeface="Arial" panose="020B0604020202020204" pitchFamily="34" charset="0"/>
              </a:rPr>
              <a:t>TLBs are a special associative cache that stores the mapping of virtual pages to physical pages.</a:t>
            </a:r>
          </a:p>
        </p:txBody>
      </p:sp>
      <p:sp>
        <p:nvSpPr>
          <p:cNvPr id="1085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A6DF5A6D-B041-464E-A06D-256C6A216FE7}" type="slidenum">
              <a:rPr lang="en-US" altLang="en-US" sz="1400">
                <a:latin typeface="Times New Roman" panose="02020603050405020304" pitchFamily="18" charset="0"/>
              </a:rPr>
              <a:pPr fontAlgn="base">
                <a:spcBef>
                  <a:spcPct val="0"/>
                </a:spcBef>
                <a:spcAft>
                  <a:spcPct val="0"/>
                </a:spcAft>
              </a:pPr>
              <a:t>56</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5"/>
          <p:cNvSpPr>
            <a:spLocks noGrp="1" noChangeArrowheads="1"/>
          </p:cNvSpPr>
          <p:nvPr>
            <p:ph type="title"/>
          </p:nvPr>
        </p:nvSpPr>
        <p:spPr>
          <a:xfrm>
            <a:off x="914400"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110595" name="Rectangle 3"/>
          <p:cNvSpPr>
            <a:spLocks noGrp="1" noChangeArrowheads="1"/>
          </p:cNvSpPr>
          <p:nvPr>
            <p:ph idx="1"/>
          </p:nvPr>
        </p:nvSpPr>
        <p:spPr>
          <a:xfrm>
            <a:off x="457200" y="2057400"/>
            <a:ext cx="11277600" cy="4075112"/>
          </a:xfrm>
          <a:extLst>
            <a:ext uri="{909E8E84-426E-40DD-AFC4-6F175D3DCCD1}">
              <a14:hiddenFill xmlns:a14="http://schemas.microsoft.com/office/drawing/2010/main">
                <a:solidFill>
                  <a:srgbClr val="E4F5FF"/>
                </a:solidFill>
              </a14:hiddenFill>
            </a:ext>
          </a:extLst>
        </p:spPr>
        <p:txBody>
          <a:bodyPr>
            <a:normAutofit/>
          </a:bodyPr>
          <a:lstStyle/>
          <a:p>
            <a:pPr>
              <a:spcBef>
                <a:spcPct val="10000"/>
              </a:spcBef>
            </a:pPr>
            <a:r>
              <a:rPr lang="en-US" altLang="en-US" sz="2600" dirty="0">
                <a:latin typeface="Arial" panose="020B0604020202020204" pitchFamily="34" charset="0"/>
              </a:rPr>
              <a:t>Another approach to virtual memory is the use of </a:t>
            </a:r>
            <a:r>
              <a:rPr lang="en-US" altLang="en-US" sz="2600" i="1" dirty="0">
                <a:solidFill>
                  <a:srgbClr val="FF0000"/>
                </a:solidFill>
                <a:latin typeface="Arial" panose="020B0604020202020204" pitchFamily="34" charset="0"/>
              </a:rPr>
              <a:t>segmentation</a:t>
            </a:r>
            <a:r>
              <a:rPr lang="en-US" altLang="en-US" sz="2600" dirty="0">
                <a:solidFill>
                  <a:srgbClr val="FF0000"/>
                </a:solidFill>
                <a:latin typeface="Arial" panose="020B0604020202020204" pitchFamily="34" charset="0"/>
              </a:rPr>
              <a:t>.</a:t>
            </a:r>
          </a:p>
          <a:p>
            <a:pPr>
              <a:spcBef>
                <a:spcPct val="10000"/>
              </a:spcBef>
            </a:pPr>
            <a:r>
              <a:rPr lang="en-US" altLang="en-US" sz="2600" dirty="0">
                <a:latin typeface="Arial" panose="020B0604020202020204" pitchFamily="34" charset="0"/>
              </a:rPr>
              <a:t>Instead of dividing memory into equal-sized pages, virtual address space is divided into </a:t>
            </a:r>
            <a:r>
              <a:rPr lang="en-US" altLang="en-US" sz="2600" dirty="0">
                <a:solidFill>
                  <a:srgbClr val="FF0000"/>
                </a:solidFill>
                <a:latin typeface="Arial" panose="020B0604020202020204" pitchFamily="34" charset="0"/>
              </a:rPr>
              <a:t>variable-length segments</a:t>
            </a:r>
            <a:r>
              <a:rPr lang="en-US" altLang="en-US" sz="2600" dirty="0">
                <a:latin typeface="Arial" panose="020B0604020202020204" pitchFamily="34" charset="0"/>
              </a:rPr>
              <a:t>, often under the control of the programmer.</a:t>
            </a:r>
          </a:p>
          <a:p>
            <a:pPr>
              <a:spcBef>
                <a:spcPct val="10000"/>
              </a:spcBef>
            </a:pPr>
            <a:r>
              <a:rPr lang="en-US" altLang="en-US" sz="2600" dirty="0">
                <a:latin typeface="Arial" panose="020B0604020202020204" pitchFamily="34" charset="0"/>
              </a:rPr>
              <a:t>A segment is located through its entry in a </a:t>
            </a:r>
            <a:r>
              <a:rPr lang="en-US" altLang="en-US" sz="2600" dirty="0">
                <a:solidFill>
                  <a:srgbClr val="FF0000"/>
                </a:solidFill>
                <a:latin typeface="Arial" panose="020B0604020202020204" pitchFamily="34" charset="0"/>
              </a:rPr>
              <a:t>segment table</a:t>
            </a:r>
            <a:r>
              <a:rPr lang="en-US" altLang="en-US" sz="2600" dirty="0">
                <a:latin typeface="Arial" panose="020B0604020202020204" pitchFamily="34" charset="0"/>
              </a:rPr>
              <a:t>, which contains the segment’s memory location and a bounds limit that indicates its size.  </a:t>
            </a:r>
          </a:p>
          <a:p>
            <a:pPr>
              <a:spcBef>
                <a:spcPct val="10000"/>
              </a:spcBef>
            </a:pPr>
            <a:r>
              <a:rPr lang="en-US" altLang="en-US" sz="2600" dirty="0">
                <a:latin typeface="Arial" panose="020B0604020202020204" pitchFamily="34" charset="0"/>
              </a:rPr>
              <a:t>After a page fault, the operating system searches for a location in memory large enough to hold the segment that is retrieved from disk.</a:t>
            </a:r>
            <a:endParaRPr lang="en-US" altLang="en-US" sz="2800" dirty="0">
              <a:latin typeface="Arial" panose="020B0604020202020204" pitchFamily="34" charset="0"/>
            </a:endParaRPr>
          </a:p>
        </p:txBody>
      </p:sp>
      <p:sp>
        <p:nvSpPr>
          <p:cNvPr id="1105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E204F99-8209-4067-9A5D-F28CD76D29CB}" type="slidenum">
              <a:rPr lang="en-US" altLang="en-US" sz="1400">
                <a:latin typeface="Times New Roman" panose="02020603050405020304" pitchFamily="18" charset="0"/>
              </a:rPr>
              <a:pPr fontAlgn="base">
                <a:spcBef>
                  <a:spcPct val="0"/>
                </a:spcBef>
                <a:spcAft>
                  <a:spcPct val="0"/>
                </a:spcAft>
              </a:pPr>
              <a:t>57</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6"/>
          <p:cNvSpPr>
            <a:spLocks noGrp="1" noChangeArrowheads="1"/>
          </p:cNvSpPr>
          <p:nvPr>
            <p:ph type="title"/>
          </p:nvPr>
        </p:nvSpPr>
        <p:spPr>
          <a:xfrm>
            <a:off x="928688"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112643" name="Rectangle 3"/>
          <p:cNvSpPr>
            <a:spLocks noGrp="1" noChangeArrowheads="1"/>
          </p:cNvSpPr>
          <p:nvPr>
            <p:ph idx="1"/>
          </p:nvPr>
        </p:nvSpPr>
        <p:spPr>
          <a:xfrm>
            <a:off x="914400" y="2111375"/>
            <a:ext cx="10439400" cy="4495800"/>
          </a:xfrm>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panose="020B0604020202020204" pitchFamily="34" charset="0"/>
              </a:rPr>
              <a:t>Both paging and segmentation can cause </a:t>
            </a:r>
            <a:r>
              <a:rPr lang="en-US" altLang="en-US" sz="2600" dirty="0">
                <a:solidFill>
                  <a:srgbClr val="FF0000"/>
                </a:solidFill>
                <a:latin typeface="Arial" panose="020B0604020202020204" pitchFamily="34" charset="0"/>
              </a:rPr>
              <a:t>fragmentation.</a:t>
            </a:r>
          </a:p>
          <a:p>
            <a:pPr>
              <a:spcBef>
                <a:spcPct val="30000"/>
              </a:spcBef>
            </a:pPr>
            <a:r>
              <a:rPr lang="en-US" altLang="en-US" sz="2600" dirty="0">
                <a:latin typeface="Arial" panose="020B0604020202020204" pitchFamily="34" charset="0"/>
              </a:rPr>
              <a:t>Paging is subject to </a:t>
            </a:r>
            <a:r>
              <a:rPr lang="en-US" altLang="en-US" sz="2600" i="1" dirty="0">
                <a:latin typeface="Arial" panose="020B0604020202020204" pitchFamily="34" charset="0"/>
              </a:rPr>
              <a:t>internal</a:t>
            </a:r>
            <a:r>
              <a:rPr lang="en-US" altLang="en-US" sz="2600" dirty="0">
                <a:latin typeface="Arial" panose="020B0604020202020204" pitchFamily="34" charset="0"/>
              </a:rPr>
              <a:t> fragmentation because a process may not need the entire range of addresses contained within the page.  Thus, there may be many pages containing </a:t>
            </a:r>
            <a:r>
              <a:rPr lang="en-US" altLang="en-US" sz="2600" dirty="0">
                <a:solidFill>
                  <a:srgbClr val="FF0000"/>
                </a:solidFill>
                <a:latin typeface="Arial" panose="020B0604020202020204" pitchFamily="34" charset="0"/>
              </a:rPr>
              <a:t>unused fragments of memory</a:t>
            </a:r>
            <a:r>
              <a:rPr lang="en-US" altLang="en-US" sz="2600" dirty="0">
                <a:latin typeface="Arial" panose="020B0604020202020204" pitchFamily="34" charset="0"/>
              </a:rPr>
              <a:t>. </a:t>
            </a:r>
          </a:p>
          <a:p>
            <a:pPr>
              <a:spcBef>
                <a:spcPct val="30000"/>
              </a:spcBef>
            </a:pPr>
            <a:r>
              <a:rPr lang="en-US" altLang="en-US" sz="2600" dirty="0">
                <a:latin typeface="Arial" panose="020B0604020202020204" pitchFamily="34" charset="0"/>
              </a:rPr>
              <a:t>Segmentation is subject to </a:t>
            </a:r>
            <a:r>
              <a:rPr lang="en-US" altLang="en-US" sz="2600" i="1" dirty="0">
                <a:solidFill>
                  <a:srgbClr val="FF0000"/>
                </a:solidFill>
                <a:latin typeface="Arial" panose="020B0604020202020204" pitchFamily="34" charset="0"/>
              </a:rPr>
              <a:t>external</a:t>
            </a:r>
            <a:r>
              <a:rPr lang="en-US" altLang="en-US" sz="2600" dirty="0">
                <a:solidFill>
                  <a:srgbClr val="FF0000"/>
                </a:solidFill>
                <a:latin typeface="Arial" panose="020B0604020202020204" pitchFamily="34" charset="0"/>
              </a:rPr>
              <a:t> fragmentation</a:t>
            </a:r>
            <a:r>
              <a:rPr lang="en-US" altLang="en-US" sz="2600" dirty="0">
                <a:latin typeface="Arial" panose="020B0604020202020204" pitchFamily="34" charset="0"/>
              </a:rPr>
              <a:t>, which occurs when contiguous chunks of memory become broken up as segments are allocated and deallocated over time.</a:t>
            </a:r>
          </a:p>
        </p:txBody>
      </p:sp>
      <p:sp>
        <p:nvSpPr>
          <p:cNvPr id="1126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C09335A-750E-4C94-ACF0-44DE01B73B16}" type="slidenum">
              <a:rPr lang="en-US" altLang="en-US" sz="1400">
                <a:latin typeface="Times New Roman" panose="02020603050405020304" pitchFamily="18" charset="0"/>
              </a:rPr>
              <a:pPr fontAlgn="base">
                <a:spcBef>
                  <a:spcPct val="0"/>
                </a:spcBef>
                <a:spcAft>
                  <a:spcPct val="0"/>
                </a:spcAft>
              </a:pPr>
              <a:t>58</a:t>
            </a:fld>
            <a:endParaRPr lang="en-US" altLang="en-US" sz="140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5"/>
          <p:cNvSpPr>
            <a:spLocks noGrp="1" noChangeArrowheads="1"/>
          </p:cNvSpPr>
          <p:nvPr>
            <p:ph type="title"/>
          </p:nvPr>
        </p:nvSpPr>
        <p:spPr>
          <a:xfrm>
            <a:off x="9144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Virtual Memory</a:t>
            </a:r>
          </a:p>
        </p:txBody>
      </p:sp>
      <p:sp>
        <p:nvSpPr>
          <p:cNvPr id="114691" name="Rectangle 3"/>
          <p:cNvSpPr>
            <a:spLocks noGrp="1" noChangeArrowheads="1"/>
          </p:cNvSpPr>
          <p:nvPr>
            <p:ph idx="1"/>
          </p:nvPr>
        </p:nvSpPr>
        <p:spPr>
          <a:xfrm>
            <a:off x="533400" y="2008508"/>
            <a:ext cx="10896600" cy="3657600"/>
          </a:xfrm>
          <a:extLst>
            <a:ext uri="{909E8E84-426E-40DD-AFC4-6F175D3DCCD1}">
              <a14:hiddenFill xmlns:a14="http://schemas.microsoft.com/office/drawing/2010/main">
                <a:solidFill>
                  <a:srgbClr val="E4F5FF"/>
                </a:solidFill>
              </a14:hiddenFill>
            </a:ext>
          </a:extLst>
        </p:spPr>
        <p:txBody>
          <a:bodyPr>
            <a:normAutofit lnSpcReduction="10000"/>
          </a:bodyPr>
          <a:lstStyle/>
          <a:p>
            <a:pPr>
              <a:spcBef>
                <a:spcPct val="30000"/>
              </a:spcBef>
            </a:pPr>
            <a:r>
              <a:rPr lang="en-US" altLang="en-US" sz="2600" dirty="0">
                <a:latin typeface="Arial" panose="020B0604020202020204" pitchFamily="34" charset="0"/>
              </a:rPr>
              <a:t>Large page tables are cumbersome and slow, but with its uniform memory mapping, page operations are fast.  Segmentation allows fast access to the segment table, but segment loading is labor-intensive.</a:t>
            </a:r>
          </a:p>
          <a:p>
            <a:pPr>
              <a:spcBef>
                <a:spcPct val="30000"/>
              </a:spcBef>
            </a:pPr>
            <a:r>
              <a:rPr lang="en-US" altLang="en-US" sz="2600" dirty="0">
                <a:latin typeface="Arial" panose="020B0604020202020204" pitchFamily="34" charset="0"/>
              </a:rPr>
              <a:t>Paging and segmentation can be combined to take advantage of the best features of both by assigning fixed-size pages within variable-sized segments.</a:t>
            </a:r>
          </a:p>
          <a:p>
            <a:pPr>
              <a:spcBef>
                <a:spcPct val="30000"/>
              </a:spcBef>
            </a:pPr>
            <a:r>
              <a:rPr lang="en-US" altLang="en-US" sz="2600" dirty="0">
                <a:latin typeface="Arial" panose="020B0604020202020204" pitchFamily="34" charset="0"/>
              </a:rPr>
              <a:t>Each segment has a page table. This means that a memory address will have three fields, one for the segment, another for the page, and a third for the offset.</a:t>
            </a:r>
          </a:p>
        </p:txBody>
      </p:sp>
      <p:sp>
        <p:nvSpPr>
          <p:cNvPr id="1146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3CB017A5-E0CC-4412-B0D1-F5C7D4972092}" type="slidenum">
              <a:rPr lang="en-US" altLang="en-US" sz="1400">
                <a:latin typeface="Times New Roman" panose="02020603050405020304" pitchFamily="18" charset="0"/>
              </a:rPr>
              <a:pPr fontAlgn="base">
                <a:spcBef>
                  <a:spcPct val="0"/>
                </a:spcBef>
                <a:spcAft>
                  <a:spcPct val="0"/>
                </a:spcAft>
              </a:pPr>
              <a:t>59</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9"/>
          <p:cNvSpPr>
            <a:spLocks noGrp="1" noChangeArrowheads="1"/>
          </p:cNvSpPr>
          <p:nvPr>
            <p:ph type="title"/>
          </p:nvPr>
        </p:nvSpPr>
        <p:spPr>
          <a:xfrm>
            <a:off x="10668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Types of Memory</a:t>
            </a:r>
          </a:p>
        </p:txBody>
      </p:sp>
      <p:sp>
        <p:nvSpPr>
          <p:cNvPr id="14339" name="Rectangle 1027"/>
          <p:cNvSpPr>
            <a:spLocks noGrp="1" noChangeArrowheads="1"/>
          </p:cNvSpPr>
          <p:nvPr>
            <p:ph idx="1"/>
          </p:nvPr>
        </p:nvSpPr>
        <p:spPr>
          <a:xfrm>
            <a:off x="1066800" y="1981200"/>
            <a:ext cx="10744200" cy="3471863"/>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dirty="0">
                <a:latin typeface="Arial" panose="020B0604020202020204" pitchFamily="34" charset="0"/>
              </a:rPr>
              <a:t>SRAM consists of circuits similar to the D flip-flop</a:t>
            </a:r>
          </a:p>
          <a:p>
            <a:pPr>
              <a:spcBef>
                <a:spcPct val="35000"/>
              </a:spcBef>
            </a:pPr>
            <a:r>
              <a:rPr lang="en-US" altLang="en-US" sz="2600" dirty="0">
                <a:latin typeface="Arial" panose="020B0604020202020204" pitchFamily="34" charset="0"/>
              </a:rPr>
              <a:t>SRAM is very fast memory and it doesn’t need to be refreshed like DRAM does.  It is used to build cache memory, </a:t>
            </a:r>
          </a:p>
          <a:p>
            <a:pPr>
              <a:spcBef>
                <a:spcPct val="35000"/>
              </a:spcBef>
            </a:pPr>
            <a:r>
              <a:rPr lang="en-US" altLang="en-US" sz="2600" dirty="0">
                <a:latin typeface="Arial" panose="020B0604020202020204" pitchFamily="34" charset="0"/>
              </a:rPr>
              <a:t>ROM also does not need to be refreshed, either.  In fact, it needs very little charge to retain its memory.</a:t>
            </a:r>
          </a:p>
          <a:p>
            <a:pPr>
              <a:spcBef>
                <a:spcPct val="35000"/>
              </a:spcBef>
            </a:pPr>
            <a:r>
              <a:rPr lang="en-US" altLang="en-US" sz="2600" dirty="0">
                <a:latin typeface="Arial" panose="020B0604020202020204" pitchFamily="34" charset="0"/>
              </a:rPr>
              <a:t>ROM is used to store permanent, or semi-permanent data that persists even while the system is turned off.</a:t>
            </a:r>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B3417EE-83AC-4287-BFDB-D63825052073}" type="slidenum">
              <a:rPr lang="en-US" altLang="en-US" sz="1400">
                <a:latin typeface="Times New Roman" panose="02020603050405020304" pitchFamily="18" charset="0"/>
              </a:rPr>
              <a:pPr fontAlgn="base">
                <a:spcBef>
                  <a:spcPct val="0"/>
                </a:spcBef>
                <a:spcAft>
                  <a:spcPct val="0"/>
                </a:spcAft>
              </a:pPr>
              <a:t>6</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8890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A Real-World Example</a:t>
            </a:r>
          </a:p>
        </p:txBody>
      </p:sp>
      <p:sp>
        <p:nvSpPr>
          <p:cNvPr id="116739" name="Rectangle 3"/>
          <p:cNvSpPr>
            <a:spLocks noGrp="1" noChangeArrowheads="1"/>
          </p:cNvSpPr>
          <p:nvPr>
            <p:ph idx="1"/>
          </p:nvPr>
        </p:nvSpPr>
        <p:spPr>
          <a:xfrm>
            <a:off x="889000" y="1722438"/>
            <a:ext cx="9982200" cy="4343400"/>
          </a:xfrm>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500">
                <a:latin typeface="Arial" panose="020B0604020202020204" pitchFamily="34" charset="0"/>
              </a:rPr>
              <a:t>The Pentium architecture supports both paging and segmentation, and they can be used in various combinations including unpaged unsegmented, segmented unpaged, and unsegmented paged.</a:t>
            </a:r>
          </a:p>
          <a:p>
            <a:pPr>
              <a:spcBef>
                <a:spcPct val="30000"/>
              </a:spcBef>
            </a:pPr>
            <a:r>
              <a:rPr lang="en-US" altLang="en-US" sz="2500">
                <a:latin typeface="Arial" panose="020B0604020202020204" pitchFamily="34" charset="0"/>
              </a:rPr>
              <a:t>The processor supports two levels of cache (L1 and L2), both having a block size of 32 bytes.</a:t>
            </a:r>
          </a:p>
          <a:p>
            <a:pPr>
              <a:spcBef>
                <a:spcPct val="30000"/>
              </a:spcBef>
            </a:pPr>
            <a:r>
              <a:rPr lang="en-US" altLang="en-US" sz="2500">
                <a:latin typeface="Arial" panose="020B0604020202020204" pitchFamily="34" charset="0"/>
              </a:rPr>
              <a:t>The L1 cache is next to the processor, and the L2 cache sits between the processor and memory.</a:t>
            </a:r>
          </a:p>
          <a:p>
            <a:pPr>
              <a:spcBef>
                <a:spcPct val="30000"/>
              </a:spcBef>
            </a:pPr>
            <a:r>
              <a:rPr lang="en-US" altLang="en-US" sz="2500">
                <a:latin typeface="Arial" panose="020B0604020202020204" pitchFamily="34" charset="0"/>
              </a:rPr>
              <a:t>The L1 cache is in two parts: and instruction cache (I-cache) and a data cache (D-cache).</a:t>
            </a:r>
          </a:p>
        </p:txBody>
      </p:sp>
      <p:sp>
        <p:nvSpPr>
          <p:cNvPr id="1167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2954CE3-59CC-4AA5-8826-F83C75B5D4AF}" type="slidenum">
              <a:rPr lang="en-US" altLang="en-US" sz="1400">
                <a:latin typeface="Times New Roman" panose="02020603050405020304" pitchFamily="18" charset="0"/>
              </a:rPr>
              <a:pPr fontAlgn="base">
                <a:spcBef>
                  <a:spcPct val="0"/>
                </a:spcBef>
                <a:spcAft>
                  <a:spcPct val="0"/>
                </a:spcAft>
              </a:pPr>
              <a:t>60</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8"/>
          <p:cNvSpPr>
            <a:spLocks noGrp="1" noChangeArrowheads="1"/>
          </p:cNvSpPr>
          <p:nvPr>
            <p:ph type="title"/>
          </p:nvPr>
        </p:nvSpPr>
        <p:spPr>
          <a:xfrm>
            <a:off x="914400" y="9144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A Real-World Example</a:t>
            </a:r>
          </a:p>
        </p:txBody>
      </p:sp>
      <p:sp>
        <p:nvSpPr>
          <p:cNvPr id="1187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2B463279-2221-43C1-B2C6-E1BCB4FE6DA4}" type="slidenum">
              <a:rPr lang="en-US" altLang="en-US" sz="1400">
                <a:latin typeface="Times New Roman" panose="02020603050405020304" pitchFamily="18" charset="0"/>
              </a:rPr>
              <a:pPr fontAlgn="base">
                <a:spcBef>
                  <a:spcPct val="0"/>
                </a:spcBef>
                <a:spcAft>
                  <a:spcPct val="0"/>
                </a:spcAft>
              </a:pPr>
              <a:t>61</a:t>
            </a:fld>
            <a:endParaRPr lang="en-US" altLang="en-US" sz="1400">
              <a:latin typeface="Times New Roman" panose="02020603050405020304" pitchFamily="18" charset="0"/>
            </a:endParaRPr>
          </a:p>
        </p:txBody>
      </p:sp>
      <p:pic>
        <p:nvPicPr>
          <p:cNvPr id="118788" name="Picture 9" descr="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05000"/>
            <a:ext cx="87630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1ACCD-EBAB-4AAC-FBCB-AC2EDC3BF648}"/>
              </a:ext>
            </a:extLst>
          </p:cNvPr>
          <p:cNvSpPr>
            <a:spLocks noGrp="1"/>
          </p:cNvSpPr>
          <p:nvPr>
            <p:ph idx="1"/>
          </p:nvPr>
        </p:nvSpPr>
        <p:spPr>
          <a:xfrm>
            <a:off x="381000" y="274320"/>
            <a:ext cx="11582400" cy="6309360"/>
          </a:xfrm>
        </p:spPr>
        <p:txBody>
          <a:bodyPr>
            <a:normAutofit fontScale="70000" lnSpcReduction="20000"/>
          </a:bodyPr>
          <a:lstStyle/>
          <a:p>
            <a:r>
              <a:rPr lang="en-US" dirty="0"/>
              <a:t>Two unsigned numbers of 2 bit each are to be added. Proof mathematically that ripple carry adder is faster than serial adder.</a:t>
            </a:r>
          </a:p>
          <a:p>
            <a:r>
              <a:rPr lang="en-US" dirty="0"/>
              <a:t>Explain von Neumann bottleneck</a:t>
            </a:r>
          </a:p>
          <a:p>
            <a:r>
              <a:rPr lang="en-US" dirty="0"/>
              <a:t>Predict How Von Neumann bottleneck can be solved using introduction of a cache memory</a:t>
            </a:r>
          </a:p>
          <a:p>
            <a:r>
              <a:rPr lang="en-US" dirty="0"/>
              <a:t>Predict </a:t>
            </a:r>
            <a:r>
              <a:rPr lang="en-US" dirty="0" err="1"/>
              <a:t>HowVon</a:t>
            </a:r>
            <a:r>
              <a:rPr lang="en-US" dirty="0"/>
              <a:t> Neumann bottleneck can be solved using introduction of a reduced instruction set computer</a:t>
            </a:r>
          </a:p>
          <a:p>
            <a:r>
              <a:rPr lang="en-US" dirty="0"/>
              <a:t> Assume that an IC at semiconductor memory stored 1024 bits. Assume a main memory unit of 1024 ICs. Formulate how many bytes do these ICs store</a:t>
            </a:r>
          </a:p>
          <a:p>
            <a:r>
              <a:rPr lang="en-US" dirty="0"/>
              <a:t>Before constructing instruction set  state which properties should be taking into consideration</a:t>
            </a:r>
          </a:p>
          <a:p>
            <a:r>
              <a:rPr lang="en-US" dirty="0"/>
              <a:t>Construct the differences between computer architecture and computer organization</a:t>
            </a:r>
          </a:p>
          <a:p>
            <a:r>
              <a:rPr lang="en-US" dirty="0"/>
              <a:t> Explain the instruction format using a proper example.</a:t>
            </a:r>
          </a:p>
          <a:p>
            <a:r>
              <a:rPr lang="en-US" dirty="0"/>
              <a:t> Construct the advantages and disadvantages of single accumulator based CPU organization?</a:t>
            </a:r>
          </a:p>
          <a:p>
            <a:r>
              <a:rPr lang="en-US" dirty="0"/>
              <a:t>Construct the advantages and disadvantages of general register based CPU organization?</a:t>
            </a:r>
          </a:p>
          <a:p>
            <a:r>
              <a:rPr lang="en-US" dirty="0"/>
              <a:t>Multiply M = -6 and Q=7 using Booth’s multiplication algorithm and verify output. Also draw the flowchart in order to deduce the steps involved.</a:t>
            </a:r>
          </a:p>
          <a:p>
            <a:r>
              <a:rPr lang="en-US" dirty="0"/>
              <a:t>Multiply M = -14 and Q=6 using Booth’s multiplication algorithm and verify output. Also draw the flowchart in order to deduce the steps involved.</a:t>
            </a:r>
          </a:p>
          <a:p>
            <a:r>
              <a:rPr lang="en-US" dirty="0"/>
              <a:t>Draw the restoring method division flowchart. Use this to perform division between the dividend Q = 7 =0111 and divisor M = 3 =0011</a:t>
            </a:r>
          </a:p>
          <a:p>
            <a:r>
              <a:rPr lang="en-US" dirty="0"/>
              <a:t>Multiply M = -7 and Q= -8 using Booth’s multiplication algorithm and verify output. Also draw the flowchart in order to deduce the steps involved.</a:t>
            </a:r>
          </a:p>
          <a:p>
            <a:r>
              <a:rPr lang="en-US" dirty="0"/>
              <a:t>Multiply M = -12 and Q= -6 using Booth’s multiplication algorithm and verify output. Also draw the flowchart in order to deduce the steps involved.</a:t>
            </a:r>
          </a:p>
          <a:p>
            <a:r>
              <a:rPr lang="en-US" dirty="0"/>
              <a:t>Multiply M = -11 and Q= 3 using Booth’s multiplication algorithm and verify output. Also draw the flowchart in order to deduce the steps involved.</a:t>
            </a:r>
          </a:p>
          <a:p>
            <a:r>
              <a:rPr lang="en-US" dirty="0"/>
              <a:t>Draw the non-restoring method division flowchart. Use this to perform division between the dividend Q = 7 =0111 and divisor M = 3 =0011</a:t>
            </a:r>
          </a:p>
          <a:p>
            <a:r>
              <a:rPr lang="en-US" dirty="0"/>
              <a:t>Draw the restoring method division flowchart. Use this to perform division between the dividend Q = 8 and divisor M = 3</a:t>
            </a:r>
          </a:p>
          <a:p>
            <a:r>
              <a:rPr lang="en-US" dirty="0"/>
              <a:t>Draw the non-restoring method division flowchart. Use this to perform division between the dividend Q = - 14 and divisor M = 5</a:t>
            </a:r>
          </a:p>
          <a:p>
            <a:r>
              <a:rPr lang="en-US" dirty="0"/>
              <a:t>"Perform 2’s complement Addition, Subtraction between the signed Decimal number +66, -25 using 8 Bit representation. Draw the Booths algorithm flow chart</a:t>
            </a:r>
          </a:p>
          <a:p>
            <a:r>
              <a:rPr lang="en-US" dirty="0"/>
              <a:t>"</a:t>
            </a:r>
          </a:p>
          <a:p>
            <a:r>
              <a:rPr lang="en-US" dirty="0"/>
              <a:t>Draw the circuit of a BCD adder and explain its operations.</a:t>
            </a:r>
          </a:p>
          <a:p>
            <a:endParaRPr lang="en-US" dirty="0"/>
          </a:p>
          <a:p>
            <a:endParaRPr lang="en-IN" dirty="0"/>
          </a:p>
        </p:txBody>
      </p:sp>
      <p:sp>
        <p:nvSpPr>
          <p:cNvPr id="4" name="Slide Number Placeholder 3">
            <a:extLst>
              <a:ext uri="{FF2B5EF4-FFF2-40B4-BE49-F238E27FC236}">
                <a16:creationId xmlns:a16="http://schemas.microsoft.com/office/drawing/2014/main" id="{32D71425-C2DF-33A6-DCCF-682CF0058A47}"/>
              </a:ext>
            </a:extLst>
          </p:cNvPr>
          <p:cNvSpPr>
            <a:spLocks noGrp="1"/>
          </p:cNvSpPr>
          <p:nvPr>
            <p:ph type="sldNum" sz="quarter" idx="12"/>
          </p:nvPr>
        </p:nvSpPr>
        <p:spPr/>
        <p:txBody>
          <a:bodyPr/>
          <a:lstStyle/>
          <a:p>
            <a:pPr>
              <a:defRPr/>
            </a:pPr>
            <a:fld id="{30979D3B-F623-4141-B271-C456DB54E36E}" type="slidenum">
              <a:rPr lang="en-US" altLang="en-US" smtClean="0"/>
              <a:pPr>
                <a:defRPr/>
              </a:pPr>
              <a:t>62</a:t>
            </a:fld>
            <a:endParaRPr lang="en-US" altLang="en-US"/>
          </a:p>
        </p:txBody>
      </p:sp>
    </p:spTree>
    <p:extLst>
      <p:ext uri="{BB962C8B-B14F-4D97-AF65-F5344CB8AC3E}">
        <p14:creationId xmlns:p14="http://schemas.microsoft.com/office/powerpoint/2010/main" val="2323938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971800"/>
            <a:ext cx="7729728" cy="1188720"/>
          </a:xfrm>
        </p:spPr>
        <p:txBody>
          <a:bodyPr/>
          <a:lstStyle/>
          <a:p>
            <a:pPr fontAlgn="auto">
              <a:spcAft>
                <a:spcPts val="0"/>
              </a:spcAft>
              <a:defRPr/>
            </a:pPr>
            <a:r>
              <a:rPr lang="en-US" dirty="0">
                <a:solidFill>
                  <a:schemeClr val="tx1">
                    <a:lumMod val="95000"/>
                    <a:lumOff val="5000"/>
                  </a:schemeClr>
                </a:solidFill>
              </a:rPr>
              <a:t>Thank you</a:t>
            </a:r>
            <a:endParaRPr lang="en-IN" dirty="0">
              <a:solidFill>
                <a:schemeClr val="tx1">
                  <a:lumMod val="95000"/>
                  <a:lumOff val="5000"/>
                </a:schemeClr>
              </a:solidFill>
            </a:endParaRPr>
          </a:p>
        </p:txBody>
      </p:sp>
      <p:sp>
        <p:nvSpPr>
          <p:cNvPr id="1208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8ECB828-112F-4229-AC54-AE8BF1B79A43}" type="slidenum">
              <a:rPr lang="en-US" altLang="en-US" sz="1400">
                <a:latin typeface="Times New Roman" panose="02020603050405020304" pitchFamily="18" charset="0"/>
              </a:rPr>
              <a:pPr fontAlgn="base">
                <a:spcBef>
                  <a:spcPct val="0"/>
                </a:spcBef>
                <a:spcAft>
                  <a:spcPct val="0"/>
                </a:spcAft>
              </a:pPr>
              <a:t>63</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990600" y="9906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The Memory Hierarchy</a:t>
            </a:r>
          </a:p>
        </p:txBody>
      </p:sp>
      <p:sp>
        <p:nvSpPr>
          <p:cNvPr id="16387" name="Rectangle 1027"/>
          <p:cNvSpPr>
            <a:spLocks noGrp="1" noChangeArrowheads="1"/>
          </p:cNvSpPr>
          <p:nvPr>
            <p:ph idx="1"/>
          </p:nvPr>
        </p:nvSpPr>
        <p:spPr>
          <a:xfrm>
            <a:off x="990600" y="1879646"/>
            <a:ext cx="10668000" cy="4495800"/>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dirty="0">
                <a:latin typeface="Arial" panose="020B0604020202020204" pitchFamily="34" charset="0"/>
              </a:rPr>
              <a:t>Generally speaking, faster memory is more expensive than slower memory.</a:t>
            </a:r>
          </a:p>
          <a:p>
            <a:pPr>
              <a:spcBef>
                <a:spcPct val="35000"/>
              </a:spcBef>
            </a:pPr>
            <a:r>
              <a:rPr lang="en-US" altLang="en-US" sz="2600" dirty="0">
                <a:latin typeface="Arial" panose="020B0604020202020204" pitchFamily="34" charset="0"/>
              </a:rPr>
              <a:t>To provide the best performance at the lowest cost, memory is organized in a hierarchical fashion.</a:t>
            </a:r>
          </a:p>
          <a:p>
            <a:pPr>
              <a:spcBef>
                <a:spcPct val="35000"/>
              </a:spcBef>
            </a:pPr>
            <a:r>
              <a:rPr lang="en-US" altLang="en-US" sz="2600" dirty="0">
                <a:latin typeface="Arial" panose="020B0604020202020204" pitchFamily="34" charset="0"/>
              </a:rPr>
              <a:t>Small, fast storage elements are kept in the CPU, larger, slower main memory is accessed through the data bus.</a:t>
            </a:r>
          </a:p>
          <a:p>
            <a:pPr>
              <a:spcBef>
                <a:spcPct val="35000"/>
              </a:spcBef>
            </a:pPr>
            <a:r>
              <a:rPr lang="en-US" altLang="en-US" sz="2600" dirty="0">
                <a:latin typeface="Arial" panose="020B0604020202020204" pitchFamily="34" charset="0"/>
              </a:rPr>
              <a:t>Larger, (almost) permanent storage in the form of disk and tape drives is still further from the CPU.</a:t>
            </a:r>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9D31196-C0F1-4DC6-969A-EDE3D5505572}" type="slidenum">
              <a:rPr lang="en-US" altLang="en-US" sz="1400">
                <a:latin typeface="Times New Roman" panose="02020603050405020304" pitchFamily="18" charset="0"/>
              </a:rPr>
              <a:pPr fontAlgn="base">
                <a:spcBef>
                  <a:spcPct val="0"/>
                </a:spcBef>
                <a:spcAft>
                  <a:spcPct val="0"/>
                </a:spcAft>
              </a:pPr>
              <a:t>7</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1030"/>
          <p:cNvSpPr>
            <a:spLocks noGrp="1" noChangeArrowheads="1"/>
          </p:cNvSpPr>
          <p:nvPr>
            <p:ph type="title"/>
          </p:nvPr>
        </p:nvSpPr>
        <p:spPr>
          <a:xfrm>
            <a:off x="838200" y="689514"/>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The Memory Hierarchy</a:t>
            </a:r>
          </a:p>
        </p:txBody>
      </p:sp>
      <p:sp>
        <p:nvSpPr>
          <p:cNvPr id="18435" name="Rectangle 1027"/>
          <p:cNvSpPr>
            <a:spLocks noGrp="1" noChangeArrowheads="1"/>
          </p:cNvSpPr>
          <p:nvPr>
            <p:ph idx="1"/>
          </p:nvPr>
        </p:nvSpPr>
        <p:spPr>
          <a:xfrm>
            <a:off x="2133600" y="5780855"/>
            <a:ext cx="8458200" cy="609600"/>
          </a:xfrm>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400" dirty="0">
                <a:latin typeface="Arial" panose="020B0604020202020204" pitchFamily="34" charset="0"/>
              </a:rPr>
              <a:t>This storage organization can be thought of as a pyramid:</a:t>
            </a:r>
            <a:endParaRPr lang="en-US" altLang="en-US" sz="2600" dirty="0">
              <a:latin typeface="Arial" panose="020B0604020202020204" pitchFamily="34" charset="0"/>
            </a:endParaRPr>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EEDFE85-6315-40C8-BD10-6C523B7AD3FE}" type="slidenum">
              <a:rPr lang="en-US" altLang="en-US" sz="1400">
                <a:latin typeface="Times New Roman" panose="02020603050405020304" pitchFamily="18" charset="0"/>
              </a:rPr>
              <a:pPr fontAlgn="base">
                <a:spcBef>
                  <a:spcPct val="0"/>
                </a:spcBef>
                <a:spcAft>
                  <a:spcPct val="0"/>
                </a:spcAft>
              </a:pPr>
              <a:t>8</a:t>
            </a:fld>
            <a:endParaRPr lang="en-US" altLang="en-US" sz="1400">
              <a:latin typeface="Times New Roman" panose="02020603050405020304" pitchFamily="18" charset="0"/>
            </a:endParaRPr>
          </a:p>
        </p:txBody>
      </p:sp>
      <p:pic>
        <p:nvPicPr>
          <p:cNvPr id="18437" name="Picture 1032" descr="00068_CH06_FIG06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469501"/>
            <a:ext cx="678815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029"/>
          <p:cNvSpPr>
            <a:spLocks noGrp="1" noChangeArrowheads="1"/>
          </p:cNvSpPr>
          <p:nvPr>
            <p:ph type="title"/>
          </p:nvPr>
        </p:nvSpPr>
        <p:spPr>
          <a:xfrm>
            <a:off x="1204913" y="1066800"/>
            <a:ext cx="5943600" cy="547688"/>
          </a:xfrm>
        </p:spPr>
        <p:txBody>
          <a:bodyPr>
            <a:normAutofit fontScale="90000"/>
          </a:bodyPr>
          <a:lstStyle/>
          <a:p>
            <a:pPr fontAlgn="auto">
              <a:spcAft>
                <a:spcPts val="0"/>
              </a:spcAft>
              <a:defRPr/>
            </a:pPr>
            <a:r>
              <a:rPr lang="en-US" altLang="en-US" dirty="0">
                <a:solidFill>
                  <a:schemeClr val="tx1">
                    <a:lumMod val="95000"/>
                    <a:lumOff val="5000"/>
                  </a:schemeClr>
                </a:solidFill>
              </a:rPr>
              <a:t>The Memory Hierarchy</a:t>
            </a:r>
          </a:p>
        </p:txBody>
      </p:sp>
      <p:sp>
        <p:nvSpPr>
          <p:cNvPr id="20483" name="Rectangle 1027"/>
          <p:cNvSpPr>
            <a:spLocks noGrp="1" noChangeArrowheads="1"/>
          </p:cNvSpPr>
          <p:nvPr>
            <p:ph idx="1"/>
          </p:nvPr>
        </p:nvSpPr>
        <p:spPr>
          <a:xfrm>
            <a:off x="1204913" y="2001838"/>
            <a:ext cx="9639300" cy="3941762"/>
          </a:xfrm>
          <a:extLst>
            <a:ext uri="{909E8E84-426E-40DD-AFC4-6F175D3DCCD1}">
              <a14:hiddenFill xmlns:a14="http://schemas.microsoft.com/office/drawing/2010/main">
                <a:solidFill>
                  <a:srgbClr val="E4F5FF"/>
                </a:solidFill>
              </a14:hiddenFill>
            </a:ext>
          </a:extLst>
        </p:spPr>
        <p:txBody>
          <a:bodyPr/>
          <a:lstStyle/>
          <a:p>
            <a:pPr algn="just">
              <a:spcBef>
                <a:spcPct val="40000"/>
              </a:spcBef>
            </a:pPr>
            <a:r>
              <a:rPr lang="en-US" altLang="en-US" sz="2600" dirty="0">
                <a:latin typeface="Arial" panose="020B0604020202020204" pitchFamily="34" charset="0"/>
              </a:rPr>
              <a:t>We are most interested in the memory hierarchy that involves registers, cache, main memory, and virtual memory.</a:t>
            </a:r>
          </a:p>
          <a:p>
            <a:pPr algn="just">
              <a:spcBef>
                <a:spcPct val="40000"/>
              </a:spcBef>
            </a:pPr>
            <a:r>
              <a:rPr lang="en-US" altLang="en-US" sz="2600" dirty="0">
                <a:latin typeface="Arial" panose="020B0604020202020204" pitchFamily="34" charset="0"/>
              </a:rPr>
              <a:t>Registers are storage locations available on the processor itself.</a:t>
            </a:r>
          </a:p>
          <a:p>
            <a:pPr algn="just">
              <a:spcBef>
                <a:spcPct val="40000"/>
              </a:spcBef>
            </a:pPr>
            <a:r>
              <a:rPr lang="en-US" altLang="en-US" sz="2600" dirty="0">
                <a:latin typeface="Arial" panose="020B0604020202020204" pitchFamily="34" charset="0"/>
              </a:rPr>
              <a:t>Virtual memory is typically implemented using a hard drive; it extends the address space from RAM to the hard drive.</a:t>
            </a:r>
          </a:p>
          <a:p>
            <a:pPr algn="just">
              <a:spcBef>
                <a:spcPct val="40000"/>
              </a:spcBef>
            </a:pPr>
            <a:r>
              <a:rPr lang="en-US" altLang="en-US" sz="2600" dirty="0">
                <a:latin typeface="Arial" panose="020B0604020202020204" pitchFamily="34" charset="0"/>
              </a:rPr>
              <a:t>Virtual memory provides more space: Cache memory provides speed.</a:t>
            </a:r>
          </a:p>
        </p:txBody>
      </p:sp>
      <p:sp>
        <p:nvSpPr>
          <p:cNvPr id="204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02F35553-4F58-4830-8319-53D52C61BF18}" type="slidenum">
              <a:rPr lang="en-US" altLang="en-US" sz="1400">
                <a:latin typeface="Times New Roman" panose="02020603050405020304" pitchFamily="18" charset="0"/>
              </a:rPr>
              <a:pPr fontAlgn="base">
                <a:spcBef>
                  <a:spcPct val="0"/>
                </a:spcBef>
                <a:spcAft>
                  <a:spcPct val="0"/>
                </a:spcAft>
              </a:pPr>
              <a:t>9</a:t>
            </a:fld>
            <a:endParaRPr lang="en-US" altLang="en-US" sz="14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8064</TotalTime>
  <Words>4530</Words>
  <Application>Microsoft Office PowerPoint</Application>
  <PresentationFormat>Widescreen</PresentationFormat>
  <Paragraphs>411</Paragraphs>
  <Slides>63</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Gill Sans MT</vt:lpstr>
      <vt:lpstr>Times New Roman</vt:lpstr>
      <vt:lpstr>Parcel</vt:lpstr>
      <vt:lpstr>PowerPoint Presentation</vt:lpstr>
      <vt:lpstr>Sample questions on last page</vt:lpstr>
      <vt:lpstr>Objectives</vt:lpstr>
      <vt:lpstr>Introduction</vt:lpstr>
      <vt:lpstr>Types of Memory</vt:lpstr>
      <vt:lpstr>Types of Memory</vt:lpstr>
      <vt:lpstr>The Memory Hierarchy</vt:lpstr>
      <vt:lpstr>The Memory Hierarchy</vt:lpstr>
      <vt:lpstr>The Memory Hierarchy</vt:lpstr>
      <vt:lpstr>The Memory Hierarchy</vt:lpstr>
      <vt:lpstr>Memory Cycle</vt:lpstr>
      <vt:lpstr>Memory management</vt:lpstr>
      <vt:lpstr>Memory Partitions</vt:lpstr>
      <vt:lpstr>Memory Dynamic Partitions</vt:lpstr>
      <vt:lpstr>The Memory Hierarchy</vt:lpstr>
      <vt:lpstr>The Memory Hierarchy</vt:lpstr>
      <vt:lpstr>Cache Memory</vt:lpstr>
      <vt:lpstr>Cache Memory</vt:lpstr>
      <vt:lpstr>Cache Memory</vt:lpstr>
      <vt:lpstr> Cache Memory</vt:lpstr>
      <vt:lpstr>Cache Memory</vt:lpstr>
      <vt:lpstr>Cache Memory</vt:lpstr>
      <vt:lpstr> Cache Memory</vt:lpstr>
      <vt:lpstr>Cache Memory</vt:lpstr>
      <vt:lpstr>Cache Memory</vt:lpstr>
      <vt:lpstr>Cache Memory</vt:lpstr>
      <vt:lpstr>Cache Memory</vt:lpstr>
      <vt:lpstr>Cache Memory</vt:lpstr>
      <vt:lpstr>Cache Memory</vt:lpstr>
      <vt:lpstr>Cache Memory</vt:lpstr>
      <vt:lpstr>Cache Memory</vt:lpstr>
      <vt:lpstr>Cache Memory</vt:lpstr>
      <vt:lpstr>Cache Memory</vt:lpstr>
      <vt:lpstr>Cache Memory</vt:lpstr>
      <vt:lpstr>Cache Memory</vt:lpstr>
      <vt:lpstr>Cache Memory</vt:lpstr>
      <vt:lpstr> Cache Memory</vt:lpstr>
      <vt:lpstr>Cache Memory</vt:lpstr>
      <vt:lpstr>Cache Memory</vt:lpstr>
      <vt:lpstr>Cache Memory</vt:lpstr>
      <vt:lpstr>Cache Memory</vt:lpstr>
      <vt:lpstr> Cache Memory</vt:lpstr>
      <vt:lpstr>Cache Memory</vt:lpstr>
      <vt:lpstr>Cache Memory</vt:lpstr>
      <vt:lpstr>Cache Memory</vt:lpstr>
      <vt:lpstr>Cache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 Virtual Memory</vt:lpstr>
      <vt:lpstr>Virtual Memory</vt:lpstr>
      <vt:lpstr>Virtual Memory</vt:lpstr>
      <vt:lpstr>Virtual Memory</vt:lpstr>
      <vt:lpstr>A Real-World Example</vt:lpstr>
      <vt:lpstr>A Real-World Example</vt:lpstr>
      <vt:lpstr>PowerPoint Presentation</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Null &amp; Lobur</dc:creator>
  <cp:lastModifiedBy>nil.the.great@gmail.com</cp:lastModifiedBy>
  <cp:revision>423</cp:revision>
  <dcterms:created xsi:type="dcterms:W3CDTF">2002-11-19T23:57:00Z</dcterms:created>
  <dcterms:modified xsi:type="dcterms:W3CDTF">2022-05-02T03:43:49Z</dcterms:modified>
</cp:coreProperties>
</file>