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3" r:id="rId4"/>
  </p:sldMasterIdLst>
  <p:notesMasterIdLst>
    <p:notesMasterId r:id="rId85"/>
  </p:notesMasterIdLst>
  <p:sldIdLst>
    <p:sldId id="257" r:id="rId5"/>
    <p:sldId id="339" r:id="rId6"/>
    <p:sldId id="262" r:id="rId7"/>
    <p:sldId id="263" r:id="rId8"/>
    <p:sldId id="264" r:id="rId9"/>
    <p:sldId id="265" r:id="rId10"/>
    <p:sldId id="266" r:id="rId11"/>
    <p:sldId id="267" r:id="rId12"/>
    <p:sldId id="268" r:id="rId13"/>
    <p:sldId id="285" r:id="rId14"/>
    <p:sldId id="286" r:id="rId15"/>
    <p:sldId id="269" r:id="rId16"/>
    <p:sldId id="270" r:id="rId17"/>
    <p:sldId id="271" r:id="rId18"/>
    <p:sldId id="274" r:id="rId19"/>
    <p:sldId id="272" r:id="rId20"/>
    <p:sldId id="273" r:id="rId21"/>
    <p:sldId id="275" r:id="rId22"/>
    <p:sldId id="276" r:id="rId23"/>
    <p:sldId id="287" r:id="rId24"/>
    <p:sldId id="288" r:id="rId25"/>
    <p:sldId id="289" r:id="rId26"/>
    <p:sldId id="290" r:id="rId27"/>
    <p:sldId id="292" r:id="rId28"/>
    <p:sldId id="277" r:id="rId29"/>
    <p:sldId id="291" r:id="rId30"/>
    <p:sldId id="278" r:id="rId31"/>
    <p:sldId id="279" r:id="rId32"/>
    <p:sldId id="280" r:id="rId33"/>
    <p:sldId id="281" r:id="rId34"/>
    <p:sldId id="282" r:id="rId35"/>
    <p:sldId id="293" r:id="rId36"/>
    <p:sldId id="283" r:id="rId37"/>
    <p:sldId id="284" r:id="rId38"/>
    <p:sldId id="294" r:id="rId39"/>
    <p:sldId id="295" r:id="rId40"/>
    <p:sldId id="296" r:id="rId41"/>
    <p:sldId id="297" r:id="rId42"/>
    <p:sldId id="299" r:id="rId43"/>
    <p:sldId id="298" r:id="rId44"/>
    <p:sldId id="300" r:id="rId45"/>
    <p:sldId id="301" r:id="rId46"/>
    <p:sldId id="338"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9" r:id="rId74"/>
    <p:sldId id="328" r:id="rId75"/>
    <p:sldId id="331" r:id="rId76"/>
    <p:sldId id="330" r:id="rId77"/>
    <p:sldId id="332" r:id="rId78"/>
    <p:sldId id="333" r:id="rId79"/>
    <p:sldId id="334" r:id="rId80"/>
    <p:sldId id="335" r:id="rId81"/>
    <p:sldId id="336" r:id="rId82"/>
    <p:sldId id="340" r:id="rId83"/>
    <p:sldId id="337"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3722"/>
    <a:srgbClr val="344529"/>
    <a:srgbClr val="2B39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28AC33-504C-43ED-B27B-852605645DEF}" type="datetimeFigureOut">
              <a:rPr lang="en-IN" smtClean="0"/>
              <a:t>02-05-2022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22EFAD-AF1D-43B4-BE67-D0901D0E412D}" type="slidenum">
              <a:rPr lang="en-IN" smtClean="0"/>
              <a:t>‹#›</a:t>
            </a:fld>
            <a:endParaRPr lang="en-IN"/>
          </a:p>
        </p:txBody>
      </p:sp>
    </p:spTree>
    <p:extLst>
      <p:ext uri="{BB962C8B-B14F-4D97-AF65-F5344CB8AC3E}">
        <p14:creationId xmlns:p14="http://schemas.microsoft.com/office/powerpoint/2010/main" val="838161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4307F060-A290-48CF-B84C-0EAB8738A252}" type="datetime1">
              <a:rPr lang="en-US" smtClean="0"/>
              <a:t>5/2/2022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r>
              <a:rPr lang="en-US"/>
              <a:t>Nilanjan Byabarta : UEM , Kolkata</a:t>
            </a:r>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B73628-C120-48B6-B24A-1A5FB1FA83B6}" type="datetime1">
              <a:rPr lang="en-US" smtClean="0"/>
              <a:t>5/2/2022</a:t>
            </a:fld>
            <a:endParaRPr lang="en-US" dirty="0"/>
          </a:p>
        </p:txBody>
      </p:sp>
      <p:sp>
        <p:nvSpPr>
          <p:cNvPr id="5" name="Footer Placeholder 4"/>
          <p:cNvSpPr>
            <a:spLocks noGrp="1"/>
          </p:cNvSpPr>
          <p:nvPr>
            <p:ph type="ftr" sz="quarter" idx="11"/>
          </p:nvPr>
        </p:nvSpPr>
        <p:spPr/>
        <p:txBody>
          <a:bodyPr/>
          <a:lstStyle/>
          <a:p>
            <a:r>
              <a:rPr lang="en-US"/>
              <a:t>Nilanjan Byabarta : UEM , Kolkata</a:t>
            </a:r>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2D43348D-2E94-400E-87EE-F1F9EC78DDD2}" type="datetime1">
              <a:rPr lang="en-US" smtClean="0"/>
              <a:t>5/2/2022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r>
              <a:rPr lang="en-US"/>
              <a:t>Nilanjan Byabarta : UEM , Kolkata</a:t>
            </a:r>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B5D57A-F8B9-43AF-999E-647432A05A43}" type="datetime1">
              <a:rPr lang="en-US" smtClean="0"/>
              <a:t>5/2/2022</a:t>
            </a:fld>
            <a:endParaRPr lang="en-US" dirty="0"/>
          </a:p>
        </p:txBody>
      </p:sp>
      <p:sp>
        <p:nvSpPr>
          <p:cNvPr id="6" name="Footer Placeholder 5"/>
          <p:cNvSpPr>
            <a:spLocks noGrp="1"/>
          </p:cNvSpPr>
          <p:nvPr>
            <p:ph type="ftr" sz="quarter" idx="11"/>
          </p:nvPr>
        </p:nvSpPr>
        <p:spPr/>
        <p:txBody>
          <a:bodyPr/>
          <a:lstStyle/>
          <a:p>
            <a:r>
              <a:rPr lang="en-US"/>
              <a:t>Nilanjan Byabarta : UEM , Kolkata</a:t>
            </a:r>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97400D-F679-45E0-8EC3-04E62649F737}" type="datetime1">
              <a:rPr lang="en-US" smtClean="0"/>
              <a:t>5/2/2022</a:t>
            </a:fld>
            <a:endParaRPr lang="en-US" dirty="0"/>
          </a:p>
        </p:txBody>
      </p:sp>
      <p:sp>
        <p:nvSpPr>
          <p:cNvPr id="8" name="Footer Placeholder 7"/>
          <p:cNvSpPr>
            <a:spLocks noGrp="1"/>
          </p:cNvSpPr>
          <p:nvPr>
            <p:ph type="ftr" sz="quarter" idx="11"/>
          </p:nvPr>
        </p:nvSpPr>
        <p:spPr/>
        <p:txBody>
          <a:bodyPr/>
          <a:lstStyle/>
          <a:p>
            <a:r>
              <a:rPr lang="en-US"/>
              <a:t>Nilanjan Byabarta : UEM , Kolkata</a:t>
            </a:r>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1F7456-C89F-4A44-B222-09708E4202A3}" type="datetime1">
              <a:rPr lang="en-US" smtClean="0"/>
              <a:t>5/2/2022</a:t>
            </a:fld>
            <a:endParaRPr lang="en-US" dirty="0"/>
          </a:p>
        </p:txBody>
      </p:sp>
      <p:sp>
        <p:nvSpPr>
          <p:cNvPr id="4" name="Footer Placeholder 3"/>
          <p:cNvSpPr>
            <a:spLocks noGrp="1"/>
          </p:cNvSpPr>
          <p:nvPr>
            <p:ph type="ftr" sz="quarter" idx="11"/>
          </p:nvPr>
        </p:nvSpPr>
        <p:spPr/>
        <p:txBody>
          <a:bodyPr/>
          <a:lstStyle/>
          <a:p>
            <a:r>
              <a:rPr lang="en-US"/>
              <a:t>Nilanjan Byabarta : UEM , Kolkata</a:t>
            </a:r>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5A9434-C72D-486C-9E40-A6906D0AABB8}" type="datetime1">
              <a:rPr lang="en-US" smtClean="0"/>
              <a:t>5/2/2022</a:t>
            </a:fld>
            <a:endParaRPr lang="en-US" dirty="0"/>
          </a:p>
        </p:txBody>
      </p:sp>
      <p:sp>
        <p:nvSpPr>
          <p:cNvPr id="3" name="Footer Placeholder 2"/>
          <p:cNvSpPr>
            <a:spLocks noGrp="1"/>
          </p:cNvSpPr>
          <p:nvPr>
            <p:ph type="ftr" sz="quarter" idx="11"/>
          </p:nvPr>
        </p:nvSpPr>
        <p:spPr/>
        <p:txBody>
          <a:bodyPr/>
          <a:lstStyle/>
          <a:p>
            <a:r>
              <a:rPr lang="en-US"/>
              <a:t>Nilanjan Byabarta : UEM , Kolkata</a:t>
            </a:r>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6CB07D17-45E5-41CF-A8BF-6F29D36DCA93}" type="datetime1">
              <a:rPr lang="en-US" smtClean="0"/>
              <a:t>5/2/2022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r>
              <a:rPr lang="en-US"/>
              <a:t>Nilanjan Byabarta : UEM , Kolkata</a:t>
            </a:r>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4589913E-C7CA-4530-9F69-50C42C04630A}" type="datetime1">
              <a:rPr lang="en-US" smtClean="0"/>
              <a:t>5/2/2022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r>
              <a:rPr lang="en-US"/>
              <a:t>Nilanjan Byabarta : UEM , Kolkata</a:t>
            </a:r>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BB44C621-DA11-401D-AADC-330F91A3B4B9}" type="datetime1">
              <a:rPr lang="en-US" smtClean="0"/>
              <a:t>5/2/2022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r>
              <a:rPr lang="en-US"/>
              <a:t>Nilanjan Byabarta : UEM , Kolkata</a:t>
            </a:r>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7.gi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116764" y="2686394"/>
            <a:ext cx="4775075" cy="1630907"/>
          </a:xfrm>
        </p:spPr>
        <p:txBody>
          <a:bodyPr>
            <a:normAutofit fontScale="90000"/>
          </a:bodyPr>
          <a:lstStyle/>
          <a:p>
            <a:r>
              <a:rPr lang="en-US" sz="4400" dirty="0">
                <a:solidFill>
                  <a:schemeClr val="tx1"/>
                </a:solidFill>
              </a:rPr>
              <a:t>Control Unit Design</a:t>
            </a:r>
            <a:br>
              <a:rPr lang="en-US" sz="4400" dirty="0">
                <a:solidFill>
                  <a:schemeClr val="tx1"/>
                </a:solidFill>
              </a:rPr>
            </a:br>
            <a:br>
              <a:rPr lang="en-US" sz="4400" dirty="0">
                <a:solidFill>
                  <a:schemeClr val="tx1"/>
                </a:solidFill>
              </a:rPr>
            </a:br>
            <a:r>
              <a:rPr lang="en-US" sz="4400" dirty="0">
                <a:solidFill>
                  <a:schemeClr val="tx1"/>
                </a:solidFill>
              </a:rPr>
              <a:t>Module 4</a:t>
            </a:r>
            <a:br>
              <a:rPr lang="en-US" sz="4400" dirty="0">
                <a:solidFill>
                  <a:schemeClr val="tx1"/>
                </a:solidFill>
              </a:rPr>
            </a:b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2" y="4293270"/>
            <a:ext cx="4775075" cy="559656"/>
          </a:xfrm>
        </p:spPr>
        <p:txBody>
          <a:bodyPr>
            <a:normAutofit/>
          </a:bodyPr>
          <a:lstStyle/>
          <a:p>
            <a:pPr>
              <a:spcAft>
                <a:spcPts val="600"/>
              </a:spcAft>
            </a:pPr>
            <a:r>
              <a:rPr lang="en-US" dirty="0">
                <a:solidFill>
                  <a:schemeClr val="tx1"/>
                </a:solidFill>
              </a:rPr>
              <a:t>Nilanjan Byabarta</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4C55EADB-473D-48E0-8519-5EB100B641F5}"/>
              </a:ext>
            </a:extLst>
          </p:cNvPr>
          <p:cNvSpPr txBox="1"/>
          <p:nvPr/>
        </p:nvSpPr>
        <p:spPr>
          <a:xfrm>
            <a:off x="871095" y="1053029"/>
            <a:ext cx="10449809" cy="4751942"/>
          </a:xfrm>
          <a:prstGeom prst="rect">
            <a:avLst/>
          </a:prstGeom>
        </p:spPr>
        <p:txBody>
          <a:bodyPr vert="horz" wrap="square" lIns="0" tIns="12065" rIns="0" bIns="0" rtlCol="0">
            <a:spAutoFit/>
          </a:bodyPr>
          <a:lstStyle/>
          <a:p>
            <a:pPr marL="101600" indent="-89535" algn="just">
              <a:lnSpc>
                <a:spcPct val="100000"/>
              </a:lnSpc>
              <a:spcBef>
                <a:spcPts val="95"/>
              </a:spcBef>
              <a:buSzPct val="95000"/>
              <a:buFont typeface="Arial"/>
              <a:buChar char="•"/>
              <a:tabLst>
                <a:tab pos="102235" algn="l"/>
              </a:tabLst>
            </a:pPr>
            <a:r>
              <a:rPr sz="2800" b="1" spc="-5" dirty="0">
                <a:latin typeface="Caladea"/>
                <a:cs typeface="Caladea"/>
              </a:rPr>
              <a:t>An instruction </a:t>
            </a:r>
            <a:r>
              <a:rPr sz="2800" b="1" spc="-10" dirty="0">
                <a:latin typeface="Caladea"/>
                <a:cs typeface="Caladea"/>
              </a:rPr>
              <a:t>read from </a:t>
            </a:r>
            <a:r>
              <a:rPr sz="2800" b="1" spc="-5" dirty="0">
                <a:latin typeface="Caladea"/>
                <a:cs typeface="Caladea"/>
              </a:rPr>
              <a:t>memory is placed in </a:t>
            </a:r>
            <a:r>
              <a:rPr sz="2800" b="1" spc="-10" dirty="0">
                <a:latin typeface="Caladea"/>
                <a:cs typeface="Caladea"/>
              </a:rPr>
              <a:t>the</a:t>
            </a:r>
            <a:r>
              <a:rPr sz="2800" b="1" spc="5" dirty="0">
                <a:latin typeface="Caladea"/>
                <a:cs typeface="Caladea"/>
              </a:rPr>
              <a:t> </a:t>
            </a:r>
            <a:r>
              <a:rPr sz="2800" b="1" spc="-5" dirty="0">
                <a:latin typeface="Caladea"/>
                <a:cs typeface="Caladea"/>
              </a:rPr>
              <a:t>instruction</a:t>
            </a:r>
            <a:endParaRPr sz="2800" b="1" dirty="0">
              <a:latin typeface="Caladea"/>
              <a:cs typeface="Caladea"/>
            </a:endParaRPr>
          </a:p>
          <a:p>
            <a:pPr marL="12700">
              <a:lnSpc>
                <a:spcPct val="100000"/>
              </a:lnSpc>
            </a:pPr>
            <a:r>
              <a:rPr sz="2800" b="1" spc="-20" dirty="0">
                <a:latin typeface="Caladea"/>
                <a:cs typeface="Caladea"/>
              </a:rPr>
              <a:t>register</a:t>
            </a:r>
            <a:r>
              <a:rPr sz="2800" b="1" spc="25" dirty="0">
                <a:latin typeface="Caladea"/>
                <a:cs typeface="Caladea"/>
              </a:rPr>
              <a:t> </a:t>
            </a:r>
            <a:r>
              <a:rPr sz="2800" b="1" dirty="0">
                <a:latin typeface="Caladea"/>
                <a:cs typeface="Caladea"/>
              </a:rPr>
              <a:t>(IR).</a:t>
            </a:r>
          </a:p>
          <a:p>
            <a:pPr>
              <a:lnSpc>
                <a:spcPct val="100000"/>
              </a:lnSpc>
            </a:pPr>
            <a:endParaRPr sz="2800" b="1" dirty="0">
              <a:latin typeface="Caladea"/>
              <a:cs typeface="Caladea"/>
            </a:endParaRPr>
          </a:p>
          <a:p>
            <a:pPr marL="12700" marR="8255" algn="just">
              <a:lnSpc>
                <a:spcPct val="100000"/>
              </a:lnSpc>
              <a:buSzPct val="95000"/>
              <a:buFont typeface="Arial"/>
              <a:buChar char="•"/>
              <a:tabLst>
                <a:tab pos="156210" algn="l"/>
              </a:tabLst>
            </a:pPr>
            <a:r>
              <a:rPr sz="2800" b="1" spc="-5" dirty="0">
                <a:latin typeface="Caladea"/>
                <a:cs typeface="Caladea"/>
              </a:rPr>
              <a:t>The instruction </a:t>
            </a:r>
            <a:r>
              <a:rPr sz="2800" b="1" spc="-15" dirty="0">
                <a:latin typeface="Caladea"/>
                <a:cs typeface="Caladea"/>
              </a:rPr>
              <a:t>register </a:t>
            </a:r>
            <a:r>
              <a:rPr sz="2800" b="1" spc="-10" dirty="0">
                <a:latin typeface="Caladea"/>
                <a:cs typeface="Caladea"/>
              </a:rPr>
              <a:t>is </a:t>
            </a:r>
            <a:r>
              <a:rPr sz="2800" b="1" spc="-15" dirty="0">
                <a:latin typeface="Caladea"/>
                <a:cs typeface="Caladea"/>
              </a:rPr>
              <a:t>divided </a:t>
            </a:r>
            <a:r>
              <a:rPr sz="2800" b="1" spc="-10" dirty="0">
                <a:latin typeface="Caladea"/>
                <a:cs typeface="Caladea"/>
              </a:rPr>
              <a:t>into </a:t>
            </a:r>
            <a:r>
              <a:rPr sz="2800" b="1" spc="-15" dirty="0">
                <a:latin typeface="Caladea"/>
                <a:cs typeface="Caladea"/>
              </a:rPr>
              <a:t>three </a:t>
            </a:r>
            <a:r>
              <a:rPr sz="2800" b="1" spc="-10" dirty="0">
                <a:latin typeface="Caladea"/>
                <a:cs typeface="Caladea"/>
              </a:rPr>
              <a:t>parts: the </a:t>
            </a:r>
            <a:r>
              <a:rPr sz="2800" b="1" spc="-5" dirty="0">
                <a:latin typeface="Caladea"/>
                <a:cs typeface="Caladea"/>
              </a:rPr>
              <a:t>I </a:t>
            </a:r>
            <a:r>
              <a:rPr sz="2800" b="1" spc="5" dirty="0">
                <a:latin typeface="Caladea"/>
                <a:cs typeface="Caladea"/>
              </a:rPr>
              <a:t>bit,  </a:t>
            </a:r>
            <a:r>
              <a:rPr sz="2800" b="1" spc="-15" dirty="0">
                <a:latin typeface="Caladea"/>
                <a:cs typeface="Caladea"/>
              </a:rPr>
              <a:t>operation </a:t>
            </a:r>
            <a:r>
              <a:rPr sz="2800" b="1" spc="-10" dirty="0">
                <a:latin typeface="Caladea"/>
                <a:cs typeface="Caladea"/>
              </a:rPr>
              <a:t>code, and address</a:t>
            </a:r>
            <a:r>
              <a:rPr sz="2800" b="1" spc="105" dirty="0">
                <a:latin typeface="Caladea"/>
                <a:cs typeface="Caladea"/>
              </a:rPr>
              <a:t> </a:t>
            </a:r>
            <a:r>
              <a:rPr sz="2800" b="1" spc="-5" dirty="0">
                <a:latin typeface="Caladea"/>
                <a:cs typeface="Caladea"/>
              </a:rPr>
              <a:t>part.</a:t>
            </a:r>
            <a:endParaRPr sz="2800" b="1" dirty="0">
              <a:latin typeface="Caladea"/>
              <a:cs typeface="Caladea"/>
            </a:endParaRPr>
          </a:p>
          <a:p>
            <a:pPr>
              <a:lnSpc>
                <a:spcPct val="100000"/>
              </a:lnSpc>
              <a:buFont typeface="Arial"/>
              <a:buChar char="•"/>
            </a:pPr>
            <a:endParaRPr sz="2800" b="1" dirty="0">
              <a:latin typeface="Caladea"/>
              <a:cs typeface="Caladea"/>
            </a:endParaRPr>
          </a:p>
          <a:p>
            <a:pPr marL="12700" marR="5080" algn="just">
              <a:lnSpc>
                <a:spcPct val="100000"/>
              </a:lnSpc>
              <a:buSzPct val="95000"/>
              <a:buFont typeface="Arial"/>
              <a:buChar char="•"/>
              <a:tabLst>
                <a:tab pos="102235" algn="l"/>
              </a:tabLst>
            </a:pPr>
            <a:r>
              <a:rPr sz="2800" b="1" spc="-5" dirty="0">
                <a:latin typeface="Caladea"/>
                <a:cs typeface="Caladea"/>
              </a:rPr>
              <a:t>First 12-bits (0-11) </a:t>
            </a:r>
            <a:r>
              <a:rPr sz="2800" b="1" spc="-20" dirty="0">
                <a:latin typeface="Caladea"/>
                <a:cs typeface="Caladea"/>
              </a:rPr>
              <a:t>to </a:t>
            </a:r>
            <a:r>
              <a:rPr sz="2800" b="1" dirty="0">
                <a:latin typeface="Caladea"/>
                <a:cs typeface="Caladea"/>
              </a:rPr>
              <a:t>specify an </a:t>
            </a:r>
            <a:r>
              <a:rPr sz="2800" b="1" spc="-10" dirty="0">
                <a:latin typeface="Caladea"/>
                <a:cs typeface="Caladea"/>
              </a:rPr>
              <a:t>address, next </a:t>
            </a:r>
            <a:r>
              <a:rPr sz="2800" b="1" spc="-5" dirty="0">
                <a:latin typeface="Caladea"/>
                <a:cs typeface="Caladea"/>
              </a:rPr>
              <a:t>3-bits specify  </a:t>
            </a:r>
            <a:r>
              <a:rPr sz="2800" b="1" spc="-10" dirty="0">
                <a:latin typeface="Caladea"/>
                <a:cs typeface="Caladea"/>
              </a:rPr>
              <a:t>the operation </a:t>
            </a:r>
            <a:r>
              <a:rPr sz="2800" b="1" spc="5" dirty="0">
                <a:latin typeface="Caladea"/>
                <a:cs typeface="Caladea"/>
              </a:rPr>
              <a:t>code </a:t>
            </a:r>
            <a:r>
              <a:rPr sz="2800" b="1" dirty="0">
                <a:latin typeface="Caladea"/>
                <a:cs typeface="Caladea"/>
              </a:rPr>
              <a:t>(opcode) </a:t>
            </a:r>
            <a:r>
              <a:rPr sz="2800" b="1" spc="-10" dirty="0">
                <a:latin typeface="Caladea"/>
                <a:cs typeface="Caladea"/>
              </a:rPr>
              <a:t>field of the </a:t>
            </a:r>
            <a:r>
              <a:rPr sz="2800" b="1" spc="-5" dirty="0">
                <a:latin typeface="Caladea"/>
                <a:cs typeface="Caladea"/>
              </a:rPr>
              <a:t>instruction </a:t>
            </a:r>
            <a:r>
              <a:rPr sz="2800" b="1" dirty="0">
                <a:latin typeface="Caladea"/>
                <a:cs typeface="Caladea"/>
              </a:rPr>
              <a:t>and last  </a:t>
            </a:r>
            <a:r>
              <a:rPr sz="2800" b="1" spc="-10" dirty="0">
                <a:latin typeface="Caladea"/>
                <a:cs typeface="Caladea"/>
              </a:rPr>
              <a:t>left most bit specify </a:t>
            </a:r>
            <a:r>
              <a:rPr sz="2800" b="1" spc="-5" dirty="0">
                <a:latin typeface="Caladea"/>
                <a:cs typeface="Caladea"/>
              </a:rPr>
              <a:t>the </a:t>
            </a:r>
            <a:r>
              <a:rPr sz="2800" b="1" spc="-10" dirty="0">
                <a:latin typeface="Caladea"/>
                <a:cs typeface="Caladea"/>
              </a:rPr>
              <a:t>addressing mode</a:t>
            </a:r>
            <a:r>
              <a:rPr sz="2800" b="1" spc="145" dirty="0">
                <a:latin typeface="Caladea"/>
                <a:cs typeface="Caladea"/>
              </a:rPr>
              <a:t> </a:t>
            </a:r>
            <a:r>
              <a:rPr sz="2800" b="1" spc="-5" dirty="0">
                <a:latin typeface="Caladea"/>
                <a:cs typeface="Caladea"/>
              </a:rPr>
              <a:t>I.</a:t>
            </a:r>
            <a:endParaRPr sz="2800" b="1" dirty="0">
              <a:latin typeface="Caladea"/>
              <a:cs typeface="Caladea"/>
            </a:endParaRPr>
          </a:p>
          <a:p>
            <a:pPr marL="101600" indent="-89535" algn="just">
              <a:lnSpc>
                <a:spcPct val="100000"/>
              </a:lnSpc>
              <a:buSzPct val="95000"/>
              <a:buFont typeface="Arial"/>
              <a:buChar char="•"/>
              <a:tabLst>
                <a:tab pos="102235" algn="l"/>
              </a:tabLst>
            </a:pPr>
            <a:r>
              <a:rPr sz="2800" b="1" spc="-5" dirty="0">
                <a:latin typeface="Caladea"/>
                <a:cs typeface="Caladea"/>
              </a:rPr>
              <a:t>I = 0 </a:t>
            </a:r>
            <a:r>
              <a:rPr sz="2800" b="1" spc="-15" dirty="0">
                <a:latin typeface="Caladea"/>
                <a:cs typeface="Caladea"/>
              </a:rPr>
              <a:t>for direct</a:t>
            </a:r>
            <a:r>
              <a:rPr sz="2800" b="1" spc="60" dirty="0">
                <a:latin typeface="Caladea"/>
                <a:cs typeface="Caladea"/>
              </a:rPr>
              <a:t> </a:t>
            </a:r>
            <a:r>
              <a:rPr sz="2800" b="1" spc="-15" dirty="0">
                <a:latin typeface="Caladea"/>
                <a:cs typeface="Caladea"/>
              </a:rPr>
              <a:t>address</a:t>
            </a:r>
            <a:endParaRPr sz="2800" b="1" dirty="0">
              <a:latin typeface="Caladea"/>
              <a:cs typeface="Caladea"/>
            </a:endParaRPr>
          </a:p>
          <a:p>
            <a:pPr marL="101600" indent="-89535" algn="just">
              <a:lnSpc>
                <a:spcPct val="100000"/>
              </a:lnSpc>
              <a:spcBef>
                <a:spcPts val="5"/>
              </a:spcBef>
              <a:buSzPct val="95000"/>
              <a:buFont typeface="Arial"/>
              <a:buChar char="•"/>
              <a:tabLst>
                <a:tab pos="102235" algn="l"/>
              </a:tabLst>
            </a:pPr>
            <a:r>
              <a:rPr sz="2800" b="1" spc="-5" dirty="0">
                <a:latin typeface="Caladea"/>
                <a:cs typeface="Caladea"/>
              </a:rPr>
              <a:t>I = 1 </a:t>
            </a:r>
            <a:r>
              <a:rPr sz="2800" b="1" spc="-15" dirty="0">
                <a:latin typeface="Caladea"/>
                <a:cs typeface="Caladea"/>
              </a:rPr>
              <a:t>for indirect</a:t>
            </a:r>
            <a:r>
              <a:rPr sz="2800" b="1" spc="70" dirty="0">
                <a:latin typeface="Caladea"/>
                <a:cs typeface="Caladea"/>
              </a:rPr>
              <a:t> </a:t>
            </a:r>
            <a:r>
              <a:rPr sz="2800" b="1" spc="-15" dirty="0">
                <a:latin typeface="Caladea"/>
                <a:cs typeface="Caladea"/>
              </a:rPr>
              <a:t>address</a:t>
            </a:r>
            <a:endParaRPr sz="2800" b="1" dirty="0">
              <a:latin typeface="Caladea"/>
              <a:cs typeface="Caladea"/>
            </a:endParaRPr>
          </a:p>
        </p:txBody>
      </p:sp>
      <p:sp>
        <p:nvSpPr>
          <p:cNvPr id="5" name="Footer Placeholder 4">
            <a:extLst>
              <a:ext uri="{FF2B5EF4-FFF2-40B4-BE49-F238E27FC236}">
                <a16:creationId xmlns:a16="http://schemas.microsoft.com/office/drawing/2014/main" id="{CB25524F-1508-46EF-99C7-DFA551019243}"/>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910490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F3577F35-DDBC-4B5E-B2EC-F746D8E0E91F}"/>
              </a:ext>
            </a:extLst>
          </p:cNvPr>
          <p:cNvSpPr txBox="1"/>
          <p:nvPr/>
        </p:nvSpPr>
        <p:spPr>
          <a:xfrm>
            <a:off x="639183" y="554663"/>
            <a:ext cx="10913634" cy="2966838"/>
          </a:xfrm>
          <a:prstGeom prst="rect">
            <a:avLst/>
          </a:prstGeom>
        </p:spPr>
        <p:txBody>
          <a:bodyPr vert="horz" wrap="square" lIns="0" tIns="12065" rIns="0" bIns="0" rtlCol="0">
            <a:spAutoFit/>
          </a:bodyPr>
          <a:lstStyle/>
          <a:p>
            <a:pPr marL="12700">
              <a:lnSpc>
                <a:spcPct val="100000"/>
              </a:lnSpc>
              <a:spcBef>
                <a:spcPts val="95"/>
              </a:spcBef>
            </a:pPr>
            <a:r>
              <a:rPr sz="2400" b="1" spc="-5" dirty="0">
                <a:latin typeface="Caladea"/>
                <a:cs typeface="Caladea"/>
              </a:rPr>
              <a:t>First 12-bits (0-11) </a:t>
            </a:r>
            <a:r>
              <a:rPr sz="2400" b="1" spc="-15" dirty="0">
                <a:latin typeface="Caladea"/>
                <a:cs typeface="Caladea"/>
              </a:rPr>
              <a:t>are </a:t>
            </a:r>
            <a:r>
              <a:rPr sz="2400" b="1" spc="-10" dirty="0">
                <a:latin typeface="Caladea"/>
                <a:cs typeface="Caladea"/>
              </a:rPr>
              <a:t>applied </a:t>
            </a:r>
            <a:r>
              <a:rPr sz="2400" b="1" spc="-20" dirty="0">
                <a:latin typeface="Caladea"/>
                <a:cs typeface="Caladea"/>
              </a:rPr>
              <a:t>to </a:t>
            </a:r>
            <a:r>
              <a:rPr sz="2400" b="1" spc="-10" dirty="0">
                <a:latin typeface="Caladea"/>
                <a:cs typeface="Caladea"/>
              </a:rPr>
              <a:t>the </a:t>
            </a:r>
            <a:r>
              <a:rPr sz="2400" b="1" spc="-15" dirty="0">
                <a:latin typeface="Caladea"/>
                <a:cs typeface="Caladea"/>
              </a:rPr>
              <a:t>control </a:t>
            </a:r>
            <a:r>
              <a:rPr sz="2400" b="1" spc="-5" dirty="0">
                <a:latin typeface="Caladea"/>
                <a:cs typeface="Caladea"/>
              </a:rPr>
              <a:t>logic</a:t>
            </a:r>
            <a:r>
              <a:rPr sz="2400" b="1" spc="125" dirty="0">
                <a:latin typeface="Caladea"/>
                <a:cs typeface="Caladea"/>
              </a:rPr>
              <a:t> </a:t>
            </a:r>
            <a:r>
              <a:rPr sz="2400" b="1" spc="-15" dirty="0">
                <a:latin typeface="Caladea"/>
                <a:cs typeface="Caladea"/>
              </a:rPr>
              <a:t>gates.</a:t>
            </a:r>
            <a:endParaRPr sz="2400" b="1" dirty="0">
              <a:latin typeface="Caladea"/>
              <a:cs typeface="Caladea"/>
            </a:endParaRPr>
          </a:p>
          <a:p>
            <a:pPr marL="155575" indent="-143510">
              <a:lnSpc>
                <a:spcPct val="100000"/>
              </a:lnSpc>
              <a:buFont typeface="Arial"/>
              <a:buChar char="•"/>
              <a:tabLst>
                <a:tab pos="156210" algn="l"/>
              </a:tabLst>
            </a:pPr>
            <a:r>
              <a:rPr sz="2400" b="1" spc="-10" dirty="0">
                <a:latin typeface="Caladea"/>
                <a:cs typeface="Caladea"/>
              </a:rPr>
              <a:t>The </a:t>
            </a:r>
            <a:r>
              <a:rPr sz="2400" b="1" spc="-15" dirty="0">
                <a:latin typeface="Caladea"/>
                <a:cs typeface="Caladea"/>
              </a:rPr>
              <a:t>operation </a:t>
            </a:r>
            <a:r>
              <a:rPr sz="2400" b="1" spc="-5" dirty="0">
                <a:latin typeface="Caladea"/>
                <a:cs typeface="Caladea"/>
              </a:rPr>
              <a:t>code </a:t>
            </a:r>
            <a:r>
              <a:rPr sz="2400" b="1" spc="-10" dirty="0">
                <a:latin typeface="Caladea"/>
                <a:cs typeface="Caladea"/>
              </a:rPr>
              <a:t>bits </a:t>
            </a:r>
            <a:r>
              <a:rPr sz="2400" b="1" spc="-5" dirty="0">
                <a:latin typeface="Caladea"/>
                <a:cs typeface="Caladea"/>
              </a:rPr>
              <a:t>(12 – 14) </a:t>
            </a:r>
            <a:r>
              <a:rPr sz="2400" b="1" spc="-15" dirty="0">
                <a:latin typeface="Caladea"/>
                <a:cs typeface="Caladea"/>
              </a:rPr>
              <a:t>are </a:t>
            </a:r>
            <a:r>
              <a:rPr sz="2400" b="1" spc="-10" dirty="0">
                <a:latin typeface="Caladea"/>
                <a:cs typeface="Caladea"/>
              </a:rPr>
              <a:t>decoded </a:t>
            </a:r>
            <a:r>
              <a:rPr sz="2400" b="1" spc="-5" dirty="0">
                <a:latin typeface="Caladea"/>
                <a:cs typeface="Caladea"/>
              </a:rPr>
              <a:t>with a 3 x 8</a:t>
            </a:r>
            <a:r>
              <a:rPr sz="2400" b="1" spc="245" dirty="0">
                <a:latin typeface="Caladea"/>
                <a:cs typeface="Caladea"/>
              </a:rPr>
              <a:t> </a:t>
            </a:r>
            <a:r>
              <a:rPr sz="2400" b="1" spc="-35" dirty="0">
                <a:latin typeface="Caladea"/>
                <a:cs typeface="Caladea"/>
              </a:rPr>
              <a:t>decoder.</a:t>
            </a:r>
            <a:endParaRPr sz="2400" b="1" dirty="0">
              <a:latin typeface="Caladea"/>
              <a:cs typeface="Caladea"/>
            </a:endParaRPr>
          </a:p>
          <a:p>
            <a:pPr>
              <a:lnSpc>
                <a:spcPct val="100000"/>
              </a:lnSpc>
              <a:buFont typeface="Arial"/>
              <a:buChar char="•"/>
            </a:pPr>
            <a:endParaRPr sz="2400" b="1" dirty="0">
              <a:latin typeface="Caladea"/>
              <a:cs typeface="Caladea"/>
            </a:endParaRPr>
          </a:p>
          <a:p>
            <a:pPr marL="12700" marR="630555">
              <a:lnSpc>
                <a:spcPct val="100000"/>
              </a:lnSpc>
              <a:buFont typeface="Arial"/>
              <a:buChar char="•"/>
              <a:tabLst>
                <a:tab pos="102235" algn="l"/>
              </a:tabLst>
            </a:pPr>
            <a:r>
              <a:rPr sz="2400" b="1" spc="-5" dirty="0">
                <a:latin typeface="Caladea"/>
                <a:cs typeface="Caladea"/>
              </a:rPr>
              <a:t>The </a:t>
            </a:r>
            <a:r>
              <a:rPr sz="2400" b="1" spc="-15" dirty="0">
                <a:latin typeface="Caladea"/>
                <a:cs typeface="Caladea"/>
              </a:rPr>
              <a:t>eight </a:t>
            </a:r>
            <a:r>
              <a:rPr sz="2400" b="1" spc="-5" dirty="0">
                <a:latin typeface="Caladea"/>
                <a:cs typeface="Caladea"/>
              </a:rPr>
              <a:t>outputs (D0 </a:t>
            </a:r>
            <a:r>
              <a:rPr sz="2400" b="1" spc="-15" dirty="0">
                <a:latin typeface="Caladea"/>
                <a:cs typeface="Caladea"/>
              </a:rPr>
              <a:t>through </a:t>
            </a:r>
            <a:r>
              <a:rPr sz="2400" b="1" spc="-5" dirty="0">
                <a:latin typeface="Caladea"/>
                <a:cs typeface="Caladea"/>
              </a:rPr>
              <a:t>D7) </a:t>
            </a:r>
            <a:r>
              <a:rPr sz="2400" b="1" spc="-15" dirty="0">
                <a:latin typeface="Caladea"/>
                <a:cs typeface="Caladea"/>
              </a:rPr>
              <a:t>from </a:t>
            </a:r>
            <a:r>
              <a:rPr sz="2400" b="1" spc="-5" dirty="0">
                <a:latin typeface="Caladea"/>
                <a:cs typeface="Caladea"/>
              </a:rPr>
              <a:t>a </a:t>
            </a:r>
            <a:r>
              <a:rPr sz="2400" b="1" spc="-10" dirty="0">
                <a:latin typeface="Caladea"/>
                <a:cs typeface="Caladea"/>
              </a:rPr>
              <a:t>decoder </a:t>
            </a:r>
            <a:r>
              <a:rPr sz="2400" b="1" spc="-15" dirty="0">
                <a:latin typeface="Caladea"/>
                <a:cs typeface="Caladea"/>
              </a:rPr>
              <a:t>goes </a:t>
            </a:r>
            <a:r>
              <a:rPr sz="2400" b="1" spc="-20" dirty="0">
                <a:latin typeface="Caladea"/>
                <a:cs typeface="Caladea"/>
              </a:rPr>
              <a:t>to </a:t>
            </a:r>
            <a:r>
              <a:rPr sz="2400" b="1" spc="-10" dirty="0">
                <a:latin typeface="Caladea"/>
                <a:cs typeface="Caladea"/>
              </a:rPr>
              <a:t>the  control </a:t>
            </a:r>
            <a:r>
              <a:rPr sz="2400" b="1" spc="-5" dirty="0">
                <a:latin typeface="Caladea"/>
                <a:cs typeface="Caladea"/>
              </a:rPr>
              <a:t>logic </a:t>
            </a:r>
            <a:r>
              <a:rPr sz="2400" b="1" spc="-20" dirty="0">
                <a:latin typeface="Caladea"/>
                <a:cs typeface="Caladea"/>
              </a:rPr>
              <a:t>gates to perform </a:t>
            </a:r>
            <a:r>
              <a:rPr sz="2400" b="1" spc="-10" dirty="0">
                <a:latin typeface="Caladea"/>
                <a:cs typeface="Caladea"/>
              </a:rPr>
              <a:t>specific</a:t>
            </a:r>
            <a:r>
              <a:rPr sz="2400" b="1" spc="180" dirty="0">
                <a:latin typeface="Caladea"/>
                <a:cs typeface="Caladea"/>
              </a:rPr>
              <a:t> </a:t>
            </a:r>
            <a:r>
              <a:rPr sz="2400" b="1" spc="-15" dirty="0">
                <a:latin typeface="Caladea"/>
                <a:cs typeface="Caladea"/>
              </a:rPr>
              <a:t>operation.</a:t>
            </a:r>
            <a:endParaRPr sz="2400" b="1" dirty="0">
              <a:latin typeface="Caladea"/>
              <a:cs typeface="Caladea"/>
            </a:endParaRPr>
          </a:p>
          <a:p>
            <a:pPr>
              <a:lnSpc>
                <a:spcPct val="100000"/>
              </a:lnSpc>
              <a:buFont typeface="Arial"/>
              <a:buChar char="•"/>
            </a:pPr>
            <a:endParaRPr sz="2400" b="1" dirty="0">
              <a:latin typeface="Caladea"/>
              <a:cs typeface="Caladea"/>
            </a:endParaRPr>
          </a:p>
          <a:p>
            <a:pPr marL="101600" indent="-89535">
              <a:lnSpc>
                <a:spcPct val="100000"/>
              </a:lnSpc>
              <a:buFont typeface="Arial"/>
              <a:buChar char="•"/>
              <a:tabLst>
                <a:tab pos="102235" algn="l"/>
              </a:tabLst>
            </a:pPr>
            <a:r>
              <a:rPr sz="2400" b="1" dirty="0">
                <a:latin typeface="Caladea"/>
                <a:cs typeface="Caladea"/>
              </a:rPr>
              <a:t>Last </a:t>
            </a:r>
            <a:r>
              <a:rPr sz="2400" b="1" spc="-10" dirty="0">
                <a:latin typeface="Caladea"/>
                <a:cs typeface="Caladea"/>
              </a:rPr>
              <a:t>bit </a:t>
            </a:r>
            <a:r>
              <a:rPr sz="2400" b="1" spc="-5" dirty="0">
                <a:latin typeface="Caladea"/>
                <a:cs typeface="Caladea"/>
              </a:rPr>
              <a:t>15 is </a:t>
            </a:r>
            <a:r>
              <a:rPr sz="2400" b="1" spc="-20" dirty="0">
                <a:latin typeface="Caladea"/>
                <a:cs typeface="Caladea"/>
              </a:rPr>
              <a:t>transferred to </a:t>
            </a:r>
            <a:r>
              <a:rPr sz="2400" b="1" spc="-5" dirty="0">
                <a:latin typeface="Caladea"/>
                <a:cs typeface="Caladea"/>
              </a:rPr>
              <a:t>a I </a:t>
            </a:r>
            <a:r>
              <a:rPr sz="2400" b="1" dirty="0">
                <a:latin typeface="Caladea"/>
                <a:cs typeface="Caladea"/>
              </a:rPr>
              <a:t>flip-flop </a:t>
            </a:r>
            <a:r>
              <a:rPr sz="2400" b="1" spc="-10" dirty="0">
                <a:latin typeface="Caladea"/>
                <a:cs typeface="Caladea"/>
              </a:rPr>
              <a:t>designated </a:t>
            </a:r>
            <a:r>
              <a:rPr sz="2400" b="1" spc="-25" dirty="0">
                <a:latin typeface="Caladea"/>
                <a:cs typeface="Caladea"/>
              </a:rPr>
              <a:t>by </a:t>
            </a:r>
            <a:r>
              <a:rPr sz="2400" b="1" spc="-10" dirty="0">
                <a:latin typeface="Caladea"/>
                <a:cs typeface="Caladea"/>
              </a:rPr>
              <a:t>symbol</a:t>
            </a:r>
            <a:r>
              <a:rPr sz="2400" b="1" spc="220" dirty="0">
                <a:latin typeface="Caladea"/>
                <a:cs typeface="Caladea"/>
              </a:rPr>
              <a:t> </a:t>
            </a:r>
            <a:r>
              <a:rPr sz="2400" b="1" spc="-10" dirty="0">
                <a:latin typeface="Caladea"/>
                <a:cs typeface="Caladea"/>
              </a:rPr>
              <a:t>I.</a:t>
            </a:r>
            <a:endParaRPr lang="en-US" sz="2400" b="1" spc="-10" dirty="0">
              <a:latin typeface="Caladea"/>
              <a:cs typeface="Caladea"/>
            </a:endParaRPr>
          </a:p>
          <a:p>
            <a:pPr marL="101600" indent="-89535">
              <a:lnSpc>
                <a:spcPct val="100000"/>
              </a:lnSpc>
              <a:buFont typeface="Arial"/>
              <a:buChar char="•"/>
              <a:tabLst>
                <a:tab pos="102235" algn="l"/>
              </a:tabLst>
            </a:pPr>
            <a:endParaRPr sz="2400" b="1" dirty="0">
              <a:latin typeface="Caladea"/>
              <a:cs typeface="Caladea"/>
            </a:endParaRPr>
          </a:p>
        </p:txBody>
      </p:sp>
      <p:sp>
        <p:nvSpPr>
          <p:cNvPr id="8" name="TextBox 7">
            <a:extLst>
              <a:ext uri="{FF2B5EF4-FFF2-40B4-BE49-F238E27FC236}">
                <a16:creationId xmlns:a16="http://schemas.microsoft.com/office/drawing/2014/main" id="{D60D22ED-2FEA-427D-BAD4-82B58F82E073}"/>
              </a:ext>
            </a:extLst>
          </p:cNvPr>
          <p:cNvSpPr txBox="1"/>
          <p:nvPr/>
        </p:nvSpPr>
        <p:spPr>
          <a:xfrm>
            <a:off x="639183" y="3720175"/>
            <a:ext cx="10508974" cy="2185214"/>
          </a:xfrm>
          <a:prstGeom prst="rect">
            <a:avLst/>
          </a:prstGeom>
          <a:noFill/>
        </p:spPr>
        <p:txBody>
          <a:bodyPr wrap="square">
            <a:spAutoFit/>
          </a:bodyPr>
          <a:lstStyle/>
          <a:p>
            <a:pPr marL="355600" indent="-342900">
              <a:lnSpc>
                <a:spcPct val="100000"/>
              </a:lnSpc>
              <a:spcBef>
                <a:spcPts val="1370"/>
              </a:spcBef>
              <a:buFont typeface="Arial" panose="020B0604020202020204" pitchFamily="34" charset="0"/>
              <a:buChar char="•"/>
            </a:pPr>
            <a:r>
              <a:rPr lang="en-US" sz="2400" b="1" spc="-5" dirty="0">
                <a:latin typeface="Caladea"/>
                <a:cs typeface="Caladea"/>
              </a:rPr>
              <a:t>The 4-bit </a:t>
            </a:r>
            <a:r>
              <a:rPr lang="en-US" sz="2400" b="1" spc="-10" dirty="0">
                <a:latin typeface="Caladea"/>
                <a:cs typeface="Caladea"/>
              </a:rPr>
              <a:t>sequence counter SC </a:t>
            </a:r>
            <a:r>
              <a:rPr lang="en-US" sz="2400" b="1" spc="-5" dirty="0">
                <a:latin typeface="Caladea"/>
                <a:cs typeface="Caladea"/>
              </a:rPr>
              <a:t>can count in </a:t>
            </a:r>
            <a:r>
              <a:rPr lang="en-US" sz="2400" b="1" spc="-10" dirty="0">
                <a:latin typeface="Caladea"/>
                <a:cs typeface="Caladea"/>
              </a:rPr>
              <a:t>binary </a:t>
            </a:r>
            <a:r>
              <a:rPr lang="en-US" sz="2400" b="1" spc="-15" dirty="0">
                <a:latin typeface="Caladea"/>
                <a:cs typeface="Caladea"/>
              </a:rPr>
              <a:t>from </a:t>
            </a:r>
            <a:r>
              <a:rPr lang="en-US" sz="2400" b="1" spc="-5" dirty="0">
                <a:latin typeface="Caladea"/>
                <a:cs typeface="Caladea"/>
              </a:rPr>
              <a:t>0 </a:t>
            </a:r>
            <a:r>
              <a:rPr lang="en-US" sz="2400" b="1" spc="-15" dirty="0">
                <a:latin typeface="Caladea"/>
                <a:cs typeface="Caladea"/>
              </a:rPr>
              <a:t>through</a:t>
            </a:r>
            <a:r>
              <a:rPr lang="en-US" sz="2400" b="1" spc="195" dirty="0">
                <a:latin typeface="Caladea"/>
                <a:cs typeface="Caladea"/>
              </a:rPr>
              <a:t> </a:t>
            </a:r>
            <a:r>
              <a:rPr lang="en-US" sz="2400" b="1" spc="-5" dirty="0">
                <a:latin typeface="Caladea"/>
                <a:cs typeface="Caladea"/>
              </a:rPr>
              <a:t>15.</a:t>
            </a:r>
            <a:endParaRPr lang="en-US" sz="2400" b="1" dirty="0">
              <a:latin typeface="Caladea"/>
              <a:cs typeface="Caladea"/>
            </a:endParaRPr>
          </a:p>
          <a:p>
            <a:pPr>
              <a:lnSpc>
                <a:spcPct val="100000"/>
              </a:lnSpc>
            </a:pPr>
            <a:endParaRPr lang="en-US" sz="2000" b="1" dirty="0">
              <a:latin typeface="Caladea"/>
              <a:cs typeface="Caladea"/>
            </a:endParaRPr>
          </a:p>
          <a:p>
            <a:pPr marL="155575" indent="-143510">
              <a:lnSpc>
                <a:spcPct val="100000"/>
              </a:lnSpc>
              <a:buFont typeface="Arial"/>
              <a:buChar char="•"/>
              <a:tabLst>
                <a:tab pos="156210" algn="l"/>
              </a:tabLst>
            </a:pPr>
            <a:r>
              <a:rPr lang="en-US" sz="2400" b="1" spc="-10" dirty="0">
                <a:latin typeface="Caladea"/>
                <a:cs typeface="Caladea"/>
              </a:rPr>
              <a:t>The counter </a:t>
            </a:r>
            <a:r>
              <a:rPr lang="en-US" sz="2400" b="1" spc="-5" dirty="0">
                <a:latin typeface="Caladea"/>
                <a:cs typeface="Caladea"/>
              </a:rPr>
              <a:t>output is </a:t>
            </a:r>
            <a:r>
              <a:rPr lang="en-US" sz="2400" b="1" spc="-10" dirty="0">
                <a:latin typeface="Caladea"/>
                <a:cs typeface="Caladea"/>
              </a:rPr>
              <a:t>decoded </a:t>
            </a:r>
            <a:r>
              <a:rPr lang="en-US" sz="2400" b="1" spc="-15" dirty="0">
                <a:latin typeface="Caladea"/>
                <a:cs typeface="Caladea"/>
              </a:rPr>
              <a:t>into </a:t>
            </a:r>
            <a:r>
              <a:rPr lang="en-US" sz="2400" b="1" spc="-5" dirty="0">
                <a:latin typeface="Caladea"/>
                <a:cs typeface="Caladea"/>
              </a:rPr>
              <a:t>16 </a:t>
            </a:r>
            <a:r>
              <a:rPr lang="en-US" sz="2400" b="1" spc="-10" dirty="0">
                <a:latin typeface="Caladea"/>
                <a:cs typeface="Caladea"/>
              </a:rPr>
              <a:t>timing pulses T0 </a:t>
            </a:r>
            <a:r>
              <a:rPr lang="en-US" sz="2400" b="1" spc="-15" dirty="0">
                <a:latin typeface="Caladea"/>
                <a:cs typeface="Caladea"/>
              </a:rPr>
              <a:t>through</a:t>
            </a:r>
            <a:r>
              <a:rPr lang="en-US" sz="2400" b="1" spc="235" dirty="0">
                <a:latin typeface="Caladea"/>
                <a:cs typeface="Caladea"/>
              </a:rPr>
              <a:t> </a:t>
            </a:r>
            <a:r>
              <a:rPr lang="en-US" sz="2400" b="1" spc="-10" dirty="0">
                <a:latin typeface="Caladea"/>
                <a:cs typeface="Caladea"/>
              </a:rPr>
              <a:t>T15.</a:t>
            </a:r>
            <a:endParaRPr lang="en-US" sz="2400" b="1" dirty="0">
              <a:latin typeface="Caladea"/>
              <a:cs typeface="Caladea"/>
            </a:endParaRPr>
          </a:p>
          <a:p>
            <a:pPr>
              <a:lnSpc>
                <a:spcPct val="100000"/>
              </a:lnSpc>
              <a:buFont typeface="Arial"/>
              <a:buChar char="•"/>
            </a:pPr>
            <a:endParaRPr lang="en-US" sz="2000" b="1" dirty="0">
              <a:latin typeface="Caladea"/>
              <a:cs typeface="Caladea"/>
            </a:endParaRPr>
          </a:p>
          <a:p>
            <a:pPr marL="155575" indent="-143510">
              <a:lnSpc>
                <a:spcPct val="100000"/>
              </a:lnSpc>
              <a:buFont typeface="Arial"/>
              <a:buChar char="•"/>
              <a:tabLst>
                <a:tab pos="156210" algn="l"/>
              </a:tabLst>
            </a:pPr>
            <a:r>
              <a:rPr lang="en-US" sz="2400" b="1" spc="-5" dirty="0">
                <a:latin typeface="Caladea"/>
                <a:cs typeface="Caladea"/>
              </a:rPr>
              <a:t>The </a:t>
            </a:r>
            <a:r>
              <a:rPr lang="en-US" sz="2400" b="1" spc="-10" dirty="0">
                <a:latin typeface="Caladea"/>
                <a:cs typeface="Caladea"/>
              </a:rPr>
              <a:t>sequence counter </a:t>
            </a:r>
            <a:r>
              <a:rPr lang="en-US" sz="2400" b="1" spc="-5" dirty="0">
                <a:latin typeface="Caladea"/>
                <a:cs typeface="Caladea"/>
              </a:rPr>
              <a:t>can </a:t>
            </a:r>
            <a:r>
              <a:rPr lang="en-US" sz="2400" b="1" spc="-15" dirty="0">
                <a:latin typeface="Caladea"/>
                <a:cs typeface="Caladea"/>
              </a:rPr>
              <a:t>be </a:t>
            </a:r>
            <a:r>
              <a:rPr lang="en-US" sz="2400" b="1" spc="-20" dirty="0">
                <a:latin typeface="Caladea"/>
                <a:cs typeface="Caladea"/>
              </a:rPr>
              <a:t>incremented </a:t>
            </a:r>
            <a:r>
              <a:rPr lang="en-US" sz="2400" b="1" spc="-25" dirty="0">
                <a:latin typeface="Caladea"/>
                <a:cs typeface="Caladea"/>
              </a:rPr>
              <a:t>by </a:t>
            </a:r>
            <a:r>
              <a:rPr lang="en-US" sz="2400" b="1" spc="-5" dirty="0">
                <a:latin typeface="Caladea"/>
                <a:cs typeface="Caladea"/>
              </a:rPr>
              <a:t>INR </a:t>
            </a:r>
            <a:r>
              <a:rPr lang="en-US" sz="2400" b="1" spc="-10" dirty="0">
                <a:latin typeface="Caladea"/>
                <a:cs typeface="Caladea"/>
              </a:rPr>
              <a:t>input </a:t>
            </a:r>
            <a:r>
              <a:rPr lang="en-US" sz="2400" b="1" spc="-5" dirty="0">
                <a:latin typeface="Caladea"/>
                <a:cs typeface="Caladea"/>
              </a:rPr>
              <a:t>or clear </a:t>
            </a:r>
            <a:r>
              <a:rPr lang="en-US" sz="2400" b="1" spc="-25" dirty="0">
                <a:latin typeface="Caladea"/>
                <a:cs typeface="Caladea"/>
              </a:rPr>
              <a:t>by</a:t>
            </a:r>
            <a:r>
              <a:rPr lang="en-US" sz="2400" b="1" spc="330" dirty="0">
                <a:latin typeface="Caladea"/>
                <a:cs typeface="Caladea"/>
              </a:rPr>
              <a:t> </a:t>
            </a:r>
            <a:r>
              <a:rPr lang="en-US" sz="2400" b="1" spc="-5" dirty="0">
                <a:latin typeface="Caladea"/>
                <a:cs typeface="Caladea"/>
              </a:rPr>
              <a:t>CLR</a:t>
            </a:r>
            <a:endParaRPr lang="en-US" sz="2400" b="1" dirty="0">
              <a:latin typeface="Caladea"/>
              <a:cs typeface="Caladea"/>
            </a:endParaRPr>
          </a:p>
          <a:p>
            <a:pPr marL="12700">
              <a:lnSpc>
                <a:spcPct val="100000"/>
              </a:lnSpc>
            </a:pPr>
            <a:r>
              <a:rPr lang="en-US" sz="2400" b="1" spc="-10" dirty="0">
                <a:latin typeface="Caladea"/>
                <a:cs typeface="Caladea"/>
              </a:rPr>
              <a:t>input</a:t>
            </a:r>
            <a:r>
              <a:rPr lang="en-US" sz="2400" b="1" spc="5" dirty="0">
                <a:latin typeface="Caladea"/>
                <a:cs typeface="Caladea"/>
              </a:rPr>
              <a:t> </a:t>
            </a:r>
            <a:r>
              <a:rPr lang="en-US" sz="2400" b="1" spc="-25" dirty="0">
                <a:latin typeface="Caladea"/>
                <a:cs typeface="Caladea"/>
              </a:rPr>
              <a:t>synchronously.</a:t>
            </a:r>
            <a:endParaRPr lang="en-US" sz="2400" b="1" dirty="0">
              <a:latin typeface="Caladea"/>
              <a:cs typeface="Caladea"/>
            </a:endParaRPr>
          </a:p>
        </p:txBody>
      </p:sp>
      <p:sp>
        <p:nvSpPr>
          <p:cNvPr id="9" name="Footer Placeholder 8">
            <a:extLst>
              <a:ext uri="{FF2B5EF4-FFF2-40B4-BE49-F238E27FC236}">
                <a16:creationId xmlns:a16="http://schemas.microsoft.com/office/drawing/2014/main" id="{8EB1C21B-A62B-4F8F-B528-30ED18D937D5}"/>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2542150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Explain hardwired approach to the desing of a control unit.">
            <a:extLst>
              <a:ext uri="{FF2B5EF4-FFF2-40B4-BE49-F238E27FC236}">
                <a16:creationId xmlns:a16="http://schemas.microsoft.com/office/drawing/2014/main" id="{E4B42F76-CA93-4CE7-B4EF-2DEBDDB8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2112" y="584545"/>
            <a:ext cx="9412149" cy="5762909"/>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14546EF7-1D9F-4320-9F5A-797A11FD6F32}"/>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1035591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67E6F61F-616A-4A5D-BC6E-DA297F3295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417" y="632066"/>
            <a:ext cx="9510927" cy="5593867"/>
          </a:xfrm>
        </p:spPr>
      </p:pic>
      <p:sp>
        <p:nvSpPr>
          <p:cNvPr id="2" name="Footer Placeholder 1">
            <a:extLst>
              <a:ext uri="{FF2B5EF4-FFF2-40B4-BE49-F238E27FC236}">
                <a16:creationId xmlns:a16="http://schemas.microsoft.com/office/drawing/2014/main" id="{63EBE2F5-BB6A-4EE5-BE89-3D28221E93C9}"/>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1207830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541434D-CBE7-4DA1-AB4B-54B2E4DB4CDE}"/>
              </a:ext>
            </a:extLst>
          </p:cNvPr>
          <p:cNvSpPr>
            <a:spLocks noGrp="1"/>
          </p:cNvSpPr>
          <p:nvPr>
            <p:ph idx="1"/>
          </p:nvPr>
        </p:nvSpPr>
        <p:spPr>
          <a:xfrm>
            <a:off x="758687" y="1414808"/>
            <a:ext cx="5337314" cy="4351338"/>
          </a:xfrm>
        </p:spPr>
        <p:txBody>
          <a:bodyPr>
            <a:normAutofit lnSpcReduction="10000"/>
          </a:bodyPr>
          <a:lstStyle/>
          <a:p>
            <a:pPr marL="0" indent="0" algn="just">
              <a:buNone/>
            </a:pPr>
            <a:r>
              <a:rPr lang="en-US" sz="2000" b="1" dirty="0"/>
              <a:t>The Outputs Of The Control Logic Circuit:</a:t>
            </a:r>
          </a:p>
          <a:p>
            <a:pPr marL="0" indent="0" algn="just">
              <a:buNone/>
            </a:pPr>
            <a:endParaRPr lang="en-US" sz="2000" b="1" dirty="0"/>
          </a:p>
          <a:p>
            <a:pPr algn="just"/>
            <a:r>
              <a:rPr lang="en-US" sz="2000" b="1" dirty="0"/>
              <a:t>1. Signals to control the inputs of the registers</a:t>
            </a:r>
          </a:p>
          <a:p>
            <a:pPr algn="just"/>
            <a:r>
              <a:rPr lang="en-US" sz="2000" b="1" dirty="0"/>
              <a:t>2. Signals to control the read and write inputs of memory</a:t>
            </a:r>
          </a:p>
          <a:p>
            <a:pPr algn="just"/>
            <a:r>
              <a:rPr lang="en-US" sz="2000" b="1" dirty="0"/>
              <a:t>3. Signals to set, clear, or complement the flip-flops</a:t>
            </a:r>
          </a:p>
          <a:p>
            <a:pPr algn="just"/>
            <a:r>
              <a:rPr lang="en-US" sz="2000" b="1" dirty="0"/>
              <a:t>4. Signals select a register for the bus</a:t>
            </a:r>
          </a:p>
          <a:p>
            <a:pPr algn="just"/>
            <a:r>
              <a:rPr lang="en-US" sz="2000" b="1" dirty="0"/>
              <a:t>5. Signals to control the AC adder and logic circuit</a:t>
            </a:r>
          </a:p>
          <a:p>
            <a:pPr algn="just"/>
            <a:endParaRPr lang="en-IN" sz="2000" b="1" dirty="0"/>
          </a:p>
        </p:txBody>
      </p:sp>
      <p:pic>
        <p:nvPicPr>
          <p:cNvPr id="6146" name="Picture 2" descr="Design of Control Unit | Computer Organization and Architecture Tutorial -  javatpoint">
            <a:extLst>
              <a:ext uri="{FF2B5EF4-FFF2-40B4-BE49-F238E27FC236}">
                <a16:creationId xmlns:a16="http://schemas.microsoft.com/office/drawing/2014/main" id="{749A88DE-F670-4CC9-B612-47CE244EF4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2322" y="1214024"/>
            <a:ext cx="4980991" cy="4552122"/>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216748A3-84F3-44A8-B0B4-B6FDFFFFC30A}"/>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4283098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a:extLst>
              <a:ext uri="{FF2B5EF4-FFF2-40B4-BE49-F238E27FC236}">
                <a16:creationId xmlns:a16="http://schemas.microsoft.com/office/drawing/2014/main" id="{ABD157F5-6F56-40CE-A35A-0E7F945729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7721" y="810857"/>
            <a:ext cx="8836557" cy="5236286"/>
          </a:xfrm>
        </p:spPr>
      </p:pic>
      <p:sp>
        <p:nvSpPr>
          <p:cNvPr id="5" name="Footer Placeholder 4">
            <a:extLst>
              <a:ext uri="{FF2B5EF4-FFF2-40B4-BE49-F238E27FC236}">
                <a16:creationId xmlns:a16="http://schemas.microsoft.com/office/drawing/2014/main" id="{39A72219-A87F-4E5E-A911-1DDDB039FB3F}"/>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1250070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AB91F6-2071-4E6F-B962-03919DF323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2245" y="878835"/>
            <a:ext cx="9767510" cy="5100329"/>
          </a:xfrm>
          <a:prstGeom prst="rect">
            <a:avLst/>
          </a:prstGeom>
        </p:spPr>
      </p:pic>
      <p:sp>
        <p:nvSpPr>
          <p:cNvPr id="2" name="Footer Placeholder 1">
            <a:extLst>
              <a:ext uri="{FF2B5EF4-FFF2-40B4-BE49-F238E27FC236}">
                <a16:creationId xmlns:a16="http://schemas.microsoft.com/office/drawing/2014/main" id="{C1DCE65C-9246-40BD-B6AF-82BBE6B28F06}"/>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3469561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C828415-5D4E-4AA6-AE11-983B3F00E3EF}"/>
              </a:ext>
            </a:extLst>
          </p:cNvPr>
          <p:cNvSpPr>
            <a:spLocks noGrp="1"/>
          </p:cNvSpPr>
          <p:nvPr>
            <p:ph idx="1"/>
          </p:nvPr>
        </p:nvSpPr>
        <p:spPr>
          <a:xfrm>
            <a:off x="838200" y="1017242"/>
            <a:ext cx="10515600" cy="4455102"/>
          </a:xfrm>
        </p:spPr>
        <p:txBody>
          <a:bodyPr>
            <a:normAutofit/>
          </a:bodyPr>
          <a:lstStyle/>
          <a:p>
            <a:pPr algn="just"/>
            <a:r>
              <a:rPr lang="en-US" sz="1600" dirty="0"/>
              <a:t>The control unit design is done based on the register transfer micro-operations and their analytical description.</a:t>
            </a:r>
          </a:p>
          <a:p>
            <a:pPr algn="just"/>
            <a:r>
              <a:rPr lang="en-US" sz="1600" dirty="0"/>
              <a:t>Examples of Control Functions And Micro-operations :</a:t>
            </a:r>
          </a:p>
          <a:p>
            <a:pPr algn="just"/>
            <a:r>
              <a:rPr lang="en-US" sz="1600" dirty="0"/>
              <a:t>Instruction Fetch &amp; Decode phase:</a:t>
            </a:r>
          </a:p>
          <a:p>
            <a:pPr lvl="1" algn="just"/>
            <a:r>
              <a:rPr lang="pt-BR" sz="1400" dirty="0"/>
              <a:t>T0: MAR &lt;- PC			</a:t>
            </a:r>
            <a:r>
              <a:rPr lang="pt-BR" sz="2000" dirty="0"/>
              <a:t>// MAR: Memory Address register</a:t>
            </a:r>
          </a:p>
          <a:p>
            <a:pPr lvl="1" algn="just"/>
            <a:r>
              <a:rPr lang="pt-BR" sz="1400" dirty="0"/>
              <a:t>T1: IR &lt;-M[MAR], PC &lt;- PC + 1	</a:t>
            </a:r>
            <a:r>
              <a:rPr lang="pt-BR" sz="2000" dirty="0"/>
              <a:t>// IR: Instruction Register</a:t>
            </a:r>
          </a:p>
          <a:p>
            <a:pPr lvl="1" algn="just"/>
            <a:r>
              <a:rPr lang="pt-BR" sz="1400" dirty="0"/>
              <a:t>T2: D0, • • • , D7 &lt;- Decode IR(op-code), </a:t>
            </a:r>
          </a:p>
          <a:p>
            <a:pPr marL="457200" lvl="1" indent="0" algn="just">
              <a:buNone/>
            </a:pPr>
            <a:r>
              <a:rPr lang="pt-BR" sz="1400" dirty="0"/>
              <a:t>        MAR &lt;- IR(operand_addresses) </a:t>
            </a:r>
          </a:p>
          <a:p>
            <a:pPr lvl="1" algn="just"/>
            <a:r>
              <a:rPr lang="en-IN" sz="1400" dirty="0"/>
              <a:t>Load to Accumulator(AC) operation (LDA opcode):</a:t>
            </a:r>
          </a:p>
          <a:p>
            <a:pPr lvl="1" algn="just"/>
            <a:r>
              <a:rPr lang="fr-FR" sz="1400" dirty="0"/>
              <a:t>D2T4: MDR &lt;--- M [AR]  		</a:t>
            </a:r>
            <a:r>
              <a:rPr lang="fr-FR" sz="2000" dirty="0"/>
              <a:t>// MDR: Memory Data </a:t>
            </a:r>
            <a:r>
              <a:rPr lang="fr-FR" sz="2000" dirty="0" err="1"/>
              <a:t>Register</a:t>
            </a:r>
            <a:r>
              <a:rPr lang="fr-FR" sz="2000" dirty="0"/>
              <a:t>	</a:t>
            </a:r>
          </a:p>
          <a:p>
            <a:pPr marL="3657600" lvl="8" indent="0" algn="just">
              <a:buNone/>
            </a:pPr>
            <a:r>
              <a:rPr lang="fr-FR" sz="1600" dirty="0"/>
              <a:t>	// </a:t>
            </a:r>
            <a:r>
              <a:rPr lang="fr-FR" sz="1600" dirty="0">
                <a:latin typeface="Bookman Old Style" panose="02050604050505020204" pitchFamily="18" charset="0"/>
              </a:rPr>
              <a:t>D2: operation </a:t>
            </a:r>
            <a:r>
              <a:rPr lang="fr-FR" sz="1600" dirty="0" err="1">
                <a:latin typeface="Bookman Old Style" panose="02050604050505020204" pitchFamily="18" charset="0"/>
              </a:rPr>
              <a:t>decoder</a:t>
            </a:r>
            <a:r>
              <a:rPr lang="fr-FR" sz="1600" dirty="0">
                <a:latin typeface="Bookman Old Style" panose="02050604050505020204" pitchFamily="18" charset="0"/>
              </a:rPr>
              <a:t> signal for LDA opcode</a:t>
            </a:r>
            <a:r>
              <a:rPr lang="fr-FR" sz="1600" dirty="0"/>
              <a:t>	</a:t>
            </a:r>
          </a:p>
          <a:p>
            <a:pPr lvl="1" algn="just"/>
            <a:r>
              <a:rPr lang="fr-FR" sz="1400" dirty="0"/>
              <a:t>D2T5: AC &lt;--- MDR, SC &lt;--- 0   </a:t>
            </a:r>
            <a:r>
              <a:rPr lang="fr-FR" sz="2000" dirty="0"/>
              <a:t>// SC: </a:t>
            </a:r>
            <a:r>
              <a:rPr lang="fr-FR" sz="2000" dirty="0" err="1"/>
              <a:t>Sequence</a:t>
            </a:r>
            <a:r>
              <a:rPr lang="fr-FR" sz="2000" dirty="0"/>
              <a:t> Counter</a:t>
            </a:r>
          </a:p>
          <a:p>
            <a:pPr algn="just"/>
            <a:endParaRPr lang="en-IN" sz="1600" dirty="0"/>
          </a:p>
        </p:txBody>
      </p:sp>
      <p:sp>
        <p:nvSpPr>
          <p:cNvPr id="2" name="Footer Placeholder 1">
            <a:extLst>
              <a:ext uri="{FF2B5EF4-FFF2-40B4-BE49-F238E27FC236}">
                <a16:creationId xmlns:a16="http://schemas.microsoft.com/office/drawing/2014/main" id="{0FD90BA3-47BF-4314-AA3F-0BC74ABDA8C6}"/>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3674386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09BA710-1EED-41C9-A32B-06C7641A7882}"/>
              </a:ext>
            </a:extLst>
          </p:cNvPr>
          <p:cNvSpPr>
            <a:spLocks noGrp="1"/>
          </p:cNvSpPr>
          <p:nvPr>
            <p:ph idx="1"/>
          </p:nvPr>
        </p:nvSpPr>
        <p:spPr>
          <a:xfrm>
            <a:off x="930965" y="1467817"/>
            <a:ext cx="8941904" cy="4351338"/>
          </a:xfrm>
        </p:spPr>
        <p:txBody>
          <a:bodyPr>
            <a:normAutofit/>
          </a:bodyPr>
          <a:lstStyle/>
          <a:p>
            <a:pPr marL="0" indent="0" algn="just">
              <a:buNone/>
            </a:pPr>
            <a:r>
              <a:rPr lang="en-US" sz="2400" b="1" dirty="0"/>
              <a:t>The Outputs Of The Control Logic Circuit:</a:t>
            </a:r>
          </a:p>
          <a:p>
            <a:pPr marL="0" indent="0" algn="just">
              <a:buNone/>
            </a:pPr>
            <a:endParaRPr lang="en-US" sz="2400" b="1" dirty="0"/>
          </a:p>
          <a:p>
            <a:pPr algn="just"/>
            <a:r>
              <a:rPr lang="en-US" sz="2400" b="1" dirty="0"/>
              <a:t>1. Signals to control the inputs of the registers</a:t>
            </a:r>
          </a:p>
          <a:p>
            <a:pPr algn="just"/>
            <a:r>
              <a:rPr lang="en-US" sz="2400" b="1" dirty="0"/>
              <a:t>2. Signals to control the read and write inputs of memory</a:t>
            </a:r>
          </a:p>
          <a:p>
            <a:pPr algn="just"/>
            <a:r>
              <a:rPr lang="en-US" sz="2400" b="1" dirty="0"/>
              <a:t>3. Signals to set, clear, or complement the flip-flops</a:t>
            </a:r>
          </a:p>
          <a:p>
            <a:pPr algn="just"/>
            <a:r>
              <a:rPr lang="en-US" sz="2400" b="1" dirty="0"/>
              <a:t>4. Signals select a register for the bus</a:t>
            </a:r>
          </a:p>
          <a:p>
            <a:pPr algn="just"/>
            <a:r>
              <a:rPr lang="en-US" sz="2400" b="1" dirty="0"/>
              <a:t>5. Signals to control the AC adder and logic circuit</a:t>
            </a:r>
          </a:p>
          <a:p>
            <a:pPr algn="just"/>
            <a:endParaRPr lang="en-IN" sz="2400" b="1" dirty="0"/>
          </a:p>
        </p:txBody>
      </p:sp>
      <p:sp>
        <p:nvSpPr>
          <p:cNvPr id="5" name="Footer Placeholder 4">
            <a:extLst>
              <a:ext uri="{FF2B5EF4-FFF2-40B4-BE49-F238E27FC236}">
                <a16:creationId xmlns:a16="http://schemas.microsoft.com/office/drawing/2014/main" id="{59112AD4-5C1F-48C6-B9A2-A46EB66209C3}"/>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383443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5CC981C-464B-4977-812A-F8416A79ABC0}"/>
              </a:ext>
            </a:extLst>
          </p:cNvPr>
          <p:cNvSpPr>
            <a:spLocks noGrp="1"/>
          </p:cNvSpPr>
          <p:nvPr>
            <p:ph type="title"/>
          </p:nvPr>
        </p:nvSpPr>
        <p:spPr>
          <a:xfrm>
            <a:off x="718931" y="1239769"/>
            <a:ext cx="10515600" cy="1006194"/>
          </a:xfrm>
        </p:spPr>
        <p:txBody>
          <a:bodyPr>
            <a:normAutofit/>
          </a:bodyPr>
          <a:lstStyle/>
          <a:p>
            <a:r>
              <a:rPr lang="en-US" sz="4800" b="1" dirty="0"/>
              <a:t>Microprogrammed Control Unit</a:t>
            </a:r>
            <a:endParaRPr lang="en-IN" sz="4800" b="1" dirty="0"/>
          </a:p>
        </p:txBody>
      </p:sp>
      <p:sp>
        <p:nvSpPr>
          <p:cNvPr id="5" name="Content Placeholder 2">
            <a:extLst>
              <a:ext uri="{FF2B5EF4-FFF2-40B4-BE49-F238E27FC236}">
                <a16:creationId xmlns:a16="http://schemas.microsoft.com/office/drawing/2014/main" id="{0329A4CD-4C5D-4C0F-BBF8-4D72C5E2C8AD}"/>
              </a:ext>
            </a:extLst>
          </p:cNvPr>
          <p:cNvSpPr>
            <a:spLocks noGrp="1"/>
          </p:cNvSpPr>
          <p:nvPr>
            <p:ph idx="1"/>
          </p:nvPr>
        </p:nvSpPr>
        <p:spPr>
          <a:xfrm>
            <a:off x="718931" y="2700268"/>
            <a:ext cx="10515600" cy="3302967"/>
          </a:xfrm>
        </p:spPr>
        <p:txBody>
          <a:bodyPr>
            <a:normAutofit/>
          </a:bodyPr>
          <a:lstStyle/>
          <a:p>
            <a:pPr algn="just"/>
            <a:r>
              <a:rPr lang="en-US" sz="1800" b="1" dirty="0"/>
              <a:t>Microprogrammed Control Unit – The control information is stored as a microprogram in the control memory.</a:t>
            </a:r>
          </a:p>
          <a:p>
            <a:pPr algn="just"/>
            <a:r>
              <a:rPr lang="en-US" sz="1800" b="1" dirty="0"/>
              <a:t>Each instruction in the microprogram is a micro-instruction.</a:t>
            </a:r>
            <a:endParaRPr lang="en-US" sz="1800" b="1" dirty="0">
              <a:solidFill>
                <a:srgbClr val="FF0000"/>
              </a:solidFill>
            </a:endParaRPr>
          </a:p>
          <a:p>
            <a:pPr algn="just"/>
            <a:endParaRPr lang="en-US" sz="1800" b="1" dirty="0"/>
          </a:p>
          <a:p>
            <a:pPr algn="just"/>
            <a:r>
              <a:rPr lang="en-US" sz="1800" b="1" dirty="0"/>
              <a:t>Efficiency – slower than hardwired control unit</a:t>
            </a:r>
          </a:p>
          <a:p>
            <a:pPr algn="just"/>
            <a:r>
              <a:rPr lang="en-US" sz="1800" b="1" dirty="0"/>
              <a:t>But systematic method for controlling micro-operation sequences</a:t>
            </a:r>
          </a:p>
          <a:p>
            <a:pPr algn="just"/>
            <a:r>
              <a:rPr lang="en-US" sz="1800" b="1" dirty="0"/>
              <a:t>Design change is cost effective - requires change in the microprogram only</a:t>
            </a:r>
            <a:endParaRPr lang="en-IN" sz="1800" b="1" dirty="0"/>
          </a:p>
        </p:txBody>
      </p:sp>
      <p:sp>
        <p:nvSpPr>
          <p:cNvPr id="6" name="Footer Placeholder 5">
            <a:extLst>
              <a:ext uri="{FF2B5EF4-FFF2-40B4-BE49-F238E27FC236}">
                <a16:creationId xmlns:a16="http://schemas.microsoft.com/office/drawing/2014/main" id="{D119EAB2-4741-461C-A287-21C2400B795E}"/>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2763906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42520-7D15-F1E5-F316-0DD081BE9A64}"/>
              </a:ext>
            </a:extLst>
          </p:cNvPr>
          <p:cNvSpPr>
            <a:spLocks noGrp="1"/>
          </p:cNvSpPr>
          <p:nvPr>
            <p:ph type="title"/>
          </p:nvPr>
        </p:nvSpPr>
        <p:spPr/>
        <p:txBody>
          <a:bodyPr/>
          <a:lstStyle/>
          <a:p>
            <a:r>
              <a:rPr lang="en-US" dirty="0"/>
              <a:t>Sample questions on last slide</a:t>
            </a:r>
            <a:endParaRPr lang="en-IN" dirty="0"/>
          </a:p>
        </p:txBody>
      </p:sp>
      <p:sp>
        <p:nvSpPr>
          <p:cNvPr id="4" name="Footer Placeholder 3">
            <a:extLst>
              <a:ext uri="{FF2B5EF4-FFF2-40B4-BE49-F238E27FC236}">
                <a16:creationId xmlns:a16="http://schemas.microsoft.com/office/drawing/2014/main" id="{4BA5CA88-26D8-41E9-2D25-F7E88D5B108A}"/>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241874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97F53F6B-6A58-4DCD-A65F-55F19E3E7922}"/>
              </a:ext>
            </a:extLst>
          </p:cNvPr>
          <p:cNvSpPr txBox="1"/>
          <p:nvPr/>
        </p:nvSpPr>
        <p:spPr>
          <a:xfrm>
            <a:off x="847670" y="892408"/>
            <a:ext cx="10310660" cy="4703852"/>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Arial"/>
                <a:cs typeface="Arial"/>
              </a:rPr>
              <a:t>MICRO-PROGRAMMED CONTROL</a:t>
            </a:r>
            <a:r>
              <a:rPr sz="2000" b="1" dirty="0">
                <a:latin typeface="Arial"/>
                <a:cs typeface="Arial"/>
              </a:rPr>
              <a:t> </a:t>
            </a:r>
            <a:r>
              <a:rPr sz="2000" b="1" spc="-5" dirty="0">
                <a:latin typeface="Arial"/>
                <a:cs typeface="Arial"/>
              </a:rPr>
              <a:t>UNIT</a:t>
            </a:r>
            <a:endParaRPr sz="2000" b="1" dirty="0">
              <a:latin typeface="Arial"/>
              <a:cs typeface="Arial"/>
            </a:endParaRPr>
          </a:p>
          <a:p>
            <a:pPr>
              <a:lnSpc>
                <a:spcPct val="100000"/>
              </a:lnSpc>
            </a:pPr>
            <a:endParaRPr sz="2400" b="1" dirty="0">
              <a:latin typeface="Arial"/>
              <a:cs typeface="Arial"/>
            </a:endParaRPr>
          </a:p>
          <a:p>
            <a:pPr>
              <a:lnSpc>
                <a:spcPct val="100000"/>
              </a:lnSpc>
              <a:spcBef>
                <a:spcPts val="5"/>
              </a:spcBef>
            </a:pPr>
            <a:endParaRPr sz="2000" b="1" dirty="0">
              <a:latin typeface="Arial"/>
              <a:cs typeface="Arial"/>
            </a:endParaRPr>
          </a:p>
          <a:p>
            <a:pPr marL="101600" indent="-89535">
              <a:lnSpc>
                <a:spcPct val="100000"/>
              </a:lnSpc>
              <a:buSzPct val="95000"/>
              <a:buFont typeface="Arial"/>
              <a:buChar char="•"/>
              <a:tabLst>
                <a:tab pos="102235" algn="l"/>
                <a:tab pos="518795" algn="l"/>
                <a:tab pos="2905760" algn="l"/>
                <a:tab pos="3949065" algn="l"/>
                <a:tab pos="4646930" algn="l"/>
                <a:tab pos="5086350" algn="l"/>
                <a:tab pos="6787515" algn="l"/>
              </a:tabLst>
            </a:pPr>
            <a:r>
              <a:rPr sz="2400" b="1" spc="-5" dirty="0">
                <a:latin typeface="Caladea"/>
                <a:cs typeface="Caladea"/>
              </a:rPr>
              <a:t>A</a:t>
            </a:r>
            <a:r>
              <a:rPr lang="en-US" sz="2400" b="1" spc="-5" dirty="0">
                <a:latin typeface="Caladea"/>
                <a:cs typeface="Caladea"/>
              </a:rPr>
              <a:t> </a:t>
            </a:r>
            <a:r>
              <a:rPr sz="2400" b="1" spc="-10" dirty="0">
                <a:latin typeface="Caladea"/>
                <a:cs typeface="Caladea"/>
              </a:rPr>
              <a:t>micro-programmed</a:t>
            </a:r>
            <a:r>
              <a:rPr lang="en-US" sz="2400" b="1" spc="-10" dirty="0">
                <a:latin typeface="Caladea"/>
                <a:cs typeface="Caladea"/>
              </a:rPr>
              <a:t> </a:t>
            </a:r>
            <a:r>
              <a:rPr sz="2400" b="1" spc="-5" dirty="0">
                <a:latin typeface="Caladea"/>
                <a:cs typeface="Caladea"/>
              </a:rPr>
              <a:t>control</a:t>
            </a:r>
            <a:r>
              <a:rPr lang="en-US" sz="2400" b="1" spc="-5" dirty="0">
                <a:latin typeface="Caladea"/>
                <a:cs typeface="Caladea"/>
              </a:rPr>
              <a:t> </a:t>
            </a:r>
            <a:r>
              <a:rPr sz="2400" b="1" spc="-10" dirty="0">
                <a:latin typeface="Caladea"/>
                <a:cs typeface="Caladea"/>
              </a:rPr>
              <a:t>unit</a:t>
            </a:r>
            <a:r>
              <a:rPr lang="en-US" sz="2400" b="1" spc="-10" dirty="0">
                <a:latin typeface="Caladea"/>
                <a:cs typeface="Caladea"/>
              </a:rPr>
              <a:t> </a:t>
            </a:r>
            <a:r>
              <a:rPr sz="2400" b="1" spc="-5" dirty="0">
                <a:latin typeface="Caladea"/>
                <a:cs typeface="Caladea"/>
              </a:rPr>
              <a:t>is	</a:t>
            </a:r>
            <a:r>
              <a:rPr sz="2400" b="1" spc="-10" dirty="0">
                <a:latin typeface="Caladea"/>
                <a:cs typeface="Caladea"/>
              </a:rPr>
              <a:t>implemente</a:t>
            </a:r>
            <a:r>
              <a:rPr lang="en-US" sz="2400" b="1" spc="-10" dirty="0">
                <a:latin typeface="Caladea"/>
                <a:cs typeface="Caladea"/>
              </a:rPr>
              <a:t>d </a:t>
            </a:r>
            <a:r>
              <a:rPr sz="2400" b="1" spc="-10" dirty="0">
                <a:latin typeface="Caladea"/>
                <a:cs typeface="Caladea"/>
              </a:rPr>
              <a:t>using</a:t>
            </a:r>
            <a:r>
              <a:rPr lang="en-US" sz="2400" b="1" spc="-10" dirty="0">
                <a:latin typeface="Caladea"/>
                <a:cs typeface="Caladea"/>
              </a:rPr>
              <a:t> </a:t>
            </a:r>
            <a:r>
              <a:rPr sz="2400" b="1" spc="-15" dirty="0">
                <a:latin typeface="Caladea"/>
                <a:cs typeface="Caladea"/>
              </a:rPr>
              <a:t>programming</a:t>
            </a:r>
            <a:r>
              <a:rPr sz="2400" b="1" spc="40" dirty="0">
                <a:latin typeface="Caladea"/>
                <a:cs typeface="Caladea"/>
              </a:rPr>
              <a:t> </a:t>
            </a:r>
            <a:r>
              <a:rPr sz="2400" b="1" spc="-10" dirty="0">
                <a:latin typeface="Caladea"/>
                <a:cs typeface="Caladea"/>
              </a:rPr>
              <a:t>approach.</a:t>
            </a:r>
            <a:endParaRPr sz="2400" b="1" dirty="0">
              <a:latin typeface="Caladea"/>
              <a:cs typeface="Caladea"/>
            </a:endParaRPr>
          </a:p>
          <a:p>
            <a:pPr>
              <a:lnSpc>
                <a:spcPct val="100000"/>
              </a:lnSpc>
              <a:spcBef>
                <a:spcPts val="55"/>
              </a:spcBef>
            </a:pPr>
            <a:endParaRPr sz="2400" b="1" dirty="0">
              <a:latin typeface="Caladea"/>
              <a:cs typeface="Caladea"/>
            </a:endParaRPr>
          </a:p>
          <a:p>
            <a:pPr marL="101600" indent="-89535">
              <a:lnSpc>
                <a:spcPct val="100000"/>
              </a:lnSpc>
              <a:buSzPct val="95000"/>
              <a:buFont typeface="Arial"/>
              <a:buChar char="•"/>
              <a:tabLst>
                <a:tab pos="102235" algn="l"/>
              </a:tabLst>
            </a:pPr>
            <a:r>
              <a:rPr sz="2400" b="1" spc="-5" dirty="0">
                <a:latin typeface="Caladea"/>
                <a:cs typeface="Caladea"/>
              </a:rPr>
              <a:t>A</a:t>
            </a:r>
            <a:r>
              <a:rPr sz="2400" b="1" spc="45" dirty="0">
                <a:latin typeface="Caladea"/>
                <a:cs typeface="Caladea"/>
              </a:rPr>
              <a:t> </a:t>
            </a:r>
            <a:r>
              <a:rPr sz="2400" b="1" dirty="0">
                <a:latin typeface="Caladea"/>
                <a:cs typeface="Caladea"/>
              </a:rPr>
              <a:t>sequence</a:t>
            </a:r>
            <a:r>
              <a:rPr sz="2400" b="1" spc="30" dirty="0">
                <a:latin typeface="Caladea"/>
                <a:cs typeface="Caladea"/>
              </a:rPr>
              <a:t> </a:t>
            </a:r>
            <a:r>
              <a:rPr sz="2400" b="1" spc="-10" dirty="0">
                <a:latin typeface="Caladea"/>
                <a:cs typeface="Caladea"/>
              </a:rPr>
              <a:t>of</a:t>
            </a:r>
            <a:r>
              <a:rPr sz="2400" b="1" spc="60" dirty="0">
                <a:latin typeface="Caladea"/>
                <a:cs typeface="Caladea"/>
              </a:rPr>
              <a:t> </a:t>
            </a:r>
            <a:r>
              <a:rPr sz="2400" b="1" spc="-10" dirty="0">
                <a:latin typeface="Caladea"/>
                <a:cs typeface="Caladea"/>
              </a:rPr>
              <a:t>micro</a:t>
            </a:r>
            <a:r>
              <a:rPr sz="2400" b="1" spc="45" dirty="0">
                <a:latin typeface="Caladea"/>
                <a:cs typeface="Caladea"/>
              </a:rPr>
              <a:t> </a:t>
            </a:r>
            <a:r>
              <a:rPr sz="2400" b="1" spc="-10" dirty="0">
                <a:latin typeface="Caladea"/>
                <a:cs typeface="Caladea"/>
              </a:rPr>
              <a:t>operations</a:t>
            </a:r>
            <a:r>
              <a:rPr sz="2400" b="1" spc="65" dirty="0">
                <a:latin typeface="Caladea"/>
                <a:cs typeface="Caladea"/>
              </a:rPr>
              <a:t> </a:t>
            </a:r>
            <a:r>
              <a:rPr sz="2400" b="1" spc="-10" dirty="0">
                <a:latin typeface="Caladea"/>
                <a:cs typeface="Caladea"/>
              </a:rPr>
              <a:t>are</a:t>
            </a:r>
            <a:r>
              <a:rPr sz="2400" b="1" spc="30" dirty="0">
                <a:latin typeface="Caladea"/>
                <a:cs typeface="Caladea"/>
              </a:rPr>
              <a:t> </a:t>
            </a:r>
            <a:r>
              <a:rPr sz="2400" b="1" spc="-5" dirty="0">
                <a:latin typeface="Caladea"/>
                <a:cs typeface="Caladea"/>
              </a:rPr>
              <a:t>carried</a:t>
            </a:r>
            <a:r>
              <a:rPr sz="2400" b="1" spc="65" dirty="0">
                <a:latin typeface="Caladea"/>
                <a:cs typeface="Caladea"/>
              </a:rPr>
              <a:t> </a:t>
            </a:r>
            <a:r>
              <a:rPr sz="2400" b="1" spc="-5" dirty="0">
                <a:latin typeface="Caladea"/>
                <a:cs typeface="Caladea"/>
              </a:rPr>
              <a:t>out</a:t>
            </a:r>
            <a:r>
              <a:rPr sz="2400" b="1" spc="85" dirty="0">
                <a:latin typeface="Caladea"/>
                <a:cs typeface="Caladea"/>
              </a:rPr>
              <a:t> </a:t>
            </a:r>
            <a:r>
              <a:rPr sz="2400" b="1" spc="-25" dirty="0">
                <a:latin typeface="Caladea"/>
                <a:cs typeface="Caladea"/>
              </a:rPr>
              <a:t>by</a:t>
            </a:r>
            <a:r>
              <a:rPr sz="2400" b="1" spc="85" dirty="0">
                <a:latin typeface="Caladea"/>
                <a:cs typeface="Caladea"/>
              </a:rPr>
              <a:t> </a:t>
            </a:r>
            <a:r>
              <a:rPr sz="2400" b="1" spc="-20" dirty="0">
                <a:latin typeface="Caladea"/>
                <a:cs typeface="Caladea"/>
              </a:rPr>
              <a:t>executing</a:t>
            </a:r>
            <a:r>
              <a:rPr sz="2400" b="1" spc="85" dirty="0">
                <a:latin typeface="Caladea"/>
                <a:cs typeface="Caladea"/>
              </a:rPr>
              <a:t> </a:t>
            </a:r>
            <a:r>
              <a:rPr sz="2400" b="1" spc="-5" dirty="0">
                <a:latin typeface="Caladea"/>
                <a:cs typeface="Caladea"/>
              </a:rPr>
              <a:t>a</a:t>
            </a:r>
            <a:r>
              <a:rPr lang="en-US" sz="2400" b="1" spc="-5" dirty="0">
                <a:latin typeface="Caladea"/>
                <a:cs typeface="Caladea"/>
              </a:rPr>
              <a:t> </a:t>
            </a:r>
            <a:r>
              <a:rPr sz="2400" b="1" spc="-15" dirty="0">
                <a:latin typeface="Caladea"/>
                <a:cs typeface="Caladea"/>
              </a:rPr>
              <a:t>program </a:t>
            </a:r>
            <a:r>
              <a:rPr sz="2400" b="1" spc="-5" dirty="0">
                <a:latin typeface="Caladea"/>
                <a:cs typeface="Caladea"/>
              </a:rPr>
              <a:t>consisting </a:t>
            </a:r>
            <a:r>
              <a:rPr sz="2400" b="1" spc="-10" dirty="0">
                <a:latin typeface="Caladea"/>
                <a:cs typeface="Caladea"/>
              </a:rPr>
              <a:t>of</a:t>
            </a:r>
            <a:r>
              <a:rPr sz="2400" b="1" spc="60" dirty="0">
                <a:latin typeface="Caladea"/>
                <a:cs typeface="Caladea"/>
              </a:rPr>
              <a:t> </a:t>
            </a:r>
            <a:r>
              <a:rPr sz="2400" b="1" spc="-10" dirty="0">
                <a:latin typeface="Caladea"/>
                <a:cs typeface="Caladea"/>
              </a:rPr>
              <a:t>micro-instructions.</a:t>
            </a:r>
            <a:endParaRPr sz="2400" b="1" dirty="0">
              <a:latin typeface="Caladea"/>
              <a:cs typeface="Caladea"/>
            </a:endParaRPr>
          </a:p>
          <a:p>
            <a:pPr>
              <a:lnSpc>
                <a:spcPct val="100000"/>
              </a:lnSpc>
            </a:pPr>
            <a:endParaRPr sz="2400" b="1" dirty="0">
              <a:latin typeface="Caladea"/>
              <a:cs typeface="Caladea"/>
            </a:endParaRPr>
          </a:p>
          <a:p>
            <a:pPr marL="101600" indent="-89535">
              <a:lnSpc>
                <a:spcPct val="100000"/>
              </a:lnSpc>
              <a:buSzPct val="95000"/>
              <a:buFont typeface="Arial"/>
              <a:buChar char="•"/>
              <a:tabLst>
                <a:tab pos="102235" algn="l"/>
              </a:tabLst>
            </a:pPr>
            <a:r>
              <a:rPr sz="2400" b="1" spc="-15" dirty="0">
                <a:latin typeface="Caladea"/>
                <a:cs typeface="Caladea"/>
              </a:rPr>
              <a:t>Micro-program, </a:t>
            </a:r>
            <a:r>
              <a:rPr sz="2400" b="1" spc="-5" dirty="0">
                <a:latin typeface="Caladea"/>
                <a:cs typeface="Caladea"/>
              </a:rPr>
              <a:t>consisting </a:t>
            </a:r>
            <a:r>
              <a:rPr sz="2400" b="1" spc="-10" dirty="0">
                <a:latin typeface="Caladea"/>
                <a:cs typeface="Caladea"/>
              </a:rPr>
              <a:t>of micro-instructions </a:t>
            </a:r>
            <a:r>
              <a:rPr sz="2400" b="1" spc="-5" dirty="0">
                <a:latin typeface="Caladea"/>
                <a:cs typeface="Caladea"/>
              </a:rPr>
              <a:t>is </a:t>
            </a:r>
            <a:r>
              <a:rPr sz="2400" b="1" spc="-10" dirty="0">
                <a:latin typeface="Caladea"/>
                <a:cs typeface="Caladea"/>
              </a:rPr>
              <a:t>stored </a:t>
            </a:r>
            <a:r>
              <a:rPr sz="2400" b="1" spc="-5" dirty="0">
                <a:latin typeface="Caladea"/>
                <a:cs typeface="Caladea"/>
              </a:rPr>
              <a:t>in</a:t>
            </a:r>
            <a:r>
              <a:rPr sz="2400" b="1" spc="385" dirty="0">
                <a:latin typeface="Caladea"/>
                <a:cs typeface="Caladea"/>
              </a:rPr>
              <a:t> </a:t>
            </a:r>
            <a:r>
              <a:rPr sz="2400" b="1" dirty="0">
                <a:latin typeface="Caladea"/>
                <a:cs typeface="Caladea"/>
              </a:rPr>
              <a:t>the</a:t>
            </a:r>
            <a:r>
              <a:rPr lang="en-US" sz="2400" b="1" dirty="0">
                <a:latin typeface="Caladea"/>
                <a:cs typeface="Caladea"/>
              </a:rPr>
              <a:t> </a:t>
            </a:r>
            <a:r>
              <a:rPr sz="2400" b="1" spc="-10" dirty="0">
                <a:latin typeface="Caladea"/>
                <a:cs typeface="Caladea"/>
              </a:rPr>
              <a:t>control </a:t>
            </a:r>
            <a:r>
              <a:rPr sz="2400" b="1" spc="-15" dirty="0">
                <a:latin typeface="Caladea"/>
                <a:cs typeface="Caladea"/>
              </a:rPr>
              <a:t>memory </a:t>
            </a:r>
            <a:r>
              <a:rPr sz="2400" b="1" spc="-10" dirty="0">
                <a:latin typeface="Caladea"/>
                <a:cs typeface="Caladea"/>
              </a:rPr>
              <a:t>of the control</a:t>
            </a:r>
            <a:r>
              <a:rPr sz="2400" b="1" spc="140" dirty="0">
                <a:latin typeface="Caladea"/>
                <a:cs typeface="Caladea"/>
              </a:rPr>
              <a:t> </a:t>
            </a:r>
            <a:r>
              <a:rPr sz="2400" b="1" spc="-5" dirty="0">
                <a:latin typeface="Caladea"/>
                <a:cs typeface="Caladea"/>
              </a:rPr>
              <a:t>unit.</a:t>
            </a:r>
            <a:endParaRPr sz="2400" b="1" dirty="0">
              <a:latin typeface="Caladea"/>
              <a:cs typeface="Caladea"/>
            </a:endParaRPr>
          </a:p>
          <a:p>
            <a:pPr>
              <a:lnSpc>
                <a:spcPct val="100000"/>
              </a:lnSpc>
            </a:pPr>
            <a:endParaRPr sz="2400" b="1" dirty="0">
              <a:latin typeface="Caladea"/>
              <a:cs typeface="Caladea"/>
            </a:endParaRPr>
          </a:p>
          <a:p>
            <a:pPr marL="12700" marR="7620">
              <a:lnSpc>
                <a:spcPct val="100000"/>
              </a:lnSpc>
              <a:buSzPct val="95000"/>
              <a:buFont typeface="Arial"/>
              <a:buChar char="•"/>
              <a:tabLst>
                <a:tab pos="102235" algn="l"/>
              </a:tabLst>
            </a:pPr>
            <a:r>
              <a:rPr sz="2400" b="1" spc="-15" dirty="0">
                <a:latin typeface="Caladea"/>
                <a:cs typeface="Caladea"/>
              </a:rPr>
              <a:t>Execution </a:t>
            </a:r>
            <a:r>
              <a:rPr sz="2400" b="1" spc="-10" dirty="0">
                <a:latin typeface="Caladea"/>
                <a:cs typeface="Caladea"/>
              </a:rPr>
              <a:t>of </a:t>
            </a:r>
            <a:r>
              <a:rPr sz="2400" b="1" spc="-5" dirty="0">
                <a:latin typeface="Caladea"/>
                <a:cs typeface="Caladea"/>
              </a:rPr>
              <a:t>a micro-instruction </a:t>
            </a:r>
            <a:r>
              <a:rPr sz="2400" b="1" spc="-10" dirty="0">
                <a:latin typeface="Caladea"/>
                <a:cs typeface="Caladea"/>
              </a:rPr>
              <a:t>is </a:t>
            </a:r>
            <a:r>
              <a:rPr sz="2400" b="1" spc="-5" dirty="0">
                <a:latin typeface="Caladea"/>
                <a:cs typeface="Caladea"/>
              </a:rPr>
              <a:t>responsible </a:t>
            </a:r>
            <a:r>
              <a:rPr sz="2400" b="1" spc="-10" dirty="0">
                <a:latin typeface="Caladea"/>
                <a:cs typeface="Caladea"/>
              </a:rPr>
              <a:t>for generation of </a:t>
            </a:r>
            <a:r>
              <a:rPr sz="2400" b="1" spc="-5" dirty="0">
                <a:latin typeface="Caladea"/>
                <a:cs typeface="Caladea"/>
              </a:rPr>
              <a:t>a  </a:t>
            </a:r>
            <a:r>
              <a:rPr sz="2400" b="1" spc="-10" dirty="0">
                <a:latin typeface="Caladea"/>
                <a:cs typeface="Caladea"/>
              </a:rPr>
              <a:t>set of control</a:t>
            </a:r>
            <a:r>
              <a:rPr sz="2400" b="1" spc="45" dirty="0">
                <a:latin typeface="Caladea"/>
                <a:cs typeface="Caladea"/>
              </a:rPr>
              <a:t> </a:t>
            </a:r>
            <a:r>
              <a:rPr sz="2400" b="1" spc="-5" dirty="0">
                <a:latin typeface="Caladea"/>
                <a:cs typeface="Caladea"/>
              </a:rPr>
              <a:t>signals.</a:t>
            </a:r>
            <a:endParaRPr sz="2400" b="1" dirty="0">
              <a:latin typeface="Caladea"/>
              <a:cs typeface="Caladea"/>
            </a:endParaRPr>
          </a:p>
        </p:txBody>
      </p:sp>
      <p:sp>
        <p:nvSpPr>
          <p:cNvPr id="5" name="Footer Placeholder 4">
            <a:extLst>
              <a:ext uri="{FF2B5EF4-FFF2-40B4-BE49-F238E27FC236}">
                <a16:creationId xmlns:a16="http://schemas.microsoft.com/office/drawing/2014/main" id="{146498A7-58F3-4951-A9B1-A74BCE52BC01}"/>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4249378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16072AA1-7B1A-4620-8187-AF6EA52A40C9}"/>
              </a:ext>
            </a:extLst>
          </p:cNvPr>
          <p:cNvSpPr txBox="1"/>
          <p:nvPr/>
        </p:nvSpPr>
        <p:spPr>
          <a:xfrm>
            <a:off x="768392" y="1104552"/>
            <a:ext cx="6274780" cy="320601"/>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Arial"/>
                <a:cs typeface="Arial"/>
              </a:rPr>
              <a:t>MICRO-PROGRAMMED CONTROL</a:t>
            </a:r>
            <a:r>
              <a:rPr sz="2000" b="1" spc="-30" dirty="0">
                <a:latin typeface="Arial"/>
                <a:cs typeface="Arial"/>
              </a:rPr>
              <a:t> </a:t>
            </a:r>
            <a:r>
              <a:rPr sz="2000" b="1" spc="-5" dirty="0">
                <a:latin typeface="Arial"/>
                <a:cs typeface="Arial"/>
              </a:rPr>
              <a:t>UNIT</a:t>
            </a:r>
            <a:endParaRPr sz="2000">
              <a:latin typeface="Arial"/>
              <a:cs typeface="Arial"/>
            </a:endParaRPr>
          </a:p>
        </p:txBody>
      </p:sp>
      <p:sp>
        <p:nvSpPr>
          <p:cNvPr id="5" name="object 6">
            <a:extLst>
              <a:ext uri="{FF2B5EF4-FFF2-40B4-BE49-F238E27FC236}">
                <a16:creationId xmlns:a16="http://schemas.microsoft.com/office/drawing/2014/main" id="{813C0738-49C5-4472-8A4B-6D82C2A20CD7}"/>
              </a:ext>
            </a:extLst>
          </p:cNvPr>
          <p:cNvSpPr txBox="1"/>
          <p:nvPr/>
        </p:nvSpPr>
        <p:spPr>
          <a:xfrm>
            <a:off x="768391" y="1942828"/>
            <a:ext cx="10655217" cy="3336170"/>
          </a:xfrm>
          <a:prstGeom prst="rect">
            <a:avLst/>
          </a:prstGeom>
        </p:spPr>
        <p:txBody>
          <a:bodyPr vert="horz" wrap="square" lIns="0" tIns="12065" rIns="0" bIns="0" rtlCol="0">
            <a:spAutoFit/>
          </a:bodyPr>
          <a:lstStyle/>
          <a:p>
            <a:pPr marL="101600" indent="-89535">
              <a:lnSpc>
                <a:spcPct val="100000"/>
              </a:lnSpc>
              <a:spcBef>
                <a:spcPts val="95"/>
              </a:spcBef>
              <a:buSzPct val="95000"/>
              <a:buFont typeface="Arial"/>
              <a:buChar char="•"/>
              <a:tabLst>
                <a:tab pos="102235" algn="l"/>
              </a:tabLst>
            </a:pPr>
            <a:r>
              <a:rPr sz="2400" spc="-5" dirty="0">
                <a:latin typeface="Caladea"/>
                <a:cs typeface="Caladea"/>
              </a:rPr>
              <a:t>A </a:t>
            </a:r>
            <a:r>
              <a:rPr sz="2400" spc="-10" dirty="0">
                <a:latin typeface="Caladea"/>
                <a:cs typeface="Caladea"/>
              </a:rPr>
              <a:t>micro-instruction </a:t>
            </a:r>
            <a:r>
              <a:rPr sz="2400" spc="-5" dirty="0">
                <a:latin typeface="Caladea"/>
                <a:cs typeface="Caladea"/>
              </a:rPr>
              <a:t>consists</a:t>
            </a:r>
            <a:r>
              <a:rPr sz="2400" spc="75" dirty="0">
                <a:latin typeface="Caladea"/>
                <a:cs typeface="Caladea"/>
              </a:rPr>
              <a:t> </a:t>
            </a:r>
            <a:r>
              <a:rPr sz="2400" spc="-10" dirty="0">
                <a:latin typeface="Caladea"/>
                <a:cs typeface="Caladea"/>
              </a:rPr>
              <a:t>of:</a:t>
            </a:r>
            <a:endParaRPr sz="2400" dirty="0">
              <a:latin typeface="Caladea"/>
              <a:cs typeface="Caladea"/>
            </a:endParaRPr>
          </a:p>
          <a:p>
            <a:pPr marL="101600" indent="-89535">
              <a:lnSpc>
                <a:spcPct val="100000"/>
              </a:lnSpc>
              <a:buSzPct val="95000"/>
              <a:buFont typeface="Arial"/>
              <a:buChar char="•"/>
              <a:tabLst>
                <a:tab pos="102235" algn="l"/>
              </a:tabLst>
            </a:pPr>
            <a:r>
              <a:rPr sz="2400" spc="-5" dirty="0">
                <a:latin typeface="Caladea"/>
                <a:cs typeface="Caladea"/>
              </a:rPr>
              <a:t>One</a:t>
            </a:r>
            <a:r>
              <a:rPr sz="2400" spc="75" dirty="0">
                <a:latin typeface="Caladea"/>
                <a:cs typeface="Caladea"/>
              </a:rPr>
              <a:t> </a:t>
            </a:r>
            <a:r>
              <a:rPr sz="2400" spc="-10" dirty="0">
                <a:latin typeface="Caladea"/>
                <a:cs typeface="Caladea"/>
              </a:rPr>
              <a:t>or</a:t>
            </a:r>
            <a:r>
              <a:rPr sz="2400" spc="80" dirty="0">
                <a:latin typeface="Caladea"/>
                <a:cs typeface="Caladea"/>
              </a:rPr>
              <a:t> </a:t>
            </a:r>
            <a:r>
              <a:rPr sz="2400" spc="-10" dirty="0">
                <a:latin typeface="Caladea"/>
                <a:cs typeface="Caladea"/>
              </a:rPr>
              <a:t>more</a:t>
            </a:r>
            <a:r>
              <a:rPr sz="2400" spc="80" dirty="0">
                <a:latin typeface="Caladea"/>
                <a:cs typeface="Caladea"/>
              </a:rPr>
              <a:t> </a:t>
            </a:r>
            <a:r>
              <a:rPr sz="2400" spc="-10" dirty="0">
                <a:latin typeface="Caladea"/>
                <a:cs typeface="Caladea"/>
              </a:rPr>
              <a:t>micro-operations</a:t>
            </a:r>
            <a:r>
              <a:rPr sz="2400" spc="105" dirty="0">
                <a:latin typeface="Caladea"/>
                <a:cs typeface="Caladea"/>
              </a:rPr>
              <a:t> </a:t>
            </a:r>
            <a:r>
              <a:rPr sz="2400" spc="-20" dirty="0">
                <a:latin typeface="Caladea"/>
                <a:cs typeface="Caladea"/>
              </a:rPr>
              <a:t>to</a:t>
            </a:r>
            <a:r>
              <a:rPr sz="2400" spc="105" dirty="0">
                <a:latin typeface="Caladea"/>
                <a:cs typeface="Caladea"/>
              </a:rPr>
              <a:t> </a:t>
            </a:r>
            <a:r>
              <a:rPr sz="2400" dirty="0">
                <a:latin typeface="Caladea"/>
                <a:cs typeface="Caladea"/>
              </a:rPr>
              <a:t>be</a:t>
            </a:r>
            <a:r>
              <a:rPr sz="2400" spc="65" dirty="0">
                <a:latin typeface="Caladea"/>
                <a:cs typeface="Caladea"/>
              </a:rPr>
              <a:t> </a:t>
            </a:r>
            <a:r>
              <a:rPr sz="2400" spc="-15" dirty="0">
                <a:latin typeface="Caladea"/>
                <a:cs typeface="Caladea"/>
              </a:rPr>
              <a:t>executed.</a:t>
            </a:r>
            <a:r>
              <a:rPr sz="2400" spc="95" dirty="0">
                <a:latin typeface="Caladea"/>
                <a:cs typeface="Caladea"/>
              </a:rPr>
              <a:t> </a:t>
            </a:r>
            <a:r>
              <a:rPr sz="2400" spc="-10" dirty="0">
                <a:latin typeface="Caladea"/>
                <a:cs typeface="Caladea"/>
              </a:rPr>
              <a:t>Address</a:t>
            </a:r>
            <a:r>
              <a:rPr sz="2400" spc="65" dirty="0">
                <a:latin typeface="Caladea"/>
                <a:cs typeface="Caladea"/>
              </a:rPr>
              <a:t> </a:t>
            </a:r>
            <a:r>
              <a:rPr sz="2400" spc="-10" dirty="0">
                <a:latin typeface="Caladea"/>
                <a:cs typeface="Caladea"/>
              </a:rPr>
              <a:t>of</a:t>
            </a:r>
            <a:r>
              <a:rPr sz="2400" spc="90" dirty="0">
                <a:latin typeface="Caladea"/>
                <a:cs typeface="Caladea"/>
              </a:rPr>
              <a:t> </a:t>
            </a:r>
            <a:r>
              <a:rPr sz="2400" spc="-15" dirty="0">
                <a:latin typeface="Caladea"/>
                <a:cs typeface="Caladea"/>
              </a:rPr>
              <a:t>next</a:t>
            </a:r>
            <a:endParaRPr sz="2400" dirty="0">
              <a:latin typeface="Caladea"/>
              <a:cs typeface="Caladea"/>
            </a:endParaRPr>
          </a:p>
          <a:p>
            <a:pPr marL="12700">
              <a:lnSpc>
                <a:spcPct val="100000"/>
              </a:lnSpc>
            </a:pPr>
            <a:r>
              <a:rPr sz="2400" spc="-10" dirty="0">
                <a:latin typeface="Caladea"/>
                <a:cs typeface="Caladea"/>
              </a:rPr>
              <a:t>microinstruction </a:t>
            </a:r>
            <a:r>
              <a:rPr sz="2400" spc="-20" dirty="0">
                <a:latin typeface="Caladea"/>
                <a:cs typeface="Caladea"/>
              </a:rPr>
              <a:t>to </a:t>
            </a:r>
            <a:r>
              <a:rPr sz="2400" spc="-15" dirty="0">
                <a:latin typeface="Caladea"/>
                <a:cs typeface="Caladea"/>
              </a:rPr>
              <a:t>be</a:t>
            </a:r>
            <a:r>
              <a:rPr sz="2400" spc="110" dirty="0">
                <a:latin typeface="Caladea"/>
                <a:cs typeface="Caladea"/>
              </a:rPr>
              <a:t> </a:t>
            </a:r>
            <a:r>
              <a:rPr sz="2400" spc="-20" dirty="0">
                <a:latin typeface="Caladea"/>
                <a:cs typeface="Caladea"/>
              </a:rPr>
              <a:t>executed.</a:t>
            </a:r>
            <a:endParaRPr sz="2400" dirty="0">
              <a:latin typeface="Caladea"/>
              <a:cs typeface="Caladea"/>
            </a:endParaRPr>
          </a:p>
          <a:p>
            <a:pPr>
              <a:lnSpc>
                <a:spcPct val="100000"/>
              </a:lnSpc>
            </a:pPr>
            <a:endParaRPr sz="2400" dirty="0">
              <a:latin typeface="Caladea"/>
              <a:cs typeface="Caladea"/>
            </a:endParaRPr>
          </a:p>
          <a:p>
            <a:pPr marL="101600" indent="-89535">
              <a:lnSpc>
                <a:spcPct val="100000"/>
              </a:lnSpc>
              <a:buSzPct val="95000"/>
              <a:buFont typeface="Arial"/>
              <a:buChar char="•"/>
              <a:tabLst>
                <a:tab pos="102235" algn="l"/>
              </a:tabLst>
            </a:pPr>
            <a:r>
              <a:rPr sz="2400" spc="-10" dirty="0">
                <a:latin typeface="Caladea"/>
                <a:cs typeface="Caladea"/>
              </a:rPr>
              <a:t>Micro-Operations: The operations performed </a:t>
            </a:r>
            <a:r>
              <a:rPr sz="2400" spc="5" dirty="0">
                <a:latin typeface="Caladea"/>
                <a:cs typeface="Caladea"/>
              </a:rPr>
              <a:t>on </a:t>
            </a:r>
            <a:r>
              <a:rPr sz="2400" spc="-10" dirty="0">
                <a:latin typeface="Caladea"/>
                <a:cs typeface="Caladea"/>
              </a:rPr>
              <a:t>the </a:t>
            </a:r>
            <a:r>
              <a:rPr sz="2400" dirty="0">
                <a:latin typeface="Caladea"/>
                <a:cs typeface="Caladea"/>
              </a:rPr>
              <a:t>data</a:t>
            </a:r>
            <a:r>
              <a:rPr sz="2400" spc="430" dirty="0">
                <a:latin typeface="Caladea"/>
                <a:cs typeface="Caladea"/>
              </a:rPr>
              <a:t> </a:t>
            </a:r>
            <a:r>
              <a:rPr sz="2400" spc="-15" dirty="0">
                <a:latin typeface="Caladea"/>
                <a:cs typeface="Caladea"/>
              </a:rPr>
              <a:t>stored</a:t>
            </a:r>
            <a:endParaRPr sz="2400" dirty="0">
              <a:latin typeface="Caladea"/>
              <a:cs typeface="Caladea"/>
            </a:endParaRPr>
          </a:p>
          <a:p>
            <a:pPr marL="12700">
              <a:lnSpc>
                <a:spcPct val="100000"/>
              </a:lnSpc>
            </a:pPr>
            <a:r>
              <a:rPr sz="2400" spc="-5" dirty="0">
                <a:latin typeface="Caladea"/>
                <a:cs typeface="Caladea"/>
              </a:rPr>
              <a:t>inside </a:t>
            </a:r>
            <a:r>
              <a:rPr sz="2400" spc="-10" dirty="0">
                <a:latin typeface="Caladea"/>
                <a:cs typeface="Caladea"/>
              </a:rPr>
              <a:t>the </a:t>
            </a:r>
            <a:r>
              <a:rPr sz="2400" spc="-15" dirty="0">
                <a:latin typeface="Caladea"/>
                <a:cs typeface="Caladea"/>
              </a:rPr>
              <a:t>registers are </a:t>
            </a:r>
            <a:r>
              <a:rPr sz="2400" spc="-5" dirty="0">
                <a:latin typeface="Caladea"/>
                <a:cs typeface="Caladea"/>
              </a:rPr>
              <a:t>called </a:t>
            </a:r>
            <a:r>
              <a:rPr sz="2400" spc="-15" dirty="0">
                <a:latin typeface="Caladea"/>
                <a:cs typeface="Caladea"/>
              </a:rPr>
              <a:t>micro</a:t>
            </a:r>
            <a:r>
              <a:rPr sz="2400" spc="110" dirty="0">
                <a:latin typeface="Caladea"/>
                <a:cs typeface="Caladea"/>
              </a:rPr>
              <a:t> </a:t>
            </a:r>
            <a:r>
              <a:rPr sz="2400" spc="-10" dirty="0">
                <a:latin typeface="Caladea"/>
                <a:cs typeface="Caladea"/>
              </a:rPr>
              <a:t>operations.</a:t>
            </a:r>
            <a:endParaRPr sz="2400" dirty="0">
              <a:latin typeface="Caladea"/>
              <a:cs typeface="Caladea"/>
            </a:endParaRPr>
          </a:p>
          <a:p>
            <a:pPr>
              <a:lnSpc>
                <a:spcPct val="100000"/>
              </a:lnSpc>
            </a:pPr>
            <a:endParaRPr sz="2400" dirty="0">
              <a:latin typeface="Caladea"/>
              <a:cs typeface="Caladea"/>
            </a:endParaRPr>
          </a:p>
          <a:p>
            <a:pPr marL="12700" marR="6350" algn="just">
              <a:lnSpc>
                <a:spcPct val="100000"/>
              </a:lnSpc>
              <a:buSzPct val="95000"/>
              <a:buFont typeface="Arial"/>
              <a:buChar char="•"/>
              <a:tabLst>
                <a:tab pos="102235" algn="l"/>
              </a:tabLst>
            </a:pPr>
            <a:r>
              <a:rPr sz="2400" spc="-10" dirty="0">
                <a:latin typeface="Caladea"/>
                <a:cs typeface="Caladea"/>
              </a:rPr>
              <a:t>Micro-Programs: Microprogramming is the </a:t>
            </a:r>
            <a:r>
              <a:rPr sz="2400" spc="-5" dirty="0">
                <a:latin typeface="Caladea"/>
                <a:cs typeface="Caladea"/>
              </a:rPr>
              <a:t>concept for </a:t>
            </a:r>
            <a:r>
              <a:rPr sz="2400" spc="-10" dirty="0">
                <a:latin typeface="Caladea"/>
                <a:cs typeface="Caladea"/>
              </a:rPr>
              <a:t>generating  control </a:t>
            </a:r>
            <a:r>
              <a:rPr sz="2400" spc="-5" dirty="0">
                <a:latin typeface="Caladea"/>
                <a:cs typeface="Caladea"/>
              </a:rPr>
              <a:t>signals </a:t>
            </a:r>
            <a:r>
              <a:rPr sz="2400" spc="-10" dirty="0">
                <a:latin typeface="Caladea"/>
                <a:cs typeface="Caladea"/>
              </a:rPr>
              <a:t>using </a:t>
            </a:r>
            <a:r>
              <a:rPr sz="2400" spc="-15" dirty="0">
                <a:latin typeface="Caladea"/>
                <a:cs typeface="Caladea"/>
              </a:rPr>
              <a:t>programs. </a:t>
            </a:r>
            <a:r>
              <a:rPr sz="2400" spc="-10" dirty="0">
                <a:latin typeface="Caladea"/>
                <a:cs typeface="Caladea"/>
              </a:rPr>
              <a:t>These </a:t>
            </a:r>
            <a:r>
              <a:rPr sz="2400" spc="-15" dirty="0">
                <a:latin typeface="Caladea"/>
                <a:cs typeface="Caladea"/>
              </a:rPr>
              <a:t>programs are </a:t>
            </a:r>
            <a:r>
              <a:rPr sz="2400" spc="-5" dirty="0">
                <a:latin typeface="Caladea"/>
                <a:cs typeface="Caladea"/>
              </a:rPr>
              <a:t>called </a:t>
            </a:r>
            <a:r>
              <a:rPr sz="2400" spc="-15" dirty="0">
                <a:latin typeface="Caladea"/>
                <a:cs typeface="Caladea"/>
              </a:rPr>
              <a:t>micro-  programs</a:t>
            </a:r>
            <a:endParaRPr sz="2400" dirty="0">
              <a:latin typeface="Caladea"/>
              <a:cs typeface="Caladea"/>
            </a:endParaRPr>
          </a:p>
        </p:txBody>
      </p:sp>
      <p:sp>
        <p:nvSpPr>
          <p:cNvPr id="6" name="Footer Placeholder 5">
            <a:extLst>
              <a:ext uri="{FF2B5EF4-FFF2-40B4-BE49-F238E27FC236}">
                <a16:creationId xmlns:a16="http://schemas.microsoft.com/office/drawing/2014/main" id="{ADE77E0B-CF66-4701-8342-85FE6DC1572A}"/>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2353076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0013C864-7A6B-484C-864C-3BD38262D126}"/>
              </a:ext>
            </a:extLst>
          </p:cNvPr>
          <p:cNvSpPr txBox="1"/>
          <p:nvPr/>
        </p:nvSpPr>
        <p:spPr>
          <a:xfrm>
            <a:off x="675391" y="680482"/>
            <a:ext cx="11066034" cy="4773102"/>
          </a:xfrm>
          <a:prstGeom prst="rect">
            <a:avLst/>
          </a:prstGeom>
        </p:spPr>
        <p:txBody>
          <a:bodyPr vert="horz" wrap="square" lIns="0" tIns="12700" rIns="0" bIns="0" rtlCol="0">
            <a:spAutoFit/>
          </a:bodyPr>
          <a:lstStyle/>
          <a:p>
            <a:pPr marL="317500">
              <a:lnSpc>
                <a:spcPct val="100000"/>
              </a:lnSpc>
              <a:spcBef>
                <a:spcPts val="100"/>
              </a:spcBef>
            </a:pPr>
            <a:r>
              <a:rPr sz="2400" b="1" spc="-5" dirty="0">
                <a:latin typeface="Arial"/>
                <a:cs typeface="Arial"/>
              </a:rPr>
              <a:t>MICRO-PROGRAMMED CONTROL</a:t>
            </a:r>
            <a:r>
              <a:rPr sz="2400" b="1" dirty="0">
                <a:latin typeface="Arial"/>
                <a:cs typeface="Arial"/>
              </a:rPr>
              <a:t> </a:t>
            </a:r>
            <a:r>
              <a:rPr sz="2400" b="1" spc="-5" dirty="0">
                <a:latin typeface="Arial"/>
                <a:cs typeface="Arial"/>
              </a:rPr>
              <a:t>UNIT</a:t>
            </a:r>
            <a:endParaRPr sz="2400" dirty="0">
              <a:latin typeface="Arial"/>
              <a:cs typeface="Arial"/>
            </a:endParaRPr>
          </a:p>
          <a:p>
            <a:pPr>
              <a:lnSpc>
                <a:spcPct val="100000"/>
              </a:lnSpc>
            </a:pPr>
            <a:endParaRPr sz="2800" dirty="0">
              <a:latin typeface="Arial"/>
              <a:cs typeface="Arial"/>
            </a:endParaRPr>
          </a:p>
          <a:p>
            <a:pPr marL="12700">
              <a:lnSpc>
                <a:spcPct val="100000"/>
              </a:lnSpc>
              <a:spcBef>
                <a:spcPts val="1535"/>
              </a:spcBef>
            </a:pPr>
            <a:r>
              <a:rPr sz="2800" spc="-10" dirty="0">
                <a:latin typeface="Caladea"/>
                <a:cs typeface="Caladea"/>
              </a:rPr>
              <a:t>Micro-Instructions: The instructions </a:t>
            </a:r>
            <a:r>
              <a:rPr sz="2800" spc="-5" dirty="0">
                <a:latin typeface="Caladea"/>
                <a:cs typeface="Caladea"/>
              </a:rPr>
              <a:t>that </a:t>
            </a:r>
            <a:r>
              <a:rPr sz="2800" spc="-10" dirty="0">
                <a:latin typeface="Caladea"/>
                <a:cs typeface="Caladea"/>
              </a:rPr>
              <a:t>make </a:t>
            </a:r>
            <a:r>
              <a:rPr sz="2800" spc="-15" dirty="0">
                <a:latin typeface="Caladea"/>
                <a:cs typeface="Caladea"/>
              </a:rPr>
              <a:t>micro-program</a:t>
            </a:r>
            <a:r>
              <a:rPr sz="2800" spc="165" dirty="0">
                <a:latin typeface="Caladea"/>
                <a:cs typeface="Caladea"/>
              </a:rPr>
              <a:t> </a:t>
            </a:r>
            <a:r>
              <a:rPr sz="2800" spc="-5" dirty="0">
                <a:latin typeface="Caladea"/>
                <a:cs typeface="Caladea"/>
              </a:rPr>
              <a:t>are</a:t>
            </a:r>
            <a:endParaRPr sz="2800" dirty="0">
              <a:latin typeface="Caladea"/>
              <a:cs typeface="Caladea"/>
            </a:endParaRPr>
          </a:p>
          <a:p>
            <a:pPr marL="12700">
              <a:lnSpc>
                <a:spcPct val="100000"/>
              </a:lnSpc>
            </a:pPr>
            <a:r>
              <a:rPr sz="2800" spc="-5" dirty="0">
                <a:latin typeface="Caladea"/>
                <a:cs typeface="Caladea"/>
              </a:rPr>
              <a:t>called </a:t>
            </a:r>
            <a:r>
              <a:rPr sz="2800" spc="-10" dirty="0">
                <a:latin typeface="Caladea"/>
                <a:cs typeface="Caladea"/>
              </a:rPr>
              <a:t>micro-instructions.</a:t>
            </a:r>
            <a:endParaRPr sz="2800" dirty="0">
              <a:latin typeface="Caladea"/>
              <a:cs typeface="Caladea"/>
            </a:endParaRPr>
          </a:p>
          <a:p>
            <a:pPr>
              <a:lnSpc>
                <a:spcPct val="100000"/>
              </a:lnSpc>
            </a:pPr>
            <a:endParaRPr sz="2800" dirty="0">
              <a:latin typeface="Caladea"/>
              <a:cs typeface="Caladea"/>
            </a:endParaRPr>
          </a:p>
          <a:p>
            <a:pPr marL="12700" marR="5080">
              <a:lnSpc>
                <a:spcPct val="100000"/>
              </a:lnSpc>
            </a:pPr>
            <a:r>
              <a:rPr sz="2800" spc="-10" dirty="0">
                <a:latin typeface="Caladea"/>
                <a:cs typeface="Caladea"/>
              </a:rPr>
              <a:t>Micro-Code: Micro-program is </a:t>
            </a:r>
            <a:r>
              <a:rPr sz="2800" spc="-5" dirty="0">
                <a:latin typeface="Caladea"/>
                <a:cs typeface="Caladea"/>
              </a:rPr>
              <a:t>a </a:t>
            </a:r>
            <a:r>
              <a:rPr sz="2800" spc="-10" dirty="0">
                <a:latin typeface="Caladea"/>
                <a:cs typeface="Caladea"/>
              </a:rPr>
              <a:t>group of microinstructions. </a:t>
            </a:r>
            <a:r>
              <a:rPr sz="2800" spc="-5" dirty="0">
                <a:latin typeface="Caladea"/>
                <a:cs typeface="Caladea"/>
              </a:rPr>
              <a:t>The  </a:t>
            </a:r>
            <a:r>
              <a:rPr sz="2800" spc="-15" dirty="0">
                <a:latin typeface="Caladea"/>
                <a:cs typeface="Caladea"/>
              </a:rPr>
              <a:t>micro-program </a:t>
            </a:r>
            <a:r>
              <a:rPr sz="2800" spc="-5" dirty="0">
                <a:latin typeface="Caladea"/>
                <a:cs typeface="Caladea"/>
              </a:rPr>
              <a:t>can </a:t>
            </a:r>
            <a:r>
              <a:rPr sz="2800" dirty="0">
                <a:latin typeface="Caladea"/>
                <a:cs typeface="Caladea"/>
              </a:rPr>
              <a:t>also </a:t>
            </a:r>
            <a:r>
              <a:rPr sz="2800" spc="-15" dirty="0">
                <a:latin typeface="Caladea"/>
                <a:cs typeface="Caladea"/>
              </a:rPr>
              <a:t>be </a:t>
            </a:r>
            <a:r>
              <a:rPr sz="2800" spc="-20" dirty="0">
                <a:latin typeface="Caladea"/>
                <a:cs typeface="Caladea"/>
              </a:rPr>
              <a:t>termed </a:t>
            </a:r>
            <a:r>
              <a:rPr sz="2800" dirty="0">
                <a:latin typeface="Caladea"/>
                <a:cs typeface="Caladea"/>
              </a:rPr>
              <a:t>as</a:t>
            </a:r>
            <a:r>
              <a:rPr sz="2800" spc="114" dirty="0">
                <a:latin typeface="Caladea"/>
                <a:cs typeface="Caladea"/>
              </a:rPr>
              <a:t> </a:t>
            </a:r>
            <a:r>
              <a:rPr sz="2800" spc="-10" dirty="0">
                <a:latin typeface="Caladea"/>
                <a:cs typeface="Caladea"/>
              </a:rPr>
              <a:t>micro-code.</a:t>
            </a:r>
            <a:endParaRPr sz="2800" dirty="0">
              <a:latin typeface="Caladea"/>
              <a:cs typeface="Caladea"/>
            </a:endParaRPr>
          </a:p>
          <a:p>
            <a:pPr>
              <a:lnSpc>
                <a:spcPct val="100000"/>
              </a:lnSpc>
            </a:pPr>
            <a:endParaRPr sz="2800" dirty="0">
              <a:latin typeface="Caladea"/>
              <a:cs typeface="Caladea"/>
            </a:endParaRPr>
          </a:p>
          <a:p>
            <a:pPr>
              <a:lnSpc>
                <a:spcPct val="100000"/>
              </a:lnSpc>
              <a:spcBef>
                <a:spcPts val="55"/>
              </a:spcBef>
            </a:pPr>
            <a:endParaRPr sz="2000" dirty="0">
              <a:latin typeface="Caladea"/>
              <a:cs typeface="Caladea"/>
            </a:endParaRPr>
          </a:p>
          <a:p>
            <a:pPr marL="12700">
              <a:lnSpc>
                <a:spcPct val="100000"/>
              </a:lnSpc>
              <a:tabLst>
                <a:tab pos="966469" algn="l"/>
                <a:tab pos="2091689" algn="l"/>
                <a:tab pos="3997325" algn="l"/>
                <a:tab pos="4491355" algn="l"/>
                <a:tab pos="5335905" algn="l"/>
                <a:tab pos="5692775" algn="l"/>
                <a:tab pos="6192520" algn="l"/>
                <a:tab pos="6830059" algn="l"/>
              </a:tabLst>
            </a:pPr>
            <a:r>
              <a:rPr sz="2800" spc="-5" dirty="0">
                <a:latin typeface="Caladea"/>
                <a:cs typeface="Caladea"/>
              </a:rPr>
              <a:t>Co</a:t>
            </a:r>
            <a:r>
              <a:rPr sz="2800" spc="-10" dirty="0">
                <a:latin typeface="Caladea"/>
                <a:cs typeface="Caladea"/>
              </a:rPr>
              <a:t>nt</a:t>
            </a:r>
            <a:r>
              <a:rPr sz="2800" spc="-45" dirty="0">
                <a:latin typeface="Caladea"/>
                <a:cs typeface="Caladea"/>
              </a:rPr>
              <a:t>r</a:t>
            </a:r>
            <a:r>
              <a:rPr sz="2800" spc="-5" dirty="0">
                <a:latin typeface="Caladea"/>
                <a:cs typeface="Caladea"/>
              </a:rPr>
              <a:t>ol</a:t>
            </a:r>
            <a:r>
              <a:rPr lang="en-US" sz="2800" spc="-5" dirty="0">
                <a:latin typeface="Caladea"/>
                <a:cs typeface="Caladea"/>
              </a:rPr>
              <a:t> </a:t>
            </a:r>
            <a:r>
              <a:rPr sz="2800" spc="-5" dirty="0">
                <a:latin typeface="Caladea"/>
                <a:cs typeface="Caladea"/>
              </a:rPr>
              <a:t>M</a:t>
            </a:r>
            <a:r>
              <a:rPr sz="2800" spc="-20" dirty="0">
                <a:latin typeface="Caladea"/>
                <a:cs typeface="Caladea"/>
              </a:rPr>
              <a:t>e</a:t>
            </a:r>
            <a:r>
              <a:rPr sz="2800" spc="10" dirty="0">
                <a:latin typeface="Caladea"/>
                <a:cs typeface="Caladea"/>
              </a:rPr>
              <a:t>m</a:t>
            </a:r>
            <a:r>
              <a:rPr sz="2800" spc="-5" dirty="0">
                <a:latin typeface="Caladea"/>
                <a:cs typeface="Caladea"/>
              </a:rPr>
              <a:t>o</a:t>
            </a:r>
            <a:r>
              <a:rPr sz="2800" spc="-20" dirty="0">
                <a:latin typeface="Caladea"/>
                <a:cs typeface="Caladea"/>
              </a:rPr>
              <a:t>r</a:t>
            </a:r>
            <a:r>
              <a:rPr sz="2800" spc="5" dirty="0">
                <a:latin typeface="Caladea"/>
                <a:cs typeface="Caladea"/>
              </a:rPr>
              <a:t>y</a:t>
            </a:r>
            <a:r>
              <a:rPr sz="2800" spc="-5" dirty="0">
                <a:latin typeface="Caladea"/>
                <a:cs typeface="Caladea"/>
              </a:rPr>
              <a:t>:</a:t>
            </a:r>
            <a:r>
              <a:rPr lang="en-US" sz="2800" spc="-5" dirty="0">
                <a:latin typeface="Caladea"/>
                <a:cs typeface="Caladea"/>
              </a:rPr>
              <a:t> </a:t>
            </a:r>
            <a:r>
              <a:rPr sz="2800" spc="-5" dirty="0">
                <a:latin typeface="Caladea"/>
                <a:cs typeface="Caladea"/>
              </a:rPr>
              <a:t>Mic</a:t>
            </a:r>
            <a:r>
              <a:rPr sz="2800" spc="-40" dirty="0">
                <a:latin typeface="Caladea"/>
                <a:cs typeface="Caladea"/>
              </a:rPr>
              <a:t>r</a:t>
            </a:r>
            <a:r>
              <a:rPr sz="2800" dirty="0">
                <a:latin typeface="Caladea"/>
                <a:cs typeface="Caladea"/>
              </a:rPr>
              <a:t>o-</a:t>
            </a:r>
            <a:r>
              <a:rPr sz="2800" spc="-10" dirty="0">
                <a:latin typeface="Caladea"/>
                <a:cs typeface="Caladea"/>
              </a:rPr>
              <a:t>p</a:t>
            </a:r>
            <a:r>
              <a:rPr sz="2800" spc="-20" dirty="0">
                <a:latin typeface="Caladea"/>
                <a:cs typeface="Caladea"/>
              </a:rPr>
              <a:t>r</a:t>
            </a:r>
            <a:r>
              <a:rPr sz="2800" spc="-5" dirty="0">
                <a:latin typeface="Caladea"/>
                <a:cs typeface="Caladea"/>
              </a:rPr>
              <a:t>og</a:t>
            </a:r>
            <a:r>
              <a:rPr sz="2800" spc="-45" dirty="0">
                <a:latin typeface="Caladea"/>
                <a:cs typeface="Caladea"/>
              </a:rPr>
              <a:t>r</a:t>
            </a:r>
            <a:r>
              <a:rPr sz="2800" dirty="0">
                <a:latin typeface="Caladea"/>
                <a:cs typeface="Caladea"/>
              </a:rPr>
              <a:t>a</a:t>
            </a:r>
            <a:r>
              <a:rPr sz="2800" spc="-10" dirty="0">
                <a:latin typeface="Caladea"/>
                <a:cs typeface="Caladea"/>
              </a:rPr>
              <a:t>m</a:t>
            </a:r>
            <a:r>
              <a:rPr sz="2800" spc="-5" dirty="0">
                <a:latin typeface="Caladea"/>
                <a:cs typeface="Caladea"/>
              </a:rPr>
              <a:t>s</a:t>
            </a:r>
            <a:r>
              <a:rPr lang="en-US" sz="2800" spc="-5" dirty="0">
                <a:latin typeface="Caladea"/>
                <a:cs typeface="Caladea"/>
              </a:rPr>
              <a:t> </a:t>
            </a:r>
            <a:r>
              <a:rPr sz="2800" dirty="0">
                <a:latin typeface="Caladea"/>
                <a:cs typeface="Caladea"/>
              </a:rPr>
              <a:t>a</a:t>
            </a:r>
            <a:r>
              <a:rPr sz="2800" spc="-40" dirty="0">
                <a:latin typeface="Caladea"/>
                <a:cs typeface="Caladea"/>
              </a:rPr>
              <a:t>r</a:t>
            </a:r>
            <a:r>
              <a:rPr sz="2800" spc="-5" dirty="0">
                <a:latin typeface="Caladea"/>
                <a:cs typeface="Caladea"/>
              </a:rPr>
              <a:t>e</a:t>
            </a:r>
            <a:r>
              <a:rPr lang="en-US" sz="2800" spc="-5" dirty="0">
                <a:latin typeface="Caladea"/>
                <a:cs typeface="Caladea"/>
              </a:rPr>
              <a:t> </a:t>
            </a:r>
            <a:r>
              <a:rPr sz="2800" spc="20" dirty="0">
                <a:latin typeface="Caladea"/>
                <a:cs typeface="Caladea"/>
              </a:rPr>
              <a:t>s</a:t>
            </a:r>
            <a:r>
              <a:rPr sz="2800" spc="-35" dirty="0">
                <a:latin typeface="Caladea"/>
                <a:cs typeface="Caladea"/>
              </a:rPr>
              <a:t>t</a:t>
            </a:r>
            <a:r>
              <a:rPr sz="2800" spc="-5" dirty="0">
                <a:latin typeface="Caladea"/>
                <a:cs typeface="Caladea"/>
              </a:rPr>
              <a:t>o</a:t>
            </a:r>
            <a:r>
              <a:rPr sz="2800" spc="-20" dirty="0">
                <a:latin typeface="Caladea"/>
                <a:cs typeface="Caladea"/>
              </a:rPr>
              <a:t>re</a:t>
            </a:r>
            <a:r>
              <a:rPr sz="2800" spc="-5" dirty="0">
                <a:latin typeface="Caladea"/>
                <a:cs typeface="Caladea"/>
              </a:rPr>
              <a:t>d</a:t>
            </a:r>
            <a:r>
              <a:rPr lang="en-US" sz="2800" spc="-5" dirty="0">
                <a:latin typeface="Caladea"/>
                <a:cs typeface="Caladea"/>
              </a:rPr>
              <a:t> </a:t>
            </a:r>
            <a:r>
              <a:rPr sz="2800" spc="-10" dirty="0">
                <a:latin typeface="Caladea"/>
                <a:cs typeface="Caladea"/>
              </a:rPr>
              <a:t>i</a:t>
            </a:r>
            <a:r>
              <a:rPr sz="2800" spc="-5" dirty="0">
                <a:latin typeface="Caladea"/>
                <a:cs typeface="Caladea"/>
              </a:rPr>
              <a:t>n</a:t>
            </a:r>
            <a:r>
              <a:rPr sz="2800" dirty="0">
                <a:latin typeface="Caladea"/>
                <a:cs typeface="Caladea"/>
              </a:rPr>
              <a:t>	</a:t>
            </a:r>
            <a:r>
              <a:rPr sz="2800" spc="-10" dirty="0">
                <a:latin typeface="Caladea"/>
                <a:cs typeface="Caladea"/>
              </a:rPr>
              <a:t>t</a:t>
            </a:r>
            <a:r>
              <a:rPr sz="2800" spc="15" dirty="0">
                <a:latin typeface="Caladea"/>
                <a:cs typeface="Caladea"/>
              </a:rPr>
              <a:t>h</a:t>
            </a:r>
            <a:r>
              <a:rPr sz="2800" spc="-5" dirty="0">
                <a:latin typeface="Caladea"/>
                <a:cs typeface="Caladea"/>
              </a:rPr>
              <a:t>e</a:t>
            </a:r>
            <a:r>
              <a:rPr sz="2800" dirty="0">
                <a:latin typeface="Caladea"/>
                <a:cs typeface="Caladea"/>
              </a:rPr>
              <a:t>	</a:t>
            </a:r>
            <a:r>
              <a:rPr sz="2800" spc="-40" dirty="0">
                <a:latin typeface="Caladea"/>
                <a:cs typeface="Caladea"/>
              </a:rPr>
              <a:t>r</a:t>
            </a:r>
            <a:r>
              <a:rPr sz="2800" spc="-20" dirty="0">
                <a:latin typeface="Caladea"/>
                <a:cs typeface="Caladea"/>
              </a:rPr>
              <a:t>e</a:t>
            </a:r>
            <a:r>
              <a:rPr sz="2800" dirty="0">
                <a:latin typeface="Caladea"/>
                <a:cs typeface="Caladea"/>
              </a:rPr>
              <a:t>a</a:t>
            </a:r>
            <a:r>
              <a:rPr sz="2800" spc="-5" dirty="0">
                <a:latin typeface="Caladea"/>
                <a:cs typeface="Caladea"/>
              </a:rPr>
              <a:t>d</a:t>
            </a:r>
            <a:r>
              <a:rPr lang="en-US" sz="2800" spc="-5" dirty="0">
                <a:latin typeface="Caladea"/>
                <a:cs typeface="Caladea"/>
              </a:rPr>
              <a:t>  </a:t>
            </a:r>
            <a:r>
              <a:rPr sz="2800" spc="-5" dirty="0">
                <a:latin typeface="Caladea"/>
                <a:cs typeface="Caladea"/>
              </a:rPr>
              <a:t>o</a:t>
            </a:r>
            <a:r>
              <a:rPr sz="2800" spc="-20" dirty="0">
                <a:latin typeface="Caladea"/>
                <a:cs typeface="Caladea"/>
              </a:rPr>
              <a:t>n</a:t>
            </a:r>
            <a:r>
              <a:rPr sz="2800" spc="-45" dirty="0">
                <a:latin typeface="Caladea"/>
                <a:cs typeface="Caladea"/>
              </a:rPr>
              <a:t>l</a:t>
            </a:r>
            <a:r>
              <a:rPr sz="2800" spc="-5" dirty="0">
                <a:latin typeface="Caladea"/>
                <a:cs typeface="Caladea"/>
              </a:rPr>
              <a:t>y</a:t>
            </a:r>
            <a:r>
              <a:rPr lang="en-US" sz="2800" spc="-5" dirty="0">
                <a:latin typeface="Caladea"/>
                <a:cs typeface="Caladea"/>
              </a:rPr>
              <a:t> </a:t>
            </a:r>
            <a:r>
              <a:rPr sz="2800" spc="-15" dirty="0">
                <a:latin typeface="Caladea"/>
                <a:cs typeface="Caladea"/>
              </a:rPr>
              <a:t>memory </a:t>
            </a:r>
            <a:r>
              <a:rPr sz="2800" spc="-10" dirty="0">
                <a:latin typeface="Caladea"/>
                <a:cs typeface="Caladea"/>
              </a:rPr>
              <a:t>(ROM). </a:t>
            </a:r>
            <a:r>
              <a:rPr sz="2800" spc="-5" dirty="0">
                <a:latin typeface="Caladea"/>
                <a:cs typeface="Caladea"/>
              </a:rPr>
              <a:t>That </a:t>
            </a:r>
            <a:r>
              <a:rPr sz="2800" spc="-15" dirty="0">
                <a:latin typeface="Caladea"/>
                <a:cs typeface="Caladea"/>
              </a:rPr>
              <a:t>memory </a:t>
            </a:r>
            <a:r>
              <a:rPr sz="2800" spc="-10" dirty="0">
                <a:latin typeface="Caladea"/>
                <a:cs typeface="Caladea"/>
              </a:rPr>
              <a:t>is </a:t>
            </a:r>
            <a:r>
              <a:rPr sz="2800" spc="-5" dirty="0">
                <a:latin typeface="Caladea"/>
                <a:cs typeface="Caladea"/>
              </a:rPr>
              <a:t>called </a:t>
            </a:r>
            <a:r>
              <a:rPr sz="2800" spc="-10" dirty="0">
                <a:latin typeface="Caladea"/>
                <a:cs typeface="Caladea"/>
              </a:rPr>
              <a:t>control</a:t>
            </a:r>
            <a:r>
              <a:rPr sz="2800" spc="135" dirty="0">
                <a:latin typeface="Caladea"/>
                <a:cs typeface="Caladea"/>
              </a:rPr>
              <a:t> </a:t>
            </a:r>
            <a:r>
              <a:rPr sz="2800" spc="-35" dirty="0">
                <a:latin typeface="Caladea"/>
                <a:cs typeface="Caladea"/>
              </a:rPr>
              <a:t>memory.</a:t>
            </a:r>
            <a:endParaRPr sz="2800" dirty="0">
              <a:latin typeface="Caladea"/>
              <a:cs typeface="Caladea"/>
            </a:endParaRPr>
          </a:p>
        </p:txBody>
      </p:sp>
      <p:sp>
        <p:nvSpPr>
          <p:cNvPr id="5" name="Footer Placeholder 4">
            <a:extLst>
              <a:ext uri="{FF2B5EF4-FFF2-40B4-BE49-F238E27FC236}">
                <a16:creationId xmlns:a16="http://schemas.microsoft.com/office/drawing/2014/main" id="{436DA43A-9770-4E2C-B858-CF844EAEFBF7}"/>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2013527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roduction of Control Unit and its Design - GeeksforGeeks">
            <a:extLst>
              <a:ext uri="{FF2B5EF4-FFF2-40B4-BE49-F238E27FC236}">
                <a16:creationId xmlns:a16="http://schemas.microsoft.com/office/drawing/2014/main" id="{79A524D7-3DD4-4267-8304-DD0E6F87F7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187" y="664283"/>
            <a:ext cx="9531626" cy="5370757"/>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0B96273D-BDC3-4FE7-90F7-6162650FF54A}"/>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2027196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ntroduction of Control Unit and its Design - GeeksforGeeks">
            <a:extLst>
              <a:ext uri="{FF2B5EF4-FFF2-40B4-BE49-F238E27FC236}">
                <a16:creationId xmlns:a16="http://schemas.microsoft.com/office/drawing/2014/main" id="{5476310A-95B2-49FF-BF92-D5E5D413E5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0309" y="552088"/>
            <a:ext cx="9755256" cy="5753823"/>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A0B67D76-8C92-443C-8C8B-2E3440AE648A}"/>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1368826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6A38736B-2044-413A-A835-3E48073C96F7}"/>
              </a:ext>
            </a:extLst>
          </p:cNvPr>
          <p:cNvSpPr>
            <a:spLocks noGrp="1"/>
          </p:cNvSpPr>
          <p:nvPr>
            <p:ph idx="1"/>
          </p:nvPr>
        </p:nvSpPr>
        <p:spPr>
          <a:xfrm>
            <a:off x="652669" y="1043747"/>
            <a:ext cx="10515600" cy="4351338"/>
          </a:xfrm>
        </p:spPr>
        <p:txBody>
          <a:bodyPr>
            <a:normAutofit fontScale="92500" lnSpcReduction="10000"/>
          </a:bodyPr>
          <a:lstStyle/>
          <a:p>
            <a:pPr algn="just"/>
            <a:r>
              <a:rPr lang="en-US" sz="2400" dirty="0"/>
              <a:t>Control Memory: A ROM memory that is part of control unit.</a:t>
            </a:r>
          </a:p>
          <a:p>
            <a:pPr algn="just"/>
            <a:r>
              <a:rPr lang="en-US" sz="2400" dirty="0"/>
              <a:t>Each word in control memory, called control word, stores binary control variables.</a:t>
            </a:r>
          </a:p>
          <a:p>
            <a:pPr algn="just"/>
            <a:r>
              <a:rPr lang="en-US" sz="2400" dirty="0"/>
              <a:t>Each word in control memory contains a microinstruction </a:t>
            </a:r>
          </a:p>
          <a:p>
            <a:pPr algn="just"/>
            <a:r>
              <a:rPr lang="en-US" sz="2400" dirty="0"/>
              <a:t>A microinstruction specifies one or more micro-operations. </a:t>
            </a:r>
          </a:p>
          <a:p>
            <a:pPr algn="just"/>
            <a:r>
              <a:rPr lang="en-US" sz="2400" dirty="0"/>
              <a:t>A sequence of microinstructions constitutes a microprogram.</a:t>
            </a:r>
          </a:p>
          <a:p>
            <a:pPr algn="just"/>
            <a:r>
              <a:rPr lang="en-US" sz="2400" dirty="0"/>
              <a:t>Each control word contains signals to activate one or more micro-operations</a:t>
            </a:r>
          </a:p>
          <a:p>
            <a:pPr algn="just"/>
            <a:r>
              <a:rPr lang="en-US" sz="2400" dirty="0"/>
              <a:t>Microinstructions are retrieved in sequence and executed to activate one or more micro-operations.</a:t>
            </a:r>
            <a:endParaRPr lang="en-IN" sz="2400" dirty="0"/>
          </a:p>
        </p:txBody>
      </p:sp>
      <p:sp>
        <p:nvSpPr>
          <p:cNvPr id="5" name="Footer Placeholder 4">
            <a:extLst>
              <a:ext uri="{FF2B5EF4-FFF2-40B4-BE49-F238E27FC236}">
                <a16:creationId xmlns:a16="http://schemas.microsoft.com/office/drawing/2014/main" id="{31CEC1DD-68A1-4A6D-8D5D-35B99F7D4E2D}"/>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2356899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a:extLst>
              <a:ext uri="{FF2B5EF4-FFF2-40B4-BE49-F238E27FC236}">
                <a16:creationId xmlns:a16="http://schemas.microsoft.com/office/drawing/2014/main" id="{F9659AE4-1C62-4579-A50A-8E9D9AB2B01F}"/>
              </a:ext>
            </a:extLst>
          </p:cNvPr>
          <p:cNvSpPr txBox="1"/>
          <p:nvPr/>
        </p:nvSpPr>
        <p:spPr>
          <a:xfrm>
            <a:off x="897366" y="1729817"/>
            <a:ext cx="10512756" cy="3398366"/>
          </a:xfrm>
          <a:prstGeom prst="rect">
            <a:avLst/>
          </a:prstGeom>
        </p:spPr>
        <p:txBody>
          <a:bodyPr vert="horz" wrap="square" lIns="0" tIns="12700" rIns="0" bIns="0" rtlCol="0">
            <a:spAutoFit/>
          </a:bodyPr>
          <a:lstStyle/>
          <a:p>
            <a:pPr marL="355600" marR="151130" indent="-342900">
              <a:lnSpc>
                <a:spcPct val="100000"/>
              </a:lnSpc>
              <a:spcBef>
                <a:spcPts val="100"/>
              </a:spcBef>
              <a:buSzPct val="94444"/>
              <a:buFont typeface="Arial" panose="020B0604020202020204" pitchFamily="34" charset="0"/>
              <a:buChar char="•"/>
              <a:tabLst>
                <a:tab pos="217170" algn="l"/>
              </a:tabLst>
            </a:pPr>
            <a:r>
              <a:rPr sz="2000" spc="-10" dirty="0">
                <a:latin typeface="Arial"/>
                <a:cs typeface="Arial"/>
              </a:rPr>
              <a:t>The </a:t>
            </a:r>
            <a:r>
              <a:rPr sz="2000" dirty="0">
                <a:latin typeface="Arial"/>
                <a:cs typeface="Arial"/>
              </a:rPr>
              <a:t>address of micro-instruction that is to be </a:t>
            </a:r>
            <a:r>
              <a:rPr sz="2000" spc="-5" dirty="0">
                <a:latin typeface="Arial"/>
                <a:cs typeface="Arial"/>
              </a:rPr>
              <a:t>executed </a:t>
            </a:r>
            <a:r>
              <a:rPr sz="2000" dirty="0">
                <a:latin typeface="Arial"/>
                <a:cs typeface="Arial"/>
              </a:rPr>
              <a:t>is stored in</a:t>
            </a:r>
            <a:r>
              <a:rPr sz="2000" spc="-155" dirty="0">
                <a:latin typeface="Arial"/>
                <a:cs typeface="Arial"/>
              </a:rPr>
              <a:t> </a:t>
            </a:r>
            <a:r>
              <a:rPr sz="2000" dirty="0">
                <a:latin typeface="Arial"/>
                <a:cs typeface="Arial"/>
              </a:rPr>
              <a:t>the  control address register</a:t>
            </a:r>
            <a:r>
              <a:rPr sz="2000" spc="-145" dirty="0">
                <a:latin typeface="Arial"/>
                <a:cs typeface="Arial"/>
              </a:rPr>
              <a:t> </a:t>
            </a:r>
            <a:r>
              <a:rPr sz="2000" spc="-5" dirty="0">
                <a:latin typeface="Arial"/>
                <a:cs typeface="Arial"/>
              </a:rPr>
              <a:t>(CAR).</a:t>
            </a:r>
            <a:endParaRPr sz="2000" dirty="0">
              <a:latin typeface="Arial"/>
              <a:cs typeface="Arial"/>
            </a:endParaRPr>
          </a:p>
          <a:p>
            <a:pPr marL="342900" indent="-342900">
              <a:lnSpc>
                <a:spcPct val="100000"/>
              </a:lnSpc>
              <a:spcBef>
                <a:spcPts val="30"/>
              </a:spcBef>
              <a:buFont typeface="Arial" panose="020B0604020202020204" pitchFamily="34" charset="0"/>
              <a:buChar char="•"/>
            </a:pPr>
            <a:endParaRPr sz="2000" dirty="0">
              <a:latin typeface="Arial"/>
              <a:cs typeface="Arial"/>
            </a:endParaRPr>
          </a:p>
          <a:p>
            <a:pPr marL="525780" indent="-342900">
              <a:lnSpc>
                <a:spcPct val="100000"/>
              </a:lnSpc>
              <a:spcBef>
                <a:spcPts val="5"/>
              </a:spcBef>
              <a:buFont typeface="Arial" panose="020B0604020202020204" pitchFamily="34" charset="0"/>
              <a:buChar char="•"/>
            </a:pPr>
            <a:r>
              <a:rPr sz="2000" dirty="0">
                <a:latin typeface="Arial"/>
                <a:cs typeface="Arial"/>
              </a:rPr>
              <a:t>Micro-instruction corresponding to the address stored in </a:t>
            </a:r>
            <a:r>
              <a:rPr sz="2000" spc="-5" dirty="0">
                <a:latin typeface="Arial"/>
                <a:cs typeface="Arial"/>
              </a:rPr>
              <a:t>CAR </a:t>
            </a:r>
            <a:r>
              <a:rPr sz="2000" dirty="0">
                <a:latin typeface="Arial"/>
                <a:cs typeface="Arial"/>
              </a:rPr>
              <a:t>is</a:t>
            </a:r>
            <a:r>
              <a:rPr sz="2000" spc="-200" dirty="0">
                <a:latin typeface="Arial"/>
                <a:cs typeface="Arial"/>
              </a:rPr>
              <a:t> </a:t>
            </a:r>
            <a:r>
              <a:rPr sz="2000" dirty="0">
                <a:latin typeface="Arial"/>
                <a:cs typeface="Arial"/>
              </a:rPr>
              <a:t>fetched</a:t>
            </a:r>
          </a:p>
          <a:p>
            <a:pPr marL="12700">
              <a:lnSpc>
                <a:spcPct val="100000"/>
              </a:lnSpc>
            </a:pPr>
            <a:r>
              <a:rPr lang="en-US" sz="2000" dirty="0">
                <a:latin typeface="Arial"/>
                <a:cs typeface="Arial"/>
              </a:rPr>
              <a:t>        </a:t>
            </a:r>
            <a:r>
              <a:rPr sz="2000" dirty="0">
                <a:latin typeface="Arial"/>
                <a:cs typeface="Arial"/>
              </a:rPr>
              <a:t>from control memory and is stored in the control data register</a:t>
            </a:r>
            <a:r>
              <a:rPr sz="2000" spc="-325" dirty="0">
                <a:latin typeface="Arial"/>
                <a:cs typeface="Arial"/>
              </a:rPr>
              <a:t> </a:t>
            </a:r>
            <a:r>
              <a:rPr sz="2000" spc="-5" dirty="0">
                <a:latin typeface="Arial"/>
                <a:cs typeface="Arial"/>
              </a:rPr>
              <a:t>(CDR).</a:t>
            </a:r>
            <a:endParaRPr sz="2000" dirty="0">
              <a:latin typeface="Arial"/>
              <a:cs typeface="Arial"/>
            </a:endParaRPr>
          </a:p>
          <a:p>
            <a:pPr marL="342900" indent="-342900">
              <a:lnSpc>
                <a:spcPct val="100000"/>
              </a:lnSpc>
              <a:spcBef>
                <a:spcPts val="35"/>
              </a:spcBef>
              <a:buFont typeface="Arial" panose="020B0604020202020204" pitchFamily="34" charset="0"/>
              <a:buChar char="•"/>
            </a:pPr>
            <a:endParaRPr sz="2000" dirty="0">
              <a:latin typeface="Arial"/>
              <a:cs typeface="Arial"/>
            </a:endParaRPr>
          </a:p>
          <a:p>
            <a:pPr marL="525780" indent="-342900">
              <a:lnSpc>
                <a:spcPct val="100000"/>
              </a:lnSpc>
              <a:buFont typeface="Arial" panose="020B0604020202020204" pitchFamily="34" charset="0"/>
              <a:buChar char="•"/>
            </a:pPr>
            <a:r>
              <a:rPr sz="2000" spc="-5" dirty="0">
                <a:latin typeface="Arial"/>
                <a:cs typeface="Arial"/>
              </a:rPr>
              <a:t>This </a:t>
            </a:r>
            <a:r>
              <a:rPr sz="2000" dirty="0">
                <a:latin typeface="Arial"/>
                <a:cs typeface="Arial"/>
              </a:rPr>
              <a:t>micro-instruction contains control </a:t>
            </a:r>
            <a:r>
              <a:rPr sz="2000" spc="-10" dirty="0">
                <a:latin typeface="Arial"/>
                <a:cs typeface="Arial"/>
              </a:rPr>
              <a:t>word </a:t>
            </a:r>
            <a:r>
              <a:rPr sz="2000" dirty="0">
                <a:latin typeface="Arial"/>
                <a:cs typeface="Arial"/>
              </a:rPr>
              <a:t>to </a:t>
            </a:r>
            <a:r>
              <a:rPr sz="2000" spc="-5" dirty="0">
                <a:latin typeface="Arial"/>
                <a:cs typeface="Arial"/>
              </a:rPr>
              <a:t>execute </a:t>
            </a:r>
            <a:r>
              <a:rPr sz="2000" dirty="0">
                <a:latin typeface="Arial"/>
                <a:cs typeface="Arial"/>
              </a:rPr>
              <a:t>one or</a:t>
            </a:r>
            <a:r>
              <a:rPr sz="2000" spc="-114" dirty="0">
                <a:latin typeface="Arial"/>
                <a:cs typeface="Arial"/>
              </a:rPr>
              <a:t> </a:t>
            </a:r>
            <a:r>
              <a:rPr sz="2000" dirty="0">
                <a:latin typeface="Arial"/>
                <a:cs typeface="Arial"/>
              </a:rPr>
              <a:t>more</a:t>
            </a:r>
          </a:p>
          <a:p>
            <a:pPr marL="12700">
              <a:lnSpc>
                <a:spcPct val="100000"/>
              </a:lnSpc>
            </a:pPr>
            <a:r>
              <a:rPr lang="en-US" sz="2000" dirty="0">
                <a:latin typeface="Arial"/>
                <a:cs typeface="Arial"/>
              </a:rPr>
              <a:t>        </a:t>
            </a:r>
            <a:r>
              <a:rPr sz="2000" dirty="0">
                <a:latin typeface="Arial"/>
                <a:cs typeface="Arial"/>
              </a:rPr>
              <a:t>micro-operations.</a:t>
            </a:r>
          </a:p>
          <a:p>
            <a:pPr marL="342900" indent="-342900">
              <a:lnSpc>
                <a:spcPct val="100000"/>
              </a:lnSpc>
              <a:spcBef>
                <a:spcPts val="35"/>
              </a:spcBef>
              <a:buFont typeface="Arial" panose="020B0604020202020204" pitchFamily="34" charset="0"/>
              <a:buChar char="•"/>
            </a:pPr>
            <a:endParaRPr sz="2000" dirty="0">
              <a:latin typeface="Arial"/>
              <a:cs typeface="Arial"/>
            </a:endParaRPr>
          </a:p>
          <a:p>
            <a:pPr marL="525780" indent="-342900">
              <a:lnSpc>
                <a:spcPct val="100000"/>
              </a:lnSpc>
              <a:buFont typeface="Arial" panose="020B0604020202020204" pitchFamily="34" charset="0"/>
              <a:buChar char="•"/>
            </a:pPr>
            <a:r>
              <a:rPr sz="2000" dirty="0">
                <a:latin typeface="Arial"/>
                <a:cs typeface="Arial"/>
              </a:rPr>
              <a:t>After the </a:t>
            </a:r>
            <a:r>
              <a:rPr sz="2000" spc="-5" dirty="0">
                <a:latin typeface="Arial"/>
                <a:cs typeface="Arial"/>
              </a:rPr>
              <a:t>execution </a:t>
            </a:r>
            <a:r>
              <a:rPr sz="2000" dirty="0">
                <a:latin typeface="Arial"/>
                <a:cs typeface="Arial"/>
              </a:rPr>
              <a:t>of all micro-operations of micro-instruction,</a:t>
            </a:r>
            <a:r>
              <a:rPr sz="2000" spc="-250" dirty="0">
                <a:latin typeface="Arial"/>
                <a:cs typeface="Arial"/>
              </a:rPr>
              <a:t> </a:t>
            </a:r>
            <a:r>
              <a:rPr sz="2000" dirty="0">
                <a:latin typeface="Arial"/>
                <a:cs typeface="Arial"/>
              </a:rPr>
              <a:t>the</a:t>
            </a:r>
          </a:p>
          <a:p>
            <a:pPr marL="12700">
              <a:lnSpc>
                <a:spcPct val="100000"/>
              </a:lnSpc>
            </a:pPr>
            <a:r>
              <a:rPr lang="en-US" sz="2000" dirty="0">
                <a:latin typeface="Arial"/>
                <a:cs typeface="Arial"/>
              </a:rPr>
              <a:t>        </a:t>
            </a:r>
            <a:r>
              <a:rPr sz="2000" dirty="0">
                <a:latin typeface="Arial"/>
                <a:cs typeface="Arial"/>
              </a:rPr>
              <a:t>address of </a:t>
            </a:r>
            <a:r>
              <a:rPr sz="2000" spc="-10" dirty="0">
                <a:latin typeface="Arial"/>
                <a:cs typeface="Arial"/>
              </a:rPr>
              <a:t>next </a:t>
            </a:r>
            <a:r>
              <a:rPr sz="2000" dirty="0">
                <a:latin typeface="Arial"/>
                <a:cs typeface="Arial"/>
              </a:rPr>
              <a:t>micro-instruction is</a:t>
            </a:r>
            <a:r>
              <a:rPr sz="2000" spc="-130" dirty="0">
                <a:latin typeface="Arial"/>
                <a:cs typeface="Arial"/>
              </a:rPr>
              <a:t> </a:t>
            </a:r>
            <a:r>
              <a:rPr sz="2000" dirty="0">
                <a:latin typeface="Arial"/>
                <a:cs typeface="Arial"/>
              </a:rPr>
              <a:t>located.</a:t>
            </a:r>
          </a:p>
        </p:txBody>
      </p:sp>
      <p:sp>
        <p:nvSpPr>
          <p:cNvPr id="5" name="Footer Placeholder 4">
            <a:extLst>
              <a:ext uri="{FF2B5EF4-FFF2-40B4-BE49-F238E27FC236}">
                <a16:creationId xmlns:a16="http://schemas.microsoft.com/office/drawing/2014/main" id="{54B50AEB-61D0-4DE0-BEFF-BEC0A8E64069}"/>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3932255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4DFBF2D-2E18-4121-BFAF-D754FD4C1975}"/>
              </a:ext>
            </a:extLst>
          </p:cNvPr>
          <p:cNvSpPr>
            <a:spLocks noGrp="1"/>
          </p:cNvSpPr>
          <p:nvPr>
            <p:ph type="title"/>
          </p:nvPr>
        </p:nvSpPr>
        <p:spPr>
          <a:xfrm>
            <a:off x="838200" y="616916"/>
            <a:ext cx="10515600" cy="1357658"/>
          </a:xfrm>
        </p:spPr>
        <p:txBody>
          <a:bodyPr>
            <a:normAutofit/>
          </a:bodyPr>
          <a:lstStyle/>
          <a:p>
            <a:r>
              <a:rPr lang="en-US" sz="5400" b="1" dirty="0"/>
              <a:t>Structure of a micro-instruction</a:t>
            </a:r>
            <a:endParaRPr lang="en-IN" sz="5400" b="1" dirty="0"/>
          </a:p>
        </p:txBody>
      </p:sp>
      <p:sp>
        <p:nvSpPr>
          <p:cNvPr id="5" name="Content Placeholder 2">
            <a:extLst>
              <a:ext uri="{FF2B5EF4-FFF2-40B4-BE49-F238E27FC236}">
                <a16:creationId xmlns:a16="http://schemas.microsoft.com/office/drawing/2014/main" id="{136925C8-C629-4D61-AEA6-517F774B4D96}"/>
              </a:ext>
            </a:extLst>
          </p:cNvPr>
          <p:cNvSpPr>
            <a:spLocks noGrp="1"/>
          </p:cNvSpPr>
          <p:nvPr>
            <p:ph idx="1"/>
          </p:nvPr>
        </p:nvSpPr>
        <p:spPr>
          <a:xfrm>
            <a:off x="838200" y="1971845"/>
            <a:ext cx="10515600" cy="3839382"/>
          </a:xfrm>
        </p:spPr>
        <p:txBody>
          <a:bodyPr>
            <a:normAutofit/>
          </a:bodyPr>
          <a:lstStyle/>
          <a:p>
            <a:pPr algn="just"/>
            <a:r>
              <a:rPr lang="en-US" sz="2000" b="1" dirty="0"/>
              <a:t>Control field holds the control information (may or may not be encoded) required to issue control signals.</a:t>
            </a:r>
          </a:p>
          <a:p>
            <a:pPr algn="just"/>
            <a:r>
              <a:rPr lang="en-US" sz="2000" b="1" dirty="0"/>
              <a:t>Condition code allows conditional branching by specifying the external conditions (status bits) that must be met.</a:t>
            </a:r>
          </a:p>
          <a:p>
            <a:pPr algn="just"/>
            <a:r>
              <a:rPr lang="en-US" sz="2000" b="1" dirty="0"/>
              <a:t>Branch address specifies the address of the next instruction to execute  if the branch condition is met</a:t>
            </a:r>
          </a:p>
        </p:txBody>
      </p:sp>
      <p:graphicFrame>
        <p:nvGraphicFramePr>
          <p:cNvPr id="6" name="Table 5">
            <a:extLst>
              <a:ext uri="{FF2B5EF4-FFF2-40B4-BE49-F238E27FC236}">
                <a16:creationId xmlns:a16="http://schemas.microsoft.com/office/drawing/2014/main" id="{3AF2DC2E-C7A2-44C1-8D9C-3310B38A17CE}"/>
              </a:ext>
            </a:extLst>
          </p:cNvPr>
          <p:cNvGraphicFramePr>
            <a:graphicFrameLocks noGrp="1"/>
          </p:cNvGraphicFramePr>
          <p:nvPr>
            <p:extLst>
              <p:ext uri="{D42A27DB-BD31-4B8C-83A1-F6EECF244321}">
                <p14:modId xmlns:p14="http://schemas.microsoft.com/office/powerpoint/2010/main" val="3416863462"/>
              </p:ext>
            </p:extLst>
          </p:nvPr>
        </p:nvGraphicFramePr>
        <p:xfrm>
          <a:off x="2721915" y="4681644"/>
          <a:ext cx="6275763" cy="745270"/>
        </p:xfrm>
        <a:graphic>
          <a:graphicData uri="http://schemas.openxmlformats.org/drawingml/2006/table">
            <a:tbl>
              <a:tblPr firstRow="1" firstCol="1" bandRow="1">
                <a:tableStyleId>{5C22544A-7EE6-4342-B048-85BDC9FD1C3A}</a:tableStyleId>
              </a:tblPr>
              <a:tblGrid>
                <a:gridCol w="1625323">
                  <a:extLst>
                    <a:ext uri="{9D8B030D-6E8A-4147-A177-3AD203B41FA5}">
                      <a16:colId xmlns:a16="http://schemas.microsoft.com/office/drawing/2014/main" val="516307449"/>
                    </a:ext>
                  </a:extLst>
                </a:gridCol>
                <a:gridCol w="2558056">
                  <a:extLst>
                    <a:ext uri="{9D8B030D-6E8A-4147-A177-3AD203B41FA5}">
                      <a16:colId xmlns:a16="http://schemas.microsoft.com/office/drawing/2014/main" val="3443336761"/>
                    </a:ext>
                  </a:extLst>
                </a:gridCol>
                <a:gridCol w="2092384">
                  <a:extLst>
                    <a:ext uri="{9D8B030D-6E8A-4147-A177-3AD203B41FA5}">
                      <a16:colId xmlns:a16="http://schemas.microsoft.com/office/drawing/2014/main" val="3165310031"/>
                    </a:ext>
                  </a:extLst>
                </a:gridCol>
              </a:tblGrid>
              <a:tr h="745270">
                <a:tc>
                  <a:txBody>
                    <a:bodyPr/>
                    <a:lstStyle/>
                    <a:p>
                      <a:pPr marL="0" marR="0" algn="ctr">
                        <a:lnSpc>
                          <a:spcPct val="107000"/>
                        </a:lnSpc>
                        <a:spcBef>
                          <a:spcPts val="0"/>
                        </a:spcBef>
                        <a:spcAft>
                          <a:spcPts val="0"/>
                        </a:spcAft>
                      </a:pPr>
                      <a:r>
                        <a:rPr lang="en-IN" sz="1100" b="0" dirty="0">
                          <a:effectLst/>
                        </a:rPr>
                        <a:t>Control field </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b="0" dirty="0">
                          <a:effectLst/>
                        </a:rPr>
                        <a:t>Condition code</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b="0" dirty="0">
                          <a:effectLst/>
                        </a:rPr>
                        <a:t>Branch address</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61828792"/>
                  </a:ext>
                </a:extLst>
              </a:tr>
            </a:tbl>
          </a:graphicData>
        </a:graphic>
      </p:graphicFrame>
      <p:sp>
        <p:nvSpPr>
          <p:cNvPr id="7" name="Footer Placeholder 6">
            <a:extLst>
              <a:ext uri="{FF2B5EF4-FFF2-40B4-BE49-F238E27FC236}">
                <a16:creationId xmlns:a16="http://schemas.microsoft.com/office/drawing/2014/main" id="{71817E37-C8D0-46CA-B7DA-9453AA38CF46}"/>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22389967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FA1ECFC-5BE5-4F9F-BE87-C5758327D124}"/>
              </a:ext>
            </a:extLst>
          </p:cNvPr>
          <p:cNvSpPr>
            <a:spLocks noGrp="1"/>
          </p:cNvSpPr>
          <p:nvPr>
            <p:ph type="title"/>
          </p:nvPr>
        </p:nvSpPr>
        <p:spPr>
          <a:xfrm>
            <a:off x="930965" y="563907"/>
            <a:ext cx="10515600" cy="1325563"/>
          </a:xfrm>
        </p:spPr>
        <p:txBody>
          <a:bodyPr>
            <a:normAutofit/>
          </a:bodyPr>
          <a:lstStyle/>
          <a:p>
            <a:r>
              <a:rPr lang="en-US" sz="3600" b="1" dirty="0"/>
              <a:t>Microprogrammed Control Unit Architecture</a:t>
            </a:r>
            <a:endParaRPr lang="en-IN" sz="3600" b="1" dirty="0"/>
          </a:p>
        </p:txBody>
      </p:sp>
      <p:pic>
        <p:nvPicPr>
          <p:cNvPr id="5" name="Content Placeholder 4">
            <a:extLst>
              <a:ext uri="{FF2B5EF4-FFF2-40B4-BE49-F238E27FC236}">
                <a16:creationId xmlns:a16="http://schemas.microsoft.com/office/drawing/2014/main" id="{A11FF49B-CFCD-4BC8-BA36-CB58626253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7174" y="1683702"/>
            <a:ext cx="5979476" cy="4351338"/>
          </a:xfrm>
        </p:spPr>
      </p:pic>
      <p:sp>
        <p:nvSpPr>
          <p:cNvPr id="6" name="Footer Placeholder 5">
            <a:extLst>
              <a:ext uri="{FF2B5EF4-FFF2-40B4-BE49-F238E27FC236}">
                <a16:creationId xmlns:a16="http://schemas.microsoft.com/office/drawing/2014/main" id="{C33BE600-E6A0-4B1B-A9CC-673269B20ADB}"/>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592648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E5B71E0-29CD-4877-9F46-80253151EDF3}"/>
              </a:ext>
            </a:extLst>
          </p:cNvPr>
          <p:cNvSpPr>
            <a:spLocks noGrp="1"/>
          </p:cNvSpPr>
          <p:nvPr>
            <p:ph type="title"/>
          </p:nvPr>
        </p:nvSpPr>
        <p:spPr>
          <a:xfrm>
            <a:off x="838200" y="365125"/>
            <a:ext cx="10515600" cy="1325563"/>
          </a:xfrm>
        </p:spPr>
        <p:txBody>
          <a:bodyPr>
            <a:noAutofit/>
          </a:bodyPr>
          <a:lstStyle/>
          <a:p>
            <a:r>
              <a:rPr lang="en-US" sz="5400" b="1" dirty="0"/>
              <a:t>Methods of Microprogramming</a:t>
            </a:r>
            <a:endParaRPr lang="en-IN" sz="5400" b="1" dirty="0"/>
          </a:p>
        </p:txBody>
      </p:sp>
      <p:sp>
        <p:nvSpPr>
          <p:cNvPr id="5" name="Content Placeholder 2">
            <a:extLst>
              <a:ext uri="{FF2B5EF4-FFF2-40B4-BE49-F238E27FC236}">
                <a16:creationId xmlns:a16="http://schemas.microsoft.com/office/drawing/2014/main" id="{3FFDFD96-9952-4B8E-AE02-CA7C676B464D}"/>
              </a:ext>
            </a:extLst>
          </p:cNvPr>
          <p:cNvSpPr>
            <a:spLocks noGrp="1"/>
          </p:cNvSpPr>
          <p:nvPr>
            <p:ph idx="1"/>
          </p:nvPr>
        </p:nvSpPr>
        <p:spPr>
          <a:xfrm>
            <a:off x="838200" y="1825625"/>
            <a:ext cx="10515600" cy="4351338"/>
          </a:xfrm>
        </p:spPr>
        <p:txBody>
          <a:bodyPr>
            <a:normAutofit/>
          </a:bodyPr>
          <a:lstStyle/>
          <a:p>
            <a:pPr algn="just"/>
            <a:r>
              <a:rPr lang="en-US" sz="2000" b="1" dirty="0"/>
              <a:t>Microprogramming Method Classification:</a:t>
            </a:r>
          </a:p>
          <a:p>
            <a:pPr lvl="1" algn="just"/>
            <a:r>
              <a:rPr lang="en-US" sz="1800" b="1" dirty="0"/>
              <a:t>Based on the organization of control information in micro-instruction:</a:t>
            </a:r>
            <a:endParaRPr lang="en-IN" sz="1800" b="1" dirty="0"/>
          </a:p>
          <a:p>
            <a:pPr marL="914400" lvl="1" indent="-457200" algn="just">
              <a:buFont typeface="+mj-lt"/>
              <a:buAutoNum type="arabicPeriod"/>
            </a:pPr>
            <a:r>
              <a:rPr lang="en-IN" sz="1800" b="1" dirty="0"/>
              <a:t>Horizontal Microprogramming</a:t>
            </a:r>
          </a:p>
          <a:p>
            <a:pPr marL="914400" lvl="1" indent="-457200" algn="just">
              <a:buFont typeface="+mj-lt"/>
              <a:buAutoNum type="arabicPeriod"/>
            </a:pPr>
            <a:r>
              <a:rPr lang="en-IN" sz="1800" b="1" dirty="0"/>
              <a:t>Vertical Microprogramming</a:t>
            </a:r>
          </a:p>
          <a:p>
            <a:pPr marL="914400" lvl="1" indent="-457200" algn="just">
              <a:buFont typeface="+mj-lt"/>
              <a:buAutoNum type="arabicPeriod"/>
            </a:pPr>
            <a:endParaRPr lang="en-IN" sz="1800" b="1" dirty="0"/>
          </a:p>
          <a:p>
            <a:pPr algn="just"/>
            <a:r>
              <a:rPr lang="en-IN" sz="2000" b="1" dirty="0"/>
              <a:t>Design Goals:</a:t>
            </a:r>
          </a:p>
          <a:p>
            <a:pPr lvl="1" algn="just"/>
            <a:r>
              <a:rPr lang="en-IN" sz="1800" b="1" dirty="0"/>
              <a:t>Reduce Cost</a:t>
            </a:r>
          </a:p>
          <a:p>
            <a:pPr lvl="2" algn="just"/>
            <a:r>
              <a:rPr lang="en-IN" sz="1800" b="1" dirty="0"/>
              <a:t>Reduce size of control memory -&gt; reducing size of microinstructions</a:t>
            </a:r>
          </a:p>
          <a:p>
            <a:pPr lvl="1" algn="just"/>
            <a:r>
              <a:rPr lang="en-IN" sz="1800" b="1" dirty="0"/>
              <a:t>Increase Efficiency</a:t>
            </a:r>
          </a:p>
          <a:p>
            <a:pPr lvl="2" algn="just"/>
            <a:r>
              <a:rPr lang="en-IN" sz="1800" b="1" dirty="0"/>
              <a:t>Degree of parallelism in micro-operation activation</a:t>
            </a:r>
            <a:endParaRPr lang="en-US" sz="1800" b="1" dirty="0"/>
          </a:p>
        </p:txBody>
      </p:sp>
      <p:sp>
        <p:nvSpPr>
          <p:cNvPr id="6" name="Footer Placeholder 5">
            <a:extLst>
              <a:ext uri="{FF2B5EF4-FFF2-40B4-BE49-F238E27FC236}">
                <a16:creationId xmlns:a16="http://schemas.microsoft.com/office/drawing/2014/main" id="{E14BA46C-6F19-4F65-8771-4B6D975E62DA}"/>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415393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5E0941-E98A-410B-9F46-8BBCCC20BB55}"/>
              </a:ext>
            </a:extLst>
          </p:cNvPr>
          <p:cNvSpPr txBox="1"/>
          <p:nvPr/>
        </p:nvSpPr>
        <p:spPr>
          <a:xfrm>
            <a:off x="1258956" y="2070797"/>
            <a:ext cx="6096000" cy="2246769"/>
          </a:xfrm>
          <a:prstGeom prst="rect">
            <a:avLst/>
          </a:prstGeom>
          <a:noFill/>
        </p:spPr>
        <p:txBody>
          <a:bodyPr wrap="square">
            <a:spAutoFit/>
          </a:bodyPr>
          <a:lstStyle/>
          <a:p>
            <a:pPr marL="514350" indent="-514350">
              <a:buFont typeface="+mj-lt"/>
              <a:buAutoNum type="arabicPeriod"/>
            </a:pPr>
            <a:r>
              <a:rPr lang="en-US" sz="2800" b="1" dirty="0"/>
              <a:t>Introduction to Control Unit</a:t>
            </a:r>
          </a:p>
          <a:p>
            <a:pPr marL="514350" indent="-514350">
              <a:buFont typeface="+mj-lt"/>
              <a:buAutoNum type="arabicPeriod"/>
            </a:pPr>
            <a:r>
              <a:rPr lang="en-US" sz="2800" b="1" dirty="0"/>
              <a:t>Hardwired Control Unit</a:t>
            </a:r>
          </a:p>
          <a:p>
            <a:pPr marL="514350" indent="-514350">
              <a:buFont typeface="+mj-lt"/>
              <a:buAutoNum type="arabicPeriod"/>
            </a:pPr>
            <a:r>
              <a:rPr lang="en-US" sz="2800" b="1" dirty="0"/>
              <a:t>Microprogrammed Control Unit</a:t>
            </a:r>
          </a:p>
          <a:p>
            <a:pPr marL="514350" indent="-514350">
              <a:buFont typeface="+mj-lt"/>
              <a:buAutoNum type="arabicPeriod"/>
            </a:pPr>
            <a:r>
              <a:rPr lang="en-US" sz="2800" b="1" dirty="0"/>
              <a:t>Horizontal Microprogramming</a:t>
            </a:r>
          </a:p>
          <a:p>
            <a:pPr marL="514350" indent="-514350">
              <a:buFont typeface="+mj-lt"/>
              <a:buAutoNum type="arabicPeriod"/>
            </a:pPr>
            <a:r>
              <a:rPr lang="en-US" sz="2800" b="1" dirty="0"/>
              <a:t>Vertical Microprogramming</a:t>
            </a:r>
          </a:p>
        </p:txBody>
      </p:sp>
      <p:sp>
        <p:nvSpPr>
          <p:cNvPr id="2" name="Footer Placeholder 1">
            <a:extLst>
              <a:ext uri="{FF2B5EF4-FFF2-40B4-BE49-F238E27FC236}">
                <a16:creationId xmlns:a16="http://schemas.microsoft.com/office/drawing/2014/main" id="{2BF94C96-731D-4762-B12E-EE45D7C80444}"/>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28166969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E337360-F333-4046-A8C2-1C46ADD649FB}"/>
              </a:ext>
            </a:extLst>
          </p:cNvPr>
          <p:cNvSpPr>
            <a:spLocks noGrp="1"/>
          </p:cNvSpPr>
          <p:nvPr>
            <p:ph type="title"/>
          </p:nvPr>
        </p:nvSpPr>
        <p:spPr>
          <a:xfrm>
            <a:off x="838200" y="365125"/>
            <a:ext cx="10515600" cy="1325563"/>
          </a:xfrm>
        </p:spPr>
        <p:txBody>
          <a:bodyPr>
            <a:normAutofit/>
          </a:bodyPr>
          <a:lstStyle/>
          <a:p>
            <a:r>
              <a:rPr lang="en-US" sz="5400" b="1" dirty="0"/>
              <a:t>Horizontal Micro-programming</a:t>
            </a:r>
            <a:endParaRPr lang="en-IN" sz="5400" b="1" dirty="0"/>
          </a:p>
        </p:txBody>
      </p:sp>
      <p:sp>
        <p:nvSpPr>
          <p:cNvPr id="5" name="Content Placeholder 2">
            <a:extLst>
              <a:ext uri="{FF2B5EF4-FFF2-40B4-BE49-F238E27FC236}">
                <a16:creationId xmlns:a16="http://schemas.microsoft.com/office/drawing/2014/main" id="{D256DE32-9624-4ED4-A3C2-9D2E4CBAD940}"/>
              </a:ext>
            </a:extLst>
          </p:cNvPr>
          <p:cNvSpPr>
            <a:spLocks noGrp="1"/>
          </p:cNvSpPr>
          <p:nvPr>
            <p:ph idx="1"/>
          </p:nvPr>
        </p:nvSpPr>
        <p:spPr>
          <a:xfrm>
            <a:off x="452344" y="1689853"/>
            <a:ext cx="5405117" cy="4346022"/>
          </a:xfrm>
        </p:spPr>
        <p:txBody>
          <a:bodyPr>
            <a:normAutofit/>
          </a:bodyPr>
          <a:lstStyle/>
          <a:p>
            <a:r>
              <a:rPr lang="en-US" sz="2000" b="1" dirty="0"/>
              <a:t>An individual bit for each control signal</a:t>
            </a:r>
          </a:p>
          <a:p>
            <a:r>
              <a:rPr lang="en-US" sz="2000" b="1" dirty="0"/>
              <a:t>The control fields are in un-encoded format.</a:t>
            </a:r>
          </a:p>
          <a:p>
            <a:pPr algn="just"/>
            <a:r>
              <a:rPr lang="en-US" sz="2000" b="1" dirty="0"/>
              <a:t>High parallelism – several control signals can be simultaneously generated.</a:t>
            </a:r>
          </a:p>
          <a:p>
            <a:r>
              <a:rPr lang="en-US" sz="2000" b="1" dirty="0"/>
              <a:t>Large instruction size due to long format</a:t>
            </a:r>
          </a:p>
          <a:p>
            <a:r>
              <a:rPr lang="en-US" sz="2000" b="1" dirty="0"/>
              <a:t>Higher cost: Requires larger control memory</a:t>
            </a:r>
          </a:p>
          <a:p>
            <a:r>
              <a:rPr lang="en-US" sz="2000" b="1" dirty="0"/>
              <a:t>High in efficiency: Due to High degree of parallelism</a:t>
            </a:r>
          </a:p>
          <a:p>
            <a:endParaRPr lang="en-IN" sz="2000" b="1" dirty="0"/>
          </a:p>
        </p:txBody>
      </p:sp>
      <p:pic>
        <p:nvPicPr>
          <p:cNvPr id="6" name="Picture 5">
            <a:extLst>
              <a:ext uri="{FF2B5EF4-FFF2-40B4-BE49-F238E27FC236}">
                <a16:creationId xmlns:a16="http://schemas.microsoft.com/office/drawing/2014/main" id="{FD6CD149-1EDD-424C-BF13-1B0B6AB46D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3101" y="2512814"/>
            <a:ext cx="5561595" cy="2191707"/>
          </a:xfrm>
          <a:prstGeom prst="rect">
            <a:avLst/>
          </a:prstGeom>
        </p:spPr>
      </p:pic>
      <p:sp>
        <p:nvSpPr>
          <p:cNvPr id="8" name="Footer Placeholder 7">
            <a:extLst>
              <a:ext uri="{FF2B5EF4-FFF2-40B4-BE49-F238E27FC236}">
                <a16:creationId xmlns:a16="http://schemas.microsoft.com/office/drawing/2014/main" id="{B30EEC4D-34FE-45B1-AE3F-D9072544F7F3}"/>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19707313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83C3AC-D6EA-42BD-8052-CC1941859F6D}"/>
              </a:ext>
            </a:extLst>
          </p:cNvPr>
          <p:cNvSpPr>
            <a:spLocks noGrp="1"/>
          </p:cNvSpPr>
          <p:nvPr>
            <p:ph type="title"/>
          </p:nvPr>
        </p:nvSpPr>
        <p:spPr>
          <a:xfrm>
            <a:off x="838200" y="250681"/>
            <a:ext cx="10515600" cy="1325563"/>
          </a:xfrm>
        </p:spPr>
        <p:txBody>
          <a:bodyPr>
            <a:normAutofit/>
          </a:bodyPr>
          <a:lstStyle/>
          <a:p>
            <a:r>
              <a:rPr lang="en-US" sz="4800" b="1" dirty="0"/>
              <a:t>Vertical micro-programming</a:t>
            </a:r>
            <a:endParaRPr lang="en-IN" sz="4800" b="1" dirty="0"/>
          </a:p>
        </p:txBody>
      </p:sp>
      <p:sp>
        <p:nvSpPr>
          <p:cNvPr id="5" name="Content Placeholder 2">
            <a:extLst>
              <a:ext uri="{FF2B5EF4-FFF2-40B4-BE49-F238E27FC236}">
                <a16:creationId xmlns:a16="http://schemas.microsoft.com/office/drawing/2014/main" id="{05B5419C-D85A-4650-A92F-6C2A637D0D6A}"/>
              </a:ext>
            </a:extLst>
          </p:cNvPr>
          <p:cNvSpPr>
            <a:spLocks noGrp="1"/>
          </p:cNvSpPr>
          <p:nvPr>
            <p:ph idx="1"/>
          </p:nvPr>
        </p:nvSpPr>
        <p:spPr>
          <a:xfrm>
            <a:off x="546652" y="1406678"/>
            <a:ext cx="6441822" cy="5031074"/>
          </a:xfrm>
        </p:spPr>
        <p:txBody>
          <a:bodyPr>
            <a:normAutofit/>
          </a:bodyPr>
          <a:lstStyle/>
          <a:p>
            <a:pPr algn="just">
              <a:lnSpc>
                <a:spcPct val="110000"/>
              </a:lnSpc>
            </a:pPr>
            <a:r>
              <a:rPr lang="en-US" sz="1800" b="1" dirty="0"/>
              <a:t>Control information is encoded as Micro-operation code in control field of micro-instruction</a:t>
            </a:r>
          </a:p>
          <a:p>
            <a:pPr algn="just">
              <a:lnSpc>
                <a:spcPct val="110000"/>
              </a:lnSpc>
            </a:pPr>
            <a:r>
              <a:rPr lang="en-US" sz="1800" b="1" dirty="0"/>
              <a:t>Requires a decoder for decoding control field</a:t>
            </a:r>
          </a:p>
          <a:p>
            <a:pPr algn="just">
              <a:lnSpc>
                <a:spcPct val="110000"/>
              </a:lnSpc>
            </a:pPr>
            <a:r>
              <a:rPr lang="en-US" sz="1800" b="1" dirty="0"/>
              <a:t>Takes more time in generating control signals due to decoding overhead</a:t>
            </a:r>
          </a:p>
          <a:p>
            <a:pPr algn="just">
              <a:lnSpc>
                <a:spcPct val="110000"/>
              </a:lnSpc>
            </a:pPr>
            <a:r>
              <a:rPr lang="en-US" sz="1800" b="1" dirty="0"/>
              <a:t>Low degree of parallelism – one micro-op code activates one control line</a:t>
            </a:r>
          </a:p>
          <a:p>
            <a:pPr algn="just">
              <a:lnSpc>
                <a:spcPct val="110000"/>
              </a:lnSpc>
            </a:pPr>
            <a:r>
              <a:rPr lang="en-US" sz="1800" b="1" dirty="0"/>
              <a:t>Hybrid Approach: Multiple micro-operation code, each for disjoint groups of control signals, can be specified to issue control signals in parallel</a:t>
            </a:r>
          </a:p>
          <a:p>
            <a:pPr algn="just">
              <a:lnSpc>
                <a:spcPct val="110000"/>
              </a:lnSpc>
            </a:pPr>
            <a:r>
              <a:rPr lang="en-US" sz="1800" b="1" dirty="0"/>
              <a:t>Micro-instruction size is small, micro-program size increases</a:t>
            </a:r>
          </a:p>
          <a:p>
            <a:pPr algn="just">
              <a:lnSpc>
                <a:spcPct val="110000"/>
              </a:lnSpc>
            </a:pPr>
            <a:r>
              <a:rPr lang="en-US" sz="1800" b="1" dirty="0"/>
              <a:t>Cost Efficient: Requires smaller control memory</a:t>
            </a:r>
            <a:endParaRPr lang="en-IN" sz="1800" b="1" dirty="0"/>
          </a:p>
        </p:txBody>
      </p:sp>
      <p:pic>
        <p:nvPicPr>
          <p:cNvPr id="6" name="Picture 5">
            <a:extLst>
              <a:ext uri="{FF2B5EF4-FFF2-40B4-BE49-F238E27FC236}">
                <a16:creationId xmlns:a16="http://schemas.microsoft.com/office/drawing/2014/main" id="{582508C9-C66F-465A-8B34-0D914F0310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1538" y="2955938"/>
            <a:ext cx="4503810" cy="1699407"/>
          </a:xfrm>
          <a:prstGeom prst="rect">
            <a:avLst/>
          </a:prstGeom>
        </p:spPr>
      </p:pic>
      <p:sp>
        <p:nvSpPr>
          <p:cNvPr id="8" name="Footer Placeholder 7">
            <a:extLst>
              <a:ext uri="{FF2B5EF4-FFF2-40B4-BE49-F238E27FC236}">
                <a16:creationId xmlns:a16="http://schemas.microsoft.com/office/drawing/2014/main" id="{9271ED4C-8B07-4174-B902-706E322E85D6}"/>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42241414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PT - Microprogrammed Control PowerPoint Presentation, free download -  ID:3768312">
            <a:extLst>
              <a:ext uri="{FF2B5EF4-FFF2-40B4-BE49-F238E27FC236}">
                <a16:creationId xmlns:a16="http://schemas.microsoft.com/office/drawing/2014/main" id="{A3A902FA-89F9-45DC-AD2A-A239E9674CB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722781" y="775252"/>
            <a:ext cx="8945219" cy="5307496"/>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F612DC43-F891-43C8-B7A6-3C2DE82FB981}"/>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34797787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06103C2-6E0B-4C65-ABBD-46802DC14D4D}"/>
              </a:ext>
            </a:extLst>
          </p:cNvPr>
          <p:cNvSpPr>
            <a:spLocks noGrp="1"/>
          </p:cNvSpPr>
          <p:nvPr>
            <p:ph type="title"/>
          </p:nvPr>
        </p:nvSpPr>
        <p:spPr>
          <a:xfrm>
            <a:off x="838200" y="365125"/>
            <a:ext cx="10515600" cy="1325563"/>
          </a:xfrm>
        </p:spPr>
        <p:txBody>
          <a:bodyPr>
            <a:normAutofit/>
          </a:bodyPr>
          <a:lstStyle/>
          <a:p>
            <a:r>
              <a:rPr lang="en-US" sz="5400" dirty="0"/>
              <a:t>Problem on Micro-instruction</a:t>
            </a:r>
            <a:endParaRPr lang="en-IN" sz="5400" dirty="0"/>
          </a:p>
        </p:txBody>
      </p:sp>
      <p:sp>
        <p:nvSpPr>
          <p:cNvPr id="5" name="Content Placeholder 2">
            <a:extLst>
              <a:ext uri="{FF2B5EF4-FFF2-40B4-BE49-F238E27FC236}">
                <a16:creationId xmlns:a16="http://schemas.microsoft.com/office/drawing/2014/main" id="{3143DD62-0542-4DAA-91C2-307BF64EA51C}"/>
              </a:ext>
            </a:extLst>
          </p:cNvPr>
          <p:cNvSpPr>
            <a:spLocks noGrp="1"/>
          </p:cNvSpPr>
          <p:nvPr>
            <p:ph idx="1"/>
          </p:nvPr>
        </p:nvSpPr>
        <p:spPr>
          <a:xfrm>
            <a:off x="838200" y="1375051"/>
            <a:ext cx="10515600" cy="1799707"/>
          </a:xfrm>
        </p:spPr>
        <p:txBody>
          <a:bodyPr>
            <a:normAutofit fontScale="92500" lnSpcReduction="10000"/>
          </a:bodyPr>
          <a:lstStyle/>
          <a:p>
            <a:pPr marL="0" indent="0" algn="just">
              <a:buNone/>
            </a:pPr>
            <a:r>
              <a:rPr lang="en-US" sz="2800" dirty="0"/>
              <a:t>Problem 1.</a:t>
            </a:r>
          </a:p>
          <a:p>
            <a:pPr marL="0" indent="0" algn="just">
              <a:buNone/>
            </a:pPr>
            <a:r>
              <a:rPr lang="en-US" sz="2800" dirty="0"/>
              <a:t>An encoded microinstruction format is to be used in control unit. Show how a 9-bit micro-operation field can be divided into subfields to specify 46 different control signals. </a:t>
            </a:r>
          </a:p>
          <a:p>
            <a:pPr marL="0" indent="0" algn="just">
              <a:buNone/>
            </a:pPr>
            <a:endParaRPr lang="en-IN" sz="2800" dirty="0"/>
          </a:p>
        </p:txBody>
      </p:sp>
      <p:pic>
        <p:nvPicPr>
          <p:cNvPr id="6" name="Picture 5">
            <a:extLst>
              <a:ext uri="{FF2B5EF4-FFF2-40B4-BE49-F238E27FC236}">
                <a16:creationId xmlns:a16="http://schemas.microsoft.com/office/drawing/2014/main" id="{DF639BD3-794C-4CE1-9156-25B67C0786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4155" y="3540518"/>
            <a:ext cx="4943690" cy="2494522"/>
          </a:xfrm>
          <a:prstGeom prst="rect">
            <a:avLst/>
          </a:prstGeom>
        </p:spPr>
      </p:pic>
      <p:sp>
        <p:nvSpPr>
          <p:cNvPr id="7" name="Footer Placeholder 6">
            <a:extLst>
              <a:ext uri="{FF2B5EF4-FFF2-40B4-BE49-F238E27FC236}">
                <a16:creationId xmlns:a16="http://schemas.microsoft.com/office/drawing/2014/main" id="{D617D626-53E4-4FB4-A863-F80F0A8E9EBB}"/>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20981051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819C31D-CAE0-4334-BACD-E6912420869F}"/>
              </a:ext>
            </a:extLst>
          </p:cNvPr>
          <p:cNvSpPr>
            <a:spLocks noGrp="1"/>
          </p:cNvSpPr>
          <p:nvPr>
            <p:ph type="title"/>
          </p:nvPr>
        </p:nvSpPr>
        <p:spPr>
          <a:xfrm>
            <a:off x="838200" y="365125"/>
            <a:ext cx="10515600" cy="1325563"/>
          </a:xfrm>
        </p:spPr>
        <p:txBody>
          <a:bodyPr>
            <a:normAutofit/>
          </a:bodyPr>
          <a:lstStyle/>
          <a:p>
            <a:r>
              <a:rPr lang="en-US" sz="4800" dirty="0"/>
              <a:t>Emulator program</a:t>
            </a:r>
            <a:endParaRPr lang="en-IN" sz="4800" dirty="0"/>
          </a:p>
        </p:txBody>
      </p:sp>
      <p:sp>
        <p:nvSpPr>
          <p:cNvPr id="5" name="Content Placeholder 2">
            <a:extLst>
              <a:ext uri="{FF2B5EF4-FFF2-40B4-BE49-F238E27FC236}">
                <a16:creationId xmlns:a16="http://schemas.microsoft.com/office/drawing/2014/main" id="{27D57296-415F-46E7-B2FF-3CBF01D70672}"/>
              </a:ext>
            </a:extLst>
          </p:cNvPr>
          <p:cNvSpPr>
            <a:spLocks noGrp="1"/>
          </p:cNvSpPr>
          <p:nvPr>
            <p:ph idx="1"/>
          </p:nvPr>
        </p:nvSpPr>
        <p:spPr>
          <a:xfrm>
            <a:off x="838200" y="1825625"/>
            <a:ext cx="10515600" cy="4351338"/>
          </a:xfrm>
        </p:spPr>
        <p:txBody>
          <a:bodyPr>
            <a:normAutofit/>
          </a:bodyPr>
          <a:lstStyle/>
          <a:p>
            <a:pPr algn="just"/>
            <a:r>
              <a:rPr lang="en-US" sz="2400" dirty="0"/>
              <a:t>Emulator: The set of microprograms that interpret a particular instruction set or machine language ML is called an emulator for ML.</a:t>
            </a:r>
          </a:p>
          <a:p>
            <a:pPr algn="just"/>
            <a:r>
              <a:rPr lang="en-US" sz="2400" dirty="0"/>
              <a:t>The instruction op-code identifies the corresponding microprogram that emulates</a:t>
            </a:r>
          </a:p>
          <a:p>
            <a:pPr algn="just"/>
            <a:r>
              <a:rPr lang="en-US" sz="2400" dirty="0"/>
              <a:t>The micro-programs can be written in symbolic form and translated by an assembler to binary.</a:t>
            </a:r>
          </a:p>
        </p:txBody>
      </p:sp>
      <p:sp>
        <p:nvSpPr>
          <p:cNvPr id="6" name="Footer Placeholder 5">
            <a:extLst>
              <a:ext uri="{FF2B5EF4-FFF2-40B4-BE49-F238E27FC236}">
                <a16:creationId xmlns:a16="http://schemas.microsoft.com/office/drawing/2014/main" id="{6F5D4133-D9DE-4213-86AA-7B1E230C1AA7}"/>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16189488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44204C15-9A16-436D-8B82-2D2EE06BC6DD}"/>
              </a:ext>
            </a:extLst>
          </p:cNvPr>
          <p:cNvSpPr txBox="1"/>
          <p:nvPr/>
        </p:nvSpPr>
        <p:spPr>
          <a:xfrm>
            <a:off x="3021495" y="2701515"/>
            <a:ext cx="6625977" cy="110479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Caladea"/>
                <a:cs typeface="Caladea"/>
              </a:rPr>
              <a:t>CISC </a:t>
            </a:r>
            <a:r>
              <a:rPr sz="2800" b="1" spc="-15" dirty="0">
                <a:latin typeface="Caladea"/>
                <a:cs typeface="Caladea"/>
              </a:rPr>
              <a:t>(Complex </a:t>
            </a:r>
            <a:r>
              <a:rPr sz="2800" b="1" spc="-10" dirty="0">
                <a:latin typeface="Caladea"/>
                <a:cs typeface="Caladea"/>
              </a:rPr>
              <a:t>instruction </a:t>
            </a:r>
            <a:r>
              <a:rPr sz="2800" b="1" spc="5" dirty="0">
                <a:latin typeface="Caladea"/>
                <a:cs typeface="Caladea"/>
              </a:rPr>
              <a:t>Set </a:t>
            </a:r>
            <a:r>
              <a:rPr sz="2800" b="1" spc="-10" dirty="0">
                <a:latin typeface="Caladea"/>
                <a:cs typeface="Caladea"/>
              </a:rPr>
              <a:t>Computer)</a:t>
            </a:r>
            <a:endParaRPr sz="2800" dirty="0">
              <a:latin typeface="Caladea"/>
              <a:cs typeface="Caladea"/>
            </a:endParaRPr>
          </a:p>
          <a:p>
            <a:pPr marL="12700">
              <a:lnSpc>
                <a:spcPct val="100000"/>
              </a:lnSpc>
              <a:spcBef>
                <a:spcPts val="1800"/>
              </a:spcBef>
            </a:pPr>
            <a:r>
              <a:rPr sz="2800" b="1" spc="-5" dirty="0">
                <a:latin typeface="Caladea"/>
                <a:cs typeface="Caladea"/>
              </a:rPr>
              <a:t>RISC </a:t>
            </a:r>
            <a:r>
              <a:rPr sz="2800" b="1" spc="-15" dirty="0">
                <a:latin typeface="Caladea"/>
                <a:cs typeface="Caladea"/>
              </a:rPr>
              <a:t>(Reduced </a:t>
            </a:r>
            <a:r>
              <a:rPr sz="2800" b="1" spc="-10" dirty="0">
                <a:latin typeface="Caladea"/>
                <a:cs typeface="Caladea"/>
              </a:rPr>
              <a:t>instruction </a:t>
            </a:r>
            <a:r>
              <a:rPr sz="2800" b="1" spc="5" dirty="0">
                <a:latin typeface="Caladea"/>
                <a:cs typeface="Caladea"/>
              </a:rPr>
              <a:t>Set</a:t>
            </a:r>
            <a:r>
              <a:rPr sz="2800" b="1" spc="85" dirty="0">
                <a:latin typeface="Caladea"/>
                <a:cs typeface="Caladea"/>
              </a:rPr>
              <a:t> </a:t>
            </a:r>
            <a:r>
              <a:rPr sz="2800" b="1" spc="-15" dirty="0">
                <a:latin typeface="Caladea"/>
                <a:cs typeface="Caladea"/>
              </a:rPr>
              <a:t>Computer)</a:t>
            </a:r>
            <a:endParaRPr sz="2800" dirty="0">
              <a:latin typeface="Caladea"/>
              <a:cs typeface="Caladea"/>
            </a:endParaRPr>
          </a:p>
        </p:txBody>
      </p:sp>
      <p:sp>
        <p:nvSpPr>
          <p:cNvPr id="5" name="Footer Placeholder 4">
            <a:extLst>
              <a:ext uri="{FF2B5EF4-FFF2-40B4-BE49-F238E27FC236}">
                <a16:creationId xmlns:a16="http://schemas.microsoft.com/office/drawing/2014/main" id="{9FA67A1D-7947-405B-A500-476E84B439FE}"/>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25073533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FEE7180A-9309-490E-8CD4-905ECC7D07C3}"/>
              </a:ext>
            </a:extLst>
          </p:cNvPr>
          <p:cNvSpPr txBox="1"/>
          <p:nvPr/>
        </p:nvSpPr>
        <p:spPr>
          <a:xfrm>
            <a:off x="794743" y="182088"/>
            <a:ext cx="10204948" cy="3902350"/>
          </a:xfrm>
          <a:prstGeom prst="rect">
            <a:avLst/>
          </a:prstGeom>
        </p:spPr>
        <p:txBody>
          <a:bodyPr vert="horz" wrap="square" lIns="0" tIns="11430" rIns="0" bIns="0" rtlCol="0">
            <a:spAutoFit/>
          </a:bodyPr>
          <a:lstStyle/>
          <a:p>
            <a:pPr>
              <a:lnSpc>
                <a:spcPct val="100000"/>
              </a:lnSpc>
              <a:spcBef>
                <a:spcPts val="30"/>
              </a:spcBef>
            </a:pPr>
            <a:endParaRPr sz="3600" dirty="0">
              <a:latin typeface="Caladea"/>
              <a:cs typeface="Caladea"/>
            </a:endParaRPr>
          </a:p>
          <a:p>
            <a:pPr marL="101600" indent="-89535">
              <a:lnSpc>
                <a:spcPct val="100000"/>
              </a:lnSpc>
              <a:buSzPct val="95000"/>
              <a:buFont typeface="Arial"/>
              <a:buChar char="•"/>
              <a:tabLst>
                <a:tab pos="102235" algn="l"/>
              </a:tabLst>
            </a:pPr>
            <a:r>
              <a:rPr sz="2800" spc="-5" dirty="0">
                <a:latin typeface="Caladea"/>
                <a:cs typeface="Caladea"/>
              </a:rPr>
              <a:t>CISC, </a:t>
            </a:r>
            <a:r>
              <a:rPr sz="2800" spc="-10" dirty="0">
                <a:latin typeface="Caladea"/>
                <a:cs typeface="Caladea"/>
              </a:rPr>
              <a:t>which </a:t>
            </a:r>
            <a:r>
              <a:rPr sz="2800" spc="-5" dirty="0">
                <a:latin typeface="Caladea"/>
                <a:cs typeface="Caladea"/>
              </a:rPr>
              <a:t>stands </a:t>
            </a:r>
            <a:r>
              <a:rPr sz="2800" spc="-15" dirty="0">
                <a:latin typeface="Caladea"/>
                <a:cs typeface="Caladea"/>
              </a:rPr>
              <a:t>for </a:t>
            </a:r>
            <a:r>
              <a:rPr sz="2800" b="1" spc="-15" dirty="0">
                <a:latin typeface="Caladea"/>
                <a:cs typeface="Caladea"/>
              </a:rPr>
              <a:t>Complex </a:t>
            </a:r>
            <a:r>
              <a:rPr sz="2800" b="1" spc="-10" dirty="0">
                <a:latin typeface="Caladea"/>
                <a:cs typeface="Caladea"/>
              </a:rPr>
              <a:t>Instruction </a:t>
            </a:r>
            <a:r>
              <a:rPr sz="2800" b="1" spc="5" dirty="0">
                <a:latin typeface="Caladea"/>
                <a:cs typeface="Caladea"/>
              </a:rPr>
              <a:t>Set</a:t>
            </a:r>
            <a:r>
              <a:rPr sz="2800" b="1" spc="140" dirty="0">
                <a:latin typeface="Caladea"/>
                <a:cs typeface="Caladea"/>
              </a:rPr>
              <a:t> </a:t>
            </a:r>
            <a:r>
              <a:rPr sz="2800" b="1" spc="-35" dirty="0">
                <a:latin typeface="Caladea"/>
                <a:cs typeface="Caladea"/>
              </a:rPr>
              <a:t>Computer.</a:t>
            </a:r>
            <a:endParaRPr sz="2800" dirty="0">
              <a:latin typeface="Caladea"/>
              <a:cs typeface="Caladea"/>
            </a:endParaRPr>
          </a:p>
          <a:p>
            <a:pPr>
              <a:lnSpc>
                <a:spcPct val="100000"/>
              </a:lnSpc>
              <a:spcBef>
                <a:spcPts val="55"/>
              </a:spcBef>
            </a:pPr>
            <a:endParaRPr sz="2000" dirty="0">
              <a:latin typeface="Caladea"/>
              <a:cs typeface="Caladea"/>
            </a:endParaRPr>
          </a:p>
          <a:p>
            <a:pPr marL="101600" indent="-89535">
              <a:lnSpc>
                <a:spcPct val="100000"/>
              </a:lnSpc>
              <a:buSzPct val="95000"/>
              <a:buFont typeface="Arial"/>
              <a:buChar char="•"/>
              <a:tabLst>
                <a:tab pos="102235" algn="l"/>
              </a:tabLst>
            </a:pPr>
            <a:r>
              <a:rPr sz="2800" spc="-5" dirty="0">
                <a:latin typeface="Caladea"/>
                <a:cs typeface="Caladea"/>
              </a:rPr>
              <a:t>Each </a:t>
            </a:r>
            <a:r>
              <a:rPr sz="2800" spc="-10" dirty="0">
                <a:latin typeface="Caladea"/>
                <a:cs typeface="Caladea"/>
              </a:rPr>
              <a:t>instruction </a:t>
            </a:r>
            <a:r>
              <a:rPr sz="2800" spc="-25" dirty="0">
                <a:latin typeface="Caladea"/>
                <a:cs typeface="Caladea"/>
              </a:rPr>
              <a:t>executes </a:t>
            </a:r>
            <a:r>
              <a:rPr sz="2800" spc="-10" dirty="0">
                <a:latin typeface="Caladea"/>
                <a:cs typeface="Caladea"/>
              </a:rPr>
              <a:t>multiple </a:t>
            </a:r>
            <a:r>
              <a:rPr sz="2800" spc="-5" dirty="0">
                <a:latin typeface="Caladea"/>
                <a:cs typeface="Caladea"/>
              </a:rPr>
              <a:t>low </a:t>
            </a:r>
            <a:r>
              <a:rPr sz="2800" spc="-25" dirty="0">
                <a:latin typeface="Caladea"/>
                <a:cs typeface="Caladea"/>
              </a:rPr>
              <a:t>level</a:t>
            </a:r>
            <a:r>
              <a:rPr sz="2800" spc="155" dirty="0">
                <a:latin typeface="Caladea"/>
                <a:cs typeface="Caladea"/>
              </a:rPr>
              <a:t> </a:t>
            </a:r>
            <a:r>
              <a:rPr sz="2800" spc="-15" dirty="0">
                <a:latin typeface="Caladea"/>
                <a:cs typeface="Caladea"/>
              </a:rPr>
              <a:t>operations</a:t>
            </a:r>
            <a:endParaRPr sz="2800" dirty="0">
              <a:latin typeface="Caladea"/>
              <a:cs typeface="Caladea"/>
            </a:endParaRPr>
          </a:p>
          <a:p>
            <a:pPr>
              <a:lnSpc>
                <a:spcPct val="100000"/>
              </a:lnSpc>
              <a:buFont typeface="Arial"/>
              <a:buChar char="•"/>
            </a:pPr>
            <a:endParaRPr sz="2800" dirty="0">
              <a:latin typeface="Caladea"/>
              <a:cs typeface="Caladea"/>
            </a:endParaRPr>
          </a:p>
          <a:p>
            <a:pPr marL="12700" marR="5080">
              <a:lnSpc>
                <a:spcPct val="100000"/>
              </a:lnSpc>
              <a:buSzPct val="95000"/>
              <a:buFont typeface="Arial"/>
              <a:buChar char="•"/>
              <a:tabLst>
                <a:tab pos="156845" algn="l"/>
              </a:tabLst>
            </a:pPr>
            <a:r>
              <a:rPr sz="2800" spc="-10" dirty="0">
                <a:latin typeface="Caladea"/>
                <a:cs typeface="Caladea"/>
              </a:rPr>
              <a:t>Example: </a:t>
            </a:r>
            <a:r>
              <a:rPr sz="2800" spc="-5" dirty="0">
                <a:latin typeface="Caladea"/>
                <a:cs typeface="Caladea"/>
              </a:rPr>
              <a:t>A </a:t>
            </a:r>
            <a:r>
              <a:rPr sz="2800" spc="-10" dirty="0">
                <a:latin typeface="Caladea"/>
                <a:cs typeface="Caladea"/>
              </a:rPr>
              <a:t>single instruction </a:t>
            </a:r>
            <a:r>
              <a:rPr sz="2800" spc="-5" dirty="0">
                <a:latin typeface="Caladea"/>
                <a:cs typeface="Caladea"/>
              </a:rPr>
              <a:t>can load </a:t>
            </a:r>
            <a:r>
              <a:rPr sz="2800" spc="-15" dirty="0">
                <a:latin typeface="Caladea"/>
                <a:cs typeface="Caladea"/>
              </a:rPr>
              <a:t>from </a:t>
            </a:r>
            <a:r>
              <a:rPr sz="2800" spc="-35" dirty="0">
                <a:latin typeface="Caladea"/>
                <a:cs typeface="Caladea"/>
              </a:rPr>
              <a:t>memory, </a:t>
            </a:r>
            <a:r>
              <a:rPr sz="2800" spc="-20" dirty="0">
                <a:latin typeface="Caladea"/>
                <a:cs typeface="Caladea"/>
              </a:rPr>
              <a:t>perform </a:t>
            </a:r>
            <a:r>
              <a:rPr sz="2800" spc="5" dirty="0">
                <a:latin typeface="Caladea"/>
                <a:cs typeface="Caladea"/>
              </a:rPr>
              <a:t>an  </a:t>
            </a:r>
            <a:r>
              <a:rPr sz="2800" spc="-10" dirty="0">
                <a:latin typeface="Caladea"/>
                <a:cs typeface="Caladea"/>
              </a:rPr>
              <a:t>arithmetic </a:t>
            </a:r>
            <a:r>
              <a:rPr sz="2800" spc="-15" dirty="0">
                <a:latin typeface="Caladea"/>
                <a:cs typeface="Caladea"/>
              </a:rPr>
              <a:t>operation, </a:t>
            </a:r>
            <a:r>
              <a:rPr sz="2800" spc="-10" dirty="0">
                <a:latin typeface="Caladea"/>
                <a:cs typeface="Caladea"/>
              </a:rPr>
              <a:t>and </a:t>
            </a:r>
            <a:r>
              <a:rPr sz="2800" spc="-20" dirty="0">
                <a:latin typeface="Caladea"/>
                <a:cs typeface="Caladea"/>
              </a:rPr>
              <a:t>store </a:t>
            </a:r>
            <a:r>
              <a:rPr sz="2800" spc="-10" dirty="0">
                <a:latin typeface="Caladea"/>
                <a:cs typeface="Caladea"/>
              </a:rPr>
              <a:t>the result in</a:t>
            </a:r>
            <a:r>
              <a:rPr sz="2800" spc="165" dirty="0">
                <a:latin typeface="Caladea"/>
                <a:cs typeface="Caladea"/>
              </a:rPr>
              <a:t> </a:t>
            </a:r>
            <a:r>
              <a:rPr sz="2800" spc="-35" dirty="0">
                <a:latin typeface="Caladea"/>
                <a:cs typeface="Caladea"/>
              </a:rPr>
              <a:t>memory.</a:t>
            </a:r>
            <a:endParaRPr sz="2800" dirty="0">
              <a:latin typeface="Caladea"/>
              <a:cs typeface="Caladea"/>
            </a:endParaRPr>
          </a:p>
          <a:p>
            <a:pPr>
              <a:lnSpc>
                <a:spcPct val="100000"/>
              </a:lnSpc>
              <a:buFont typeface="Arial"/>
              <a:buChar char="•"/>
            </a:pPr>
            <a:endParaRPr sz="2800" dirty="0">
              <a:latin typeface="Caladea"/>
              <a:cs typeface="Caladea"/>
            </a:endParaRPr>
          </a:p>
          <a:p>
            <a:pPr marL="101600" indent="-89535">
              <a:lnSpc>
                <a:spcPct val="100000"/>
              </a:lnSpc>
              <a:buSzPct val="95000"/>
              <a:buFont typeface="Arial"/>
              <a:buChar char="•"/>
              <a:tabLst>
                <a:tab pos="102235" algn="l"/>
              </a:tabLst>
            </a:pPr>
            <a:r>
              <a:rPr sz="2800" spc="-10" dirty="0">
                <a:latin typeface="Caladea"/>
                <a:cs typeface="Caladea"/>
              </a:rPr>
              <a:t>Smaller </a:t>
            </a:r>
            <a:r>
              <a:rPr sz="2800" spc="-20" dirty="0">
                <a:latin typeface="Caladea"/>
                <a:cs typeface="Caladea"/>
              </a:rPr>
              <a:t>program</a:t>
            </a:r>
            <a:r>
              <a:rPr sz="2800" spc="10" dirty="0">
                <a:latin typeface="Caladea"/>
                <a:cs typeface="Caladea"/>
              </a:rPr>
              <a:t> </a:t>
            </a:r>
            <a:r>
              <a:rPr sz="2800" spc="-5" dirty="0">
                <a:latin typeface="Caladea"/>
                <a:cs typeface="Caladea"/>
              </a:rPr>
              <a:t>size.</a:t>
            </a:r>
            <a:endParaRPr sz="2800" dirty="0">
              <a:latin typeface="Caladea"/>
              <a:cs typeface="Caladea"/>
            </a:endParaRPr>
          </a:p>
        </p:txBody>
      </p:sp>
      <p:sp>
        <p:nvSpPr>
          <p:cNvPr id="5" name="Footer Placeholder 4">
            <a:extLst>
              <a:ext uri="{FF2B5EF4-FFF2-40B4-BE49-F238E27FC236}">
                <a16:creationId xmlns:a16="http://schemas.microsoft.com/office/drawing/2014/main" id="{CEE4EBBA-3446-4E65-8FD3-DA14C497B2C5}"/>
              </a:ext>
            </a:extLst>
          </p:cNvPr>
          <p:cNvSpPr>
            <a:spLocks noGrp="1"/>
          </p:cNvSpPr>
          <p:nvPr>
            <p:ph type="ftr" sz="quarter" idx="11"/>
          </p:nvPr>
        </p:nvSpPr>
        <p:spPr/>
        <p:txBody>
          <a:bodyPr/>
          <a:lstStyle/>
          <a:p>
            <a:r>
              <a:rPr lang="en-US"/>
              <a:t>Nilanjan Byabarta : UEM , Kolkata</a:t>
            </a:r>
            <a:endParaRPr lang="en-US" dirty="0"/>
          </a:p>
        </p:txBody>
      </p:sp>
      <p:pic>
        <p:nvPicPr>
          <p:cNvPr id="6" name="Picture 2" descr="Image result for cisc example">
            <a:extLst>
              <a:ext uri="{FF2B5EF4-FFF2-40B4-BE49-F238E27FC236}">
                <a16:creationId xmlns:a16="http://schemas.microsoft.com/office/drawing/2014/main" id="{FF635936-2212-415D-B448-B98149051C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3400" y="3281884"/>
            <a:ext cx="4717360" cy="3118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0731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62EC8D-1149-48A2-AA5B-CB3B1E204302}"/>
              </a:ext>
            </a:extLst>
          </p:cNvPr>
          <p:cNvSpPr txBox="1"/>
          <p:nvPr/>
        </p:nvSpPr>
        <p:spPr>
          <a:xfrm>
            <a:off x="649357" y="846916"/>
            <a:ext cx="10813773" cy="3108543"/>
          </a:xfrm>
          <a:prstGeom prst="rect">
            <a:avLst/>
          </a:prstGeom>
          <a:noFill/>
        </p:spPr>
        <p:txBody>
          <a:bodyPr wrap="square">
            <a:spAutoFit/>
          </a:bodyPr>
          <a:lstStyle/>
          <a:p>
            <a:pPr algn="l" fontAlgn="base">
              <a:buFont typeface="+mj-lt"/>
              <a:buAutoNum type="arabicPeriod"/>
            </a:pPr>
            <a:r>
              <a:rPr lang="en-US" sz="2800" i="0" dirty="0">
                <a:solidFill>
                  <a:srgbClr val="273239"/>
                </a:solidFill>
                <a:effectLst/>
                <a:latin typeface="urw-din"/>
              </a:rPr>
              <a:t>Complex instruction, hence complex instruction decoding.</a:t>
            </a:r>
          </a:p>
          <a:p>
            <a:pPr algn="l" fontAlgn="base">
              <a:buFont typeface="+mj-lt"/>
              <a:buAutoNum type="arabicPeriod"/>
            </a:pPr>
            <a:r>
              <a:rPr lang="en-US" sz="2800" i="0" dirty="0">
                <a:solidFill>
                  <a:srgbClr val="273239"/>
                </a:solidFill>
                <a:effectLst/>
                <a:latin typeface="urw-din"/>
              </a:rPr>
              <a:t>Instructions are larger than one-word size.</a:t>
            </a:r>
          </a:p>
          <a:p>
            <a:pPr algn="l" fontAlgn="base">
              <a:buFont typeface="+mj-lt"/>
              <a:buAutoNum type="arabicPeriod"/>
            </a:pPr>
            <a:r>
              <a:rPr lang="en-US" sz="2800" i="0" dirty="0">
                <a:solidFill>
                  <a:srgbClr val="273239"/>
                </a:solidFill>
                <a:effectLst/>
                <a:latin typeface="urw-din"/>
              </a:rPr>
              <a:t>Instruction may take more than a single clock cycle to get executed.</a:t>
            </a:r>
          </a:p>
          <a:p>
            <a:pPr algn="l" fontAlgn="base">
              <a:buFont typeface="+mj-lt"/>
              <a:buAutoNum type="arabicPeriod"/>
            </a:pPr>
            <a:r>
              <a:rPr lang="en-US" sz="2800" i="0" dirty="0">
                <a:solidFill>
                  <a:srgbClr val="273239"/>
                </a:solidFill>
                <a:effectLst/>
                <a:latin typeface="urw-din"/>
              </a:rPr>
              <a:t>Less number of general-purpose registers as operations get performed in memory itself.</a:t>
            </a:r>
          </a:p>
          <a:p>
            <a:pPr algn="l" fontAlgn="base">
              <a:buFont typeface="+mj-lt"/>
              <a:buAutoNum type="arabicPeriod"/>
            </a:pPr>
            <a:r>
              <a:rPr lang="en-US" sz="2800" i="0" dirty="0">
                <a:solidFill>
                  <a:srgbClr val="273239"/>
                </a:solidFill>
                <a:effectLst/>
                <a:latin typeface="urw-din"/>
              </a:rPr>
              <a:t>Complex Addressing Modes.</a:t>
            </a:r>
          </a:p>
          <a:p>
            <a:pPr algn="l" fontAlgn="base">
              <a:buFont typeface="+mj-lt"/>
              <a:buAutoNum type="arabicPeriod"/>
            </a:pPr>
            <a:r>
              <a:rPr lang="en-US" sz="2800" i="0" dirty="0">
                <a:solidFill>
                  <a:srgbClr val="273239"/>
                </a:solidFill>
                <a:effectLst/>
                <a:latin typeface="urw-din"/>
              </a:rPr>
              <a:t>More Data types. </a:t>
            </a:r>
          </a:p>
        </p:txBody>
      </p:sp>
      <p:sp>
        <p:nvSpPr>
          <p:cNvPr id="7" name="TextBox 6">
            <a:extLst>
              <a:ext uri="{FF2B5EF4-FFF2-40B4-BE49-F238E27FC236}">
                <a16:creationId xmlns:a16="http://schemas.microsoft.com/office/drawing/2014/main" id="{CA1A4095-53C2-4B5C-BE0D-2648987F5C99}"/>
              </a:ext>
            </a:extLst>
          </p:cNvPr>
          <p:cNvSpPr txBox="1"/>
          <p:nvPr/>
        </p:nvSpPr>
        <p:spPr>
          <a:xfrm>
            <a:off x="649356" y="4498261"/>
            <a:ext cx="10469217" cy="1208023"/>
          </a:xfrm>
          <a:prstGeom prst="rect">
            <a:avLst/>
          </a:prstGeom>
          <a:noFill/>
        </p:spPr>
        <p:txBody>
          <a:bodyPr wrap="square">
            <a:spAutoFit/>
          </a:bodyPr>
          <a:lstStyle/>
          <a:p>
            <a:pPr marL="393700">
              <a:lnSpc>
                <a:spcPct val="100000"/>
              </a:lnSpc>
            </a:pPr>
            <a:r>
              <a:rPr lang="en-US" sz="1800" dirty="0">
                <a:latin typeface="Arial"/>
                <a:cs typeface="Arial"/>
              </a:rPr>
              <a:t>it </a:t>
            </a:r>
            <a:r>
              <a:rPr lang="en-US" sz="1800" spc="5" dirty="0">
                <a:latin typeface="Arial"/>
                <a:cs typeface="Arial"/>
              </a:rPr>
              <a:t>became </a:t>
            </a:r>
            <a:r>
              <a:rPr lang="en-US" sz="1800" dirty="0">
                <a:latin typeface="Arial"/>
                <a:cs typeface="Arial"/>
              </a:rPr>
              <a:t>apparent that </a:t>
            </a:r>
            <a:r>
              <a:rPr lang="en-US" sz="1800" spc="-5" dirty="0">
                <a:latin typeface="Arial"/>
                <a:cs typeface="Arial"/>
              </a:rPr>
              <a:t>a </a:t>
            </a:r>
            <a:r>
              <a:rPr lang="en-US" sz="1800" spc="5" dirty="0">
                <a:latin typeface="Arial"/>
                <a:cs typeface="Arial"/>
              </a:rPr>
              <a:t>complex </a:t>
            </a:r>
            <a:r>
              <a:rPr lang="en-US" sz="1800" dirty="0">
                <a:latin typeface="Arial"/>
                <a:cs typeface="Arial"/>
              </a:rPr>
              <a:t>instruction </a:t>
            </a:r>
            <a:r>
              <a:rPr lang="en-US" sz="1800" spc="5" dirty="0">
                <a:latin typeface="Arial"/>
                <a:cs typeface="Arial"/>
              </a:rPr>
              <a:t>set</a:t>
            </a:r>
            <a:r>
              <a:rPr lang="en-US" sz="1800" spc="-240" dirty="0">
                <a:latin typeface="Arial"/>
                <a:cs typeface="Arial"/>
              </a:rPr>
              <a:t> </a:t>
            </a:r>
            <a:r>
              <a:rPr lang="en-US" sz="1800" dirty="0">
                <a:latin typeface="Arial"/>
                <a:cs typeface="Arial"/>
              </a:rPr>
              <a:t>has a number of</a:t>
            </a:r>
            <a:r>
              <a:rPr lang="en-US" sz="1800" spc="-70" dirty="0">
                <a:latin typeface="Arial"/>
                <a:cs typeface="Arial"/>
              </a:rPr>
              <a:t> </a:t>
            </a:r>
            <a:r>
              <a:rPr lang="en-US" sz="1800" spc="-5" dirty="0">
                <a:latin typeface="Arial"/>
                <a:cs typeface="Arial"/>
              </a:rPr>
              <a:t>disadvantages: </a:t>
            </a:r>
            <a:endParaRPr lang="en-US" sz="1800" dirty="0">
              <a:latin typeface="Arial"/>
              <a:cs typeface="Arial"/>
            </a:endParaRPr>
          </a:p>
          <a:p>
            <a:pPr marL="625475">
              <a:lnSpc>
                <a:spcPct val="100000"/>
              </a:lnSpc>
            </a:pPr>
            <a:endParaRPr lang="en-US" sz="1850" dirty="0">
              <a:latin typeface="Arial"/>
              <a:cs typeface="Arial"/>
            </a:endParaRPr>
          </a:p>
          <a:p>
            <a:pPr marL="625475">
              <a:lnSpc>
                <a:spcPct val="100000"/>
              </a:lnSpc>
            </a:pPr>
            <a:r>
              <a:rPr lang="en-US" sz="1800" spc="-5" dirty="0">
                <a:latin typeface="Arial"/>
                <a:cs typeface="Arial"/>
              </a:rPr>
              <a:t>These </a:t>
            </a:r>
            <a:r>
              <a:rPr lang="en-US" sz="1800" dirty="0">
                <a:latin typeface="Arial"/>
                <a:cs typeface="Arial"/>
              </a:rPr>
              <a:t>include a complex instruction decoding scheme,</a:t>
            </a:r>
            <a:r>
              <a:rPr lang="en-US" sz="1800" spc="-355" dirty="0">
                <a:latin typeface="Arial"/>
                <a:cs typeface="Arial"/>
              </a:rPr>
              <a:t> </a:t>
            </a:r>
            <a:r>
              <a:rPr lang="en-US" sz="1800" dirty="0">
                <a:latin typeface="Arial"/>
                <a:cs typeface="Arial"/>
              </a:rPr>
              <a:t>an </a:t>
            </a:r>
            <a:r>
              <a:rPr lang="en-US" sz="1800" b="1" dirty="0">
                <a:latin typeface="Arial"/>
                <a:cs typeface="Arial"/>
              </a:rPr>
              <a:t>increased size of </a:t>
            </a:r>
            <a:r>
              <a:rPr lang="en-US" sz="1800" b="1" spc="-5" dirty="0">
                <a:latin typeface="Arial"/>
                <a:cs typeface="Arial"/>
              </a:rPr>
              <a:t>the </a:t>
            </a:r>
            <a:r>
              <a:rPr lang="en-US" sz="1800" b="1" dirty="0">
                <a:latin typeface="Arial"/>
                <a:cs typeface="Arial"/>
              </a:rPr>
              <a:t>control unit, and increased logic</a:t>
            </a:r>
            <a:r>
              <a:rPr lang="en-US" sz="1800" b="1" spc="-170" dirty="0">
                <a:latin typeface="Arial"/>
                <a:cs typeface="Arial"/>
              </a:rPr>
              <a:t> </a:t>
            </a:r>
            <a:r>
              <a:rPr lang="en-US" sz="1800" b="1" spc="-15" dirty="0">
                <a:latin typeface="Arial"/>
                <a:cs typeface="Arial"/>
              </a:rPr>
              <a:t>delays</a:t>
            </a:r>
            <a:endParaRPr lang="en-IN" dirty="0"/>
          </a:p>
        </p:txBody>
      </p:sp>
      <p:sp>
        <p:nvSpPr>
          <p:cNvPr id="8" name="Footer Placeholder 7">
            <a:extLst>
              <a:ext uri="{FF2B5EF4-FFF2-40B4-BE49-F238E27FC236}">
                <a16:creationId xmlns:a16="http://schemas.microsoft.com/office/drawing/2014/main" id="{7CB08A08-B873-4A4C-AA38-85CA75B4D837}"/>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41481306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D1B1DD3-736B-45FD-BA37-6DA4846AB196}"/>
              </a:ext>
            </a:extLst>
          </p:cNvPr>
          <p:cNvSpPr txBox="1"/>
          <p:nvPr/>
        </p:nvSpPr>
        <p:spPr>
          <a:xfrm>
            <a:off x="1066800" y="2349093"/>
            <a:ext cx="10522226" cy="1815882"/>
          </a:xfrm>
          <a:prstGeom prst="rect">
            <a:avLst/>
          </a:prstGeom>
          <a:noFill/>
        </p:spPr>
        <p:txBody>
          <a:bodyPr wrap="square">
            <a:spAutoFit/>
          </a:bodyPr>
          <a:lstStyle/>
          <a:p>
            <a:r>
              <a:rPr lang="en-US" sz="2800" i="0" dirty="0">
                <a:solidFill>
                  <a:srgbClr val="202124"/>
                </a:solidFill>
                <a:effectLst/>
                <a:latin typeface="arial" panose="020B0604020202020204" pitchFamily="34" charset="0"/>
              </a:rPr>
              <a:t>The main idea behind </a:t>
            </a:r>
            <a:r>
              <a:rPr lang="en-US" sz="2800" b="1" dirty="0">
                <a:solidFill>
                  <a:srgbClr val="202124"/>
                </a:solidFill>
                <a:latin typeface="arial" panose="020B0604020202020204" pitchFamily="34" charset="0"/>
              </a:rPr>
              <a:t>RISC</a:t>
            </a:r>
            <a:r>
              <a:rPr lang="en-US" sz="2800" i="0" dirty="0">
                <a:solidFill>
                  <a:srgbClr val="202124"/>
                </a:solidFill>
                <a:effectLst/>
                <a:latin typeface="arial" panose="020B0604020202020204" pitchFamily="34" charset="0"/>
              </a:rPr>
              <a:t> is </a:t>
            </a:r>
            <a:r>
              <a:rPr lang="en-US" sz="2800" b="1" i="0" dirty="0">
                <a:solidFill>
                  <a:srgbClr val="202124"/>
                </a:solidFill>
                <a:effectLst/>
                <a:latin typeface="arial" panose="020B0604020202020204" pitchFamily="34" charset="0"/>
              </a:rPr>
              <a:t>to make hardware simpler by using an instruction set composed of a few basic steps for loading, evaluating, and storing operations</a:t>
            </a:r>
            <a:r>
              <a:rPr lang="en-US" sz="2800" i="0" dirty="0">
                <a:solidFill>
                  <a:srgbClr val="202124"/>
                </a:solidFill>
                <a:effectLst/>
                <a:latin typeface="arial" panose="020B0604020202020204" pitchFamily="34" charset="0"/>
              </a:rPr>
              <a:t> just like a load command will load data, a store command will store the data.</a:t>
            </a:r>
            <a:endParaRPr lang="en-IN" sz="2800" dirty="0"/>
          </a:p>
        </p:txBody>
      </p:sp>
      <p:sp>
        <p:nvSpPr>
          <p:cNvPr id="6" name="Footer Placeholder 5">
            <a:extLst>
              <a:ext uri="{FF2B5EF4-FFF2-40B4-BE49-F238E27FC236}">
                <a16:creationId xmlns:a16="http://schemas.microsoft.com/office/drawing/2014/main" id="{65A2E4F5-2E85-43ED-A41F-5137A2E751C4}"/>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40656741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770C97-B007-488E-94B0-7E9180CF70A6}"/>
              </a:ext>
            </a:extLst>
          </p:cNvPr>
          <p:cNvSpPr txBox="1"/>
          <p:nvPr/>
        </p:nvSpPr>
        <p:spPr>
          <a:xfrm>
            <a:off x="801756" y="1087615"/>
            <a:ext cx="10588487" cy="4414029"/>
          </a:xfrm>
          <a:prstGeom prst="rect">
            <a:avLst/>
          </a:prstGeom>
          <a:noFill/>
        </p:spPr>
        <p:txBody>
          <a:bodyPr wrap="square">
            <a:spAutoFit/>
          </a:bodyPr>
          <a:lstStyle/>
          <a:p>
            <a:pPr marL="12700" marR="5080" algn="just">
              <a:lnSpc>
                <a:spcPct val="100000"/>
              </a:lnSpc>
            </a:pPr>
            <a:r>
              <a:rPr lang="en-US" sz="2800" spc="-5" dirty="0">
                <a:latin typeface="Caladea"/>
                <a:cs typeface="Caladea"/>
              </a:rPr>
              <a:t>RISC, or </a:t>
            </a:r>
            <a:r>
              <a:rPr lang="en-US" sz="2800" i="1" spc="-20" dirty="0">
                <a:latin typeface="Caladea"/>
                <a:cs typeface="Caladea"/>
              </a:rPr>
              <a:t>Reduced </a:t>
            </a:r>
            <a:r>
              <a:rPr lang="en-US" sz="2800" i="1" spc="-5" dirty="0">
                <a:latin typeface="Caladea"/>
                <a:cs typeface="Caladea"/>
              </a:rPr>
              <a:t>Instruction Set </a:t>
            </a:r>
            <a:r>
              <a:rPr lang="en-US" sz="2800" i="1" spc="-10" dirty="0">
                <a:latin typeface="Caladea"/>
                <a:cs typeface="Caladea"/>
              </a:rPr>
              <a:t>Computer</a:t>
            </a:r>
            <a:r>
              <a:rPr lang="en-US" sz="2800" spc="-10" dirty="0">
                <a:latin typeface="Caladea"/>
                <a:cs typeface="Caladea"/>
              </a:rPr>
              <a:t>. </a:t>
            </a:r>
            <a:r>
              <a:rPr lang="en-US" sz="2800" spc="-5" dirty="0">
                <a:latin typeface="Caladea"/>
                <a:cs typeface="Caladea"/>
              </a:rPr>
              <a:t>is </a:t>
            </a:r>
            <a:r>
              <a:rPr lang="en-US" sz="2800" dirty="0">
                <a:latin typeface="Caladea"/>
                <a:cs typeface="Caladea"/>
              </a:rPr>
              <a:t>a  </a:t>
            </a:r>
            <a:r>
              <a:rPr lang="en-US" sz="2800" spc="-10" dirty="0">
                <a:latin typeface="Caladea"/>
                <a:cs typeface="Caladea"/>
              </a:rPr>
              <a:t>type </a:t>
            </a:r>
            <a:r>
              <a:rPr lang="en-US" sz="2800" spc="-5" dirty="0">
                <a:latin typeface="Caladea"/>
                <a:cs typeface="Caladea"/>
              </a:rPr>
              <a:t>of </a:t>
            </a:r>
            <a:r>
              <a:rPr lang="en-US" sz="2800" spc="-10" dirty="0">
                <a:latin typeface="Caladea"/>
                <a:cs typeface="Caladea"/>
              </a:rPr>
              <a:t>microprocessor  architecture </a:t>
            </a:r>
            <a:r>
              <a:rPr lang="en-US" sz="2800" spc="-5" dirty="0">
                <a:latin typeface="Caladea"/>
                <a:cs typeface="Caladea"/>
              </a:rPr>
              <a:t>that utilizes </a:t>
            </a:r>
            <a:r>
              <a:rPr lang="en-US" sz="2800" dirty="0">
                <a:latin typeface="Caladea"/>
                <a:cs typeface="Caladea"/>
              </a:rPr>
              <a:t>a </a:t>
            </a:r>
            <a:r>
              <a:rPr lang="en-US" sz="2800" spc="-5" dirty="0">
                <a:latin typeface="Caladea"/>
                <a:cs typeface="Caladea"/>
              </a:rPr>
              <a:t>small, highly-optimized set </a:t>
            </a:r>
            <a:r>
              <a:rPr lang="en-US" sz="2800" dirty="0">
                <a:latin typeface="Caladea"/>
                <a:cs typeface="Caladea"/>
              </a:rPr>
              <a:t>of </a:t>
            </a:r>
            <a:r>
              <a:rPr lang="en-US" sz="2800" spc="-5" dirty="0">
                <a:latin typeface="Caladea"/>
                <a:cs typeface="Caladea"/>
              </a:rPr>
              <a:t>instructions, </a:t>
            </a:r>
            <a:r>
              <a:rPr lang="en-US" sz="2800" spc="-10" dirty="0">
                <a:latin typeface="Caladea"/>
                <a:cs typeface="Caladea"/>
              </a:rPr>
              <a:t>rather than  </a:t>
            </a:r>
            <a:r>
              <a:rPr lang="en-US" sz="2800" dirty="0">
                <a:latin typeface="Caladea"/>
                <a:cs typeface="Caladea"/>
              </a:rPr>
              <a:t>a </a:t>
            </a:r>
            <a:r>
              <a:rPr lang="en-US" sz="2800" spc="-10" dirty="0">
                <a:latin typeface="Caladea"/>
                <a:cs typeface="Caladea"/>
              </a:rPr>
              <a:t>more </a:t>
            </a:r>
            <a:r>
              <a:rPr lang="en-US" sz="2800" dirty="0">
                <a:latin typeface="Caladea"/>
                <a:cs typeface="Caladea"/>
              </a:rPr>
              <a:t>specialized </a:t>
            </a:r>
            <a:r>
              <a:rPr lang="en-US" sz="2800" spc="-5" dirty="0">
                <a:latin typeface="Caladea"/>
                <a:cs typeface="Caladea"/>
              </a:rPr>
              <a:t>set of instructions </a:t>
            </a:r>
            <a:r>
              <a:rPr lang="en-US" sz="2800" spc="-10" dirty="0">
                <a:latin typeface="Caladea"/>
                <a:cs typeface="Caladea"/>
              </a:rPr>
              <a:t>often </a:t>
            </a:r>
            <a:r>
              <a:rPr lang="en-US" sz="2800" spc="-5" dirty="0">
                <a:latin typeface="Caladea"/>
                <a:cs typeface="Caladea"/>
              </a:rPr>
              <a:t>found in other </a:t>
            </a:r>
            <a:r>
              <a:rPr lang="en-US" sz="2800" dirty="0">
                <a:latin typeface="Caladea"/>
                <a:cs typeface="Caladea"/>
              </a:rPr>
              <a:t>types </a:t>
            </a:r>
            <a:r>
              <a:rPr lang="en-US" sz="2800" spc="-5" dirty="0">
                <a:latin typeface="Caladea"/>
                <a:cs typeface="Caladea"/>
              </a:rPr>
              <a:t>of</a:t>
            </a:r>
            <a:r>
              <a:rPr lang="en-US" sz="2800" spc="70" dirty="0">
                <a:latin typeface="Caladea"/>
                <a:cs typeface="Caladea"/>
              </a:rPr>
              <a:t> </a:t>
            </a:r>
            <a:r>
              <a:rPr lang="en-US" sz="2800" spc="-10" dirty="0">
                <a:latin typeface="Caladea"/>
                <a:cs typeface="Caladea"/>
              </a:rPr>
              <a:t>architectures.</a:t>
            </a:r>
            <a:endParaRPr lang="en-US" sz="2800" dirty="0">
              <a:latin typeface="Caladea"/>
              <a:cs typeface="Caladea"/>
            </a:endParaRPr>
          </a:p>
          <a:p>
            <a:pPr>
              <a:lnSpc>
                <a:spcPct val="100000"/>
              </a:lnSpc>
              <a:spcBef>
                <a:spcPts val="55"/>
              </a:spcBef>
            </a:pPr>
            <a:endParaRPr lang="en-US" sz="2800" dirty="0">
              <a:latin typeface="Caladea"/>
              <a:cs typeface="Caladea"/>
            </a:endParaRPr>
          </a:p>
          <a:p>
            <a:pPr marL="12700" marR="5080" algn="just">
              <a:lnSpc>
                <a:spcPct val="100000"/>
              </a:lnSpc>
            </a:pPr>
            <a:r>
              <a:rPr lang="en-US" sz="2800" spc="-5" dirty="0">
                <a:latin typeface="Caladea"/>
                <a:cs typeface="Caladea"/>
              </a:rPr>
              <a:t>History : </a:t>
            </a:r>
            <a:r>
              <a:rPr lang="en-US" sz="2800" spc="-10" dirty="0">
                <a:latin typeface="Caladea"/>
                <a:cs typeface="Caladea"/>
              </a:rPr>
              <a:t>The </a:t>
            </a:r>
            <a:r>
              <a:rPr lang="en-US" sz="2800" dirty="0">
                <a:latin typeface="Caladea"/>
                <a:cs typeface="Caladea"/>
              </a:rPr>
              <a:t>first </a:t>
            </a:r>
            <a:r>
              <a:rPr lang="en-US" sz="2800" spc="-5" dirty="0">
                <a:latin typeface="Caladea"/>
                <a:cs typeface="Caladea"/>
              </a:rPr>
              <a:t>RISC </a:t>
            </a:r>
            <a:r>
              <a:rPr lang="en-US" sz="2800" spc="-10" dirty="0">
                <a:latin typeface="Caladea"/>
                <a:cs typeface="Caladea"/>
              </a:rPr>
              <a:t>projects </a:t>
            </a:r>
            <a:r>
              <a:rPr lang="en-US" sz="2800" spc="-5" dirty="0">
                <a:latin typeface="Caladea"/>
                <a:cs typeface="Caladea"/>
              </a:rPr>
              <a:t>came </a:t>
            </a:r>
            <a:r>
              <a:rPr lang="en-US" sz="2800" spc="-15" dirty="0">
                <a:latin typeface="Caladea"/>
                <a:cs typeface="Caladea"/>
              </a:rPr>
              <a:t>from </a:t>
            </a:r>
            <a:r>
              <a:rPr lang="en-US" sz="2800" spc="-5" dirty="0">
                <a:latin typeface="Caladea"/>
                <a:cs typeface="Caladea"/>
              </a:rPr>
              <a:t>IBM, </a:t>
            </a:r>
            <a:r>
              <a:rPr lang="en-US" sz="2800" spc="-10" dirty="0">
                <a:latin typeface="Caladea"/>
                <a:cs typeface="Caladea"/>
              </a:rPr>
              <a:t>Stanford, and </a:t>
            </a:r>
            <a:r>
              <a:rPr lang="en-US" sz="2800" spc="-5" dirty="0">
                <a:latin typeface="Caladea"/>
                <a:cs typeface="Caladea"/>
              </a:rPr>
              <a:t>UC-Berkeley </a:t>
            </a:r>
            <a:r>
              <a:rPr lang="en-US" sz="2800" spc="-15" dirty="0">
                <a:latin typeface="Caladea"/>
                <a:cs typeface="Caladea"/>
              </a:rPr>
              <a:t>in </a:t>
            </a:r>
            <a:r>
              <a:rPr lang="en-US" sz="2800" spc="-10" dirty="0">
                <a:latin typeface="Caladea"/>
                <a:cs typeface="Caladea"/>
              </a:rPr>
              <a:t>the  late </a:t>
            </a:r>
            <a:r>
              <a:rPr lang="en-US" sz="2800" spc="5" dirty="0">
                <a:latin typeface="Caladea"/>
                <a:cs typeface="Caladea"/>
              </a:rPr>
              <a:t>70s </a:t>
            </a:r>
            <a:r>
              <a:rPr lang="en-US" sz="2800" spc="-5" dirty="0">
                <a:latin typeface="Caladea"/>
                <a:cs typeface="Caladea"/>
              </a:rPr>
              <a:t>and </a:t>
            </a:r>
            <a:r>
              <a:rPr lang="en-US" sz="2800" spc="-15" dirty="0">
                <a:latin typeface="Caladea"/>
                <a:cs typeface="Caladea"/>
              </a:rPr>
              <a:t>early </a:t>
            </a:r>
            <a:r>
              <a:rPr lang="en-US" sz="2800" dirty="0">
                <a:latin typeface="Caladea"/>
                <a:cs typeface="Caladea"/>
              </a:rPr>
              <a:t>80s. </a:t>
            </a:r>
            <a:r>
              <a:rPr lang="en-US" sz="2800" spc="-10" dirty="0">
                <a:latin typeface="Caladea"/>
                <a:cs typeface="Caladea"/>
              </a:rPr>
              <a:t>The </a:t>
            </a:r>
            <a:r>
              <a:rPr lang="en-US" sz="2800" spc="-15" dirty="0">
                <a:latin typeface="Caladea"/>
                <a:cs typeface="Caladea"/>
              </a:rPr>
              <a:t>IBM </a:t>
            </a:r>
            <a:r>
              <a:rPr lang="en-US" sz="2800" spc="-5" dirty="0">
                <a:latin typeface="Caladea"/>
                <a:cs typeface="Caladea"/>
              </a:rPr>
              <a:t>801, </a:t>
            </a:r>
            <a:r>
              <a:rPr lang="en-US" sz="2800" spc="-15" dirty="0">
                <a:latin typeface="Caladea"/>
                <a:cs typeface="Caladea"/>
              </a:rPr>
              <a:t>Stanford </a:t>
            </a:r>
            <a:r>
              <a:rPr lang="en-US" sz="2800" spc="-5" dirty="0">
                <a:latin typeface="Caladea"/>
                <a:cs typeface="Caladea"/>
              </a:rPr>
              <a:t>MIPS, </a:t>
            </a:r>
            <a:r>
              <a:rPr lang="en-US" sz="2800" dirty="0">
                <a:latin typeface="Caladea"/>
                <a:cs typeface="Caladea"/>
              </a:rPr>
              <a:t>and </a:t>
            </a:r>
            <a:r>
              <a:rPr lang="en-US" sz="2800" spc="-15" dirty="0">
                <a:latin typeface="Caladea"/>
                <a:cs typeface="Caladea"/>
              </a:rPr>
              <a:t>Berkeley </a:t>
            </a:r>
            <a:r>
              <a:rPr lang="en-US" sz="2800" spc="-5" dirty="0">
                <a:latin typeface="Caladea"/>
                <a:cs typeface="Caladea"/>
              </a:rPr>
              <a:t>RISC 1 and 2  </a:t>
            </a:r>
            <a:r>
              <a:rPr lang="en-US" sz="2800" spc="-15" dirty="0">
                <a:latin typeface="Caladea"/>
                <a:cs typeface="Caladea"/>
              </a:rPr>
              <a:t>were </a:t>
            </a:r>
            <a:r>
              <a:rPr lang="en-US" sz="2800" spc="-5" dirty="0">
                <a:latin typeface="Caladea"/>
                <a:cs typeface="Caladea"/>
              </a:rPr>
              <a:t>all designed with </a:t>
            </a:r>
            <a:r>
              <a:rPr lang="en-US" sz="2800" dirty="0">
                <a:latin typeface="Caladea"/>
                <a:cs typeface="Caladea"/>
              </a:rPr>
              <a:t>a </a:t>
            </a:r>
            <a:r>
              <a:rPr lang="en-US" sz="2800" spc="-5" dirty="0">
                <a:latin typeface="Caladea"/>
                <a:cs typeface="Caladea"/>
              </a:rPr>
              <a:t>similar </a:t>
            </a:r>
            <a:r>
              <a:rPr lang="en-US" sz="2800" spc="-10" dirty="0">
                <a:latin typeface="Caladea"/>
                <a:cs typeface="Caladea"/>
              </a:rPr>
              <a:t>philosophy which </a:t>
            </a:r>
            <a:r>
              <a:rPr lang="en-US" sz="2800" spc="-5" dirty="0">
                <a:latin typeface="Caladea"/>
                <a:cs typeface="Caladea"/>
              </a:rPr>
              <a:t>has </a:t>
            </a:r>
            <a:r>
              <a:rPr lang="en-US" sz="2800" spc="-15" dirty="0">
                <a:latin typeface="Caladea"/>
                <a:cs typeface="Caladea"/>
              </a:rPr>
              <a:t>become </a:t>
            </a:r>
            <a:r>
              <a:rPr lang="en-US" sz="2800" spc="-5" dirty="0">
                <a:latin typeface="Caladea"/>
                <a:cs typeface="Caladea"/>
              </a:rPr>
              <a:t>known </a:t>
            </a:r>
            <a:r>
              <a:rPr lang="en-US" sz="2800" dirty="0">
                <a:latin typeface="Caladea"/>
                <a:cs typeface="Caladea"/>
              </a:rPr>
              <a:t>as </a:t>
            </a:r>
            <a:r>
              <a:rPr lang="en-US" sz="2800" spc="-5" dirty="0">
                <a:latin typeface="Caladea"/>
                <a:cs typeface="Caladea"/>
              </a:rPr>
              <a:t>RISC.  </a:t>
            </a:r>
            <a:r>
              <a:rPr lang="en-US" sz="2800" dirty="0">
                <a:latin typeface="Caladea"/>
                <a:cs typeface="Caladea"/>
              </a:rPr>
              <a:t>Certain design </a:t>
            </a:r>
            <a:r>
              <a:rPr lang="en-US" sz="2800" spc="-10" dirty="0">
                <a:latin typeface="Caladea"/>
                <a:cs typeface="Caladea"/>
              </a:rPr>
              <a:t>features </a:t>
            </a:r>
            <a:r>
              <a:rPr lang="en-US" sz="2800" spc="-15" dirty="0">
                <a:latin typeface="Caladea"/>
                <a:cs typeface="Caladea"/>
              </a:rPr>
              <a:t>have </a:t>
            </a:r>
            <a:r>
              <a:rPr lang="en-US" sz="2800" dirty="0">
                <a:latin typeface="Caladea"/>
                <a:cs typeface="Caladea"/>
              </a:rPr>
              <a:t>been </a:t>
            </a:r>
            <a:r>
              <a:rPr lang="en-US" sz="2800" spc="-10" dirty="0">
                <a:latin typeface="Caladea"/>
                <a:cs typeface="Caladea"/>
              </a:rPr>
              <a:t>characteristic </a:t>
            </a:r>
            <a:r>
              <a:rPr lang="en-US" sz="2800" spc="-5" dirty="0">
                <a:latin typeface="Caladea"/>
                <a:cs typeface="Caladea"/>
              </a:rPr>
              <a:t>of most RISC processors:</a:t>
            </a:r>
            <a:endParaRPr lang="en-US" sz="2800" dirty="0">
              <a:latin typeface="Caladea"/>
              <a:cs typeface="Caladea"/>
            </a:endParaRPr>
          </a:p>
        </p:txBody>
      </p:sp>
      <p:sp>
        <p:nvSpPr>
          <p:cNvPr id="6" name="Footer Placeholder 5">
            <a:extLst>
              <a:ext uri="{FF2B5EF4-FFF2-40B4-BE49-F238E27FC236}">
                <a16:creationId xmlns:a16="http://schemas.microsoft.com/office/drawing/2014/main" id="{1F176EAD-6F9D-4DE1-AF8E-FD55F3B1F8F8}"/>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3805204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84892F-820E-4323-883A-8F12B9887B29}"/>
              </a:ext>
            </a:extLst>
          </p:cNvPr>
          <p:cNvSpPr txBox="1"/>
          <p:nvPr/>
        </p:nvSpPr>
        <p:spPr>
          <a:xfrm>
            <a:off x="702365" y="1958021"/>
            <a:ext cx="5393635" cy="3477875"/>
          </a:xfrm>
          <a:prstGeom prst="rect">
            <a:avLst/>
          </a:prstGeom>
          <a:noFill/>
        </p:spPr>
        <p:txBody>
          <a:bodyPr wrap="square">
            <a:spAutoFit/>
          </a:bodyPr>
          <a:lstStyle/>
          <a:p>
            <a:pPr algn="just"/>
            <a:r>
              <a:rPr lang="en-US" sz="2000" dirty="0"/>
              <a:t>Building blocks of a central processing unit</a:t>
            </a:r>
          </a:p>
          <a:p>
            <a:pPr lvl="1" algn="just">
              <a:lnSpc>
                <a:spcPct val="100000"/>
              </a:lnSpc>
            </a:pPr>
            <a:r>
              <a:rPr lang="en-US" sz="2000" dirty="0"/>
              <a:t>Registers</a:t>
            </a:r>
          </a:p>
          <a:p>
            <a:pPr lvl="2" algn="just">
              <a:lnSpc>
                <a:spcPct val="100000"/>
              </a:lnSpc>
            </a:pPr>
            <a:r>
              <a:rPr lang="en-US" sz="2000" dirty="0"/>
              <a:t>Program Counter (PC), Instruction Register (IR), Memory Address Register (MAR), Memory Data Register (MDR), Accumulator (AC) etc.</a:t>
            </a:r>
          </a:p>
          <a:p>
            <a:pPr lvl="1" algn="just">
              <a:lnSpc>
                <a:spcPct val="100000"/>
              </a:lnSpc>
            </a:pPr>
            <a:r>
              <a:rPr lang="en-US" sz="2000" dirty="0"/>
              <a:t>Arithmetic Logic Unit (ALU)</a:t>
            </a:r>
          </a:p>
          <a:p>
            <a:pPr lvl="1" algn="just">
              <a:lnSpc>
                <a:spcPct val="100000"/>
              </a:lnSpc>
            </a:pPr>
            <a:r>
              <a:rPr lang="en-US" sz="2000" dirty="0"/>
              <a:t>Control Unit</a:t>
            </a:r>
          </a:p>
          <a:p>
            <a:pPr lvl="1" algn="just">
              <a:lnSpc>
                <a:spcPct val="100000"/>
              </a:lnSpc>
            </a:pPr>
            <a:r>
              <a:rPr lang="en-US" sz="2000" dirty="0"/>
              <a:t>Timer or clock circuit</a:t>
            </a:r>
          </a:p>
        </p:txBody>
      </p:sp>
      <p:pic>
        <p:nvPicPr>
          <p:cNvPr id="1026" name="Picture 2" descr="Reading: The Central Processing Unit | Introduction to Computer  Applications and Concepts">
            <a:extLst>
              <a:ext uri="{FF2B5EF4-FFF2-40B4-BE49-F238E27FC236}">
                <a16:creationId xmlns:a16="http://schemas.microsoft.com/office/drawing/2014/main" id="{C9DA16B1-E10E-482B-AE0C-002370C88A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1544" y="559904"/>
            <a:ext cx="5018091" cy="5738192"/>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5A3636EF-293F-42C2-8742-4052ABCB65BB}"/>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12966121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0B5EDF-35E1-4419-94FA-9B672AC55E75}"/>
              </a:ext>
            </a:extLst>
          </p:cNvPr>
          <p:cNvSpPr txBox="1"/>
          <p:nvPr/>
        </p:nvSpPr>
        <p:spPr>
          <a:xfrm>
            <a:off x="1113181" y="1168955"/>
            <a:ext cx="8878957" cy="3970318"/>
          </a:xfrm>
          <a:prstGeom prst="rect">
            <a:avLst/>
          </a:prstGeom>
          <a:noFill/>
        </p:spPr>
        <p:txBody>
          <a:bodyPr wrap="square">
            <a:spAutoFit/>
          </a:bodyPr>
          <a:lstStyle/>
          <a:p>
            <a:pPr algn="l" fontAlgn="base"/>
            <a:r>
              <a:rPr lang="en-US" sz="2800" b="1" i="0" dirty="0">
                <a:solidFill>
                  <a:srgbClr val="273239"/>
                </a:solidFill>
                <a:effectLst/>
                <a:latin typeface="urw-din"/>
              </a:rPr>
              <a:t>Characteristic of RISC –</a:t>
            </a:r>
          </a:p>
          <a:p>
            <a:pPr algn="l" fontAlgn="base"/>
            <a:r>
              <a:rPr lang="en-US" sz="2800" b="0" i="0" dirty="0">
                <a:solidFill>
                  <a:srgbClr val="273239"/>
                </a:solidFill>
                <a:effectLst/>
                <a:latin typeface="urw-din"/>
              </a:rPr>
              <a:t> </a:t>
            </a:r>
          </a:p>
          <a:p>
            <a:pPr algn="l" fontAlgn="base">
              <a:buFont typeface="+mj-lt"/>
              <a:buAutoNum type="arabicPeriod"/>
            </a:pPr>
            <a:r>
              <a:rPr lang="en-US" sz="2800" b="0" i="0" dirty="0">
                <a:solidFill>
                  <a:srgbClr val="273239"/>
                </a:solidFill>
                <a:effectLst/>
                <a:latin typeface="urw-din"/>
              </a:rPr>
              <a:t>Simpler instruction, hence simple instruction decoding.</a:t>
            </a:r>
          </a:p>
          <a:p>
            <a:pPr algn="l" fontAlgn="base">
              <a:buFont typeface="+mj-lt"/>
              <a:buAutoNum type="arabicPeriod"/>
            </a:pPr>
            <a:r>
              <a:rPr lang="en-US" sz="2800" b="0" i="0" dirty="0">
                <a:solidFill>
                  <a:srgbClr val="273239"/>
                </a:solidFill>
                <a:effectLst/>
                <a:latin typeface="urw-din"/>
              </a:rPr>
              <a:t>Instruction comes undersize of one word.</a:t>
            </a:r>
          </a:p>
          <a:p>
            <a:pPr algn="l" fontAlgn="base">
              <a:buFont typeface="+mj-lt"/>
              <a:buAutoNum type="arabicPeriod"/>
            </a:pPr>
            <a:r>
              <a:rPr lang="en-US" sz="2800" b="0" i="0" dirty="0">
                <a:solidFill>
                  <a:srgbClr val="273239"/>
                </a:solidFill>
                <a:effectLst/>
                <a:latin typeface="urw-din"/>
              </a:rPr>
              <a:t>Instruction takes a single clock cycle to get executed.</a:t>
            </a:r>
          </a:p>
          <a:p>
            <a:pPr algn="l" fontAlgn="base">
              <a:buFont typeface="+mj-lt"/>
              <a:buAutoNum type="arabicPeriod"/>
            </a:pPr>
            <a:r>
              <a:rPr lang="en-US" sz="2800" b="0" i="0" dirty="0">
                <a:solidFill>
                  <a:srgbClr val="273239"/>
                </a:solidFill>
                <a:effectLst/>
                <a:latin typeface="urw-din"/>
              </a:rPr>
              <a:t>More general-purpose registers.</a:t>
            </a:r>
          </a:p>
          <a:p>
            <a:pPr algn="l" fontAlgn="base">
              <a:buFont typeface="+mj-lt"/>
              <a:buAutoNum type="arabicPeriod"/>
            </a:pPr>
            <a:r>
              <a:rPr lang="en-US" sz="2800" b="0" i="0" dirty="0">
                <a:solidFill>
                  <a:srgbClr val="273239"/>
                </a:solidFill>
                <a:effectLst/>
                <a:latin typeface="urw-din"/>
              </a:rPr>
              <a:t>Simple Addressing Modes.</a:t>
            </a:r>
          </a:p>
          <a:p>
            <a:pPr algn="l" fontAlgn="base">
              <a:buFont typeface="+mj-lt"/>
              <a:buAutoNum type="arabicPeriod"/>
            </a:pPr>
            <a:r>
              <a:rPr lang="en-US" sz="2800" b="0" i="0" dirty="0">
                <a:solidFill>
                  <a:srgbClr val="273239"/>
                </a:solidFill>
                <a:effectLst/>
                <a:latin typeface="urw-din"/>
              </a:rPr>
              <a:t>Fewer Data types.</a:t>
            </a:r>
          </a:p>
          <a:p>
            <a:pPr algn="l" fontAlgn="base">
              <a:buFont typeface="+mj-lt"/>
              <a:buAutoNum type="arabicPeriod"/>
            </a:pPr>
            <a:r>
              <a:rPr lang="en-US" sz="2800" b="0" i="0" dirty="0">
                <a:solidFill>
                  <a:srgbClr val="273239"/>
                </a:solidFill>
                <a:effectLst/>
                <a:latin typeface="urw-din"/>
              </a:rPr>
              <a:t>A pipeline can be achieved. </a:t>
            </a:r>
          </a:p>
        </p:txBody>
      </p:sp>
      <p:sp>
        <p:nvSpPr>
          <p:cNvPr id="6" name="Footer Placeholder 5">
            <a:extLst>
              <a:ext uri="{FF2B5EF4-FFF2-40B4-BE49-F238E27FC236}">
                <a16:creationId xmlns:a16="http://schemas.microsoft.com/office/drawing/2014/main" id="{7361ACE9-B160-47A5-99B4-ABDBF407A583}"/>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39509117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849356A4-38F2-48FC-ADD1-CF90F9677196}"/>
              </a:ext>
            </a:extLst>
          </p:cNvPr>
          <p:cNvSpPr txBox="1"/>
          <p:nvPr/>
        </p:nvSpPr>
        <p:spPr>
          <a:xfrm>
            <a:off x="627587" y="1117804"/>
            <a:ext cx="5640691" cy="4074192"/>
          </a:xfrm>
          <a:prstGeom prst="rect">
            <a:avLst/>
          </a:prstGeom>
        </p:spPr>
        <p:txBody>
          <a:bodyPr vert="horz" wrap="square" lIns="0" tIns="11430" rIns="0" bIns="0" rtlCol="0">
            <a:spAutoFit/>
          </a:bodyPr>
          <a:lstStyle/>
          <a:p>
            <a:pPr>
              <a:lnSpc>
                <a:spcPct val="100000"/>
              </a:lnSpc>
              <a:spcBef>
                <a:spcPts val="15"/>
              </a:spcBef>
            </a:pPr>
            <a:endParaRPr sz="2550" dirty="0">
              <a:latin typeface="Caladea"/>
              <a:cs typeface="Caladea"/>
            </a:endParaRPr>
          </a:p>
          <a:p>
            <a:pPr marL="12700" marR="5080" algn="just">
              <a:lnSpc>
                <a:spcPct val="100000"/>
              </a:lnSpc>
            </a:pPr>
            <a:r>
              <a:rPr sz="2000" i="1" spc="-10" dirty="0">
                <a:latin typeface="Caladea"/>
                <a:cs typeface="Caladea"/>
              </a:rPr>
              <a:t>one </a:t>
            </a:r>
            <a:r>
              <a:rPr sz="2000" i="1" spc="-15" dirty="0">
                <a:latin typeface="Caladea"/>
                <a:cs typeface="Caladea"/>
              </a:rPr>
              <a:t>cycle </a:t>
            </a:r>
            <a:r>
              <a:rPr sz="2000" i="1" spc="-10" dirty="0">
                <a:latin typeface="Caladea"/>
                <a:cs typeface="Caladea"/>
              </a:rPr>
              <a:t>execution </a:t>
            </a:r>
            <a:r>
              <a:rPr sz="2000" i="1" spc="-5" dirty="0">
                <a:latin typeface="Caladea"/>
                <a:cs typeface="Caladea"/>
              </a:rPr>
              <a:t>time</a:t>
            </a:r>
            <a:r>
              <a:rPr sz="2000" spc="-5" dirty="0">
                <a:latin typeface="Caladea"/>
                <a:cs typeface="Caladea"/>
              </a:rPr>
              <a:t>: RISC </a:t>
            </a:r>
            <a:r>
              <a:rPr sz="2000" spc="-10" dirty="0">
                <a:latin typeface="Caladea"/>
                <a:cs typeface="Caladea"/>
              </a:rPr>
              <a:t>processors </a:t>
            </a:r>
            <a:r>
              <a:rPr sz="2000" spc="-20" dirty="0">
                <a:latin typeface="Caladea"/>
                <a:cs typeface="Caladea"/>
              </a:rPr>
              <a:t>have </a:t>
            </a:r>
            <a:r>
              <a:rPr sz="2000" spc="-5" dirty="0">
                <a:latin typeface="Caladea"/>
                <a:cs typeface="Caladea"/>
              </a:rPr>
              <a:t>a </a:t>
            </a:r>
            <a:r>
              <a:rPr sz="2000" spc="5" dirty="0">
                <a:latin typeface="Caladea"/>
                <a:cs typeface="Caladea"/>
              </a:rPr>
              <a:t>CPI </a:t>
            </a:r>
            <a:r>
              <a:rPr sz="2000" spc="-5" dirty="0">
                <a:latin typeface="Caladea"/>
                <a:cs typeface="Caladea"/>
              </a:rPr>
              <a:t>(clock </a:t>
            </a:r>
            <a:r>
              <a:rPr sz="2000" spc="-15" dirty="0">
                <a:latin typeface="Caladea"/>
                <a:cs typeface="Caladea"/>
              </a:rPr>
              <a:t>per  </a:t>
            </a:r>
            <a:r>
              <a:rPr sz="2000" spc="-10" dirty="0">
                <a:latin typeface="Caladea"/>
                <a:cs typeface="Caladea"/>
              </a:rPr>
              <a:t>instruction) of </a:t>
            </a:r>
            <a:r>
              <a:rPr sz="2000" spc="-5" dirty="0">
                <a:latin typeface="Caladea"/>
                <a:cs typeface="Caladea"/>
              </a:rPr>
              <a:t>one </a:t>
            </a:r>
            <a:r>
              <a:rPr sz="2000" spc="-10" dirty="0">
                <a:latin typeface="Caladea"/>
                <a:cs typeface="Caladea"/>
              </a:rPr>
              <a:t>cycle. </a:t>
            </a:r>
            <a:r>
              <a:rPr sz="2000" spc="-5" dirty="0">
                <a:latin typeface="Caladea"/>
                <a:cs typeface="Caladea"/>
              </a:rPr>
              <a:t>This </a:t>
            </a:r>
            <a:r>
              <a:rPr sz="2000" spc="-10" dirty="0">
                <a:latin typeface="Caladea"/>
                <a:cs typeface="Caladea"/>
              </a:rPr>
              <a:t>is </a:t>
            </a:r>
            <a:r>
              <a:rPr sz="2000" spc="-5" dirty="0">
                <a:latin typeface="Caladea"/>
                <a:cs typeface="Caladea"/>
              </a:rPr>
              <a:t>due </a:t>
            </a:r>
            <a:r>
              <a:rPr sz="2000" spc="-10" dirty="0">
                <a:latin typeface="Caladea"/>
                <a:cs typeface="Caladea"/>
              </a:rPr>
              <a:t>to </a:t>
            </a:r>
            <a:r>
              <a:rPr sz="2000" dirty="0">
                <a:latin typeface="Caladea"/>
                <a:cs typeface="Caladea"/>
              </a:rPr>
              <a:t>the </a:t>
            </a:r>
            <a:r>
              <a:rPr sz="2000" spc="-5" dirty="0">
                <a:latin typeface="Caladea"/>
                <a:cs typeface="Caladea"/>
              </a:rPr>
              <a:t>optimization </a:t>
            </a:r>
            <a:r>
              <a:rPr sz="2000" spc="-10" dirty="0">
                <a:latin typeface="Caladea"/>
                <a:cs typeface="Caladea"/>
              </a:rPr>
              <a:t>of each  instruction on the </a:t>
            </a:r>
            <a:r>
              <a:rPr sz="2000" spc="-5" dirty="0">
                <a:latin typeface="Caladea"/>
                <a:cs typeface="Caladea"/>
              </a:rPr>
              <a:t>CPU and a </a:t>
            </a:r>
            <a:r>
              <a:rPr sz="2000" spc="-15" dirty="0">
                <a:latin typeface="Caladea"/>
                <a:cs typeface="Caladea"/>
              </a:rPr>
              <a:t>technique </a:t>
            </a:r>
            <a:r>
              <a:rPr sz="2000" dirty="0">
                <a:latin typeface="Caladea"/>
                <a:cs typeface="Caladea"/>
              </a:rPr>
              <a:t>called</a:t>
            </a:r>
            <a:r>
              <a:rPr sz="2000" spc="120" dirty="0">
                <a:latin typeface="Caladea"/>
                <a:cs typeface="Caladea"/>
              </a:rPr>
              <a:t> </a:t>
            </a:r>
            <a:r>
              <a:rPr sz="2000" spc="-10" dirty="0">
                <a:latin typeface="Caladea"/>
                <a:cs typeface="Caladea"/>
              </a:rPr>
              <a:t>pipelining.</a:t>
            </a:r>
            <a:endParaRPr sz="2000" dirty="0">
              <a:latin typeface="Caladea"/>
              <a:cs typeface="Caladea"/>
            </a:endParaRPr>
          </a:p>
          <a:p>
            <a:pPr>
              <a:lnSpc>
                <a:spcPct val="100000"/>
              </a:lnSpc>
            </a:pPr>
            <a:endParaRPr sz="1800" dirty="0">
              <a:latin typeface="Caladea"/>
              <a:cs typeface="Caladea"/>
            </a:endParaRPr>
          </a:p>
          <a:p>
            <a:pPr marL="12700" marR="8890" algn="just">
              <a:lnSpc>
                <a:spcPct val="100000"/>
              </a:lnSpc>
            </a:pPr>
            <a:r>
              <a:rPr sz="2000" i="1" spc="-5" dirty="0">
                <a:latin typeface="Caladea"/>
                <a:cs typeface="Caladea"/>
              </a:rPr>
              <a:t>pipelining</a:t>
            </a:r>
            <a:r>
              <a:rPr sz="2000" spc="-5" dirty="0">
                <a:latin typeface="Caladea"/>
                <a:cs typeface="Caladea"/>
              </a:rPr>
              <a:t>: a </a:t>
            </a:r>
            <a:r>
              <a:rPr sz="2000" spc="-10" dirty="0">
                <a:latin typeface="Caladea"/>
                <a:cs typeface="Caladea"/>
              </a:rPr>
              <a:t>technique </a:t>
            </a:r>
            <a:r>
              <a:rPr sz="2000" dirty="0">
                <a:latin typeface="Caladea"/>
                <a:cs typeface="Caladea"/>
              </a:rPr>
              <a:t>that </a:t>
            </a:r>
            <a:r>
              <a:rPr sz="2000" spc="-10" dirty="0">
                <a:latin typeface="Caladea"/>
                <a:cs typeface="Caladea"/>
              </a:rPr>
              <a:t>allows </a:t>
            </a:r>
            <a:r>
              <a:rPr sz="2000" spc="-15" dirty="0">
                <a:latin typeface="Caladea"/>
                <a:cs typeface="Caladea"/>
              </a:rPr>
              <a:t>for </a:t>
            </a:r>
            <a:r>
              <a:rPr sz="2000" spc="-5" dirty="0">
                <a:latin typeface="Caladea"/>
                <a:cs typeface="Caladea"/>
              </a:rPr>
              <a:t>simultaneous </a:t>
            </a:r>
            <a:r>
              <a:rPr sz="2000" spc="-15" dirty="0">
                <a:latin typeface="Caladea"/>
                <a:cs typeface="Caladea"/>
              </a:rPr>
              <a:t>execution </a:t>
            </a:r>
            <a:r>
              <a:rPr sz="2000" spc="-10" dirty="0">
                <a:latin typeface="Caladea"/>
                <a:cs typeface="Caladea"/>
              </a:rPr>
              <a:t>of  parts, </a:t>
            </a:r>
            <a:r>
              <a:rPr sz="2000" spc="5" dirty="0">
                <a:latin typeface="Caladea"/>
                <a:cs typeface="Caladea"/>
              </a:rPr>
              <a:t>or </a:t>
            </a:r>
            <a:r>
              <a:rPr sz="2000" spc="-5" dirty="0">
                <a:latin typeface="Caladea"/>
                <a:cs typeface="Caladea"/>
              </a:rPr>
              <a:t>stages, </a:t>
            </a:r>
            <a:r>
              <a:rPr sz="2000" spc="-10" dirty="0">
                <a:latin typeface="Caladea"/>
                <a:cs typeface="Caladea"/>
              </a:rPr>
              <a:t>of </a:t>
            </a:r>
            <a:r>
              <a:rPr sz="2000" spc="-5" dirty="0">
                <a:latin typeface="Caladea"/>
                <a:cs typeface="Caladea"/>
              </a:rPr>
              <a:t>instructions </a:t>
            </a:r>
            <a:r>
              <a:rPr sz="2000" spc="-20" dirty="0">
                <a:latin typeface="Caladea"/>
                <a:cs typeface="Caladea"/>
              </a:rPr>
              <a:t>to </a:t>
            </a:r>
            <a:r>
              <a:rPr sz="2000" spc="-10" dirty="0">
                <a:latin typeface="Caladea"/>
                <a:cs typeface="Caladea"/>
              </a:rPr>
              <a:t>more efficiently process  instructions;</a:t>
            </a:r>
            <a:endParaRPr sz="2000" dirty="0">
              <a:latin typeface="Caladea"/>
              <a:cs typeface="Caladea"/>
            </a:endParaRPr>
          </a:p>
          <a:p>
            <a:pPr>
              <a:lnSpc>
                <a:spcPct val="100000"/>
              </a:lnSpc>
            </a:pPr>
            <a:endParaRPr sz="2050" dirty="0">
              <a:latin typeface="Caladea"/>
              <a:cs typeface="Caladea"/>
            </a:endParaRPr>
          </a:p>
          <a:p>
            <a:pPr marL="12700" marR="8255" algn="just">
              <a:lnSpc>
                <a:spcPct val="100000"/>
              </a:lnSpc>
            </a:pPr>
            <a:r>
              <a:rPr sz="2000" i="1" spc="-15" dirty="0">
                <a:latin typeface="Caladea"/>
                <a:cs typeface="Caladea"/>
              </a:rPr>
              <a:t>large </a:t>
            </a:r>
            <a:r>
              <a:rPr sz="2000" i="1" spc="-5" dirty="0">
                <a:latin typeface="Caladea"/>
                <a:cs typeface="Caladea"/>
              </a:rPr>
              <a:t>number of registers</a:t>
            </a:r>
            <a:r>
              <a:rPr sz="2000" spc="-5" dirty="0">
                <a:latin typeface="Caladea"/>
                <a:cs typeface="Caladea"/>
              </a:rPr>
              <a:t>: </a:t>
            </a:r>
            <a:r>
              <a:rPr sz="2000" spc="-10" dirty="0">
                <a:latin typeface="Caladea"/>
                <a:cs typeface="Caladea"/>
              </a:rPr>
              <a:t>the </a:t>
            </a:r>
            <a:r>
              <a:rPr sz="2000" spc="-5" dirty="0">
                <a:latin typeface="Caladea"/>
                <a:cs typeface="Caladea"/>
              </a:rPr>
              <a:t>RISC design </a:t>
            </a:r>
            <a:r>
              <a:rPr sz="2000" spc="-10" dirty="0">
                <a:latin typeface="Caladea"/>
                <a:cs typeface="Caladea"/>
              </a:rPr>
              <a:t>philosophy </a:t>
            </a:r>
            <a:r>
              <a:rPr sz="2000" spc="-15" dirty="0">
                <a:latin typeface="Caladea"/>
                <a:cs typeface="Caladea"/>
              </a:rPr>
              <a:t>generally  incorporates </a:t>
            </a:r>
            <a:r>
              <a:rPr sz="2000" spc="-5" dirty="0">
                <a:latin typeface="Caladea"/>
                <a:cs typeface="Caladea"/>
              </a:rPr>
              <a:t>a </a:t>
            </a:r>
            <a:r>
              <a:rPr sz="2000" spc="-10" dirty="0">
                <a:latin typeface="Caladea"/>
                <a:cs typeface="Caladea"/>
              </a:rPr>
              <a:t>larger </a:t>
            </a:r>
            <a:r>
              <a:rPr sz="2000" spc="-5" dirty="0">
                <a:latin typeface="Caladea"/>
                <a:cs typeface="Caladea"/>
              </a:rPr>
              <a:t>number </a:t>
            </a:r>
            <a:r>
              <a:rPr sz="2000" spc="-10" dirty="0">
                <a:latin typeface="Caladea"/>
                <a:cs typeface="Caladea"/>
              </a:rPr>
              <a:t>of </a:t>
            </a:r>
            <a:r>
              <a:rPr sz="2000" spc="-15" dirty="0">
                <a:latin typeface="Caladea"/>
                <a:cs typeface="Caladea"/>
              </a:rPr>
              <a:t>registers </a:t>
            </a:r>
            <a:r>
              <a:rPr sz="2000" spc="-20" dirty="0">
                <a:latin typeface="Caladea"/>
                <a:cs typeface="Caladea"/>
              </a:rPr>
              <a:t>to prevent </a:t>
            </a:r>
            <a:r>
              <a:rPr sz="2000" spc="-10" dirty="0">
                <a:latin typeface="Caladea"/>
                <a:cs typeface="Caladea"/>
              </a:rPr>
              <a:t>in </a:t>
            </a:r>
            <a:r>
              <a:rPr sz="2000" spc="-5" dirty="0">
                <a:latin typeface="Caladea"/>
                <a:cs typeface="Caladea"/>
              </a:rPr>
              <a:t>large amounts  </a:t>
            </a:r>
            <a:r>
              <a:rPr sz="2000" spc="-10" dirty="0">
                <a:latin typeface="Caladea"/>
                <a:cs typeface="Caladea"/>
              </a:rPr>
              <a:t>of </a:t>
            </a:r>
            <a:r>
              <a:rPr sz="2000" spc="-15" dirty="0">
                <a:latin typeface="Caladea"/>
                <a:cs typeface="Caladea"/>
              </a:rPr>
              <a:t>interactions </a:t>
            </a:r>
            <a:r>
              <a:rPr sz="2000" spc="-10" dirty="0">
                <a:latin typeface="Caladea"/>
                <a:cs typeface="Caladea"/>
              </a:rPr>
              <a:t>with</a:t>
            </a:r>
            <a:r>
              <a:rPr sz="2000" spc="75" dirty="0">
                <a:latin typeface="Caladea"/>
                <a:cs typeface="Caladea"/>
              </a:rPr>
              <a:t> </a:t>
            </a:r>
            <a:r>
              <a:rPr sz="2000" spc="-15" dirty="0">
                <a:latin typeface="Caladea"/>
                <a:cs typeface="Caladea"/>
              </a:rPr>
              <a:t>memory</a:t>
            </a:r>
            <a:endParaRPr sz="2000" dirty="0">
              <a:latin typeface="Caladea"/>
              <a:cs typeface="Caladea"/>
            </a:endParaRPr>
          </a:p>
        </p:txBody>
      </p:sp>
      <p:pic>
        <p:nvPicPr>
          <p:cNvPr id="4098" name="Picture 2" descr="Difference Between RISC and CISC - javatpoint">
            <a:extLst>
              <a:ext uri="{FF2B5EF4-FFF2-40B4-BE49-F238E27FC236}">
                <a16:creationId xmlns:a16="http://schemas.microsoft.com/office/drawing/2014/main" id="{E54214F5-BEAE-4747-9597-506C2104BA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1913" y="1418396"/>
            <a:ext cx="4762500" cy="428625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8CB79B58-B2F7-4B3D-A704-28AFBB27639B}"/>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18283359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RISC vs. CISC">
            <a:extLst>
              <a:ext uri="{FF2B5EF4-FFF2-40B4-BE49-F238E27FC236}">
                <a16:creationId xmlns:a16="http://schemas.microsoft.com/office/drawing/2014/main" id="{2D67747B-7978-4C80-8FC8-298F14BEDAD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775791" y="438150"/>
            <a:ext cx="9051235" cy="5737363"/>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E9D6EE9E-0386-429D-8B85-E46499837D06}"/>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39762136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39C47A9-AF04-47C3-990D-412348D9405A}"/>
              </a:ext>
            </a:extLst>
          </p:cNvPr>
          <p:cNvSpPr>
            <a:spLocks noGrp="1"/>
          </p:cNvSpPr>
          <p:nvPr>
            <p:ph type="ftr" sz="quarter" idx="11"/>
          </p:nvPr>
        </p:nvSpPr>
        <p:spPr/>
        <p:txBody>
          <a:bodyPr/>
          <a:lstStyle/>
          <a:p>
            <a:r>
              <a:rPr lang="en-US"/>
              <a:t>Nilanjan Byabarta : UEM , Kolkata</a:t>
            </a:r>
            <a:endParaRPr lang="en-US" dirty="0"/>
          </a:p>
        </p:txBody>
      </p:sp>
      <p:pic>
        <p:nvPicPr>
          <p:cNvPr id="2050" name="Picture 2" descr="Differenciate between RISC and CISC. | Suresh KUMAR Mukhiya">
            <a:extLst>
              <a:ext uri="{FF2B5EF4-FFF2-40B4-BE49-F238E27FC236}">
                <a16:creationId xmlns:a16="http://schemas.microsoft.com/office/drawing/2014/main" id="{B4D45C92-1029-404E-9123-9C6A1179E1A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019109" y="555348"/>
            <a:ext cx="8153782" cy="5479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5067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F43EE9-9BAB-463F-A8F6-AB9F5D5D044D}"/>
              </a:ext>
            </a:extLst>
          </p:cNvPr>
          <p:cNvSpPr txBox="1"/>
          <p:nvPr/>
        </p:nvSpPr>
        <p:spPr>
          <a:xfrm>
            <a:off x="3670852" y="2905780"/>
            <a:ext cx="6096000" cy="523220"/>
          </a:xfrm>
          <a:prstGeom prst="rect">
            <a:avLst/>
          </a:prstGeom>
          <a:noFill/>
        </p:spPr>
        <p:txBody>
          <a:bodyPr wrap="square">
            <a:spAutoFit/>
          </a:bodyPr>
          <a:lstStyle/>
          <a:p>
            <a:r>
              <a:rPr lang="en-IN" sz="2800" b="1" dirty="0"/>
              <a:t>INPUT-OUTPUT ORGANIZATION</a:t>
            </a:r>
          </a:p>
        </p:txBody>
      </p:sp>
      <p:sp>
        <p:nvSpPr>
          <p:cNvPr id="6" name="Footer Placeholder 5">
            <a:extLst>
              <a:ext uri="{FF2B5EF4-FFF2-40B4-BE49-F238E27FC236}">
                <a16:creationId xmlns:a16="http://schemas.microsoft.com/office/drawing/2014/main" id="{52ACB242-BA2C-4250-9ABA-BE2B8B65553B}"/>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29223644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F43EE9-9BAB-463F-A8F6-AB9F5D5D044D}"/>
              </a:ext>
            </a:extLst>
          </p:cNvPr>
          <p:cNvSpPr txBox="1"/>
          <p:nvPr/>
        </p:nvSpPr>
        <p:spPr>
          <a:xfrm>
            <a:off x="3657600" y="1050476"/>
            <a:ext cx="6096000" cy="523220"/>
          </a:xfrm>
          <a:prstGeom prst="rect">
            <a:avLst/>
          </a:prstGeom>
          <a:noFill/>
        </p:spPr>
        <p:txBody>
          <a:bodyPr wrap="square">
            <a:spAutoFit/>
          </a:bodyPr>
          <a:lstStyle/>
          <a:p>
            <a:r>
              <a:rPr lang="en-IN" sz="2800" b="1" dirty="0"/>
              <a:t>INPUT-OUTPUT ORGANIZATION</a:t>
            </a:r>
          </a:p>
        </p:txBody>
      </p:sp>
      <p:sp>
        <p:nvSpPr>
          <p:cNvPr id="4" name="TextBox 3">
            <a:extLst>
              <a:ext uri="{FF2B5EF4-FFF2-40B4-BE49-F238E27FC236}">
                <a16:creationId xmlns:a16="http://schemas.microsoft.com/office/drawing/2014/main" id="{01C1FEC4-DC4B-4A0A-B1D4-2382EDABA803}"/>
              </a:ext>
            </a:extLst>
          </p:cNvPr>
          <p:cNvSpPr txBox="1"/>
          <p:nvPr/>
        </p:nvSpPr>
        <p:spPr>
          <a:xfrm>
            <a:off x="940905" y="2693649"/>
            <a:ext cx="10270434" cy="1815882"/>
          </a:xfrm>
          <a:prstGeom prst="rect">
            <a:avLst/>
          </a:prstGeom>
          <a:noFill/>
        </p:spPr>
        <p:txBody>
          <a:bodyPr wrap="square">
            <a:spAutoFit/>
          </a:bodyPr>
          <a:lstStyle/>
          <a:p>
            <a:r>
              <a:rPr lang="en-US" sz="2800" dirty="0"/>
              <a:t>The I/O subsystem of a computer provides an efficient mode of communication between the central system and the outside environment. It handles all the input output operations of the computer system.</a:t>
            </a:r>
            <a:endParaRPr lang="en-IN" sz="2800" dirty="0"/>
          </a:p>
        </p:txBody>
      </p:sp>
      <p:sp>
        <p:nvSpPr>
          <p:cNvPr id="3" name="Footer Placeholder 2">
            <a:extLst>
              <a:ext uri="{FF2B5EF4-FFF2-40B4-BE49-F238E27FC236}">
                <a16:creationId xmlns:a16="http://schemas.microsoft.com/office/drawing/2014/main" id="{12C4C4C2-873A-4969-AD95-B6C9D489E915}"/>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11028020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3.2.5 Input, Output and File Handling">
            <a:extLst>
              <a:ext uri="{FF2B5EF4-FFF2-40B4-BE49-F238E27FC236}">
                <a16:creationId xmlns:a16="http://schemas.microsoft.com/office/drawing/2014/main" id="{80C979C3-606E-4D6B-98C6-C4576D6A52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8921" y="457200"/>
            <a:ext cx="8574157" cy="569180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8E35E02E-E480-4989-9881-394DBEAF8F32}"/>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18597804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a:extLst>
              <a:ext uri="{FF2B5EF4-FFF2-40B4-BE49-F238E27FC236}">
                <a16:creationId xmlns:a16="http://schemas.microsoft.com/office/drawing/2014/main" id="{A3EFCB0F-916C-4507-84D3-B66D059FB570}"/>
              </a:ext>
            </a:extLst>
          </p:cNvPr>
          <p:cNvSpPr txBox="1">
            <a:spLocks noGrp="1"/>
          </p:cNvSpPr>
          <p:nvPr>
            <p:ph idx="1"/>
          </p:nvPr>
        </p:nvSpPr>
        <p:spPr>
          <a:xfrm>
            <a:off x="735495" y="778220"/>
            <a:ext cx="10058400" cy="1498487"/>
          </a:xfrm>
          <a:prstGeom prst="rect">
            <a:avLst/>
          </a:prstGeom>
        </p:spPr>
        <p:txBody>
          <a:bodyPr vert="horz" wrap="square" lIns="0" tIns="76835" rIns="0" bIns="0" rtlCol="0">
            <a:spAutoFit/>
          </a:bodyPr>
          <a:lstStyle/>
          <a:p>
            <a:pPr marL="354965" indent="-342900">
              <a:lnSpc>
                <a:spcPct val="100000"/>
              </a:lnSpc>
              <a:spcBef>
                <a:spcPts val="605"/>
              </a:spcBef>
              <a:buFont typeface="Arial"/>
              <a:buChar char="•"/>
              <a:tabLst>
                <a:tab pos="354965" algn="l"/>
                <a:tab pos="355600" algn="l"/>
              </a:tabLst>
            </a:pPr>
            <a:r>
              <a:rPr sz="2800" spc="-145" dirty="0">
                <a:latin typeface="Times New Roman"/>
                <a:cs typeface="Times New Roman"/>
              </a:rPr>
              <a:t>To </a:t>
            </a:r>
            <a:r>
              <a:rPr sz="2800" spc="5" dirty="0">
                <a:latin typeface="Times New Roman"/>
                <a:cs typeface="Times New Roman"/>
              </a:rPr>
              <a:t>use </a:t>
            </a:r>
            <a:r>
              <a:rPr sz="2800" spc="-5" dirty="0">
                <a:latin typeface="Times New Roman"/>
                <a:cs typeface="Times New Roman"/>
              </a:rPr>
              <a:t>a </a:t>
            </a:r>
            <a:r>
              <a:rPr sz="2800" spc="5" dirty="0">
                <a:latin typeface="Times New Roman"/>
                <a:cs typeface="Times New Roman"/>
              </a:rPr>
              <a:t>peripheral </a:t>
            </a:r>
            <a:r>
              <a:rPr sz="2800" spc="-20" dirty="0">
                <a:latin typeface="Times New Roman"/>
                <a:cs typeface="Times New Roman"/>
              </a:rPr>
              <a:t>device, </a:t>
            </a:r>
            <a:r>
              <a:rPr sz="2800" spc="5" dirty="0">
                <a:latin typeface="Times New Roman"/>
                <a:cs typeface="Times New Roman"/>
              </a:rPr>
              <a:t>two</a:t>
            </a:r>
            <a:r>
              <a:rPr sz="2800" spc="100" dirty="0">
                <a:latin typeface="Times New Roman"/>
                <a:cs typeface="Times New Roman"/>
              </a:rPr>
              <a:t> </a:t>
            </a:r>
            <a:r>
              <a:rPr sz="2800" spc="30" dirty="0">
                <a:latin typeface="Times New Roman"/>
                <a:cs typeface="Times New Roman"/>
              </a:rPr>
              <a:t>modulesrequired:</a:t>
            </a:r>
            <a:endParaRPr sz="2800" dirty="0">
              <a:latin typeface="Times New Roman"/>
              <a:cs typeface="Times New Roman"/>
            </a:endParaRPr>
          </a:p>
          <a:p>
            <a:pPr marL="756285" lvl="1" indent="-285750">
              <a:lnSpc>
                <a:spcPct val="100000"/>
              </a:lnSpc>
              <a:spcBef>
                <a:spcPts val="500"/>
              </a:spcBef>
              <a:buFont typeface="Arial"/>
              <a:buChar char="–"/>
              <a:tabLst>
                <a:tab pos="756920" algn="l"/>
              </a:tabLst>
            </a:pPr>
            <a:r>
              <a:rPr sz="2800" spc="-5" dirty="0">
                <a:latin typeface="Times New Roman"/>
                <a:cs typeface="Times New Roman"/>
              </a:rPr>
              <a:t>I/O </a:t>
            </a:r>
            <a:r>
              <a:rPr sz="2800" spc="-10" dirty="0">
                <a:latin typeface="Times New Roman"/>
                <a:cs typeface="Times New Roman"/>
              </a:rPr>
              <a:t>interface </a:t>
            </a:r>
            <a:r>
              <a:rPr sz="2800" spc="10" dirty="0">
                <a:latin typeface="Times New Roman"/>
                <a:cs typeface="Times New Roman"/>
              </a:rPr>
              <a:t>or</a:t>
            </a:r>
            <a:r>
              <a:rPr sz="2800" spc="-55" dirty="0">
                <a:latin typeface="Times New Roman"/>
                <a:cs typeface="Times New Roman"/>
              </a:rPr>
              <a:t> </a:t>
            </a:r>
            <a:r>
              <a:rPr sz="2800" spc="5" dirty="0">
                <a:latin typeface="Times New Roman"/>
                <a:cs typeface="Times New Roman"/>
              </a:rPr>
              <a:t>controller</a:t>
            </a:r>
            <a:endParaRPr sz="2800" dirty="0">
              <a:latin typeface="Times New Roman"/>
              <a:cs typeface="Times New Roman"/>
            </a:endParaRPr>
          </a:p>
          <a:p>
            <a:pPr marL="756285" lvl="1" indent="-285750">
              <a:lnSpc>
                <a:spcPct val="100000"/>
              </a:lnSpc>
              <a:spcBef>
                <a:spcPts val="505"/>
              </a:spcBef>
              <a:buFont typeface="Arial"/>
              <a:buChar char="–"/>
              <a:tabLst>
                <a:tab pos="756920" algn="l"/>
              </a:tabLst>
            </a:pPr>
            <a:r>
              <a:rPr sz="2800" spc="-5" dirty="0">
                <a:latin typeface="Times New Roman"/>
                <a:cs typeface="Times New Roman"/>
              </a:rPr>
              <a:t>I/O</a:t>
            </a:r>
            <a:r>
              <a:rPr sz="2800" spc="-40" dirty="0">
                <a:latin typeface="Times New Roman"/>
                <a:cs typeface="Times New Roman"/>
              </a:rPr>
              <a:t> </a:t>
            </a:r>
            <a:r>
              <a:rPr sz="2800" spc="-15" dirty="0">
                <a:latin typeface="Times New Roman"/>
                <a:cs typeface="Times New Roman"/>
              </a:rPr>
              <a:t>deriver</a:t>
            </a:r>
            <a:endParaRPr sz="2800" dirty="0">
              <a:latin typeface="Times New Roman"/>
              <a:cs typeface="Times New Roman"/>
            </a:endParaRPr>
          </a:p>
        </p:txBody>
      </p:sp>
      <p:pic>
        <p:nvPicPr>
          <p:cNvPr id="7170" name="Picture 2" descr="What is the Difference Between Memory Mapped IO and IO Mapped IO -  Pediaa.Com">
            <a:extLst>
              <a:ext uri="{FF2B5EF4-FFF2-40B4-BE49-F238E27FC236}">
                <a16:creationId xmlns:a16="http://schemas.microsoft.com/office/drawing/2014/main" id="{D5E040DC-7C8A-4FCA-A429-6FC2CDF7A7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5027" y="2501265"/>
            <a:ext cx="7620000" cy="3533775"/>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90005B91-0259-4FDF-A46D-CE20124AEA3B}"/>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13498160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81017B4-47A5-4645-AF82-F521F3888A65}"/>
              </a:ext>
            </a:extLst>
          </p:cNvPr>
          <p:cNvSpPr txBox="1"/>
          <p:nvPr/>
        </p:nvSpPr>
        <p:spPr>
          <a:xfrm>
            <a:off x="914399" y="855488"/>
            <a:ext cx="10323443" cy="4524315"/>
          </a:xfrm>
          <a:prstGeom prst="rect">
            <a:avLst/>
          </a:prstGeom>
          <a:noFill/>
        </p:spPr>
        <p:txBody>
          <a:bodyPr wrap="square">
            <a:spAutoFit/>
          </a:bodyPr>
          <a:lstStyle/>
          <a:p>
            <a:pPr algn="l" fontAlgn="base"/>
            <a:r>
              <a:rPr lang="en-US" sz="2400" b="1" i="0" dirty="0">
                <a:solidFill>
                  <a:srgbClr val="273239"/>
                </a:solidFill>
                <a:effectLst/>
                <a:latin typeface="urw-din"/>
              </a:rPr>
              <a:t>Functions of Input-Output Interface:</a:t>
            </a:r>
          </a:p>
          <a:p>
            <a:pPr algn="l" fontAlgn="base"/>
            <a:endParaRPr lang="en-US" sz="2400" b="1" dirty="0">
              <a:solidFill>
                <a:srgbClr val="273239"/>
              </a:solidFill>
              <a:latin typeface="urw-din"/>
            </a:endParaRPr>
          </a:p>
          <a:p>
            <a:pPr algn="l" fontAlgn="base"/>
            <a:endParaRPr lang="en-US" sz="2400" b="1" i="0" dirty="0">
              <a:solidFill>
                <a:srgbClr val="273239"/>
              </a:solidFill>
              <a:effectLst/>
              <a:latin typeface="urw-din"/>
            </a:endParaRPr>
          </a:p>
          <a:p>
            <a:pPr algn="l" fontAlgn="base">
              <a:buFont typeface="+mj-lt"/>
              <a:buAutoNum type="arabicPeriod"/>
            </a:pPr>
            <a:r>
              <a:rPr lang="en-US" sz="2400" b="0" i="0" dirty="0">
                <a:solidFill>
                  <a:srgbClr val="273239"/>
                </a:solidFill>
                <a:effectLst/>
                <a:latin typeface="urw-din"/>
              </a:rPr>
              <a:t>It is used to synchronize the operating speed of CPU with respect to input-output devices.</a:t>
            </a:r>
          </a:p>
          <a:p>
            <a:pPr algn="l" fontAlgn="base">
              <a:buFont typeface="+mj-lt"/>
              <a:buAutoNum type="arabicPeriod"/>
            </a:pPr>
            <a:r>
              <a:rPr lang="en-US" sz="2400" b="0" i="0" dirty="0">
                <a:solidFill>
                  <a:srgbClr val="273239"/>
                </a:solidFill>
                <a:effectLst/>
                <a:latin typeface="urw-din"/>
              </a:rPr>
              <a:t>It selects the input-output device which is appropriate for the interpretation of the input-output device.</a:t>
            </a:r>
          </a:p>
          <a:p>
            <a:pPr algn="l" fontAlgn="base">
              <a:buFont typeface="+mj-lt"/>
              <a:buAutoNum type="arabicPeriod"/>
            </a:pPr>
            <a:r>
              <a:rPr lang="en-US" sz="2400" b="0" i="0" dirty="0">
                <a:solidFill>
                  <a:srgbClr val="273239"/>
                </a:solidFill>
                <a:effectLst/>
                <a:latin typeface="urw-din"/>
              </a:rPr>
              <a:t>It is capable of providing signals like control and timing signals.</a:t>
            </a:r>
          </a:p>
          <a:p>
            <a:pPr algn="l" fontAlgn="base">
              <a:buFont typeface="+mj-lt"/>
              <a:buAutoNum type="arabicPeriod"/>
            </a:pPr>
            <a:r>
              <a:rPr lang="en-US" sz="2400" b="0" i="0" dirty="0">
                <a:solidFill>
                  <a:srgbClr val="273239"/>
                </a:solidFill>
                <a:effectLst/>
                <a:latin typeface="urw-din"/>
              </a:rPr>
              <a:t>In this data buffering can be possible through data bus.</a:t>
            </a:r>
          </a:p>
          <a:p>
            <a:pPr algn="l" fontAlgn="base">
              <a:buFont typeface="+mj-lt"/>
              <a:buAutoNum type="arabicPeriod"/>
            </a:pPr>
            <a:r>
              <a:rPr lang="en-US" sz="2400" b="0" i="0" dirty="0">
                <a:solidFill>
                  <a:srgbClr val="273239"/>
                </a:solidFill>
                <a:effectLst/>
                <a:latin typeface="urw-din"/>
              </a:rPr>
              <a:t>There are various error detectors.</a:t>
            </a:r>
          </a:p>
          <a:p>
            <a:pPr algn="l" fontAlgn="base">
              <a:buFont typeface="+mj-lt"/>
              <a:buAutoNum type="arabicPeriod"/>
            </a:pPr>
            <a:r>
              <a:rPr lang="en-US" sz="2400" b="0" i="0" dirty="0">
                <a:solidFill>
                  <a:srgbClr val="273239"/>
                </a:solidFill>
                <a:effectLst/>
                <a:latin typeface="urw-din"/>
              </a:rPr>
              <a:t>It converts serial data into parallel data and vice-versa.</a:t>
            </a:r>
          </a:p>
          <a:p>
            <a:pPr algn="l" fontAlgn="base">
              <a:buFont typeface="+mj-lt"/>
              <a:buAutoNum type="arabicPeriod"/>
            </a:pPr>
            <a:r>
              <a:rPr lang="en-US" sz="2400" b="0" i="0" dirty="0">
                <a:solidFill>
                  <a:srgbClr val="273239"/>
                </a:solidFill>
                <a:effectLst/>
                <a:latin typeface="urw-din"/>
              </a:rPr>
              <a:t>It also convert digital data into analog signal and vice-versa.</a:t>
            </a:r>
          </a:p>
        </p:txBody>
      </p:sp>
      <p:sp>
        <p:nvSpPr>
          <p:cNvPr id="6" name="Footer Placeholder 5">
            <a:extLst>
              <a:ext uri="{FF2B5EF4-FFF2-40B4-BE49-F238E27FC236}">
                <a16:creationId xmlns:a16="http://schemas.microsoft.com/office/drawing/2014/main" id="{8E0B1458-DA1C-4F7E-BADA-5C02D9593888}"/>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5992732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4100BBE3-653B-4F37-80FE-96B380D6AC66}"/>
              </a:ext>
            </a:extLst>
          </p:cNvPr>
          <p:cNvSpPr>
            <a:spLocks noGrp="1"/>
          </p:cNvSpPr>
          <p:nvPr>
            <p:ph type="ftr" sz="quarter" idx="11"/>
          </p:nvPr>
        </p:nvSpPr>
        <p:spPr/>
        <p:txBody>
          <a:bodyPr/>
          <a:lstStyle/>
          <a:p>
            <a:r>
              <a:rPr lang="en-US"/>
              <a:t>Nilanjan Byabarta : UEM , Kolkata</a:t>
            </a:r>
            <a:endParaRPr lang="en-US" dirty="0"/>
          </a:p>
        </p:txBody>
      </p:sp>
      <p:pic>
        <p:nvPicPr>
          <p:cNvPr id="4098" name="Picture 2" descr="🎖▷ Devices What are the output peripherals, what are they for and what  types are there? Although when we think of our computer the first thing I  know ...">
            <a:extLst>
              <a:ext uri="{FF2B5EF4-FFF2-40B4-BE49-F238E27FC236}">
                <a16:creationId xmlns:a16="http://schemas.microsoft.com/office/drawing/2014/main" id="{0673C72B-AF0C-4C75-9A35-450DAAD631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584959"/>
            <a:ext cx="9753600" cy="534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6705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B5531D-423E-409E-B8B1-D7811DD33AFE}"/>
              </a:ext>
            </a:extLst>
          </p:cNvPr>
          <p:cNvSpPr txBox="1"/>
          <p:nvPr/>
        </p:nvSpPr>
        <p:spPr>
          <a:xfrm>
            <a:off x="901147" y="1494976"/>
            <a:ext cx="5009322" cy="4154984"/>
          </a:xfrm>
          <a:prstGeom prst="rect">
            <a:avLst/>
          </a:prstGeom>
          <a:noFill/>
        </p:spPr>
        <p:txBody>
          <a:bodyPr wrap="square">
            <a:spAutoFit/>
          </a:bodyPr>
          <a:lstStyle/>
          <a:p>
            <a:pPr algn="just"/>
            <a:r>
              <a:rPr lang="en-US" sz="2400" b="1" dirty="0"/>
              <a:t>CPU sequentially executes the instructions of a program phase by phase – Fetch, Decode, Operand Fetch, Execution, Write Back.</a:t>
            </a:r>
          </a:p>
          <a:p>
            <a:pPr algn="just"/>
            <a:endParaRPr lang="en-US" sz="2400" b="1" dirty="0"/>
          </a:p>
          <a:p>
            <a:pPr algn="just"/>
            <a:endParaRPr lang="en-US" sz="2400" b="1" dirty="0"/>
          </a:p>
          <a:p>
            <a:pPr algn="just"/>
            <a:r>
              <a:rPr lang="en-US" sz="2400" b="1" dirty="0"/>
              <a:t>Each instruction is executed by performing a sequence of micro-operations synchronized with timing signal.</a:t>
            </a:r>
          </a:p>
        </p:txBody>
      </p:sp>
      <p:pic>
        <p:nvPicPr>
          <p:cNvPr id="2050" name="Picture 2" descr="Fetch - Execute Cycle - A Level Computer Science">
            <a:extLst>
              <a:ext uri="{FF2B5EF4-FFF2-40B4-BE49-F238E27FC236}">
                <a16:creationId xmlns:a16="http://schemas.microsoft.com/office/drawing/2014/main" id="{00F9C09E-1723-41CB-8A27-EEAFAFF29A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1532" y="2014330"/>
            <a:ext cx="5121246" cy="3434349"/>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38BFBB45-19DF-4F17-B92D-A1337F7BC105}"/>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7510260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593EF0E8-C50C-4942-B385-B158327137FC}"/>
              </a:ext>
            </a:extLst>
          </p:cNvPr>
          <p:cNvSpPr txBox="1"/>
          <p:nvPr/>
        </p:nvSpPr>
        <p:spPr>
          <a:xfrm>
            <a:off x="861342" y="1470729"/>
            <a:ext cx="10469315" cy="2662908"/>
          </a:xfrm>
          <a:prstGeom prst="rect">
            <a:avLst/>
          </a:prstGeom>
        </p:spPr>
        <p:txBody>
          <a:bodyPr vert="horz" wrap="square" lIns="0" tIns="173355" rIns="0" bIns="0" rtlCol="0">
            <a:spAutoFit/>
          </a:bodyPr>
          <a:lstStyle/>
          <a:p>
            <a:pPr marL="93345" indent="-81280" algn="just">
              <a:lnSpc>
                <a:spcPct val="100000"/>
              </a:lnSpc>
              <a:spcBef>
                <a:spcPts val="944"/>
              </a:spcBef>
              <a:buSzPct val="94444"/>
              <a:buFont typeface="Arial"/>
              <a:buChar char="•"/>
              <a:tabLst>
                <a:tab pos="93980" algn="l"/>
              </a:tabLst>
            </a:pPr>
            <a:r>
              <a:rPr sz="2000" b="1" dirty="0">
                <a:latin typeface="Caladea"/>
                <a:cs typeface="Caladea"/>
              </a:rPr>
              <a:t>A </a:t>
            </a:r>
            <a:r>
              <a:rPr sz="2000" b="1" spc="-10" dirty="0">
                <a:latin typeface="Caladea"/>
                <a:cs typeface="Caladea"/>
              </a:rPr>
              <a:t>conversion </a:t>
            </a:r>
            <a:r>
              <a:rPr sz="2000" b="1" spc="-5" dirty="0">
                <a:latin typeface="Caladea"/>
                <a:cs typeface="Caladea"/>
              </a:rPr>
              <a:t>of signal values </a:t>
            </a:r>
            <a:r>
              <a:rPr sz="2000" b="1" spc="-15" dirty="0">
                <a:latin typeface="Caladea"/>
                <a:cs typeface="Caladea"/>
              </a:rPr>
              <a:t>may </a:t>
            </a:r>
            <a:r>
              <a:rPr sz="2000" b="1" spc="-10" dirty="0">
                <a:latin typeface="Caladea"/>
                <a:cs typeface="Caladea"/>
              </a:rPr>
              <a:t>be</a:t>
            </a:r>
            <a:r>
              <a:rPr sz="2000" b="1" spc="5" dirty="0">
                <a:latin typeface="Caladea"/>
                <a:cs typeface="Caladea"/>
              </a:rPr>
              <a:t> </a:t>
            </a:r>
            <a:r>
              <a:rPr sz="2000" b="1" spc="-10" dirty="0">
                <a:latin typeface="Caladea"/>
                <a:cs typeface="Caladea"/>
              </a:rPr>
              <a:t>required</a:t>
            </a:r>
            <a:endParaRPr sz="2000" b="1" dirty="0">
              <a:latin typeface="Caladea"/>
              <a:cs typeface="Caladea"/>
            </a:endParaRPr>
          </a:p>
          <a:p>
            <a:pPr marL="12700" marR="5080" algn="just">
              <a:lnSpc>
                <a:spcPct val="100000"/>
              </a:lnSpc>
            </a:pPr>
            <a:r>
              <a:rPr sz="2000" b="1" spc="-5" dirty="0">
                <a:latin typeface="Caladea"/>
                <a:cs typeface="Caladea"/>
              </a:rPr>
              <a:t>» </a:t>
            </a:r>
            <a:r>
              <a:rPr sz="2000" b="1" spc="-10" dirty="0">
                <a:latin typeface="Caladea"/>
                <a:cs typeface="Caladea"/>
              </a:rPr>
              <a:t>Peripherals are </a:t>
            </a:r>
            <a:r>
              <a:rPr sz="2000" b="1" spc="-5" dirty="0">
                <a:latin typeface="Caladea"/>
                <a:cs typeface="Caladea"/>
              </a:rPr>
              <a:t>electromagnetic or electromechanical </a:t>
            </a:r>
            <a:r>
              <a:rPr sz="2000" b="1" spc="-10" dirty="0">
                <a:latin typeface="Caladea"/>
                <a:cs typeface="Caladea"/>
              </a:rPr>
              <a:t>device where </a:t>
            </a:r>
            <a:r>
              <a:rPr sz="2000" b="1" spc="-5" dirty="0">
                <a:latin typeface="Caladea"/>
                <a:cs typeface="Caladea"/>
              </a:rPr>
              <a:t>processor  is </a:t>
            </a:r>
            <a:r>
              <a:rPr sz="2000" b="1" dirty="0">
                <a:latin typeface="Caladea"/>
                <a:cs typeface="Caladea"/>
              </a:rPr>
              <a:t>a </a:t>
            </a:r>
            <a:r>
              <a:rPr sz="2000" b="1" spc="-10" dirty="0">
                <a:latin typeface="Caladea"/>
                <a:cs typeface="Caladea"/>
              </a:rPr>
              <a:t>electronic </a:t>
            </a:r>
            <a:r>
              <a:rPr sz="2000" b="1" spc="-5" dirty="0">
                <a:latin typeface="Caladea"/>
                <a:cs typeface="Caladea"/>
              </a:rPr>
              <a:t>device. Ie. CPU(Electronics) </a:t>
            </a:r>
            <a:r>
              <a:rPr sz="2000" b="1" dirty="0">
                <a:latin typeface="Caladea"/>
                <a:cs typeface="Caladea"/>
              </a:rPr>
              <a:t>/ </a:t>
            </a:r>
            <a:r>
              <a:rPr sz="2000" b="1" spc="-10" dirty="0">
                <a:latin typeface="Caladea"/>
                <a:cs typeface="Caladea"/>
              </a:rPr>
              <a:t>HDD(Electromechanical </a:t>
            </a:r>
            <a:r>
              <a:rPr sz="2000" b="1" spc="-5" dirty="0">
                <a:latin typeface="Caladea"/>
                <a:cs typeface="Caladea"/>
              </a:rPr>
              <a:t>and  Electromagnet)</a:t>
            </a:r>
            <a:endParaRPr sz="2000" b="1" dirty="0">
              <a:latin typeface="Caladea"/>
              <a:cs typeface="Caladea"/>
            </a:endParaRPr>
          </a:p>
          <a:p>
            <a:pPr>
              <a:lnSpc>
                <a:spcPct val="100000"/>
              </a:lnSpc>
              <a:spcBef>
                <a:spcPts val="50"/>
              </a:spcBef>
            </a:pPr>
            <a:endParaRPr sz="2000" b="1" dirty="0">
              <a:latin typeface="Caladea"/>
              <a:cs typeface="Caladea"/>
            </a:endParaRPr>
          </a:p>
          <a:p>
            <a:pPr marL="93345" indent="-81280" algn="just">
              <a:lnSpc>
                <a:spcPct val="100000"/>
              </a:lnSpc>
              <a:buSzPct val="94444"/>
              <a:buFont typeface="Arial"/>
              <a:buChar char="•"/>
              <a:tabLst>
                <a:tab pos="93980" algn="l"/>
              </a:tabLst>
            </a:pPr>
            <a:r>
              <a:rPr sz="2000" b="1" dirty="0">
                <a:latin typeface="Caladea"/>
                <a:cs typeface="Caladea"/>
              </a:rPr>
              <a:t>A </a:t>
            </a:r>
            <a:r>
              <a:rPr sz="2000" b="1" spc="-5" dirty="0">
                <a:latin typeface="Caladea"/>
                <a:cs typeface="Caladea"/>
              </a:rPr>
              <a:t>synchronization </a:t>
            </a:r>
            <a:r>
              <a:rPr sz="2000" b="1" spc="-10" dirty="0">
                <a:latin typeface="Caladea"/>
                <a:cs typeface="Caladea"/>
              </a:rPr>
              <a:t>mechanism </a:t>
            </a:r>
            <a:r>
              <a:rPr sz="2000" b="1" spc="-15" dirty="0">
                <a:latin typeface="Caladea"/>
                <a:cs typeface="Caladea"/>
              </a:rPr>
              <a:t>may </a:t>
            </a:r>
            <a:r>
              <a:rPr sz="2000" b="1" dirty="0">
                <a:latin typeface="Caladea"/>
                <a:cs typeface="Caladea"/>
              </a:rPr>
              <a:t>be</a:t>
            </a:r>
            <a:r>
              <a:rPr sz="2000" b="1" spc="-25" dirty="0">
                <a:latin typeface="Caladea"/>
                <a:cs typeface="Caladea"/>
              </a:rPr>
              <a:t> </a:t>
            </a:r>
            <a:r>
              <a:rPr sz="2000" b="1" spc="-5" dirty="0">
                <a:latin typeface="Caladea"/>
                <a:cs typeface="Caladea"/>
              </a:rPr>
              <a:t>needed</a:t>
            </a:r>
            <a:endParaRPr sz="2000" b="1" dirty="0">
              <a:latin typeface="Caladea"/>
              <a:cs typeface="Caladea"/>
            </a:endParaRPr>
          </a:p>
          <a:p>
            <a:pPr marL="12700" marR="326390">
              <a:lnSpc>
                <a:spcPct val="100000"/>
              </a:lnSpc>
            </a:pPr>
            <a:r>
              <a:rPr sz="2000" b="1" spc="-5" dirty="0">
                <a:latin typeface="Caladea"/>
                <a:cs typeface="Caladea"/>
              </a:rPr>
              <a:t>» </a:t>
            </a:r>
            <a:r>
              <a:rPr sz="2000" b="1" dirty="0">
                <a:latin typeface="Caladea"/>
                <a:cs typeface="Caladea"/>
              </a:rPr>
              <a:t>The </a:t>
            </a:r>
            <a:r>
              <a:rPr sz="2000" b="1" spc="-5" dirty="0">
                <a:latin typeface="Caladea"/>
                <a:cs typeface="Caladea"/>
              </a:rPr>
              <a:t>data </a:t>
            </a:r>
            <a:r>
              <a:rPr sz="2000" b="1" spc="-15" dirty="0">
                <a:latin typeface="Caladea"/>
                <a:cs typeface="Caladea"/>
              </a:rPr>
              <a:t>transfer </a:t>
            </a:r>
            <a:r>
              <a:rPr sz="2000" b="1" spc="-20" dirty="0">
                <a:latin typeface="Caladea"/>
                <a:cs typeface="Caladea"/>
              </a:rPr>
              <a:t>rate </a:t>
            </a:r>
            <a:r>
              <a:rPr sz="2000" b="1" spc="5" dirty="0">
                <a:latin typeface="Caladea"/>
                <a:cs typeface="Caladea"/>
              </a:rPr>
              <a:t>of </a:t>
            </a:r>
            <a:r>
              <a:rPr sz="2000" b="1" spc="-10" dirty="0">
                <a:latin typeface="Caladea"/>
                <a:cs typeface="Caladea"/>
              </a:rPr>
              <a:t>peripherals </a:t>
            </a:r>
            <a:r>
              <a:rPr sz="2000" b="1" spc="-5" dirty="0">
                <a:latin typeface="Caladea"/>
                <a:cs typeface="Caladea"/>
              </a:rPr>
              <a:t>is </a:t>
            </a:r>
            <a:r>
              <a:rPr sz="2000" b="1" spc="-10" dirty="0">
                <a:latin typeface="Caladea"/>
                <a:cs typeface="Caladea"/>
              </a:rPr>
              <a:t>usually slower </a:t>
            </a:r>
            <a:r>
              <a:rPr sz="2000" b="1" spc="-5" dirty="0">
                <a:latin typeface="Caladea"/>
                <a:cs typeface="Caladea"/>
              </a:rPr>
              <a:t>than the </a:t>
            </a:r>
            <a:r>
              <a:rPr sz="2000" b="1" spc="-15" dirty="0">
                <a:latin typeface="Caladea"/>
                <a:cs typeface="Caladea"/>
              </a:rPr>
              <a:t>transfer </a:t>
            </a:r>
            <a:r>
              <a:rPr sz="2000" b="1" spc="-20" dirty="0">
                <a:latin typeface="Caladea"/>
                <a:cs typeface="Caladea"/>
              </a:rPr>
              <a:t>rate  </a:t>
            </a:r>
            <a:r>
              <a:rPr sz="2000" b="1" spc="-5" dirty="0">
                <a:latin typeface="Caladea"/>
                <a:cs typeface="Caladea"/>
              </a:rPr>
              <a:t>of the </a:t>
            </a:r>
            <a:r>
              <a:rPr sz="2000" b="1" spc="-10" dirty="0">
                <a:latin typeface="Caladea"/>
                <a:cs typeface="Caladea"/>
              </a:rPr>
              <a:t>CPU</a:t>
            </a:r>
            <a:endParaRPr sz="2000" b="1" dirty="0">
              <a:latin typeface="Caladea"/>
              <a:cs typeface="Caladea"/>
            </a:endParaRPr>
          </a:p>
          <a:p>
            <a:pPr>
              <a:lnSpc>
                <a:spcPct val="100000"/>
              </a:lnSpc>
              <a:spcBef>
                <a:spcPts val="50"/>
              </a:spcBef>
            </a:pPr>
            <a:endParaRPr sz="2000" b="1" dirty="0">
              <a:latin typeface="Caladea"/>
              <a:cs typeface="Caladea"/>
            </a:endParaRPr>
          </a:p>
          <a:p>
            <a:pPr marL="12700" marR="226695">
              <a:lnSpc>
                <a:spcPct val="100000"/>
              </a:lnSpc>
              <a:buSzPct val="94444"/>
              <a:buFont typeface="Arial"/>
              <a:buChar char="•"/>
              <a:tabLst>
                <a:tab pos="93980" algn="l"/>
              </a:tabLst>
            </a:pPr>
            <a:r>
              <a:rPr sz="2000" b="1" spc="-5" dirty="0">
                <a:latin typeface="Caladea"/>
                <a:cs typeface="Caladea"/>
              </a:rPr>
              <a:t>Data codes and </a:t>
            </a:r>
            <a:r>
              <a:rPr sz="2000" b="1" spc="-10" dirty="0">
                <a:latin typeface="Caladea"/>
                <a:cs typeface="Caladea"/>
              </a:rPr>
              <a:t>formats </a:t>
            </a:r>
            <a:r>
              <a:rPr sz="2000" b="1" spc="-5" dirty="0">
                <a:latin typeface="Caladea"/>
                <a:cs typeface="Caladea"/>
              </a:rPr>
              <a:t>in </a:t>
            </a:r>
            <a:r>
              <a:rPr sz="2000" b="1" spc="-10" dirty="0">
                <a:latin typeface="Caladea"/>
                <a:cs typeface="Caladea"/>
              </a:rPr>
              <a:t>peripherals differ from </a:t>
            </a:r>
            <a:r>
              <a:rPr sz="2000" b="1" dirty="0">
                <a:latin typeface="Caladea"/>
                <a:cs typeface="Caladea"/>
              </a:rPr>
              <a:t>the </a:t>
            </a:r>
            <a:r>
              <a:rPr sz="2000" b="1" spc="-15" dirty="0">
                <a:latin typeface="Caladea"/>
                <a:cs typeface="Caladea"/>
              </a:rPr>
              <a:t>word </a:t>
            </a:r>
            <a:r>
              <a:rPr sz="2000" b="1" spc="-10" dirty="0">
                <a:latin typeface="Caladea"/>
                <a:cs typeface="Caladea"/>
              </a:rPr>
              <a:t>format </a:t>
            </a:r>
            <a:r>
              <a:rPr sz="2000" b="1" spc="-5" dirty="0">
                <a:latin typeface="Caladea"/>
                <a:cs typeface="Caladea"/>
              </a:rPr>
              <a:t>in the CPU  </a:t>
            </a:r>
            <a:r>
              <a:rPr sz="2000" b="1" dirty="0">
                <a:latin typeface="Caladea"/>
                <a:cs typeface="Caladea"/>
              </a:rPr>
              <a:t>and</a:t>
            </a:r>
            <a:r>
              <a:rPr sz="2000" b="1" spc="-35" dirty="0">
                <a:latin typeface="Caladea"/>
                <a:cs typeface="Caladea"/>
              </a:rPr>
              <a:t> </a:t>
            </a:r>
            <a:r>
              <a:rPr sz="2000" b="1" spc="-5" dirty="0">
                <a:latin typeface="Caladea"/>
                <a:cs typeface="Caladea"/>
              </a:rPr>
              <a:t>Memory</a:t>
            </a:r>
            <a:endParaRPr sz="2000" b="1" dirty="0">
              <a:latin typeface="Caladea"/>
              <a:cs typeface="Caladea"/>
            </a:endParaRPr>
          </a:p>
        </p:txBody>
      </p:sp>
      <p:sp>
        <p:nvSpPr>
          <p:cNvPr id="5" name="object 7">
            <a:extLst>
              <a:ext uri="{FF2B5EF4-FFF2-40B4-BE49-F238E27FC236}">
                <a16:creationId xmlns:a16="http://schemas.microsoft.com/office/drawing/2014/main" id="{278D2D54-EDD7-494E-ADB4-8EE9573A839A}"/>
              </a:ext>
            </a:extLst>
          </p:cNvPr>
          <p:cNvSpPr txBox="1"/>
          <p:nvPr/>
        </p:nvSpPr>
        <p:spPr>
          <a:xfrm>
            <a:off x="861342" y="4385838"/>
            <a:ext cx="7354570" cy="139700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adea"/>
                <a:cs typeface="Caladea"/>
              </a:rPr>
              <a:t>The </a:t>
            </a:r>
            <a:r>
              <a:rPr sz="1800" b="1" spc="-10" dirty="0">
                <a:latin typeface="Caladea"/>
                <a:cs typeface="Caladea"/>
              </a:rPr>
              <a:t>operating </a:t>
            </a:r>
            <a:r>
              <a:rPr sz="1800" b="1" spc="-5" dirty="0">
                <a:latin typeface="Caladea"/>
                <a:cs typeface="Caladea"/>
              </a:rPr>
              <a:t>modes of </a:t>
            </a:r>
            <a:r>
              <a:rPr sz="1800" b="1" spc="-10" dirty="0">
                <a:latin typeface="Caladea"/>
                <a:cs typeface="Caladea"/>
              </a:rPr>
              <a:t>peripherals are different </a:t>
            </a:r>
            <a:r>
              <a:rPr sz="1800" b="1" spc="-5" dirty="0">
                <a:latin typeface="Caladea"/>
                <a:cs typeface="Caladea"/>
              </a:rPr>
              <a:t>from </a:t>
            </a:r>
            <a:r>
              <a:rPr sz="1800" b="1" spc="-10" dirty="0">
                <a:latin typeface="Caladea"/>
                <a:cs typeface="Caladea"/>
              </a:rPr>
              <a:t>each </a:t>
            </a:r>
            <a:r>
              <a:rPr sz="1800" b="1" spc="-5" dirty="0">
                <a:latin typeface="Caladea"/>
                <a:cs typeface="Caladea"/>
              </a:rPr>
              <a:t>other : 4</a:t>
            </a:r>
            <a:r>
              <a:rPr sz="1800" b="1" spc="114" dirty="0">
                <a:latin typeface="Caladea"/>
                <a:cs typeface="Caladea"/>
              </a:rPr>
              <a:t> </a:t>
            </a:r>
            <a:r>
              <a:rPr sz="1800" b="1" spc="-5" dirty="0">
                <a:latin typeface="Caladea"/>
                <a:cs typeface="Caladea"/>
              </a:rPr>
              <a:t>modes</a:t>
            </a:r>
            <a:endParaRPr sz="1800" b="1" dirty="0">
              <a:latin typeface="Caladea"/>
              <a:cs typeface="Caladea"/>
            </a:endParaRPr>
          </a:p>
          <a:p>
            <a:pPr marL="12700" marR="154940">
              <a:lnSpc>
                <a:spcPct val="100000"/>
              </a:lnSpc>
              <a:buFont typeface="Arial"/>
              <a:buChar char="•"/>
              <a:tabLst>
                <a:tab pos="140970" algn="l"/>
              </a:tabLst>
            </a:pPr>
            <a:r>
              <a:rPr sz="1800" b="1" spc="-5" dirty="0">
                <a:latin typeface="Caladea"/>
                <a:cs typeface="Caladea"/>
              </a:rPr>
              <a:t>Each </a:t>
            </a:r>
            <a:r>
              <a:rPr sz="1800" b="1" spc="-10" dirty="0">
                <a:latin typeface="Caladea"/>
                <a:cs typeface="Caladea"/>
              </a:rPr>
              <a:t>peripherals </a:t>
            </a:r>
            <a:r>
              <a:rPr sz="1800" b="1" spc="-5" dirty="0">
                <a:latin typeface="Caladea"/>
                <a:cs typeface="Caladea"/>
              </a:rPr>
              <a:t>must </a:t>
            </a:r>
            <a:r>
              <a:rPr sz="1800" b="1" dirty="0">
                <a:latin typeface="Caladea"/>
                <a:cs typeface="Caladea"/>
              </a:rPr>
              <a:t>be </a:t>
            </a:r>
            <a:r>
              <a:rPr sz="1800" b="1" spc="-5" dirty="0">
                <a:latin typeface="Caladea"/>
                <a:cs typeface="Caladea"/>
              </a:rPr>
              <a:t>controlled </a:t>
            </a:r>
            <a:r>
              <a:rPr sz="1800" b="1" spc="-15" dirty="0">
                <a:latin typeface="Caladea"/>
                <a:cs typeface="Caladea"/>
              </a:rPr>
              <a:t>so </a:t>
            </a:r>
            <a:r>
              <a:rPr sz="1800" b="1" spc="-10" dirty="0">
                <a:latin typeface="Caladea"/>
                <a:cs typeface="Caladea"/>
              </a:rPr>
              <a:t>as </a:t>
            </a:r>
            <a:r>
              <a:rPr sz="1800" b="1" spc="-5" dirty="0">
                <a:latin typeface="Caladea"/>
                <a:cs typeface="Caladea"/>
              </a:rPr>
              <a:t>not </a:t>
            </a:r>
            <a:r>
              <a:rPr sz="1800" b="1" spc="-10" dirty="0">
                <a:latin typeface="Caladea"/>
                <a:cs typeface="Caladea"/>
              </a:rPr>
              <a:t>to </a:t>
            </a:r>
            <a:r>
              <a:rPr sz="1800" b="1" spc="-5" dirty="0">
                <a:latin typeface="Caladea"/>
                <a:cs typeface="Caladea"/>
              </a:rPr>
              <a:t>disturb </a:t>
            </a:r>
            <a:r>
              <a:rPr sz="1800" b="1" dirty="0">
                <a:latin typeface="Caladea"/>
                <a:cs typeface="Caladea"/>
              </a:rPr>
              <a:t>the </a:t>
            </a:r>
            <a:r>
              <a:rPr sz="1800" b="1" spc="-10" dirty="0">
                <a:latin typeface="Caladea"/>
                <a:cs typeface="Caladea"/>
              </a:rPr>
              <a:t>operation </a:t>
            </a:r>
            <a:r>
              <a:rPr sz="1800" b="1" spc="-5" dirty="0">
                <a:latin typeface="Caladea"/>
                <a:cs typeface="Caladea"/>
              </a:rPr>
              <a:t>of  other </a:t>
            </a:r>
            <a:r>
              <a:rPr sz="1800" b="1" spc="-10" dirty="0">
                <a:latin typeface="Caladea"/>
                <a:cs typeface="Caladea"/>
              </a:rPr>
              <a:t>peripherals </a:t>
            </a:r>
            <a:r>
              <a:rPr sz="1800" b="1" spc="-5" dirty="0">
                <a:latin typeface="Caladea"/>
                <a:cs typeface="Caladea"/>
              </a:rPr>
              <a:t>connected </a:t>
            </a:r>
            <a:r>
              <a:rPr sz="1800" b="1" spc="-10" dirty="0">
                <a:latin typeface="Caladea"/>
                <a:cs typeface="Caladea"/>
              </a:rPr>
              <a:t>to </a:t>
            </a:r>
            <a:r>
              <a:rPr sz="1800" b="1" spc="-5" dirty="0">
                <a:latin typeface="Caladea"/>
                <a:cs typeface="Caladea"/>
              </a:rPr>
              <a:t>the</a:t>
            </a:r>
            <a:r>
              <a:rPr sz="1800" b="1" spc="-20" dirty="0">
                <a:latin typeface="Caladea"/>
                <a:cs typeface="Caladea"/>
              </a:rPr>
              <a:t> </a:t>
            </a:r>
            <a:r>
              <a:rPr sz="1800" b="1" spc="-10" dirty="0">
                <a:latin typeface="Caladea"/>
                <a:cs typeface="Caladea"/>
              </a:rPr>
              <a:t>CPU</a:t>
            </a:r>
            <a:endParaRPr sz="1800" b="1" dirty="0">
              <a:latin typeface="Caladea"/>
              <a:cs typeface="Caladea"/>
            </a:endParaRPr>
          </a:p>
          <a:p>
            <a:pPr marL="163195" indent="-151130">
              <a:lnSpc>
                <a:spcPct val="100000"/>
              </a:lnSpc>
              <a:buChar char="•"/>
              <a:tabLst>
                <a:tab pos="163830" algn="l"/>
              </a:tabLst>
            </a:pPr>
            <a:r>
              <a:rPr sz="1800" b="1" spc="-5" dirty="0">
                <a:latin typeface="Caladea"/>
                <a:cs typeface="Caladea"/>
              </a:rPr>
              <a:t>Special </a:t>
            </a:r>
            <a:r>
              <a:rPr sz="1800" b="1" spc="-20" dirty="0">
                <a:latin typeface="Caladea"/>
                <a:cs typeface="Caladea"/>
              </a:rPr>
              <a:t>hardware </a:t>
            </a:r>
            <a:r>
              <a:rPr sz="1800" b="1" spc="-5" dirty="0">
                <a:latin typeface="Caladea"/>
                <a:cs typeface="Caladea"/>
              </a:rPr>
              <a:t>components </a:t>
            </a:r>
            <a:r>
              <a:rPr sz="1800" b="1" spc="-10" dirty="0">
                <a:latin typeface="Caladea"/>
                <a:cs typeface="Caladea"/>
              </a:rPr>
              <a:t>between </a:t>
            </a:r>
            <a:r>
              <a:rPr sz="1800" b="1" spc="-5" dirty="0">
                <a:latin typeface="Caladea"/>
                <a:cs typeface="Caladea"/>
              </a:rPr>
              <a:t>the CPU </a:t>
            </a:r>
            <a:r>
              <a:rPr sz="1800" b="1" dirty="0">
                <a:latin typeface="Caladea"/>
                <a:cs typeface="Caladea"/>
              </a:rPr>
              <a:t>and</a:t>
            </a:r>
            <a:r>
              <a:rPr sz="1800" b="1" spc="20" dirty="0">
                <a:latin typeface="Caladea"/>
                <a:cs typeface="Caladea"/>
              </a:rPr>
              <a:t> </a:t>
            </a:r>
            <a:r>
              <a:rPr sz="1800" b="1" spc="-10" dirty="0">
                <a:latin typeface="Caladea"/>
                <a:cs typeface="Caladea"/>
              </a:rPr>
              <a:t>peripherals</a:t>
            </a:r>
            <a:endParaRPr sz="1800" b="1" dirty="0">
              <a:latin typeface="Caladea"/>
              <a:cs typeface="Caladea"/>
            </a:endParaRPr>
          </a:p>
          <a:p>
            <a:pPr marL="163195" indent="-151130">
              <a:lnSpc>
                <a:spcPct val="100000"/>
              </a:lnSpc>
              <a:buChar char="•"/>
              <a:tabLst>
                <a:tab pos="163830" algn="l"/>
              </a:tabLst>
            </a:pPr>
            <a:r>
              <a:rPr sz="1800" b="1" spc="-5" dirty="0">
                <a:latin typeface="Caladea"/>
                <a:cs typeface="Caladea"/>
              </a:rPr>
              <a:t>Supervise </a:t>
            </a:r>
            <a:r>
              <a:rPr sz="1800" b="1" dirty="0">
                <a:latin typeface="Caladea"/>
                <a:cs typeface="Caladea"/>
              </a:rPr>
              <a:t>and </a:t>
            </a:r>
            <a:r>
              <a:rPr sz="1800" b="1" spc="-10" dirty="0">
                <a:latin typeface="Caladea"/>
                <a:cs typeface="Caladea"/>
              </a:rPr>
              <a:t>Synchronize </a:t>
            </a:r>
            <a:r>
              <a:rPr sz="1800" b="1" spc="-5" dirty="0">
                <a:latin typeface="Caladea"/>
                <a:cs typeface="Caladea"/>
              </a:rPr>
              <a:t>all input </a:t>
            </a:r>
            <a:r>
              <a:rPr sz="1800" b="1" dirty="0">
                <a:latin typeface="Caladea"/>
                <a:cs typeface="Caladea"/>
              </a:rPr>
              <a:t>and output</a:t>
            </a:r>
            <a:r>
              <a:rPr sz="1800" b="1" spc="-15" dirty="0">
                <a:latin typeface="Caladea"/>
                <a:cs typeface="Caladea"/>
              </a:rPr>
              <a:t> transfers</a:t>
            </a:r>
            <a:endParaRPr sz="1800" b="1" dirty="0">
              <a:latin typeface="Caladea"/>
              <a:cs typeface="Caladea"/>
            </a:endParaRPr>
          </a:p>
        </p:txBody>
      </p:sp>
      <p:sp>
        <p:nvSpPr>
          <p:cNvPr id="6" name="Footer Placeholder 5">
            <a:extLst>
              <a:ext uri="{FF2B5EF4-FFF2-40B4-BE49-F238E27FC236}">
                <a16:creationId xmlns:a16="http://schemas.microsoft.com/office/drawing/2014/main" id="{F7FA652D-356C-435D-A736-CA6B5F947B7C}"/>
              </a:ext>
            </a:extLst>
          </p:cNvPr>
          <p:cNvSpPr>
            <a:spLocks noGrp="1"/>
          </p:cNvSpPr>
          <p:nvPr>
            <p:ph type="ftr" sz="quarter" idx="11"/>
          </p:nvPr>
        </p:nvSpPr>
        <p:spPr/>
        <p:txBody>
          <a:bodyPr/>
          <a:lstStyle/>
          <a:p>
            <a:r>
              <a:rPr lang="en-US"/>
              <a:t>Nilanjan Byabarta : UEM , Kolkata</a:t>
            </a:r>
            <a:endParaRPr lang="en-US" dirty="0"/>
          </a:p>
        </p:txBody>
      </p:sp>
      <p:sp>
        <p:nvSpPr>
          <p:cNvPr id="3" name="Rectangle 2">
            <a:extLst>
              <a:ext uri="{FF2B5EF4-FFF2-40B4-BE49-F238E27FC236}">
                <a16:creationId xmlns:a16="http://schemas.microsoft.com/office/drawing/2014/main" id="{DD015C31-6A7B-4C83-BB98-AC3FCF97A879}"/>
              </a:ext>
            </a:extLst>
          </p:cNvPr>
          <p:cNvSpPr/>
          <p:nvPr/>
        </p:nvSpPr>
        <p:spPr>
          <a:xfrm>
            <a:off x="1444487" y="599852"/>
            <a:ext cx="7287145" cy="923330"/>
          </a:xfrm>
          <a:prstGeom prst="rect">
            <a:avLst/>
          </a:prstGeom>
          <a:noFill/>
        </p:spPr>
        <p:txBody>
          <a:bodyPr wrap="square" lIns="91440" tIns="45720" rIns="91440" bIns="45720">
            <a:spAutoFit/>
          </a:bodyPr>
          <a:lstStyle/>
          <a:p>
            <a:pPr marL="2382520">
              <a:lnSpc>
                <a:spcPct val="100000"/>
              </a:lnSpc>
              <a:spcBef>
                <a:spcPts val="1365"/>
              </a:spcBef>
            </a:pPr>
            <a:r>
              <a:rPr lang="en-IN" sz="5400" b="1" dirty="0">
                <a:latin typeface="Arial"/>
                <a:cs typeface="Arial"/>
              </a:rPr>
              <a:t>I/O</a:t>
            </a:r>
            <a:r>
              <a:rPr lang="en-IN" sz="5400" b="1" spc="-165" dirty="0">
                <a:latin typeface="Arial"/>
                <a:cs typeface="Arial"/>
              </a:rPr>
              <a:t> </a:t>
            </a:r>
            <a:r>
              <a:rPr lang="en-IN" sz="5400" b="1" spc="10" dirty="0">
                <a:latin typeface="Arial"/>
                <a:cs typeface="Arial"/>
              </a:rPr>
              <a:t>Interface</a:t>
            </a:r>
            <a:endParaRPr lang="en-IN" sz="5400" b="1" dirty="0">
              <a:latin typeface="Arial"/>
              <a:cs typeface="Arial"/>
            </a:endParaRPr>
          </a:p>
        </p:txBody>
      </p:sp>
    </p:spTree>
    <p:extLst>
      <p:ext uri="{BB962C8B-B14F-4D97-AF65-F5344CB8AC3E}">
        <p14:creationId xmlns:p14="http://schemas.microsoft.com/office/powerpoint/2010/main" val="36732351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8">
            <a:extLst>
              <a:ext uri="{FF2B5EF4-FFF2-40B4-BE49-F238E27FC236}">
                <a16:creationId xmlns:a16="http://schemas.microsoft.com/office/drawing/2014/main" id="{F66F2936-0FD6-44B5-BE6E-C0CA26E5793A}"/>
              </a:ext>
            </a:extLst>
          </p:cNvPr>
          <p:cNvSpPr txBox="1"/>
          <p:nvPr/>
        </p:nvSpPr>
        <p:spPr>
          <a:xfrm>
            <a:off x="1291991" y="771632"/>
            <a:ext cx="9813331" cy="1043876"/>
          </a:xfrm>
          <a:prstGeom prst="rect">
            <a:avLst/>
          </a:prstGeom>
        </p:spPr>
        <p:txBody>
          <a:bodyPr vert="horz" wrap="square" lIns="0" tIns="12700" rIns="0" bIns="0" rtlCol="0">
            <a:spAutoFit/>
          </a:bodyPr>
          <a:lstStyle/>
          <a:p>
            <a:pPr marL="436245" marR="5080" indent="-436245">
              <a:lnSpc>
                <a:spcPct val="105000"/>
              </a:lnSpc>
              <a:spcBef>
                <a:spcPts val="100"/>
              </a:spcBef>
              <a:buSzPct val="112500"/>
              <a:buFont typeface="Arial"/>
              <a:buChar char="•"/>
              <a:tabLst>
                <a:tab pos="436245" algn="l"/>
                <a:tab pos="436880" algn="l"/>
                <a:tab pos="5177155" algn="l"/>
              </a:tabLst>
            </a:pPr>
            <a:r>
              <a:rPr sz="2000" spc="-5" dirty="0">
                <a:latin typeface="Caladea"/>
                <a:cs typeface="Caladea"/>
              </a:rPr>
              <a:t>Each  I/O  </a:t>
            </a:r>
            <a:r>
              <a:rPr sz="2000" spc="-10" dirty="0">
                <a:latin typeface="Caladea"/>
                <a:cs typeface="Caladea"/>
              </a:rPr>
              <a:t>interface  </a:t>
            </a:r>
            <a:r>
              <a:rPr sz="2000" spc="-5" dirty="0">
                <a:latin typeface="Caladea"/>
                <a:cs typeface="Caladea"/>
              </a:rPr>
              <a:t>unit  decodes  </a:t>
            </a:r>
            <a:r>
              <a:rPr sz="2000" spc="-10" dirty="0">
                <a:latin typeface="Caladea"/>
                <a:cs typeface="Caladea"/>
              </a:rPr>
              <a:t>address</a:t>
            </a:r>
            <a:r>
              <a:rPr sz="2000" spc="25" dirty="0">
                <a:latin typeface="Caladea"/>
                <a:cs typeface="Caladea"/>
              </a:rPr>
              <a:t> </a:t>
            </a:r>
            <a:r>
              <a:rPr sz="2000" spc="-5" dirty="0">
                <a:latin typeface="Caladea"/>
                <a:cs typeface="Caladea"/>
              </a:rPr>
              <a:t>&amp;</a:t>
            </a:r>
            <a:r>
              <a:rPr sz="2000" spc="285" dirty="0">
                <a:latin typeface="Caladea"/>
                <a:cs typeface="Caladea"/>
              </a:rPr>
              <a:t> </a:t>
            </a:r>
            <a:r>
              <a:rPr sz="2000" spc="-10" dirty="0">
                <a:latin typeface="Caladea"/>
                <a:cs typeface="Caladea"/>
              </a:rPr>
              <a:t>control.</a:t>
            </a:r>
            <a:r>
              <a:rPr lang="en-US" sz="2000" spc="-10" dirty="0">
                <a:latin typeface="Caladea"/>
                <a:cs typeface="Caladea"/>
              </a:rPr>
              <a:t> </a:t>
            </a:r>
            <a:r>
              <a:rPr sz="2000" spc="-5" dirty="0">
                <a:latin typeface="Caladea"/>
                <a:cs typeface="Caladea"/>
              </a:rPr>
              <a:t>Signal </a:t>
            </a:r>
            <a:r>
              <a:rPr sz="2000" spc="-15" dirty="0">
                <a:latin typeface="Caladea"/>
                <a:cs typeface="Caladea"/>
              </a:rPr>
              <a:t>received </a:t>
            </a:r>
            <a:r>
              <a:rPr sz="2000" spc="-10" dirty="0">
                <a:latin typeface="Caladea"/>
                <a:cs typeface="Caladea"/>
              </a:rPr>
              <a:t>from </a:t>
            </a:r>
            <a:r>
              <a:rPr sz="2000" spc="5" dirty="0">
                <a:latin typeface="Caladea"/>
                <a:cs typeface="Caladea"/>
              </a:rPr>
              <a:t>I/O </a:t>
            </a:r>
            <a:r>
              <a:rPr sz="2000" dirty="0">
                <a:latin typeface="Caladea"/>
                <a:cs typeface="Caladea"/>
              </a:rPr>
              <a:t>bus,  </a:t>
            </a:r>
            <a:r>
              <a:rPr sz="2000" spc="-10" dirty="0">
                <a:latin typeface="Caladea"/>
                <a:cs typeface="Caladea"/>
              </a:rPr>
              <a:t>interprets them </a:t>
            </a:r>
            <a:r>
              <a:rPr sz="2000" spc="-15" dirty="0">
                <a:latin typeface="Caladea"/>
                <a:cs typeface="Caladea"/>
              </a:rPr>
              <a:t>for </a:t>
            </a:r>
            <a:r>
              <a:rPr sz="2000" spc="-10" dirty="0">
                <a:latin typeface="Caladea"/>
                <a:cs typeface="Caladea"/>
              </a:rPr>
              <a:t>peripherals </a:t>
            </a:r>
            <a:r>
              <a:rPr sz="2000" spc="-5" dirty="0">
                <a:latin typeface="Caladea"/>
                <a:cs typeface="Caladea"/>
              </a:rPr>
              <a:t>&amp; </a:t>
            </a:r>
            <a:r>
              <a:rPr sz="2000" spc="-10" dirty="0">
                <a:latin typeface="Caladea"/>
                <a:cs typeface="Caladea"/>
              </a:rPr>
              <a:t>provides </a:t>
            </a:r>
            <a:r>
              <a:rPr sz="2000" spc="-5" dirty="0">
                <a:latin typeface="Caladea"/>
                <a:cs typeface="Caladea"/>
              </a:rPr>
              <a:t>signal </a:t>
            </a:r>
            <a:r>
              <a:rPr sz="2000" spc="-15" dirty="0">
                <a:latin typeface="Caladea"/>
                <a:cs typeface="Caladea"/>
              </a:rPr>
              <a:t>for</a:t>
            </a:r>
            <a:r>
              <a:rPr sz="2000" spc="130" dirty="0">
                <a:latin typeface="Caladea"/>
                <a:cs typeface="Caladea"/>
              </a:rPr>
              <a:t> </a:t>
            </a:r>
            <a:r>
              <a:rPr sz="2000" spc="-10" dirty="0">
                <a:latin typeface="Caladea"/>
                <a:cs typeface="Caladea"/>
              </a:rPr>
              <a:t>peripheral.</a:t>
            </a:r>
            <a:endParaRPr sz="2000" dirty="0">
              <a:latin typeface="Caladea"/>
              <a:cs typeface="Caladea"/>
            </a:endParaRPr>
          </a:p>
          <a:p>
            <a:pPr marL="393700" indent="-381635">
              <a:lnSpc>
                <a:spcPct val="100000"/>
              </a:lnSpc>
              <a:spcBef>
                <a:spcPts val="645"/>
              </a:spcBef>
              <a:buFont typeface="Arial"/>
              <a:buChar char="•"/>
              <a:tabLst>
                <a:tab pos="393065" algn="l"/>
                <a:tab pos="394335" algn="l"/>
              </a:tabLst>
            </a:pPr>
            <a:r>
              <a:rPr sz="2000" spc="-5" dirty="0">
                <a:latin typeface="Caladea"/>
                <a:cs typeface="Caladea"/>
              </a:rPr>
              <a:t>E.g. </a:t>
            </a:r>
            <a:r>
              <a:rPr sz="2000" spc="-10" dirty="0">
                <a:latin typeface="Caladea"/>
                <a:cs typeface="Caladea"/>
              </a:rPr>
              <a:t>Printer controls </a:t>
            </a:r>
            <a:r>
              <a:rPr sz="2000" spc="-5" dirty="0">
                <a:latin typeface="Caladea"/>
                <a:cs typeface="Caladea"/>
              </a:rPr>
              <a:t>paper </a:t>
            </a:r>
            <a:r>
              <a:rPr sz="2000" spc="-30" dirty="0">
                <a:latin typeface="Caladea"/>
                <a:cs typeface="Caladea"/>
              </a:rPr>
              <a:t>monitor, </a:t>
            </a:r>
            <a:r>
              <a:rPr sz="2000" spc="-5" dirty="0">
                <a:latin typeface="Caladea"/>
                <a:cs typeface="Caladea"/>
              </a:rPr>
              <a:t>printing </a:t>
            </a:r>
            <a:r>
              <a:rPr sz="2000" dirty="0">
                <a:latin typeface="Caladea"/>
                <a:cs typeface="Caladea"/>
              </a:rPr>
              <a:t>time </a:t>
            </a:r>
            <a:r>
              <a:rPr sz="2000" spc="-5" dirty="0">
                <a:latin typeface="Caladea"/>
                <a:cs typeface="Caladea"/>
              </a:rPr>
              <a:t>&amp; selection of </a:t>
            </a:r>
            <a:r>
              <a:rPr sz="2000" spc="-10" dirty="0">
                <a:latin typeface="Caladea"/>
                <a:cs typeface="Caladea"/>
              </a:rPr>
              <a:t>printing</a:t>
            </a:r>
            <a:r>
              <a:rPr sz="2000" spc="145" dirty="0">
                <a:latin typeface="Caladea"/>
                <a:cs typeface="Caladea"/>
              </a:rPr>
              <a:t> </a:t>
            </a:r>
            <a:r>
              <a:rPr sz="2000" spc="-10" dirty="0">
                <a:latin typeface="Caladea"/>
                <a:cs typeface="Caladea"/>
              </a:rPr>
              <a:t>characters.</a:t>
            </a:r>
            <a:endParaRPr sz="2000" dirty="0">
              <a:latin typeface="Caladea"/>
              <a:cs typeface="Caladea"/>
            </a:endParaRPr>
          </a:p>
        </p:txBody>
      </p:sp>
      <p:pic>
        <p:nvPicPr>
          <p:cNvPr id="8194" name="Picture 2" descr="Computer Organisation And Architecture: COA-Input-Output Interface">
            <a:extLst>
              <a:ext uri="{FF2B5EF4-FFF2-40B4-BE49-F238E27FC236}">
                <a16:creationId xmlns:a16="http://schemas.microsoft.com/office/drawing/2014/main" id="{857A16E6-D0BD-4E86-9F25-DA0D045C3A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2384" y="2114677"/>
            <a:ext cx="6343650" cy="3773594"/>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DD65D048-147D-4965-AF5E-A4218345B9AB}"/>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35690943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691D0ECB-42C2-43D4-BE65-92AA922983FF}"/>
              </a:ext>
            </a:extLst>
          </p:cNvPr>
          <p:cNvSpPr txBox="1"/>
          <p:nvPr/>
        </p:nvSpPr>
        <p:spPr>
          <a:xfrm>
            <a:off x="790732" y="1374569"/>
            <a:ext cx="8856851" cy="448200"/>
          </a:xfrm>
          <a:prstGeom prst="rect">
            <a:avLst/>
          </a:prstGeom>
        </p:spPr>
        <p:txBody>
          <a:bodyPr vert="horz" wrap="square" lIns="0" tIns="139065" rIns="0" bIns="0" rtlCol="0">
            <a:spAutoFit/>
          </a:bodyPr>
          <a:lstStyle/>
          <a:p>
            <a:pPr marL="354965" indent="-342900">
              <a:spcBef>
                <a:spcPts val="1095"/>
              </a:spcBef>
              <a:buFont typeface="Arial"/>
              <a:buChar char="•"/>
              <a:tabLst>
                <a:tab pos="354965" algn="l"/>
                <a:tab pos="355600" algn="l"/>
              </a:tabLst>
            </a:pPr>
            <a:r>
              <a:rPr sz="2000" b="1" spc="-15" dirty="0">
                <a:latin typeface="Caladea"/>
                <a:cs typeface="Caladea"/>
              </a:rPr>
              <a:t>CONTROL</a:t>
            </a:r>
            <a:r>
              <a:rPr lang="en-US" sz="2000" b="1" spc="-15" dirty="0">
                <a:latin typeface="Caladea"/>
                <a:cs typeface="Caladea"/>
              </a:rPr>
              <a:t> </a:t>
            </a:r>
            <a:r>
              <a:rPr lang="en-US" sz="2000" dirty="0">
                <a:latin typeface="Caladea"/>
                <a:cs typeface="Caladea"/>
              </a:rPr>
              <a:t>– </a:t>
            </a:r>
            <a:r>
              <a:rPr lang="en-US" sz="2000" spc="-75" dirty="0">
                <a:latin typeface="Caladea"/>
                <a:cs typeface="Caladea"/>
              </a:rPr>
              <a:t>To </a:t>
            </a:r>
            <a:r>
              <a:rPr lang="en-US" sz="2000" spc="-5" dirty="0">
                <a:latin typeface="Caladea"/>
                <a:cs typeface="Caladea"/>
              </a:rPr>
              <a:t>enable devices (peripherals) </a:t>
            </a:r>
            <a:r>
              <a:rPr lang="en-US" sz="2000" dirty="0">
                <a:latin typeface="Caladea"/>
                <a:cs typeface="Caladea"/>
              </a:rPr>
              <a:t>e.g. </a:t>
            </a:r>
            <a:r>
              <a:rPr lang="en-US" sz="2000" spc="-15" dirty="0">
                <a:latin typeface="Caladea"/>
                <a:cs typeface="Caladea"/>
              </a:rPr>
              <a:t>Rewind</a:t>
            </a:r>
            <a:r>
              <a:rPr lang="en-US" sz="2000" spc="30" dirty="0">
                <a:latin typeface="Caladea"/>
                <a:cs typeface="Caladea"/>
              </a:rPr>
              <a:t> </a:t>
            </a:r>
            <a:r>
              <a:rPr lang="en-US" sz="2000" dirty="0">
                <a:latin typeface="Caladea"/>
                <a:cs typeface="Caladea"/>
              </a:rPr>
              <a:t>magnetic </a:t>
            </a:r>
            <a:r>
              <a:rPr sz="2000" spc="-5" dirty="0">
                <a:latin typeface="Caladea"/>
                <a:cs typeface="Caladea"/>
              </a:rPr>
              <a:t>tape.</a:t>
            </a:r>
            <a:endParaRPr sz="2000" dirty="0">
              <a:latin typeface="Caladea"/>
              <a:cs typeface="Caladea"/>
            </a:endParaRPr>
          </a:p>
        </p:txBody>
      </p:sp>
      <p:sp>
        <p:nvSpPr>
          <p:cNvPr id="6" name="object 7">
            <a:extLst>
              <a:ext uri="{FF2B5EF4-FFF2-40B4-BE49-F238E27FC236}">
                <a16:creationId xmlns:a16="http://schemas.microsoft.com/office/drawing/2014/main" id="{C5078C6D-FC17-4818-9FE1-C1BF91112763}"/>
              </a:ext>
            </a:extLst>
          </p:cNvPr>
          <p:cNvSpPr txBox="1">
            <a:spLocks/>
          </p:cNvSpPr>
          <p:nvPr/>
        </p:nvSpPr>
        <p:spPr>
          <a:xfrm>
            <a:off x="790731" y="1984085"/>
            <a:ext cx="9360433" cy="3161443"/>
          </a:xfrm>
          <a:prstGeom prst="rect">
            <a:avLst/>
          </a:prstGeom>
        </p:spPr>
        <p:txBody>
          <a:bodyPr vert="horz" wrap="square" lIns="0" tIns="172085" rIns="0" bIns="0" rtlCol="0">
            <a:sp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354965" indent="-342900">
              <a:lnSpc>
                <a:spcPct val="100000"/>
              </a:lnSpc>
              <a:spcBef>
                <a:spcPts val="1355"/>
              </a:spcBef>
              <a:buFont typeface="Arial"/>
              <a:buChar char="•"/>
              <a:tabLst>
                <a:tab pos="354965" algn="l"/>
                <a:tab pos="355600" algn="l"/>
              </a:tabLst>
            </a:pPr>
            <a:r>
              <a:rPr lang="en-US" sz="2000" b="1" spc="-10" dirty="0">
                <a:latin typeface="Caladea"/>
                <a:cs typeface="Caladea"/>
              </a:rPr>
              <a:t>TEST </a:t>
            </a:r>
            <a:r>
              <a:rPr lang="en-US" sz="2000" b="1" dirty="0">
                <a:latin typeface="Caladea"/>
                <a:cs typeface="Caladea"/>
              </a:rPr>
              <a:t>– </a:t>
            </a:r>
            <a:r>
              <a:rPr lang="en-US" sz="2000" spc="-45" dirty="0"/>
              <a:t>Test </a:t>
            </a:r>
            <a:r>
              <a:rPr lang="en-US" sz="2000" dirty="0"/>
              <a:t>status </a:t>
            </a:r>
            <a:r>
              <a:rPr lang="en-US" sz="2000" spc="-5" dirty="0"/>
              <a:t>conditions</a:t>
            </a:r>
          </a:p>
          <a:p>
            <a:pPr marL="354965" marR="999490" indent="-10795">
              <a:lnSpc>
                <a:spcPct val="133000"/>
              </a:lnSpc>
              <a:spcBef>
                <a:spcPts val="470"/>
              </a:spcBef>
            </a:pPr>
            <a:r>
              <a:rPr lang="en-US" sz="2000" dirty="0"/>
              <a:t>e.g. </a:t>
            </a:r>
            <a:r>
              <a:rPr lang="en-US" sz="2000" spc="5" dirty="0"/>
              <a:t>CPU </a:t>
            </a:r>
            <a:r>
              <a:rPr lang="en-US" sz="2000" dirty="0"/>
              <a:t>checks </a:t>
            </a:r>
            <a:r>
              <a:rPr lang="en-US" sz="2000" spc="-10" dirty="0"/>
              <a:t>whether device is </a:t>
            </a:r>
            <a:r>
              <a:rPr lang="en-US" sz="2000" spc="-5" dirty="0"/>
              <a:t>turned on </a:t>
            </a:r>
            <a:r>
              <a:rPr lang="en-US" sz="2000" dirty="0"/>
              <a:t>/ </a:t>
            </a:r>
            <a:r>
              <a:rPr lang="en-US" sz="2000" spc="-10" dirty="0"/>
              <a:t>in executable  </a:t>
            </a:r>
            <a:r>
              <a:rPr lang="en-US" sz="2000" dirty="0"/>
              <a:t>condition </a:t>
            </a:r>
            <a:r>
              <a:rPr lang="en-US" sz="2000" spc="-5" dirty="0"/>
              <a:t>or</a:t>
            </a:r>
            <a:r>
              <a:rPr lang="en-US" sz="2000" spc="-75" dirty="0"/>
              <a:t> </a:t>
            </a:r>
            <a:r>
              <a:rPr lang="en-US" sz="2000" spc="5" dirty="0"/>
              <a:t>not.</a:t>
            </a:r>
          </a:p>
          <a:p>
            <a:pPr marL="354965" marR="949960" indent="-342900">
              <a:lnSpc>
                <a:spcPct val="133000"/>
              </a:lnSpc>
              <a:spcBef>
                <a:spcPts val="815"/>
              </a:spcBef>
              <a:buFont typeface="Arial"/>
              <a:buChar char="•"/>
              <a:tabLst>
                <a:tab pos="354965" algn="l"/>
                <a:tab pos="355600" algn="l"/>
              </a:tabLst>
            </a:pPr>
            <a:r>
              <a:rPr lang="en-US" sz="2000" b="1" spc="-10" dirty="0">
                <a:latin typeface="Caladea"/>
                <a:cs typeface="Caladea"/>
              </a:rPr>
              <a:t>READ </a:t>
            </a:r>
            <a:r>
              <a:rPr lang="en-US" sz="2000" b="1" dirty="0">
                <a:latin typeface="Caladea"/>
                <a:cs typeface="Caladea"/>
              </a:rPr>
              <a:t>– </a:t>
            </a:r>
            <a:r>
              <a:rPr lang="en-US" sz="2000" dirty="0"/>
              <a:t>this causes </a:t>
            </a:r>
            <a:r>
              <a:rPr lang="en-US" sz="2000" spc="-5" dirty="0"/>
              <a:t>I/O </a:t>
            </a:r>
            <a:r>
              <a:rPr lang="en-US" sz="2000" spc="-10" dirty="0"/>
              <a:t>interface </a:t>
            </a:r>
            <a:r>
              <a:rPr lang="en-US" sz="2000" dirty="0"/>
              <a:t>to obtain a data </a:t>
            </a:r>
            <a:r>
              <a:rPr lang="en-US" sz="2000" spc="-5" dirty="0"/>
              <a:t>item, from  </a:t>
            </a:r>
            <a:r>
              <a:rPr lang="en-US" sz="2000" spc="-10" dirty="0"/>
              <a:t>peripheral </a:t>
            </a:r>
            <a:r>
              <a:rPr lang="en-US" sz="2000" dirty="0"/>
              <a:t>&amp; </a:t>
            </a:r>
            <a:r>
              <a:rPr lang="en-US" sz="2000" spc="-5" dirty="0"/>
              <a:t>places </a:t>
            </a:r>
            <a:r>
              <a:rPr lang="en-US" sz="2000" dirty="0"/>
              <a:t>it </a:t>
            </a:r>
            <a:r>
              <a:rPr lang="en-US" sz="2000" spc="-10" dirty="0"/>
              <a:t>in buffer</a:t>
            </a:r>
            <a:r>
              <a:rPr lang="en-US" sz="2000" spc="-85" dirty="0"/>
              <a:t> </a:t>
            </a:r>
            <a:r>
              <a:rPr lang="en-US" sz="2000" dirty="0"/>
              <a:t>(DR).</a:t>
            </a:r>
          </a:p>
          <a:p>
            <a:pPr marL="354965" marR="5080" indent="-342900">
              <a:lnSpc>
                <a:spcPct val="133000"/>
              </a:lnSpc>
              <a:spcBef>
                <a:spcPts val="815"/>
              </a:spcBef>
              <a:buFont typeface="Arial"/>
              <a:buChar char="•"/>
              <a:tabLst>
                <a:tab pos="354965" algn="l"/>
                <a:tab pos="355600" algn="l"/>
              </a:tabLst>
            </a:pPr>
            <a:r>
              <a:rPr lang="en-US" sz="2000" b="1" dirty="0">
                <a:latin typeface="Caladea"/>
                <a:cs typeface="Caladea"/>
              </a:rPr>
              <a:t>WRITE – </a:t>
            </a:r>
            <a:r>
              <a:rPr lang="en-US" sz="2000" dirty="0"/>
              <a:t>this causes </a:t>
            </a:r>
            <a:r>
              <a:rPr lang="en-US" sz="2000" spc="-5" dirty="0"/>
              <a:t>I/O </a:t>
            </a:r>
            <a:r>
              <a:rPr lang="en-US" sz="2000" spc="-10" dirty="0"/>
              <a:t>interface to take </a:t>
            </a:r>
            <a:r>
              <a:rPr lang="en-US" sz="2000" dirty="0"/>
              <a:t>data </a:t>
            </a:r>
            <a:r>
              <a:rPr lang="en-US" sz="2000" spc="-5" dirty="0"/>
              <a:t>item from </a:t>
            </a:r>
            <a:r>
              <a:rPr lang="en-US" sz="2000" dirty="0"/>
              <a:t>data </a:t>
            </a:r>
            <a:r>
              <a:rPr lang="en-US" sz="2000" spc="-5" dirty="0"/>
              <a:t>bus </a:t>
            </a:r>
            <a:r>
              <a:rPr lang="en-US" sz="2000" dirty="0"/>
              <a:t>&amp;  </a:t>
            </a:r>
            <a:r>
              <a:rPr lang="en-US" sz="2000" spc="-10" dirty="0"/>
              <a:t>transfer it </a:t>
            </a:r>
            <a:r>
              <a:rPr lang="en-US" sz="2000" dirty="0"/>
              <a:t>to</a:t>
            </a:r>
            <a:r>
              <a:rPr lang="en-US" sz="2000" spc="-60" dirty="0"/>
              <a:t> </a:t>
            </a:r>
            <a:r>
              <a:rPr lang="en-US" sz="2000" spc="-10" dirty="0"/>
              <a:t>peripheral.</a:t>
            </a:r>
          </a:p>
        </p:txBody>
      </p:sp>
      <p:sp>
        <p:nvSpPr>
          <p:cNvPr id="9" name="Footer Placeholder 8">
            <a:extLst>
              <a:ext uri="{FF2B5EF4-FFF2-40B4-BE49-F238E27FC236}">
                <a16:creationId xmlns:a16="http://schemas.microsoft.com/office/drawing/2014/main" id="{5F2821DE-CC9B-4DD5-B928-FCEBDEBF1221}"/>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9658392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88967A-EF37-4942-BE92-2EFFA2B96B13}"/>
              </a:ext>
            </a:extLst>
          </p:cNvPr>
          <p:cNvSpPr txBox="1"/>
          <p:nvPr/>
        </p:nvSpPr>
        <p:spPr>
          <a:xfrm>
            <a:off x="954156" y="2582614"/>
            <a:ext cx="10283687" cy="1692771"/>
          </a:xfrm>
          <a:prstGeom prst="rect">
            <a:avLst/>
          </a:prstGeom>
          <a:noFill/>
        </p:spPr>
        <p:txBody>
          <a:bodyPr wrap="square">
            <a:spAutoFit/>
          </a:bodyPr>
          <a:lstStyle/>
          <a:p>
            <a:pPr marL="355600" marR="5080" indent="-342900">
              <a:lnSpc>
                <a:spcPct val="100000"/>
              </a:lnSpc>
              <a:buFont typeface="Arial"/>
              <a:buChar char="•"/>
              <a:tabLst>
                <a:tab pos="354965" algn="l"/>
                <a:tab pos="356235" algn="l"/>
                <a:tab pos="1373505" algn="l"/>
                <a:tab pos="1609725" algn="l"/>
                <a:tab pos="2271395" algn="l"/>
                <a:tab pos="2831465" algn="l"/>
                <a:tab pos="3867150" algn="l"/>
                <a:tab pos="4330065" algn="l"/>
                <a:tab pos="4968875" algn="l"/>
                <a:tab pos="5976620" algn="l"/>
                <a:tab pos="6539230" algn="l"/>
                <a:tab pos="7096759" algn="l"/>
              </a:tabLst>
            </a:pPr>
            <a:r>
              <a:rPr lang="en-US" sz="2000" dirty="0"/>
              <a:t>SERIAL	:	Only	one	data line	for	data	transfer	and	bits	are  transmitted serially one after other.(Example: USB)</a:t>
            </a:r>
          </a:p>
          <a:p>
            <a:pPr>
              <a:lnSpc>
                <a:spcPct val="100000"/>
              </a:lnSpc>
              <a:spcBef>
                <a:spcPts val="30"/>
              </a:spcBef>
              <a:buFont typeface="Arial"/>
              <a:buChar char="•"/>
            </a:pPr>
            <a:endParaRPr lang="en-US" sz="2000" dirty="0"/>
          </a:p>
          <a:p>
            <a:pPr marL="355600" marR="6985" indent="-342900">
              <a:lnSpc>
                <a:spcPct val="100000"/>
              </a:lnSpc>
              <a:buFont typeface="Arial"/>
              <a:buChar char="•"/>
              <a:tabLst>
                <a:tab pos="354965" algn="l"/>
                <a:tab pos="356235" algn="l"/>
                <a:tab pos="7146290" algn="l"/>
              </a:tabLst>
            </a:pPr>
            <a:r>
              <a:rPr lang="en-US" sz="2000" dirty="0"/>
              <a:t>PARALLEL  :  Multiple  data lines  in  parallel  for  data  transfer so,  multiple data's can be transferred simultaneously.</a:t>
            </a:r>
          </a:p>
        </p:txBody>
      </p:sp>
      <p:sp>
        <p:nvSpPr>
          <p:cNvPr id="6" name="Footer Placeholder 5">
            <a:extLst>
              <a:ext uri="{FF2B5EF4-FFF2-40B4-BE49-F238E27FC236}">
                <a16:creationId xmlns:a16="http://schemas.microsoft.com/office/drawing/2014/main" id="{A5170C44-69D7-47CC-8557-398642F71BFB}"/>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18414896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D43C5E34-2ADF-420A-AF1B-96BFC56B9286}"/>
              </a:ext>
            </a:extLst>
          </p:cNvPr>
          <p:cNvSpPr txBox="1">
            <a:spLocks noGrp="1"/>
          </p:cNvSpPr>
          <p:nvPr>
            <p:ph type="title"/>
          </p:nvPr>
        </p:nvSpPr>
        <p:spPr>
          <a:xfrm>
            <a:off x="1442264" y="867117"/>
            <a:ext cx="1748155" cy="513715"/>
          </a:xfrm>
          <a:prstGeom prst="rect">
            <a:avLst/>
          </a:prstGeom>
        </p:spPr>
        <p:txBody>
          <a:bodyPr vert="horz" wrap="square" lIns="0" tIns="12700" rIns="0" bIns="0" rtlCol="0">
            <a:spAutoFit/>
          </a:bodyPr>
          <a:lstStyle/>
          <a:p>
            <a:pPr marL="12700">
              <a:lnSpc>
                <a:spcPct val="100000"/>
              </a:lnSpc>
              <a:spcBef>
                <a:spcPts val="100"/>
              </a:spcBef>
            </a:pPr>
            <a:r>
              <a:rPr sz="3200" b="0" spc="-10" dirty="0">
                <a:solidFill>
                  <a:schemeClr val="tx1"/>
                </a:solidFill>
                <a:latin typeface="Arial"/>
                <a:cs typeface="Arial"/>
              </a:rPr>
              <a:t>I/O</a:t>
            </a:r>
            <a:r>
              <a:rPr sz="3200" b="0" spc="-175" dirty="0">
                <a:solidFill>
                  <a:schemeClr val="tx1"/>
                </a:solidFill>
                <a:latin typeface="Arial"/>
                <a:cs typeface="Arial"/>
              </a:rPr>
              <a:t> </a:t>
            </a:r>
            <a:r>
              <a:rPr sz="3200" b="0" spc="-5" dirty="0">
                <a:solidFill>
                  <a:schemeClr val="tx1"/>
                </a:solidFill>
                <a:latin typeface="Arial"/>
                <a:cs typeface="Arial"/>
              </a:rPr>
              <a:t>Driver</a:t>
            </a:r>
            <a:endParaRPr sz="3200" dirty="0">
              <a:solidFill>
                <a:schemeClr val="tx1"/>
              </a:solidFill>
              <a:latin typeface="Arial"/>
              <a:cs typeface="Arial"/>
            </a:endParaRPr>
          </a:p>
        </p:txBody>
      </p:sp>
      <p:sp>
        <p:nvSpPr>
          <p:cNvPr id="5" name="object 6">
            <a:extLst>
              <a:ext uri="{FF2B5EF4-FFF2-40B4-BE49-F238E27FC236}">
                <a16:creationId xmlns:a16="http://schemas.microsoft.com/office/drawing/2014/main" id="{3ECD9D04-EFE2-4C57-B139-6BEB8B7ED79F}"/>
              </a:ext>
            </a:extLst>
          </p:cNvPr>
          <p:cNvSpPr txBox="1"/>
          <p:nvPr/>
        </p:nvSpPr>
        <p:spPr>
          <a:xfrm>
            <a:off x="927928" y="2366938"/>
            <a:ext cx="10508698" cy="3110230"/>
          </a:xfrm>
          <a:prstGeom prst="rect">
            <a:avLst/>
          </a:prstGeom>
        </p:spPr>
        <p:txBody>
          <a:bodyPr vert="horz" wrap="square" lIns="0" tIns="6350" rIns="0" bIns="0" rtlCol="0">
            <a:spAutoFit/>
          </a:bodyPr>
          <a:lstStyle/>
          <a:p>
            <a:pPr marL="354965" marR="5080" indent="-342900">
              <a:lnSpc>
                <a:spcPct val="101699"/>
              </a:lnSpc>
              <a:spcBef>
                <a:spcPts val="50"/>
              </a:spcBef>
              <a:buFont typeface="Arial"/>
              <a:buChar char="•"/>
              <a:tabLst>
                <a:tab pos="354965" algn="l"/>
                <a:tab pos="355600" algn="l"/>
                <a:tab pos="6987540" algn="l"/>
              </a:tabLst>
            </a:pPr>
            <a:r>
              <a:rPr sz="2400" dirty="0">
                <a:latin typeface="Times New Roman"/>
                <a:cs typeface="Times New Roman"/>
              </a:rPr>
              <a:t>A </a:t>
            </a:r>
            <a:r>
              <a:rPr sz="2400" spc="-5" dirty="0">
                <a:latin typeface="Times New Roman"/>
                <a:cs typeface="Times New Roman"/>
              </a:rPr>
              <a:t>software module that </a:t>
            </a:r>
            <a:r>
              <a:rPr sz="2400" dirty="0">
                <a:latin typeface="Times New Roman"/>
                <a:cs typeface="Times New Roman"/>
              </a:rPr>
              <a:t>issues </a:t>
            </a:r>
            <a:r>
              <a:rPr sz="2400" spc="-10" dirty="0">
                <a:latin typeface="Times New Roman"/>
                <a:cs typeface="Times New Roman"/>
              </a:rPr>
              <a:t>different</a:t>
            </a:r>
            <a:r>
              <a:rPr sz="2400" spc="-140" dirty="0">
                <a:latin typeface="Times New Roman"/>
                <a:cs typeface="Times New Roman"/>
              </a:rPr>
              <a:t> </a:t>
            </a:r>
            <a:r>
              <a:rPr sz="2400" spc="-5" dirty="0">
                <a:latin typeface="Times New Roman"/>
                <a:cs typeface="Times New Roman"/>
              </a:rPr>
              <a:t>commands</a:t>
            </a:r>
            <a:r>
              <a:rPr sz="2400" spc="35" dirty="0">
                <a:latin typeface="Times New Roman"/>
                <a:cs typeface="Times New Roman"/>
              </a:rPr>
              <a:t> </a:t>
            </a:r>
            <a:r>
              <a:rPr sz="2400" dirty="0">
                <a:latin typeface="Times New Roman"/>
                <a:cs typeface="Times New Roman"/>
              </a:rPr>
              <a:t>to	the</a:t>
            </a:r>
            <a:r>
              <a:rPr sz="2400" spc="-90" dirty="0">
                <a:latin typeface="Times New Roman"/>
                <a:cs typeface="Times New Roman"/>
              </a:rPr>
              <a:t> </a:t>
            </a:r>
            <a:r>
              <a:rPr sz="2400" spc="-5" dirty="0">
                <a:latin typeface="Times New Roman"/>
                <a:cs typeface="Times New Roman"/>
              </a:rPr>
              <a:t>I/O  </a:t>
            </a:r>
            <a:r>
              <a:rPr sz="2400" dirty="0">
                <a:latin typeface="Times New Roman"/>
                <a:cs typeface="Times New Roman"/>
              </a:rPr>
              <a:t>Controller </a:t>
            </a:r>
            <a:r>
              <a:rPr sz="2400" spc="-5" dirty="0">
                <a:latin typeface="Times New Roman"/>
                <a:cs typeface="Times New Roman"/>
              </a:rPr>
              <a:t>for </a:t>
            </a:r>
            <a:r>
              <a:rPr sz="2400" dirty="0">
                <a:latin typeface="Times New Roman"/>
                <a:cs typeface="Times New Roman"/>
              </a:rPr>
              <a:t>executing</a:t>
            </a:r>
            <a:r>
              <a:rPr sz="2400" spc="-70" dirty="0">
                <a:latin typeface="Times New Roman"/>
                <a:cs typeface="Times New Roman"/>
              </a:rPr>
              <a:t> </a:t>
            </a:r>
            <a:r>
              <a:rPr sz="2400" dirty="0">
                <a:latin typeface="Times New Roman"/>
                <a:cs typeface="Times New Roman"/>
              </a:rPr>
              <a:t>operations.</a:t>
            </a:r>
          </a:p>
          <a:p>
            <a:pPr marL="355600" indent="-342900">
              <a:lnSpc>
                <a:spcPct val="100000"/>
              </a:lnSpc>
              <a:spcBef>
                <a:spcPts val="969"/>
              </a:spcBef>
              <a:buFont typeface="Arial"/>
              <a:buChar char="•"/>
              <a:tabLst>
                <a:tab pos="354965" algn="l"/>
                <a:tab pos="355600" algn="l"/>
              </a:tabLst>
            </a:pPr>
            <a:r>
              <a:rPr sz="2400" spc="-5" dirty="0">
                <a:latin typeface="Times New Roman"/>
                <a:cs typeface="Times New Roman"/>
              </a:rPr>
              <a:t>Few</a:t>
            </a:r>
            <a:r>
              <a:rPr sz="2400" spc="-15" dirty="0">
                <a:latin typeface="Times New Roman"/>
                <a:cs typeface="Times New Roman"/>
              </a:rPr>
              <a:t> </a:t>
            </a:r>
            <a:r>
              <a:rPr sz="2400" dirty="0">
                <a:latin typeface="Times New Roman"/>
                <a:cs typeface="Times New Roman"/>
              </a:rPr>
              <a:t>operations:</a:t>
            </a:r>
          </a:p>
          <a:p>
            <a:pPr marL="756285" lvl="1" indent="-287655">
              <a:lnSpc>
                <a:spcPct val="100000"/>
              </a:lnSpc>
              <a:spcBef>
                <a:spcPts val="710"/>
              </a:spcBef>
              <a:buFont typeface="Arial"/>
              <a:buChar char="–"/>
              <a:tabLst>
                <a:tab pos="756920" algn="l"/>
              </a:tabLst>
            </a:pPr>
            <a:r>
              <a:rPr sz="2400" spc="-5" dirty="0">
                <a:latin typeface="Times New Roman"/>
                <a:cs typeface="Times New Roman"/>
              </a:rPr>
              <a:t>Reading file from</a:t>
            </a:r>
            <a:r>
              <a:rPr sz="2400" spc="-25" dirty="0">
                <a:latin typeface="Times New Roman"/>
                <a:cs typeface="Times New Roman"/>
              </a:rPr>
              <a:t> </a:t>
            </a:r>
            <a:r>
              <a:rPr sz="2400" dirty="0">
                <a:latin typeface="Times New Roman"/>
                <a:cs typeface="Times New Roman"/>
              </a:rPr>
              <a:t>disk.</a:t>
            </a:r>
          </a:p>
          <a:p>
            <a:pPr marL="756285" lvl="1" indent="-287655">
              <a:lnSpc>
                <a:spcPct val="100000"/>
              </a:lnSpc>
              <a:spcBef>
                <a:spcPts val="790"/>
              </a:spcBef>
              <a:buFont typeface="Arial"/>
              <a:buChar char="–"/>
              <a:tabLst>
                <a:tab pos="756920" algn="l"/>
              </a:tabLst>
            </a:pPr>
            <a:r>
              <a:rPr sz="2400" dirty="0">
                <a:latin typeface="Times New Roman"/>
                <a:cs typeface="Times New Roman"/>
              </a:rPr>
              <a:t>Printing lines by</a:t>
            </a:r>
            <a:r>
              <a:rPr sz="2400" spc="-80" dirty="0">
                <a:latin typeface="Times New Roman"/>
                <a:cs typeface="Times New Roman"/>
              </a:rPr>
              <a:t> </a:t>
            </a:r>
            <a:r>
              <a:rPr sz="2400" spc="-15" dirty="0">
                <a:latin typeface="Times New Roman"/>
                <a:cs typeface="Times New Roman"/>
              </a:rPr>
              <a:t>printer.</a:t>
            </a:r>
            <a:endParaRPr sz="2400" dirty="0">
              <a:latin typeface="Times New Roman"/>
              <a:cs typeface="Times New Roman"/>
            </a:endParaRPr>
          </a:p>
          <a:p>
            <a:pPr marL="756285" lvl="1" indent="-287655">
              <a:lnSpc>
                <a:spcPct val="100000"/>
              </a:lnSpc>
              <a:spcBef>
                <a:spcPts val="805"/>
              </a:spcBef>
              <a:buFont typeface="Arial"/>
              <a:buChar char="–"/>
              <a:tabLst>
                <a:tab pos="756920" algn="l"/>
              </a:tabLst>
            </a:pPr>
            <a:r>
              <a:rPr sz="2400" dirty="0">
                <a:latin typeface="Times New Roman"/>
                <a:cs typeface="Times New Roman"/>
              </a:rPr>
              <a:t>Displaying </a:t>
            </a:r>
            <a:r>
              <a:rPr sz="2400" spc="-5" dirty="0">
                <a:latin typeface="Times New Roman"/>
                <a:cs typeface="Times New Roman"/>
              </a:rPr>
              <a:t>message </a:t>
            </a:r>
            <a:r>
              <a:rPr sz="2400" dirty="0">
                <a:latin typeface="Times New Roman"/>
                <a:cs typeface="Times New Roman"/>
              </a:rPr>
              <a:t>on</a:t>
            </a:r>
            <a:r>
              <a:rPr sz="2400" spc="-60" dirty="0">
                <a:latin typeface="Times New Roman"/>
                <a:cs typeface="Times New Roman"/>
              </a:rPr>
              <a:t> </a:t>
            </a:r>
            <a:r>
              <a:rPr sz="2400" spc="-15" dirty="0">
                <a:latin typeface="Times New Roman"/>
                <a:cs typeface="Times New Roman"/>
              </a:rPr>
              <a:t>monitor.</a:t>
            </a:r>
            <a:endParaRPr sz="2400" dirty="0">
              <a:latin typeface="Times New Roman"/>
              <a:cs typeface="Times New Roman"/>
            </a:endParaRPr>
          </a:p>
          <a:p>
            <a:pPr marL="756285" lvl="1" indent="-287655">
              <a:lnSpc>
                <a:spcPct val="100000"/>
              </a:lnSpc>
              <a:spcBef>
                <a:spcPts val="805"/>
              </a:spcBef>
              <a:buFont typeface="Arial"/>
              <a:buChar char="–"/>
              <a:tabLst>
                <a:tab pos="756920" algn="l"/>
              </a:tabLst>
            </a:pPr>
            <a:r>
              <a:rPr sz="2400" dirty="0">
                <a:latin typeface="Times New Roman"/>
                <a:cs typeface="Times New Roman"/>
              </a:rPr>
              <a:t>Storing data on</a:t>
            </a:r>
            <a:r>
              <a:rPr sz="2400" spc="-65" dirty="0">
                <a:latin typeface="Times New Roman"/>
                <a:cs typeface="Times New Roman"/>
              </a:rPr>
              <a:t> </a:t>
            </a:r>
            <a:r>
              <a:rPr sz="2400" dirty="0">
                <a:latin typeface="Times New Roman"/>
                <a:cs typeface="Times New Roman"/>
              </a:rPr>
              <a:t>disk.</a:t>
            </a:r>
          </a:p>
        </p:txBody>
      </p:sp>
      <p:sp>
        <p:nvSpPr>
          <p:cNvPr id="6" name="Footer Placeholder 5">
            <a:extLst>
              <a:ext uri="{FF2B5EF4-FFF2-40B4-BE49-F238E27FC236}">
                <a16:creationId xmlns:a16="http://schemas.microsoft.com/office/drawing/2014/main" id="{5C8CC6DB-5D9A-40E2-8265-57A58DC4BEDF}"/>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30323652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647E0C3F-6E07-4937-A535-28C67203025E}"/>
              </a:ext>
            </a:extLst>
          </p:cNvPr>
          <p:cNvSpPr txBox="1"/>
          <p:nvPr/>
        </p:nvSpPr>
        <p:spPr>
          <a:xfrm>
            <a:off x="914362" y="1730971"/>
            <a:ext cx="10363276" cy="2857834"/>
          </a:xfrm>
          <a:prstGeom prst="rect">
            <a:avLst/>
          </a:prstGeom>
        </p:spPr>
        <p:txBody>
          <a:bodyPr vert="horz" wrap="square" lIns="0" tIns="13335" rIns="0" bIns="0" rtlCol="0">
            <a:spAutoFit/>
          </a:bodyPr>
          <a:lstStyle/>
          <a:p>
            <a:pPr marL="12700">
              <a:lnSpc>
                <a:spcPct val="100000"/>
              </a:lnSpc>
              <a:spcBef>
                <a:spcPts val="105"/>
              </a:spcBef>
            </a:pPr>
            <a:r>
              <a:rPr sz="2800" b="1" dirty="0">
                <a:latin typeface="Caladea"/>
                <a:cs typeface="Caladea"/>
              </a:rPr>
              <a:t>The </a:t>
            </a:r>
            <a:r>
              <a:rPr sz="2800" b="1" spc="-5" dirty="0">
                <a:latin typeface="Caladea"/>
                <a:cs typeface="Caladea"/>
              </a:rPr>
              <a:t>interfacing </a:t>
            </a:r>
            <a:r>
              <a:rPr sz="2800" b="1" dirty="0">
                <a:latin typeface="Caladea"/>
                <a:cs typeface="Caladea"/>
              </a:rPr>
              <a:t>of </a:t>
            </a:r>
            <a:r>
              <a:rPr sz="2800" b="1" spc="-5" dirty="0">
                <a:latin typeface="Caladea"/>
                <a:cs typeface="Caladea"/>
              </a:rPr>
              <a:t>the I/O devices can </a:t>
            </a:r>
            <a:r>
              <a:rPr sz="2800" b="1" spc="5" dirty="0">
                <a:latin typeface="Caladea"/>
                <a:cs typeface="Caladea"/>
              </a:rPr>
              <a:t>be </a:t>
            </a:r>
            <a:r>
              <a:rPr sz="2800" b="1" dirty="0">
                <a:latin typeface="Caladea"/>
                <a:cs typeface="Caladea"/>
              </a:rPr>
              <a:t>done </a:t>
            </a:r>
            <a:r>
              <a:rPr sz="2800" b="1" spc="-5" dirty="0">
                <a:latin typeface="Caladea"/>
                <a:cs typeface="Caladea"/>
              </a:rPr>
              <a:t>in </a:t>
            </a:r>
            <a:r>
              <a:rPr sz="2800" b="1" spc="-20" dirty="0">
                <a:latin typeface="Caladea"/>
                <a:cs typeface="Caladea"/>
              </a:rPr>
              <a:t>two</a:t>
            </a:r>
            <a:r>
              <a:rPr sz="2800" b="1" spc="-150" dirty="0">
                <a:latin typeface="Caladea"/>
                <a:cs typeface="Caladea"/>
              </a:rPr>
              <a:t> </a:t>
            </a:r>
            <a:r>
              <a:rPr sz="2800" b="1" spc="-30" dirty="0">
                <a:latin typeface="Caladea"/>
                <a:cs typeface="Caladea"/>
              </a:rPr>
              <a:t>ways</a:t>
            </a:r>
            <a:r>
              <a:rPr sz="2400" spc="-30" dirty="0">
                <a:latin typeface="Arial"/>
                <a:cs typeface="Arial"/>
              </a:rPr>
              <a:t>:</a:t>
            </a:r>
            <a:endParaRPr sz="2400" dirty="0">
              <a:latin typeface="Arial"/>
              <a:cs typeface="Arial"/>
            </a:endParaRPr>
          </a:p>
          <a:p>
            <a:pPr>
              <a:lnSpc>
                <a:spcPct val="100000"/>
              </a:lnSpc>
            </a:pPr>
            <a:endParaRPr sz="2800" dirty="0">
              <a:latin typeface="Arial"/>
              <a:cs typeface="Arial"/>
            </a:endParaRPr>
          </a:p>
          <a:p>
            <a:pPr>
              <a:lnSpc>
                <a:spcPct val="100000"/>
              </a:lnSpc>
              <a:spcBef>
                <a:spcPts val="25"/>
              </a:spcBef>
            </a:pPr>
            <a:endParaRPr sz="2400" dirty="0">
              <a:latin typeface="Arial"/>
              <a:cs typeface="Arial"/>
            </a:endParaRPr>
          </a:p>
          <a:p>
            <a:pPr marL="102235" indent="-90170">
              <a:lnSpc>
                <a:spcPct val="100000"/>
              </a:lnSpc>
              <a:buSzPct val="95000"/>
              <a:buFont typeface="Arial"/>
              <a:buChar char="•"/>
              <a:tabLst>
                <a:tab pos="102870" algn="l"/>
              </a:tabLst>
            </a:pPr>
            <a:r>
              <a:rPr sz="2800" spc="-5" dirty="0">
                <a:latin typeface="Caladea"/>
                <a:cs typeface="Caladea"/>
              </a:rPr>
              <a:t>I/O Mapped I/O </a:t>
            </a:r>
            <a:r>
              <a:rPr sz="2800" spc="-10" dirty="0">
                <a:latin typeface="Caladea"/>
                <a:cs typeface="Caladea"/>
              </a:rPr>
              <a:t>Interfacing </a:t>
            </a:r>
            <a:r>
              <a:rPr sz="2800" dirty="0">
                <a:latin typeface="Caladea"/>
                <a:cs typeface="Caladea"/>
              </a:rPr>
              <a:t>(also </a:t>
            </a:r>
            <a:r>
              <a:rPr sz="2800" spc="-5" dirty="0">
                <a:latin typeface="Caladea"/>
                <a:cs typeface="Caladea"/>
              </a:rPr>
              <a:t>known </a:t>
            </a:r>
            <a:r>
              <a:rPr sz="2800" dirty="0">
                <a:latin typeface="Caladea"/>
                <a:cs typeface="Caladea"/>
              </a:rPr>
              <a:t>as </a:t>
            </a:r>
            <a:r>
              <a:rPr sz="2800" spc="-5" dirty="0">
                <a:latin typeface="Caladea"/>
                <a:cs typeface="Caladea"/>
              </a:rPr>
              <a:t>isolated </a:t>
            </a:r>
            <a:r>
              <a:rPr sz="2800" dirty="0">
                <a:latin typeface="Caladea"/>
                <a:cs typeface="Caladea"/>
              </a:rPr>
              <a:t>I/O</a:t>
            </a:r>
            <a:r>
              <a:rPr sz="2800" spc="-95" dirty="0">
                <a:latin typeface="Caladea"/>
                <a:cs typeface="Caladea"/>
              </a:rPr>
              <a:t> </a:t>
            </a:r>
            <a:r>
              <a:rPr sz="2800" spc="-5" dirty="0">
                <a:latin typeface="Caladea"/>
                <a:cs typeface="Caladea"/>
              </a:rPr>
              <a:t>interfacing)</a:t>
            </a:r>
            <a:endParaRPr sz="2800" dirty="0">
              <a:latin typeface="Caladea"/>
              <a:cs typeface="Caladea"/>
            </a:endParaRPr>
          </a:p>
          <a:p>
            <a:pPr>
              <a:lnSpc>
                <a:spcPct val="100000"/>
              </a:lnSpc>
              <a:buFont typeface="Arial"/>
              <a:buChar char="•"/>
            </a:pPr>
            <a:endParaRPr sz="2800" dirty="0">
              <a:latin typeface="Caladea"/>
              <a:cs typeface="Caladea"/>
            </a:endParaRPr>
          </a:p>
          <a:p>
            <a:pPr>
              <a:lnSpc>
                <a:spcPct val="100000"/>
              </a:lnSpc>
              <a:spcBef>
                <a:spcPts val="55"/>
              </a:spcBef>
              <a:buFont typeface="Arial"/>
              <a:buChar char="•"/>
            </a:pPr>
            <a:endParaRPr sz="2000" dirty="0">
              <a:latin typeface="Caladea"/>
              <a:cs typeface="Caladea"/>
            </a:endParaRPr>
          </a:p>
          <a:p>
            <a:pPr marL="102235" indent="-90170">
              <a:lnSpc>
                <a:spcPct val="100000"/>
              </a:lnSpc>
              <a:buSzPct val="95000"/>
              <a:buFont typeface="Arial"/>
              <a:buChar char="•"/>
              <a:tabLst>
                <a:tab pos="102870" algn="l"/>
              </a:tabLst>
            </a:pPr>
            <a:r>
              <a:rPr sz="2800" spc="-5" dirty="0">
                <a:latin typeface="Caladea"/>
                <a:cs typeface="Caladea"/>
              </a:rPr>
              <a:t>Memory-Mapped I/O</a:t>
            </a:r>
            <a:r>
              <a:rPr sz="2800" spc="-35" dirty="0">
                <a:latin typeface="Caladea"/>
                <a:cs typeface="Caladea"/>
              </a:rPr>
              <a:t> </a:t>
            </a:r>
            <a:r>
              <a:rPr sz="2800" spc="-10" dirty="0">
                <a:latin typeface="Caladea"/>
                <a:cs typeface="Caladea"/>
              </a:rPr>
              <a:t>Interfacing</a:t>
            </a:r>
            <a:endParaRPr sz="2800" dirty="0">
              <a:latin typeface="Caladea"/>
              <a:cs typeface="Caladea"/>
            </a:endParaRPr>
          </a:p>
        </p:txBody>
      </p:sp>
      <p:sp>
        <p:nvSpPr>
          <p:cNvPr id="5" name="Footer Placeholder 4">
            <a:extLst>
              <a:ext uri="{FF2B5EF4-FFF2-40B4-BE49-F238E27FC236}">
                <a16:creationId xmlns:a16="http://schemas.microsoft.com/office/drawing/2014/main" id="{755F6DF6-13FA-4C31-8A02-22E4E33B788F}"/>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23408202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AB63990-FCB1-4AA5-8C6A-0509AC72C4A3}"/>
              </a:ext>
            </a:extLst>
          </p:cNvPr>
          <p:cNvSpPr txBox="1"/>
          <p:nvPr/>
        </p:nvSpPr>
        <p:spPr>
          <a:xfrm>
            <a:off x="715618" y="1382286"/>
            <a:ext cx="5128592" cy="4093428"/>
          </a:xfrm>
          <a:prstGeom prst="rect">
            <a:avLst/>
          </a:prstGeom>
          <a:noFill/>
        </p:spPr>
        <p:txBody>
          <a:bodyPr wrap="square">
            <a:spAutoFit/>
          </a:bodyPr>
          <a:lstStyle/>
          <a:p>
            <a:pPr algn="just" fontAlgn="base"/>
            <a:r>
              <a:rPr lang="en-US" sz="2000" b="1" i="0" dirty="0">
                <a:solidFill>
                  <a:srgbClr val="273239"/>
                </a:solidFill>
                <a:effectLst/>
                <a:latin typeface="urw-din"/>
              </a:rPr>
              <a:t>Isolated I/O –</a:t>
            </a:r>
          </a:p>
          <a:p>
            <a:pPr algn="just" fontAlgn="base"/>
            <a:r>
              <a:rPr lang="en-US" sz="2000" b="0" i="0" dirty="0">
                <a:solidFill>
                  <a:srgbClr val="273239"/>
                </a:solidFill>
                <a:effectLst/>
                <a:latin typeface="urw-din"/>
              </a:rPr>
              <a:t>Then we have Isolated I/O in which we Have common bus(data and address) for I/O and memory but separate read and write control lines for I/O. So when CPU decode instruction then if data is for I/O then it places the address on the address line and set I/O read or write control line on due to which data transfer occurs between CPU and I/O. As the address space of memory and I/O is isolated and the name is so. The address for I/O here is called ports. Here we have different read-write instruction for both I/O and memory.</a:t>
            </a:r>
          </a:p>
        </p:txBody>
      </p:sp>
      <p:pic>
        <p:nvPicPr>
          <p:cNvPr id="9218" name="Picture 2" descr="Memory mapped I/O and Isolated I/O - GeeksforGeeks">
            <a:extLst>
              <a:ext uri="{FF2B5EF4-FFF2-40B4-BE49-F238E27FC236}">
                <a16:creationId xmlns:a16="http://schemas.microsoft.com/office/drawing/2014/main" id="{AB02EC7F-5FE7-4629-93AC-A25AA2E41E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267239"/>
            <a:ext cx="5512904" cy="432352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CFE4F4E7-5B2F-47AA-8BC9-72CFC9D62642}"/>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19198019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D3DBC120-F417-4801-A55C-65C6DB650DB5}"/>
              </a:ext>
            </a:extLst>
          </p:cNvPr>
          <p:cNvSpPr txBox="1"/>
          <p:nvPr/>
        </p:nvSpPr>
        <p:spPr>
          <a:xfrm>
            <a:off x="897737" y="968946"/>
            <a:ext cx="10128072" cy="1306127"/>
          </a:xfrm>
          <a:prstGeom prst="rect">
            <a:avLst/>
          </a:prstGeom>
        </p:spPr>
        <p:txBody>
          <a:bodyPr vert="horz" wrap="square" lIns="0" tIns="13335" rIns="0" bIns="0" rtlCol="0">
            <a:spAutoFit/>
          </a:bodyPr>
          <a:lstStyle/>
          <a:p>
            <a:pPr marL="355600" marR="5080" indent="-343535" algn="just">
              <a:lnSpc>
                <a:spcPct val="100000"/>
              </a:lnSpc>
              <a:spcBef>
                <a:spcPts val="105"/>
              </a:spcBef>
              <a:buChar char="•"/>
              <a:tabLst>
                <a:tab pos="356870" algn="l"/>
              </a:tabLst>
            </a:pPr>
            <a:r>
              <a:rPr sz="2800" spc="-5" dirty="0">
                <a:latin typeface="Caladea"/>
                <a:cs typeface="Caladea"/>
              </a:rPr>
              <a:t>As </a:t>
            </a:r>
            <a:r>
              <a:rPr sz="2800" dirty="0">
                <a:latin typeface="Caladea"/>
                <a:cs typeface="Caladea"/>
              </a:rPr>
              <a:t>the </a:t>
            </a:r>
            <a:r>
              <a:rPr sz="2800" spc="-5" dirty="0">
                <a:latin typeface="Caladea"/>
                <a:cs typeface="Caladea"/>
              </a:rPr>
              <a:t>address </a:t>
            </a:r>
            <a:r>
              <a:rPr sz="2800" dirty="0">
                <a:latin typeface="Caladea"/>
                <a:cs typeface="Caladea"/>
              </a:rPr>
              <a:t>space </a:t>
            </a:r>
            <a:r>
              <a:rPr sz="2800" spc="-5" dirty="0">
                <a:latin typeface="Caladea"/>
                <a:cs typeface="Caladea"/>
              </a:rPr>
              <a:t>of memory </a:t>
            </a:r>
            <a:r>
              <a:rPr sz="2800" dirty="0">
                <a:latin typeface="Caladea"/>
                <a:cs typeface="Caladea"/>
              </a:rPr>
              <a:t>and </a:t>
            </a:r>
            <a:r>
              <a:rPr sz="2800" spc="-10" dirty="0">
                <a:latin typeface="Caladea"/>
                <a:cs typeface="Caladea"/>
              </a:rPr>
              <a:t>I/O is </a:t>
            </a:r>
            <a:r>
              <a:rPr sz="2800" spc="-5" dirty="0">
                <a:latin typeface="Caladea"/>
                <a:cs typeface="Caladea"/>
              </a:rPr>
              <a:t>isolated. The address for  I/O here </a:t>
            </a:r>
            <a:r>
              <a:rPr sz="2800" spc="-10" dirty="0">
                <a:latin typeface="Caladea"/>
                <a:cs typeface="Caladea"/>
              </a:rPr>
              <a:t>is </a:t>
            </a:r>
            <a:r>
              <a:rPr sz="2800" spc="-5" dirty="0">
                <a:latin typeface="Caladea"/>
                <a:cs typeface="Caladea"/>
              </a:rPr>
              <a:t>called ports. </a:t>
            </a:r>
            <a:r>
              <a:rPr sz="2800" dirty="0">
                <a:latin typeface="Caladea"/>
                <a:cs typeface="Caladea"/>
              </a:rPr>
              <a:t>Here </a:t>
            </a:r>
            <a:r>
              <a:rPr sz="2800" spc="5" dirty="0">
                <a:latin typeface="Caladea"/>
                <a:cs typeface="Caladea"/>
              </a:rPr>
              <a:t>we </a:t>
            </a:r>
            <a:r>
              <a:rPr sz="2800" spc="-5" dirty="0">
                <a:latin typeface="Caladea"/>
                <a:cs typeface="Caladea"/>
              </a:rPr>
              <a:t>have </a:t>
            </a:r>
            <a:r>
              <a:rPr sz="2800" spc="-10" dirty="0">
                <a:latin typeface="Caladea"/>
                <a:cs typeface="Caladea"/>
              </a:rPr>
              <a:t>different </a:t>
            </a:r>
            <a:r>
              <a:rPr sz="2800" spc="-5" dirty="0">
                <a:latin typeface="Caladea"/>
                <a:cs typeface="Caladea"/>
              </a:rPr>
              <a:t>read-write instruction  </a:t>
            </a:r>
            <a:r>
              <a:rPr sz="2800" dirty="0">
                <a:latin typeface="Caladea"/>
                <a:cs typeface="Caladea"/>
              </a:rPr>
              <a:t>for </a:t>
            </a:r>
            <a:r>
              <a:rPr sz="2800" spc="-5" dirty="0">
                <a:latin typeface="Caladea"/>
                <a:cs typeface="Caladea"/>
              </a:rPr>
              <a:t>both </a:t>
            </a:r>
            <a:r>
              <a:rPr sz="2800" dirty="0">
                <a:latin typeface="Caladea"/>
                <a:cs typeface="Caladea"/>
              </a:rPr>
              <a:t>I/O and</a:t>
            </a:r>
            <a:r>
              <a:rPr sz="2800" spc="-75" dirty="0">
                <a:latin typeface="Caladea"/>
                <a:cs typeface="Caladea"/>
              </a:rPr>
              <a:t> </a:t>
            </a:r>
            <a:r>
              <a:rPr sz="2800" spc="-5" dirty="0">
                <a:latin typeface="Caladea"/>
                <a:cs typeface="Caladea"/>
              </a:rPr>
              <a:t>memory.</a:t>
            </a:r>
            <a:endParaRPr sz="2800" dirty="0">
              <a:latin typeface="Caladea"/>
              <a:cs typeface="Caladea"/>
            </a:endParaRPr>
          </a:p>
        </p:txBody>
      </p:sp>
      <p:sp>
        <p:nvSpPr>
          <p:cNvPr id="6" name="TextBox 5">
            <a:extLst>
              <a:ext uri="{FF2B5EF4-FFF2-40B4-BE49-F238E27FC236}">
                <a16:creationId xmlns:a16="http://schemas.microsoft.com/office/drawing/2014/main" id="{974937DD-3B8C-4162-B016-9276017DC880}"/>
              </a:ext>
            </a:extLst>
          </p:cNvPr>
          <p:cNvSpPr txBox="1"/>
          <p:nvPr/>
        </p:nvSpPr>
        <p:spPr>
          <a:xfrm>
            <a:off x="1020417" y="3154489"/>
            <a:ext cx="10005391" cy="2187778"/>
          </a:xfrm>
          <a:prstGeom prst="rect">
            <a:avLst/>
          </a:prstGeom>
          <a:noFill/>
        </p:spPr>
        <p:txBody>
          <a:bodyPr wrap="square">
            <a:spAutoFit/>
          </a:bodyPr>
          <a:lstStyle/>
          <a:p>
            <a:pPr marL="356235" indent="-344170">
              <a:lnSpc>
                <a:spcPct val="100000"/>
              </a:lnSpc>
              <a:buChar char="•"/>
              <a:tabLst>
                <a:tab pos="355600" algn="l"/>
                <a:tab pos="356870" algn="l"/>
              </a:tabLst>
            </a:pPr>
            <a:r>
              <a:rPr lang="en-US" sz="2400" spc="-5" dirty="0">
                <a:latin typeface="Caladea"/>
                <a:cs typeface="Caladea"/>
              </a:rPr>
              <a:t>I/O read and I/O </a:t>
            </a:r>
            <a:r>
              <a:rPr lang="en-US" sz="2400" dirty="0">
                <a:latin typeface="Caladea"/>
                <a:cs typeface="Caladea"/>
              </a:rPr>
              <a:t>write </a:t>
            </a:r>
            <a:r>
              <a:rPr lang="en-US" sz="2400" spc="-10" dirty="0">
                <a:latin typeface="Caladea"/>
                <a:cs typeface="Caladea"/>
              </a:rPr>
              <a:t>lines </a:t>
            </a:r>
            <a:r>
              <a:rPr lang="en-US" sz="2400" dirty="0">
                <a:latin typeface="Caladea"/>
                <a:cs typeface="Caladea"/>
              </a:rPr>
              <a:t>for I/O</a:t>
            </a:r>
            <a:r>
              <a:rPr lang="en-US" sz="2400" spc="-90" dirty="0">
                <a:latin typeface="Caladea"/>
                <a:cs typeface="Caladea"/>
              </a:rPr>
              <a:t> </a:t>
            </a:r>
            <a:r>
              <a:rPr lang="en-US" sz="2400" dirty="0">
                <a:latin typeface="Caladea"/>
                <a:cs typeface="Caladea"/>
              </a:rPr>
              <a:t>transfer</a:t>
            </a:r>
          </a:p>
          <a:p>
            <a:pPr marL="356235" indent="-344170">
              <a:lnSpc>
                <a:spcPct val="100000"/>
              </a:lnSpc>
              <a:spcBef>
                <a:spcPts val="480"/>
              </a:spcBef>
              <a:buChar char="•"/>
              <a:tabLst>
                <a:tab pos="355600" algn="l"/>
                <a:tab pos="356870" algn="l"/>
              </a:tabLst>
            </a:pPr>
            <a:r>
              <a:rPr lang="en-US" sz="2400" spc="-5" dirty="0">
                <a:latin typeface="Caladea"/>
                <a:cs typeface="Caladea"/>
              </a:rPr>
              <a:t>Memory Write </a:t>
            </a:r>
            <a:r>
              <a:rPr lang="en-US" sz="2400" dirty="0">
                <a:latin typeface="Caladea"/>
                <a:cs typeface="Caladea"/>
              </a:rPr>
              <a:t>and </a:t>
            </a:r>
            <a:r>
              <a:rPr lang="en-US" sz="2400" spc="-5" dirty="0">
                <a:latin typeface="Caladea"/>
                <a:cs typeface="Caladea"/>
              </a:rPr>
              <a:t>Memory </a:t>
            </a:r>
            <a:r>
              <a:rPr lang="en-US" sz="2400" dirty="0">
                <a:latin typeface="Caladea"/>
                <a:cs typeface="Caladea"/>
              </a:rPr>
              <a:t>Read for memory</a:t>
            </a:r>
            <a:r>
              <a:rPr lang="en-US" sz="2400" spc="-175" dirty="0">
                <a:latin typeface="Caladea"/>
                <a:cs typeface="Caladea"/>
              </a:rPr>
              <a:t> </a:t>
            </a:r>
            <a:r>
              <a:rPr lang="en-US" sz="2400" spc="-5" dirty="0">
                <a:latin typeface="Caladea"/>
                <a:cs typeface="Caladea"/>
              </a:rPr>
              <a:t>transfer</a:t>
            </a:r>
            <a:endParaRPr lang="en-US" sz="2400" dirty="0">
              <a:latin typeface="Caladea"/>
              <a:cs typeface="Caladea"/>
            </a:endParaRPr>
          </a:p>
          <a:p>
            <a:pPr>
              <a:lnSpc>
                <a:spcPct val="100000"/>
              </a:lnSpc>
              <a:spcBef>
                <a:spcPts val="20"/>
              </a:spcBef>
              <a:buChar char="•"/>
            </a:pPr>
            <a:endParaRPr lang="en-US" sz="3600" dirty="0">
              <a:latin typeface="Caladea"/>
              <a:cs typeface="Caladea"/>
            </a:endParaRPr>
          </a:p>
          <a:p>
            <a:pPr marL="355600" marR="5080" indent="-343535">
              <a:lnSpc>
                <a:spcPct val="100000"/>
              </a:lnSpc>
              <a:buFont typeface="Caladea"/>
              <a:buChar char="•"/>
              <a:tabLst>
                <a:tab pos="409575" algn="l"/>
                <a:tab pos="410209" algn="l"/>
              </a:tabLst>
            </a:pPr>
            <a:r>
              <a:rPr lang="en-US" sz="2400" dirty="0"/>
              <a:t>	</a:t>
            </a:r>
            <a:r>
              <a:rPr lang="en-US" sz="2400" spc="-5" dirty="0">
                <a:latin typeface="Caladea"/>
                <a:cs typeface="Caladea"/>
              </a:rPr>
              <a:t>Hence IN </a:t>
            </a:r>
            <a:r>
              <a:rPr lang="en-US" sz="2400" dirty="0">
                <a:latin typeface="Caladea"/>
                <a:cs typeface="Caladea"/>
              </a:rPr>
              <a:t>and </a:t>
            </a:r>
            <a:r>
              <a:rPr lang="en-US" sz="2400" spc="-5" dirty="0">
                <a:latin typeface="Caladea"/>
                <a:cs typeface="Caladea"/>
              </a:rPr>
              <a:t>OUT instruction </a:t>
            </a:r>
            <a:r>
              <a:rPr lang="en-US" sz="2400" dirty="0">
                <a:latin typeface="Caladea"/>
                <a:cs typeface="Caladea"/>
              </a:rPr>
              <a:t>deals </a:t>
            </a:r>
            <a:r>
              <a:rPr lang="en-US" sz="2400" spc="-5" dirty="0">
                <a:latin typeface="Caladea"/>
                <a:cs typeface="Caladea"/>
              </a:rPr>
              <a:t>with </a:t>
            </a:r>
            <a:r>
              <a:rPr lang="en-US" sz="2400" dirty="0">
                <a:latin typeface="Caladea"/>
                <a:cs typeface="Caladea"/>
              </a:rPr>
              <a:t>I/O transfer and MOV </a:t>
            </a:r>
            <a:r>
              <a:rPr lang="en-US" sz="2400" spc="-5" dirty="0">
                <a:latin typeface="Caladea"/>
                <a:cs typeface="Caladea"/>
              </a:rPr>
              <a:t>with  </a:t>
            </a:r>
            <a:r>
              <a:rPr lang="en-US" sz="2400" dirty="0">
                <a:latin typeface="Caladea"/>
                <a:cs typeface="Caladea"/>
              </a:rPr>
              <a:t>memory</a:t>
            </a:r>
            <a:r>
              <a:rPr lang="en-US" sz="2400" spc="-55" dirty="0">
                <a:latin typeface="Caladea"/>
                <a:cs typeface="Caladea"/>
              </a:rPr>
              <a:t> </a:t>
            </a:r>
            <a:r>
              <a:rPr lang="en-US" sz="2400" dirty="0">
                <a:latin typeface="Caladea"/>
                <a:cs typeface="Caladea"/>
              </a:rPr>
              <a:t>transfer.</a:t>
            </a:r>
          </a:p>
        </p:txBody>
      </p:sp>
      <p:sp>
        <p:nvSpPr>
          <p:cNvPr id="7" name="Footer Placeholder 6">
            <a:extLst>
              <a:ext uri="{FF2B5EF4-FFF2-40B4-BE49-F238E27FC236}">
                <a16:creationId xmlns:a16="http://schemas.microsoft.com/office/drawing/2014/main" id="{E3F0F627-6585-418A-9F1E-12510C79087E}"/>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35895243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7D5331-CD68-49D3-9470-3D1FE2AFD861}"/>
              </a:ext>
            </a:extLst>
          </p:cNvPr>
          <p:cNvSpPr txBox="1"/>
          <p:nvPr/>
        </p:nvSpPr>
        <p:spPr>
          <a:xfrm>
            <a:off x="914400" y="619766"/>
            <a:ext cx="10641496" cy="2623475"/>
          </a:xfrm>
          <a:prstGeom prst="rect">
            <a:avLst/>
          </a:prstGeom>
          <a:noFill/>
        </p:spPr>
        <p:txBody>
          <a:bodyPr wrap="square">
            <a:spAutoFit/>
          </a:bodyPr>
          <a:lstStyle/>
          <a:p>
            <a:pPr marL="355600" marR="930910" indent="-343535">
              <a:lnSpc>
                <a:spcPct val="100000"/>
              </a:lnSpc>
              <a:spcBef>
                <a:spcPts val="105"/>
              </a:spcBef>
              <a:buChar char="•"/>
              <a:tabLst>
                <a:tab pos="355600" algn="l"/>
                <a:tab pos="356870" algn="l"/>
              </a:tabLst>
            </a:pPr>
            <a:r>
              <a:rPr lang="en-US" sz="2400" spc="-5" dirty="0">
                <a:latin typeface="Caladea"/>
                <a:cs typeface="Caladea"/>
              </a:rPr>
              <a:t>The technique </a:t>
            </a:r>
            <a:r>
              <a:rPr lang="en-US" sz="2400" dirty="0">
                <a:latin typeface="Caladea"/>
                <a:cs typeface="Caladea"/>
              </a:rPr>
              <a:t>in </a:t>
            </a:r>
            <a:r>
              <a:rPr lang="en-US" sz="2400" spc="-5" dirty="0">
                <a:latin typeface="Caladea"/>
                <a:cs typeface="Caladea"/>
              </a:rPr>
              <a:t>which </a:t>
            </a:r>
            <a:r>
              <a:rPr lang="en-US" sz="2400" dirty="0">
                <a:latin typeface="Caladea"/>
                <a:cs typeface="Caladea"/>
              </a:rPr>
              <a:t>CPU addresses an </a:t>
            </a:r>
            <a:r>
              <a:rPr lang="en-US" sz="2400" spc="-5" dirty="0">
                <a:latin typeface="Caladea"/>
                <a:cs typeface="Caladea"/>
              </a:rPr>
              <a:t>I/O </a:t>
            </a:r>
            <a:r>
              <a:rPr lang="en-US" sz="2400" dirty="0">
                <a:latin typeface="Caladea"/>
                <a:cs typeface="Caladea"/>
              </a:rPr>
              <a:t>device just like</a:t>
            </a:r>
            <a:r>
              <a:rPr lang="en-US" sz="2400" spc="-155" dirty="0">
                <a:latin typeface="Caladea"/>
                <a:cs typeface="Caladea"/>
              </a:rPr>
              <a:t> </a:t>
            </a:r>
            <a:r>
              <a:rPr lang="en-US" sz="2400" dirty="0">
                <a:latin typeface="Caladea"/>
                <a:cs typeface="Caladea"/>
              </a:rPr>
              <a:t>a  memory location </a:t>
            </a:r>
            <a:r>
              <a:rPr lang="en-US" sz="2400" spc="-10" dirty="0">
                <a:latin typeface="Caladea"/>
                <a:cs typeface="Caladea"/>
              </a:rPr>
              <a:t>is </a:t>
            </a:r>
            <a:r>
              <a:rPr lang="en-US" sz="2400" spc="-5" dirty="0">
                <a:latin typeface="Caladea"/>
                <a:cs typeface="Caladea"/>
              </a:rPr>
              <a:t>called memory mapped </a:t>
            </a:r>
            <a:r>
              <a:rPr lang="en-US" sz="2400" dirty="0">
                <a:latin typeface="Caladea"/>
                <a:cs typeface="Caladea"/>
              </a:rPr>
              <a:t>I/O</a:t>
            </a:r>
            <a:r>
              <a:rPr lang="en-US" sz="2400" spc="-114" dirty="0">
                <a:latin typeface="Caladea"/>
                <a:cs typeface="Caladea"/>
              </a:rPr>
              <a:t> </a:t>
            </a:r>
            <a:r>
              <a:rPr lang="en-US" sz="2400" spc="-5" dirty="0">
                <a:latin typeface="Caladea"/>
                <a:cs typeface="Caladea"/>
              </a:rPr>
              <a:t>scheme.</a:t>
            </a:r>
            <a:endParaRPr lang="en-US" sz="2400" dirty="0">
              <a:latin typeface="Caladea"/>
              <a:cs typeface="Caladea"/>
            </a:endParaRPr>
          </a:p>
          <a:p>
            <a:pPr>
              <a:lnSpc>
                <a:spcPct val="100000"/>
              </a:lnSpc>
              <a:spcBef>
                <a:spcPts val="5"/>
              </a:spcBef>
              <a:buFont typeface="Caladea"/>
              <a:buChar char="•"/>
            </a:pPr>
            <a:endParaRPr lang="en-US" sz="3200" dirty="0">
              <a:latin typeface="Caladea"/>
              <a:cs typeface="Caladea"/>
            </a:endParaRPr>
          </a:p>
          <a:p>
            <a:pPr marL="344805" marR="42545" indent="-332740">
              <a:lnSpc>
                <a:spcPct val="120000"/>
              </a:lnSpc>
              <a:buFont typeface="Caladea"/>
              <a:buChar char="•"/>
              <a:tabLst>
                <a:tab pos="409575" algn="l"/>
                <a:tab pos="410209" algn="l"/>
              </a:tabLst>
            </a:pPr>
            <a:r>
              <a:rPr lang="en-US" sz="2400" dirty="0"/>
              <a:t>	</a:t>
            </a:r>
            <a:r>
              <a:rPr lang="en-US" sz="2400" spc="-5" dirty="0">
                <a:latin typeface="Caladea"/>
                <a:cs typeface="Caladea"/>
              </a:rPr>
              <a:t>In </a:t>
            </a:r>
            <a:r>
              <a:rPr lang="en-US" sz="2400" dirty="0">
                <a:latin typeface="Caladea"/>
                <a:cs typeface="Caladea"/>
              </a:rPr>
              <a:t>this </a:t>
            </a:r>
            <a:r>
              <a:rPr lang="en-US" sz="2400" spc="-5" dirty="0">
                <a:latin typeface="Caladea"/>
                <a:cs typeface="Caladea"/>
              </a:rPr>
              <a:t>scheme only </a:t>
            </a:r>
            <a:r>
              <a:rPr lang="en-US" sz="2400" dirty="0">
                <a:latin typeface="Caladea"/>
                <a:cs typeface="Caladea"/>
              </a:rPr>
              <a:t>one address </a:t>
            </a:r>
            <a:r>
              <a:rPr lang="en-US" sz="2400" spc="5" dirty="0">
                <a:latin typeface="Caladea"/>
                <a:cs typeface="Caladea"/>
              </a:rPr>
              <a:t>space </a:t>
            </a:r>
            <a:r>
              <a:rPr lang="en-US" sz="2400" dirty="0">
                <a:latin typeface="Caladea"/>
                <a:cs typeface="Caladea"/>
              </a:rPr>
              <a:t>is used by CPU. </a:t>
            </a:r>
            <a:r>
              <a:rPr lang="en-US" sz="2400" spc="5" dirty="0">
                <a:latin typeface="Caladea"/>
                <a:cs typeface="Caladea"/>
              </a:rPr>
              <a:t>Some</a:t>
            </a:r>
            <a:r>
              <a:rPr lang="en-US" sz="2400" spc="-195" dirty="0">
                <a:latin typeface="Caladea"/>
                <a:cs typeface="Caladea"/>
              </a:rPr>
              <a:t> </a:t>
            </a:r>
            <a:r>
              <a:rPr lang="en-US" sz="2400" dirty="0">
                <a:latin typeface="Caladea"/>
                <a:cs typeface="Caladea"/>
              </a:rPr>
              <a:t>addresses  </a:t>
            </a:r>
            <a:r>
              <a:rPr lang="en-US" sz="2400" spc="-5" dirty="0">
                <a:latin typeface="Caladea"/>
                <a:cs typeface="Caladea"/>
              </a:rPr>
              <a:t>of </a:t>
            </a:r>
            <a:r>
              <a:rPr lang="en-US" sz="2400" dirty="0">
                <a:latin typeface="Caladea"/>
                <a:cs typeface="Caladea"/>
              </a:rPr>
              <a:t>the address space </a:t>
            </a:r>
            <a:r>
              <a:rPr lang="en-US" sz="2400" spc="5" dirty="0">
                <a:latin typeface="Caladea"/>
                <a:cs typeface="Caladea"/>
              </a:rPr>
              <a:t>are </a:t>
            </a:r>
            <a:r>
              <a:rPr lang="en-US" sz="2400" dirty="0">
                <a:latin typeface="Caladea"/>
                <a:cs typeface="Caladea"/>
              </a:rPr>
              <a:t>assigned to </a:t>
            </a:r>
            <a:r>
              <a:rPr lang="en-US" sz="2400" spc="-5" dirty="0">
                <a:latin typeface="Caladea"/>
                <a:cs typeface="Caladea"/>
              </a:rPr>
              <a:t>memory location </a:t>
            </a:r>
            <a:r>
              <a:rPr lang="en-US" sz="2400" dirty="0">
                <a:latin typeface="Caladea"/>
                <a:cs typeface="Caladea"/>
              </a:rPr>
              <a:t>and </a:t>
            </a:r>
            <a:r>
              <a:rPr lang="en-US" sz="2400" spc="-5" dirty="0">
                <a:latin typeface="Caladea"/>
                <a:cs typeface="Caladea"/>
              </a:rPr>
              <a:t>other </a:t>
            </a:r>
            <a:r>
              <a:rPr lang="en-US" sz="2400" spc="5" dirty="0">
                <a:latin typeface="Caladea"/>
                <a:cs typeface="Caladea"/>
              </a:rPr>
              <a:t>are  </a:t>
            </a:r>
            <a:r>
              <a:rPr lang="en-US" sz="2400" dirty="0">
                <a:latin typeface="Caladea"/>
                <a:cs typeface="Caladea"/>
              </a:rPr>
              <a:t>assigned to </a:t>
            </a:r>
            <a:r>
              <a:rPr lang="en-US" sz="2400" spc="-5" dirty="0">
                <a:latin typeface="Caladea"/>
                <a:cs typeface="Caladea"/>
              </a:rPr>
              <a:t>I/O</a:t>
            </a:r>
            <a:r>
              <a:rPr lang="en-US" sz="2400" spc="-50" dirty="0">
                <a:latin typeface="Caladea"/>
                <a:cs typeface="Caladea"/>
              </a:rPr>
              <a:t> </a:t>
            </a:r>
            <a:r>
              <a:rPr lang="en-US" sz="2400" spc="-5" dirty="0">
                <a:latin typeface="Caladea"/>
                <a:cs typeface="Caladea"/>
              </a:rPr>
              <a:t>devices.</a:t>
            </a:r>
            <a:endParaRPr lang="en-US" sz="2400" dirty="0">
              <a:latin typeface="Caladea"/>
              <a:cs typeface="Caladea"/>
            </a:endParaRPr>
          </a:p>
        </p:txBody>
      </p:sp>
      <p:pic>
        <p:nvPicPr>
          <p:cNvPr id="10242" name="Picture 2" descr="Memory mapped I/O and Isolated I/O - GeeksforGeeks">
            <a:extLst>
              <a:ext uri="{FF2B5EF4-FFF2-40B4-BE49-F238E27FC236}">
                <a16:creationId xmlns:a16="http://schemas.microsoft.com/office/drawing/2014/main" id="{2F819B18-3292-48CD-B256-A4B73B1FE3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647" y="2963912"/>
            <a:ext cx="7613002" cy="327432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FEFA5B2E-15D6-48EC-8668-A618F2CFDEDF}"/>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22495553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C4F7B17-6490-4371-9136-68F302F8A421}"/>
              </a:ext>
            </a:extLst>
          </p:cNvPr>
          <p:cNvGraphicFramePr>
            <a:graphicFrameLocks noGrp="1"/>
          </p:cNvGraphicFramePr>
          <p:nvPr>
            <p:extLst>
              <p:ext uri="{D42A27DB-BD31-4B8C-83A1-F6EECF244321}">
                <p14:modId xmlns:p14="http://schemas.microsoft.com/office/powerpoint/2010/main" val="303408360"/>
              </p:ext>
            </p:extLst>
          </p:nvPr>
        </p:nvGraphicFramePr>
        <p:xfrm>
          <a:off x="2713866" y="497854"/>
          <a:ext cx="6764268" cy="5579404"/>
        </p:xfrm>
        <a:graphic>
          <a:graphicData uri="http://schemas.openxmlformats.org/drawingml/2006/table">
            <a:tbl>
              <a:tblPr>
                <a:tableStyleId>{616DA210-FB5B-4158-B5E0-FEB733F419BA}</a:tableStyleId>
              </a:tblPr>
              <a:tblGrid>
                <a:gridCol w="3382134">
                  <a:extLst>
                    <a:ext uri="{9D8B030D-6E8A-4147-A177-3AD203B41FA5}">
                      <a16:colId xmlns:a16="http://schemas.microsoft.com/office/drawing/2014/main" val="4203290227"/>
                    </a:ext>
                  </a:extLst>
                </a:gridCol>
                <a:gridCol w="3382134">
                  <a:extLst>
                    <a:ext uri="{9D8B030D-6E8A-4147-A177-3AD203B41FA5}">
                      <a16:colId xmlns:a16="http://schemas.microsoft.com/office/drawing/2014/main" val="3583457960"/>
                    </a:ext>
                  </a:extLst>
                </a:gridCol>
              </a:tblGrid>
              <a:tr h="395719">
                <a:tc>
                  <a:txBody>
                    <a:bodyPr/>
                    <a:lstStyle/>
                    <a:p>
                      <a:pPr algn="ctr" fontAlgn="base"/>
                      <a:r>
                        <a:rPr lang="en-US" sz="1400" b="1" dirty="0">
                          <a:effectLst/>
                        </a:rPr>
                        <a:t>IO Mapped IO</a:t>
                      </a:r>
                    </a:p>
                  </a:txBody>
                  <a:tcPr marL="71823" marR="71823" marT="100552" marB="100552" anchor="ctr"/>
                </a:tc>
                <a:tc>
                  <a:txBody>
                    <a:bodyPr/>
                    <a:lstStyle/>
                    <a:p>
                      <a:pPr algn="ctr" fontAlgn="base"/>
                      <a:r>
                        <a:rPr lang="en-US" sz="1400" b="1" dirty="0">
                          <a:effectLst/>
                        </a:rPr>
                        <a:t>Memory Mapped IO</a:t>
                      </a:r>
                    </a:p>
                  </a:txBody>
                  <a:tcPr marL="71823" marR="71823" marT="100552" marB="100552" anchor="ctr"/>
                </a:tc>
                <a:extLst>
                  <a:ext uri="{0D108BD9-81ED-4DB2-BD59-A6C34878D82A}">
                    <a16:rowId xmlns:a16="http://schemas.microsoft.com/office/drawing/2014/main" val="3250269501"/>
                  </a:ext>
                </a:extLst>
              </a:tr>
              <a:tr h="639702">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400" b="0" dirty="0">
                          <a:effectLst/>
                        </a:rPr>
                        <a:t>Memory and I/O have separate address space</a:t>
                      </a:r>
                    </a:p>
                    <a:p>
                      <a:pPr algn="l" fontAlgn="base"/>
                      <a:endParaRPr lang="en-US" sz="1400" b="0" dirty="0">
                        <a:effectLst/>
                      </a:endParaRPr>
                    </a:p>
                  </a:txBody>
                  <a:tcPr marL="71823" marR="71823" marT="100552" marB="100552" anchor="ct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400" b="0" dirty="0">
                          <a:effectLst/>
                        </a:rPr>
                        <a:t>Both have same address space</a:t>
                      </a:r>
                    </a:p>
                  </a:txBody>
                  <a:tcPr marL="71823" marR="71823" marT="100552" marB="100552" anchor="ctr"/>
                </a:tc>
                <a:extLst>
                  <a:ext uri="{0D108BD9-81ED-4DB2-BD59-A6C34878D82A}">
                    <a16:rowId xmlns:a16="http://schemas.microsoft.com/office/drawing/2014/main" val="3944750712"/>
                  </a:ext>
                </a:extLst>
              </a:tr>
              <a:tr h="829447">
                <a:tc>
                  <a:txBody>
                    <a:bodyPr/>
                    <a:lstStyle/>
                    <a:p>
                      <a:pPr algn="l" fontAlgn="base"/>
                      <a:r>
                        <a:rPr lang="en-US" sz="1400" b="0">
                          <a:effectLst/>
                        </a:rPr>
                        <a:t>All address can be used by the memory</a:t>
                      </a:r>
                    </a:p>
                  </a:txBody>
                  <a:tcPr marL="71823" marR="71823" marT="100552" marB="100552" anchor="ctr"/>
                </a:tc>
                <a:tc>
                  <a:txBody>
                    <a:bodyPr/>
                    <a:lstStyle/>
                    <a:p>
                      <a:pPr algn="l" fontAlgn="base"/>
                      <a:r>
                        <a:rPr lang="en-US" sz="1400" b="0" dirty="0">
                          <a:effectLst/>
                        </a:rPr>
                        <a:t>Due to addition of I/O addressable memory become less for memory</a:t>
                      </a:r>
                    </a:p>
                  </a:txBody>
                  <a:tcPr marL="71823" marR="71823" marT="100552" marB="100552" anchor="ctr"/>
                </a:tc>
                <a:extLst>
                  <a:ext uri="{0D108BD9-81ED-4DB2-BD59-A6C34878D82A}">
                    <a16:rowId xmlns:a16="http://schemas.microsoft.com/office/drawing/2014/main" val="902492332"/>
                  </a:ext>
                </a:extLst>
              </a:tr>
              <a:tr h="829447">
                <a:tc>
                  <a:txBody>
                    <a:bodyPr/>
                    <a:lstStyle/>
                    <a:p>
                      <a:pPr algn="l" fontAlgn="base"/>
                      <a:r>
                        <a:rPr lang="en-US" sz="1400" b="0">
                          <a:effectLst/>
                        </a:rPr>
                        <a:t>Separate instruction control read and write operation in I/O and Memory</a:t>
                      </a:r>
                    </a:p>
                  </a:txBody>
                  <a:tcPr marL="71823" marR="71823" marT="100552" marB="100552" anchor="ctr"/>
                </a:tc>
                <a:tc>
                  <a:txBody>
                    <a:bodyPr/>
                    <a:lstStyle/>
                    <a:p>
                      <a:pPr algn="l" fontAlgn="base"/>
                      <a:r>
                        <a:rPr lang="en-US" sz="1400" b="0" dirty="0">
                          <a:effectLst/>
                        </a:rPr>
                        <a:t>Same instructions can control both I/O and Memory</a:t>
                      </a:r>
                    </a:p>
                  </a:txBody>
                  <a:tcPr marL="71823" marR="71823" marT="100552" marB="100552" anchor="ctr"/>
                </a:tc>
                <a:extLst>
                  <a:ext uri="{0D108BD9-81ED-4DB2-BD59-A6C34878D82A}">
                    <a16:rowId xmlns:a16="http://schemas.microsoft.com/office/drawing/2014/main" val="1450827775"/>
                  </a:ext>
                </a:extLst>
              </a:tr>
              <a:tr h="612583">
                <a:tc>
                  <a:txBody>
                    <a:bodyPr/>
                    <a:lstStyle/>
                    <a:p>
                      <a:pPr algn="l" fontAlgn="base"/>
                      <a:r>
                        <a:rPr lang="en-US" sz="1400" b="0">
                          <a:effectLst/>
                        </a:rPr>
                        <a:t>In this I/O address are called ports.</a:t>
                      </a:r>
                    </a:p>
                  </a:txBody>
                  <a:tcPr marL="71823" marR="71823" marT="100552" marB="100552" anchor="ctr"/>
                </a:tc>
                <a:tc>
                  <a:txBody>
                    <a:bodyPr/>
                    <a:lstStyle/>
                    <a:p>
                      <a:pPr algn="l" fontAlgn="base"/>
                      <a:r>
                        <a:rPr lang="en-US" sz="1400" b="0">
                          <a:effectLst/>
                        </a:rPr>
                        <a:t>Normal memory address are for both</a:t>
                      </a:r>
                    </a:p>
                  </a:txBody>
                  <a:tcPr marL="71823" marR="71823" marT="100552" marB="100552" anchor="ctr"/>
                </a:tc>
                <a:extLst>
                  <a:ext uri="{0D108BD9-81ED-4DB2-BD59-A6C34878D82A}">
                    <a16:rowId xmlns:a16="http://schemas.microsoft.com/office/drawing/2014/main" val="840558696"/>
                  </a:ext>
                </a:extLst>
              </a:tr>
              <a:tr h="612583">
                <a:tc>
                  <a:txBody>
                    <a:bodyPr/>
                    <a:lstStyle/>
                    <a:p>
                      <a:pPr algn="l" fontAlgn="base"/>
                      <a:r>
                        <a:rPr lang="en-US" sz="1400" b="0">
                          <a:effectLst/>
                        </a:rPr>
                        <a:t>More efficient due to separate buses</a:t>
                      </a:r>
                    </a:p>
                  </a:txBody>
                  <a:tcPr marL="71823" marR="71823" marT="100552" marB="100552" anchor="ctr"/>
                </a:tc>
                <a:tc>
                  <a:txBody>
                    <a:bodyPr/>
                    <a:lstStyle/>
                    <a:p>
                      <a:pPr algn="l" fontAlgn="base"/>
                      <a:r>
                        <a:rPr lang="en-IN" sz="1400" b="0">
                          <a:effectLst/>
                        </a:rPr>
                        <a:t>Lesser efficient</a:t>
                      </a:r>
                    </a:p>
                  </a:txBody>
                  <a:tcPr marL="71823" marR="71823" marT="100552" marB="100552" anchor="ctr"/>
                </a:tc>
                <a:extLst>
                  <a:ext uri="{0D108BD9-81ED-4DB2-BD59-A6C34878D82A}">
                    <a16:rowId xmlns:a16="http://schemas.microsoft.com/office/drawing/2014/main" val="1269260505"/>
                  </a:ext>
                </a:extLst>
              </a:tr>
              <a:tr h="598512">
                <a:tc>
                  <a:txBody>
                    <a:bodyPr/>
                    <a:lstStyle/>
                    <a:p>
                      <a:pPr algn="l" fontAlgn="base"/>
                      <a:r>
                        <a:rPr lang="en-US" sz="1400" b="0">
                          <a:effectLst/>
                        </a:rPr>
                        <a:t>Larger in size due to more buses</a:t>
                      </a:r>
                    </a:p>
                  </a:txBody>
                  <a:tcPr marL="71823" marR="71823" marT="100552" marB="100552" anchor="ctr"/>
                </a:tc>
                <a:tc>
                  <a:txBody>
                    <a:bodyPr/>
                    <a:lstStyle/>
                    <a:p>
                      <a:pPr algn="l" fontAlgn="base"/>
                      <a:r>
                        <a:rPr lang="en-IN" sz="1400" b="0">
                          <a:effectLst/>
                        </a:rPr>
                        <a:t>Smaller in size</a:t>
                      </a:r>
                    </a:p>
                  </a:txBody>
                  <a:tcPr marL="71823" marR="71823" marT="100552" marB="100552" anchor="ctr"/>
                </a:tc>
                <a:extLst>
                  <a:ext uri="{0D108BD9-81ED-4DB2-BD59-A6C34878D82A}">
                    <a16:rowId xmlns:a16="http://schemas.microsoft.com/office/drawing/2014/main" val="592657239"/>
                  </a:ext>
                </a:extLst>
              </a:tr>
              <a:tr h="829447">
                <a:tc>
                  <a:txBody>
                    <a:bodyPr/>
                    <a:lstStyle/>
                    <a:p>
                      <a:pPr algn="l" fontAlgn="base"/>
                      <a:r>
                        <a:rPr lang="en-US" sz="1400" b="0">
                          <a:effectLst/>
                        </a:rPr>
                        <a:t>It is complex due to separate separate logic is used to control both.</a:t>
                      </a:r>
                    </a:p>
                  </a:txBody>
                  <a:tcPr marL="71823" marR="71823" marT="100552" marB="100552" anchor="ctr"/>
                </a:tc>
                <a:tc>
                  <a:txBody>
                    <a:bodyPr/>
                    <a:lstStyle/>
                    <a:p>
                      <a:pPr algn="l" fontAlgn="base"/>
                      <a:r>
                        <a:rPr lang="en-US" sz="1400" b="0" dirty="0">
                          <a:effectLst/>
                        </a:rPr>
                        <a:t>Simpler logic is used as I/O is also treated as memory only.</a:t>
                      </a:r>
                    </a:p>
                  </a:txBody>
                  <a:tcPr marL="71823" marR="71823" marT="100552" marB="100552" anchor="ctr"/>
                </a:tc>
                <a:extLst>
                  <a:ext uri="{0D108BD9-81ED-4DB2-BD59-A6C34878D82A}">
                    <a16:rowId xmlns:a16="http://schemas.microsoft.com/office/drawing/2014/main" val="2996636875"/>
                  </a:ext>
                </a:extLst>
              </a:tr>
            </a:tbl>
          </a:graphicData>
        </a:graphic>
      </p:graphicFrame>
      <p:sp>
        <p:nvSpPr>
          <p:cNvPr id="5" name="Footer Placeholder 4">
            <a:extLst>
              <a:ext uri="{FF2B5EF4-FFF2-40B4-BE49-F238E27FC236}">
                <a16:creationId xmlns:a16="http://schemas.microsoft.com/office/drawing/2014/main" id="{122EE3B5-D733-42D5-8DC5-732E6CD7D647}"/>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780342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44C67E8-9845-4FAF-8A62-FAE087EB09B5}"/>
              </a:ext>
            </a:extLst>
          </p:cNvPr>
          <p:cNvSpPr>
            <a:spLocks noGrp="1"/>
          </p:cNvSpPr>
          <p:nvPr>
            <p:ph idx="1"/>
          </p:nvPr>
        </p:nvSpPr>
        <p:spPr>
          <a:xfrm>
            <a:off x="732182" y="710966"/>
            <a:ext cx="10515600" cy="2416548"/>
          </a:xfrm>
        </p:spPr>
        <p:txBody>
          <a:bodyPr>
            <a:normAutofit fontScale="92500" lnSpcReduction="10000"/>
          </a:bodyPr>
          <a:lstStyle/>
          <a:p>
            <a:pPr algn="just"/>
            <a:r>
              <a:rPr lang="en-US" sz="1800" b="1" dirty="0"/>
              <a:t>Control Unit controls system operations</a:t>
            </a:r>
          </a:p>
          <a:p>
            <a:pPr algn="just"/>
            <a:r>
              <a:rPr lang="en-US" sz="1800" b="1" dirty="0"/>
              <a:t>Control Unit issues a sequence of control signals to initiate sequences of micro-operations, synchronized with the master clock.</a:t>
            </a:r>
          </a:p>
          <a:p>
            <a:pPr algn="just"/>
            <a:r>
              <a:rPr lang="en-US" sz="1800" b="1" dirty="0"/>
              <a:t>The control signals enables the associated processing hardware units and handles exceptions.</a:t>
            </a:r>
          </a:p>
          <a:p>
            <a:pPr algn="just"/>
            <a:r>
              <a:rPr lang="en-US" sz="1800" b="1" dirty="0"/>
              <a:t>Primary responsibilities:</a:t>
            </a:r>
          </a:p>
          <a:p>
            <a:pPr lvl="1" algn="just"/>
            <a:r>
              <a:rPr lang="en-US" sz="1600" b="1" dirty="0"/>
              <a:t>Instruction interpretation – decodes the instructions</a:t>
            </a:r>
          </a:p>
          <a:p>
            <a:pPr lvl="1" algn="just"/>
            <a:r>
              <a:rPr lang="en-US" sz="1600" b="1" dirty="0"/>
              <a:t>Instruction sequencing</a:t>
            </a:r>
          </a:p>
          <a:p>
            <a:pPr algn="just"/>
            <a:endParaRPr lang="en-US" sz="1800" b="1" dirty="0"/>
          </a:p>
          <a:p>
            <a:pPr algn="just"/>
            <a:endParaRPr lang="en-IN" sz="1800" b="1" dirty="0"/>
          </a:p>
        </p:txBody>
      </p:sp>
      <p:pic>
        <p:nvPicPr>
          <p:cNvPr id="3074" name="Picture 2" descr="control unit | computing | Britannica">
            <a:extLst>
              <a:ext uri="{FF2B5EF4-FFF2-40B4-BE49-F238E27FC236}">
                <a16:creationId xmlns:a16="http://schemas.microsoft.com/office/drawing/2014/main" id="{94D27787-0518-49D4-91CE-14E1F69B51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565" y="3009402"/>
            <a:ext cx="4876870" cy="325225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24403765-40D3-4F97-B2FC-E4FCE6A95EB0}"/>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14259682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D040EDCB-891E-48FD-BB8C-205A4E016C05}"/>
              </a:ext>
            </a:extLst>
          </p:cNvPr>
          <p:cNvSpPr txBox="1"/>
          <p:nvPr/>
        </p:nvSpPr>
        <p:spPr>
          <a:xfrm>
            <a:off x="2511425" y="2985683"/>
            <a:ext cx="7169150" cy="936154"/>
          </a:xfrm>
          <a:prstGeom prst="rect">
            <a:avLst/>
          </a:prstGeom>
        </p:spPr>
        <p:txBody>
          <a:bodyPr vert="horz" wrap="square" lIns="0" tIns="12700" rIns="0" bIns="0" rtlCol="0">
            <a:spAutoFit/>
          </a:bodyPr>
          <a:lstStyle/>
          <a:p>
            <a:pPr marR="99695" algn="ctr">
              <a:lnSpc>
                <a:spcPct val="100000"/>
              </a:lnSpc>
              <a:spcBef>
                <a:spcPts val="100"/>
              </a:spcBef>
            </a:pPr>
            <a:r>
              <a:rPr sz="3200" b="1" spc="20" dirty="0">
                <a:latin typeface="Arial"/>
                <a:cs typeface="Arial"/>
              </a:rPr>
              <a:t>Data</a:t>
            </a:r>
            <a:r>
              <a:rPr sz="3200" b="1" spc="-305" dirty="0">
                <a:latin typeface="Arial"/>
                <a:cs typeface="Arial"/>
              </a:rPr>
              <a:t> </a:t>
            </a:r>
            <a:r>
              <a:rPr sz="3200" b="1" spc="-25" dirty="0">
                <a:latin typeface="Arial"/>
                <a:cs typeface="Arial"/>
              </a:rPr>
              <a:t>Transfer</a:t>
            </a:r>
            <a:endParaRPr sz="3200" b="1" dirty="0">
              <a:latin typeface="Arial"/>
              <a:cs typeface="Arial"/>
            </a:endParaRPr>
          </a:p>
          <a:p>
            <a:pPr>
              <a:lnSpc>
                <a:spcPct val="100000"/>
              </a:lnSpc>
              <a:spcBef>
                <a:spcPts val="15"/>
              </a:spcBef>
            </a:pPr>
            <a:endParaRPr sz="2800" b="1" dirty="0">
              <a:latin typeface="Times New Roman"/>
              <a:cs typeface="Times New Roman"/>
            </a:endParaRPr>
          </a:p>
        </p:txBody>
      </p:sp>
      <p:sp>
        <p:nvSpPr>
          <p:cNvPr id="5" name="Footer Placeholder 4">
            <a:extLst>
              <a:ext uri="{FF2B5EF4-FFF2-40B4-BE49-F238E27FC236}">
                <a16:creationId xmlns:a16="http://schemas.microsoft.com/office/drawing/2014/main" id="{12506297-8772-459F-B18D-BD4706658F19}"/>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13541071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4D62D19B-F9B4-4B36-BA7E-0732687A88F7}"/>
              </a:ext>
            </a:extLst>
          </p:cNvPr>
          <p:cNvSpPr txBox="1"/>
          <p:nvPr/>
        </p:nvSpPr>
        <p:spPr>
          <a:xfrm>
            <a:off x="1351912" y="1647213"/>
            <a:ext cx="7169150" cy="2870016"/>
          </a:xfrm>
          <a:prstGeom prst="rect">
            <a:avLst/>
          </a:prstGeom>
        </p:spPr>
        <p:txBody>
          <a:bodyPr vert="horz" wrap="square" lIns="0" tIns="12700" rIns="0" bIns="0" rtlCol="0">
            <a:spAutoFit/>
          </a:bodyPr>
          <a:lstStyle/>
          <a:p>
            <a:pPr>
              <a:lnSpc>
                <a:spcPct val="100000"/>
              </a:lnSpc>
              <a:spcBef>
                <a:spcPts val="15"/>
              </a:spcBef>
            </a:pPr>
            <a:endParaRPr sz="4400" b="1" dirty="0">
              <a:latin typeface="Arial"/>
              <a:cs typeface="Arial"/>
            </a:endParaRPr>
          </a:p>
          <a:p>
            <a:pPr marL="355600" indent="-343535">
              <a:lnSpc>
                <a:spcPct val="100000"/>
              </a:lnSpc>
              <a:buFont typeface="Arial"/>
              <a:buChar char="•"/>
              <a:tabLst>
                <a:tab pos="355600" algn="l"/>
                <a:tab pos="356235" algn="l"/>
                <a:tab pos="4961890" algn="l"/>
              </a:tabLst>
            </a:pPr>
            <a:r>
              <a:rPr sz="2400" b="1" spc="20" dirty="0">
                <a:latin typeface="Arial"/>
                <a:cs typeface="Arial"/>
              </a:rPr>
              <a:t>When two units communicate, one becomes	master, other is slave.</a:t>
            </a:r>
          </a:p>
          <a:p>
            <a:pPr marL="355600" indent="-343535">
              <a:lnSpc>
                <a:spcPct val="100000"/>
              </a:lnSpc>
              <a:spcBef>
                <a:spcPts val="1080"/>
              </a:spcBef>
              <a:buFont typeface="Arial"/>
              <a:buChar char="•"/>
              <a:tabLst>
                <a:tab pos="355600" algn="l"/>
                <a:tab pos="356235" algn="l"/>
              </a:tabLst>
            </a:pPr>
            <a:r>
              <a:rPr sz="2400" b="1" spc="20" dirty="0">
                <a:latin typeface="Arial"/>
                <a:cs typeface="Arial"/>
              </a:rPr>
              <a:t>Two types:</a:t>
            </a:r>
          </a:p>
          <a:p>
            <a:pPr marL="756285" lvl="1" indent="-287655">
              <a:lnSpc>
                <a:spcPct val="100000"/>
              </a:lnSpc>
              <a:spcBef>
                <a:spcPts val="695"/>
              </a:spcBef>
              <a:buFont typeface="Arial"/>
              <a:buChar char="–"/>
              <a:tabLst>
                <a:tab pos="756285" algn="l"/>
                <a:tab pos="756920" algn="l"/>
              </a:tabLst>
            </a:pPr>
            <a:r>
              <a:rPr sz="2400" b="1" spc="20" dirty="0">
                <a:latin typeface="Arial"/>
                <a:cs typeface="Arial"/>
              </a:rPr>
              <a:t>Synchronous transfer</a:t>
            </a:r>
          </a:p>
          <a:p>
            <a:pPr marL="756285" lvl="1" indent="-287655">
              <a:lnSpc>
                <a:spcPct val="100000"/>
              </a:lnSpc>
              <a:spcBef>
                <a:spcPts val="805"/>
              </a:spcBef>
              <a:buFont typeface="Arial"/>
              <a:buChar char="–"/>
              <a:tabLst>
                <a:tab pos="756285" algn="l"/>
                <a:tab pos="756920" algn="l"/>
              </a:tabLst>
            </a:pPr>
            <a:r>
              <a:rPr sz="2400" b="1" spc="20" dirty="0">
                <a:latin typeface="Arial"/>
                <a:cs typeface="Arial"/>
              </a:rPr>
              <a:t>Asynchronous transfer</a:t>
            </a:r>
          </a:p>
        </p:txBody>
      </p:sp>
      <p:sp>
        <p:nvSpPr>
          <p:cNvPr id="5" name="Footer Placeholder 4">
            <a:extLst>
              <a:ext uri="{FF2B5EF4-FFF2-40B4-BE49-F238E27FC236}">
                <a16:creationId xmlns:a16="http://schemas.microsoft.com/office/drawing/2014/main" id="{854068F0-07A1-4952-941C-2ECE8FEACC98}"/>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1485313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606B0-007C-4445-A5B8-B2CC71E6BC5F}"/>
              </a:ext>
            </a:extLst>
          </p:cNvPr>
          <p:cNvSpPr>
            <a:spLocks noGrp="1"/>
          </p:cNvSpPr>
          <p:nvPr>
            <p:ph type="title"/>
          </p:nvPr>
        </p:nvSpPr>
        <p:spPr>
          <a:xfrm>
            <a:off x="970722" y="514568"/>
            <a:ext cx="10058400" cy="1371600"/>
          </a:xfrm>
        </p:spPr>
        <p:txBody>
          <a:bodyPr/>
          <a:lstStyle/>
          <a:p>
            <a:r>
              <a:rPr lang="en-IN" sz="4000" spc="-5" dirty="0">
                <a:latin typeface="Arial"/>
                <a:cs typeface="Arial"/>
              </a:rPr>
              <a:t>Synchronous </a:t>
            </a:r>
            <a:r>
              <a:rPr lang="en-IN" sz="4000" dirty="0">
                <a:latin typeface="Arial"/>
                <a:cs typeface="Arial"/>
              </a:rPr>
              <a:t>data</a:t>
            </a:r>
            <a:r>
              <a:rPr lang="en-IN" sz="4000" spc="-200" dirty="0">
                <a:latin typeface="Arial"/>
                <a:cs typeface="Arial"/>
              </a:rPr>
              <a:t> </a:t>
            </a:r>
            <a:r>
              <a:rPr lang="en-IN" sz="4000" spc="5" dirty="0">
                <a:latin typeface="Arial"/>
                <a:cs typeface="Arial"/>
              </a:rPr>
              <a:t>transfer</a:t>
            </a:r>
            <a:br>
              <a:rPr lang="en-IN" sz="4000" dirty="0">
                <a:latin typeface="Arial"/>
                <a:cs typeface="Arial"/>
              </a:rPr>
            </a:br>
            <a:endParaRPr lang="en-IN" dirty="0"/>
          </a:p>
        </p:txBody>
      </p:sp>
      <p:sp>
        <p:nvSpPr>
          <p:cNvPr id="5" name="TextBox 4">
            <a:extLst>
              <a:ext uri="{FF2B5EF4-FFF2-40B4-BE49-F238E27FC236}">
                <a16:creationId xmlns:a16="http://schemas.microsoft.com/office/drawing/2014/main" id="{436872BF-26A9-4247-AF04-0EB5C38533C8}"/>
              </a:ext>
            </a:extLst>
          </p:cNvPr>
          <p:cNvSpPr txBox="1"/>
          <p:nvPr/>
        </p:nvSpPr>
        <p:spPr>
          <a:xfrm>
            <a:off x="874644" y="1433260"/>
            <a:ext cx="10250556" cy="707886"/>
          </a:xfrm>
          <a:prstGeom prst="rect">
            <a:avLst/>
          </a:prstGeom>
          <a:noFill/>
        </p:spPr>
        <p:txBody>
          <a:bodyPr wrap="square">
            <a:spAutoFit/>
          </a:bodyPr>
          <a:lstStyle/>
          <a:p>
            <a:r>
              <a:rPr lang="en-US" sz="2000" b="0" i="0" dirty="0">
                <a:solidFill>
                  <a:srgbClr val="273239"/>
                </a:solidFill>
                <a:effectLst/>
                <a:latin typeface="urw-din"/>
              </a:rPr>
              <a:t>In </a:t>
            </a:r>
            <a:r>
              <a:rPr lang="en-US" sz="2000" b="1" i="0" dirty="0">
                <a:solidFill>
                  <a:srgbClr val="273239"/>
                </a:solidFill>
                <a:effectLst/>
                <a:latin typeface="urw-din"/>
              </a:rPr>
              <a:t>Synchronous data transfer</a:t>
            </a:r>
            <a:r>
              <a:rPr lang="en-US" sz="2000" b="0" i="0" dirty="0">
                <a:solidFill>
                  <a:srgbClr val="273239"/>
                </a:solidFill>
                <a:effectLst/>
                <a:latin typeface="urw-din"/>
              </a:rPr>
              <a:t>, the sending and receiving units are enabled with same clock signal. It is possible between two units when each of them knows the behavior of the other</a:t>
            </a:r>
            <a:endParaRPr lang="en-IN" sz="2000" dirty="0"/>
          </a:p>
        </p:txBody>
      </p:sp>
      <p:pic>
        <p:nvPicPr>
          <p:cNvPr id="12290" name="Picture 2">
            <a:extLst>
              <a:ext uri="{FF2B5EF4-FFF2-40B4-BE49-F238E27FC236}">
                <a16:creationId xmlns:a16="http://schemas.microsoft.com/office/drawing/2014/main" id="{128B6D3A-5574-435D-8D31-2307EFD67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6477" y="2529046"/>
            <a:ext cx="6086889" cy="3505994"/>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DC1434C7-2BFE-44CF-A42A-A137955FF6C1}"/>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36058192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65B555-3B41-4EED-867D-EE40878F7521}"/>
              </a:ext>
            </a:extLst>
          </p:cNvPr>
          <p:cNvSpPr txBox="1"/>
          <p:nvPr/>
        </p:nvSpPr>
        <p:spPr>
          <a:xfrm>
            <a:off x="848139" y="1166842"/>
            <a:ext cx="9992140" cy="4524315"/>
          </a:xfrm>
          <a:prstGeom prst="rect">
            <a:avLst/>
          </a:prstGeom>
          <a:noFill/>
        </p:spPr>
        <p:txBody>
          <a:bodyPr wrap="square">
            <a:spAutoFit/>
          </a:bodyPr>
          <a:lstStyle/>
          <a:p>
            <a:pPr algn="just" fontAlgn="base"/>
            <a:r>
              <a:rPr lang="en-US" sz="2400" b="1" i="0" dirty="0">
                <a:solidFill>
                  <a:srgbClr val="273239"/>
                </a:solidFill>
                <a:effectLst/>
                <a:latin typeface="urw-din"/>
              </a:rPr>
              <a:t>Advantages –</a:t>
            </a:r>
            <a:r>
              <a:rPr lang="en-US" sz="2400" b="0" i="0" dirty="0">
                <a:solidFill>
                  <a:srgbClr val="273239"/>
                </a:solidFill>
                <a:effectLst/>
                <a:latin typeface="urw-din"/>
              </a:rPr>
              <a:t>  </a:t>
            </a:r>
          </a:p>
          <a:p>
            <a:pPr algn="just" fontAlgn="base">
              <a:buFont typeface="+mj-lt"/>
              <a:buAutoNum type="arabicPeriod"/>
            </a:pPr>
            <a:r>
              <a:rPr lang="en-US" sz="2400" b="0" i="0" dirty="0">
                <a:solidFill>
                  <a:srgbClr val="273239"/>
                </a:solidFill>
                <a:effectLst/>
                <a:latin typeface="urw-din"/>
              </a:rPr>
              <a:t>The design procedure is easy. The master does not wait for any acknowledges signal from the slave, though the master waits for a time equal to slave’s response time.</a:t>
            </a:r>
          </a:p>
          <a:p>
            <a:pPr algn="just" fontAlgn="base">
              <a:buFont typeface="+mj-lt"/>
              <a:buAutoNum type="arabicPeriod"/>
            </a:pPr>
            <a:r>
              <a:rPr lang="en-US" sz="2400" b="0" i="0" dirty="0">
                <a:solidFill>
                  <a:srgbClr val="273239"/>
                </a:solidFill>
                <a:effectLst/>
                <a:latin typeface="urw-din"/>
              </a:rPr>
              <a:t>The slave does not generate an acknowledge signal, though it obeys the timing rules as per the protocol set by the master or system designer. </a:t>
            </a:r>
            <a:br>
              <a:rPr lang="en-US" sz="2400" b="0" i="0" dirty="0">
                <a:solidFill>
                  <a:srgbClr val="273239"/>
                </a:solidFill>
                <a:effectLst/>
                <a:latin typeface="urw-din"/>
              </a:rPr>
            </a:br>
            <a:r>
              <a:rPr lang="en-US" sz="2400" b="0" i="0" dirty="0">
                <a:solidFill>
                  <a:srgbClr val="273239"/>
                </a:solidFill>
                <a:effectLst/>
                <a:latin typeface="urw-din"/>
              </a:rPr>
              <a:t> </a:t>
            </a:r>
          </a:p>
          <a:p>
            <a:pPr algn="just" fontAlgn="base"/>
            <a:r>
              <a:rPr lang="en-US" sz="2400" b="1" i="0" dirty="0">
                <a:solidFill>
                  <a:srgbClr val="273239"/>
                </a:solidFill>
                <a:effectLst/>
                <a:latin typeface="urw-din"/>
              </a:rPr>
              <a:t>Disadvantages –</a:t>
            </a:r>
            <a:r>
              <a:rPr lang="en-US" sz="2400" b="0" i="0" dirty="0">
                <a:solidFill>
                  <a:srgbClr val="273239"/>
                </a:solidFill>
                <a:effectLst/>
                <a:latin typeface="urw-din"/>
              </a:rPr>
              <a:t>  </a:t>
            </a:r>
          </a:p>
          <a:p>
            <a:pPr algn="just" fontAlgn="base">
              <a:buFont typeface="+mj-lt"/>
              <a:buAutoNum type="arabicPeriod"/>
            </a:pPr>
            <a:r>
              <a:rPr lang="en-US" sz="2400" b="0" i="0" dirty="0">
                <a:solidFill>
                  <a:srgbClr val="273239"/>
                </a:solidFill>
                <a:effectLst/>
                <a:latin typeface="urw-din"/>
              </a:rPr>
              <a:t>If a slow speed unit connected to a common bus, it can degrade the overall rate of transfer in the system.</a:t>
            </a:r>
          </a:p>
          <a:p>
            <a:pPr algn="just" fontAlgn="base">
              <a:buFont typeface="+mj-lt"/>
              <a:buAutoNum type="arabicPeriod"/>
            </a:pPr>
            <a:r>
              <a:rPr lang="en-US" sz="2400" b="0" i="0" dirty="0">
                <a:solidFill>
                  <a:srgbClr val="273239"/>
                </a:solidFill>
                <a:effectLst/>
                <a:latin typeface="urw-din"/>
              </a:rPr>
              <a:t>If the slave operates at a slow speed, the master will be idle for some time during data transfer and vice versa. </a:t>
            </a:r>
          </a:p>
        </p:txBody>
      </p:sp>
      <p:sp>
        <p:nvSpPr>
          <p:cNvPr id="6" name="Footer Placeholder 5">
            <a:extLst>
              <a:ext uri="{FF2B5EF4-FFF2-40B4-BE49-F238E27FC236}">
                <a16:creationId xmlns:a16="http://schemas.microsoft.com/office/drawing/2014/main" id="{EA186987-1E37-4A4D-B4E0-9952791925ED}"/>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9017879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63CA23-D5D3-432B-82C8-4DB4267CE13D}"/>
              </a:ext>
            </a:extLst>
          </p:cNvPr>
          <p:cNvSpPr txBox="1"/>
          <p:nvPr/>
        </p:nvSpPr>
        <p:spPr>
          <a:xfrm>
            <a:off x="1470991" y="1100794"/>
            <a:ext cx="6096000" cy="584775"/>
          </a:xfrm>
          <a:prstGeom prst="rect">
            <a:avLst/>
          </a:prstGeom>
          <a:noFill/>
        </p:spPr>
        <p:txBody>
          <a:bodyPr wrap="square">
            <a:spAutoFit/>
          </a:bodyPr>
          <a:lstStyle/>
          <a:p>
            <a:pPr marR="127000" algn="ctr">
              <a:lnSpc>
                <a:spcPct val="100000"/>
              </a:lnSpc>
              <a:spcBef>
                <a:spcPts val="100"/>
              </a:spcBef>
            </a:pPr>
            <a:r>
              <a:rPr lang="en-IN" sz="3200" b="1" spc="-5" dirty="0">
                <a:latin typeface="Arial"/>
                <a:cs typeface="Arial"/>
              </a:rPr>
              <a:t>Asynchronous </a:t>
            </a:r>
            <a:r>
              <a:rPr lang="en-IN" sz="3200" b="1" spc="5" dirty="0">
                <a:latin typeface="Arial"/>
                <a:cs typeface="Arial"/>
              </a:rPr>
              <a:t>data</a:t>
            </a:r>
            <a:r>
              <a:rPr lang="en-IN" sz="3200" b="1" spc="-250" dirty="0">
                <a:latin typeface="Arial"/>
                <a:cs typeface="Arial"/>
              </a:rPr>
              <a:t> </a:t>
            </a:r>
            <a:r>
              <a:rPr lang="en-IN" sz="3200" b="1" spc="10" dirty="0">
                <a:latin typeface="Arial"/>
                <a:cs typeface="Arial"/>
              </a:rPr>
              <a:t>transfer</a:t>
            </a:r>
            <a:endParaRPr lang="en-IN" sz="3200" b="1" dirty="0">
              <a:latin typeface="Arial"/>
              <a:cs typeface="Arial"/>
            </a:endParaRPr>
          </a:p>
        </p:txBody>
      </p:sp>
      <p:sp>
        <p:nvSpPr>
          <p:cNvPr id="7" name="TextBox 6">
            <a:extLst>
              <a:ext uri="{FF2B5EF4-FFF2-40B4-BE49-F238E27FC236}">
                <a16:creationId xmlns:a16="http://schemas.microsoft.com/office/drawing/2014/main" id="{3D50C8B3-AE48-45CA-8B24-600E89CE289E}"/>
              </a:ext>
            </a:extLst>
          </p:cNvPr>
          <p:cNvSpPr txBox="1"/>
          <p:nvPr/>
        </p:nvSpPr>
        <p:spPr>
          <a:xfrm>
            <a:off x="1669773" y="1957505"/>
            <a:ext cx="9104243" cy="1569660"/>
          </a:xfrm>
          <a:prstGeom prst="rect">
            <a:avLst/>
          </a:prstGeom>
          <a:noFill/>
        </p:spPr>
        <p:txBody>
          <a:bodyPr wrap="square">
            <a:spAutoFit/>
          </a:bodyPr>
          <a:lstStyle/>
          <a:p>
            <a:r>
              <a:rPr lang="en-US" sz="2400" b="0" i="0" dirty="0">
                <a:solidFill>
                  <a:srgbClr val="202124"/>
                </a:solidFill>
                <a:effectLst/>
                <a:latin typeface="arial" panose="020B0604020202020204" pitchFamily="34" charset="0"/>
              </a:rPr>
              <a:t>Asynchronous data is </a:t>
            </a:r>
            <a:r>
              <a:rPr lang="en-US" sz="2400" b="1" i="0" dirty="0">
                <a:solidFill>
                  <a:srgbClr val="202124"/>
                </a:solidFill>
                <a:effectLst/>
                <a:latin typeface="arial" panose="020B0604020202020204" pitchFamily="34" charset="0"/>
              </a:rPr>
              <a:t>data that is not synchronized when it is sent or received</a:t>
            </a:r>
            <a:r>
              <a:rPr lang="en-US" sz="2400" b="0" i="0" dirty="0">
                <a:solidFill>
                  <a:srgbClr val="202124"/>
                </a:solidFill>
                <a:effectLst/>
                <a:latin typeface="arial" panose="020B0604020202020204" pitchFamily="34" charset="0"/>
              </a:rPr>
              <a:t>. In this type of transmission, signals are sent between the computers and external systems or vice versa in an asynchronous manner.</a:t>
            </a:r>
            <a:endParaRPr lang="en-IN" sz="2400" dirty="0"/>
          </a:p>
        </p:txBody>
      </p:sp>
      <p:sp>
        <p:nvSpPr>
          <p:cNvPr id="8" name="Footer Placeholder 7">
            <a:extLst>
              <a:ext uri="{FF2B5EF4-FFF2-40B4-BE49-F238E27FC236}">
                <a16:creationId xmlns:a16="http://schemas.microsoft.com/office/drawing/2014/main" id="{8C44116F-B4D9-4837-B381-F5412E903F27}"/>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1667858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810BC2-F4CD-4361-ABE3-CA633DB9657C}"/>
              </a:ext>
            </a:extLst>
          </p:cNvPr>
          <p:cNvSpPr txBox="1"/>
          <p:nvPr/>
        </p:nvSpPr>
        <p:spPr>
          <a:xfrm>
            <a:off x="781878" y="1674529"/>
            <a:ext cx="10429461" cy="2677656"/>
          </a:xfrm>
          <a:prstGeom prst="rect">
            <a:avLst/>
          </a:prstGeom>
          <a:noFill/>
        </p:spPr>
        <p:txBody>
          <a:bodyPr wrap="square">
            <a:spAutoFit/>
          </a:bodyPr>
          <a:lstStyle/>
          <a:p>
            <a:pPr algn="just">
              <a:buFont typeface="Arial" panose="020B0604020202020204" pitchFamily="34" charset="0"/>
              <a:buChar char="•"/>
            </a:pPr>
            <a:r>
              <a:rPr lang="en-US" sz="2400" b="1" i="0" dirty="0">
                <a:solidFill>
                  <a:srgbClr val="000000"/>
                </a:solidFill>
                <a:effectLst/>
                <a:latin typeface="inter-bold"/>
              </a:rPr>
              <a:t>Strobe control:</a:t>
            </a:r>
            <a:r>
              <a:rPr lang="en-US" sz="2400" b="0" i="0" dirty="0">
                <a:solidFill>
                  <a:srgbClr val="000000"/>
                </a:solidFill>
                <a:effectLst/>
                <a:latin typeface="inter-regular"/>
              </a:rPr>
              <a:t> A strobe pulse is supplied by one unit to indicate to the other unit when the transfer has to occur.</a:t>
            </a:r>
          </a:p>
          <a:p>
            <a:pPr algn="just">
              <a:buFont typeface="Arial" panose="020B0604020202020204" pitchFamily="34" charset="0"/>
              <a:buChar char="•"/>
            </a:pPr>
            <a:endParaRPr lang="en-US" sz="2400" dirty="0">
              <a:solidFill>
                <a:srgbClr val="000000"/>
              </a:solidFill>
              <a:latin typeface="inter-regular"/>
            </a:endParaRPr>
          </a:p>
          <a:p>
            <a:pPr algn="just"/>
            <a:endParaRPr lang="en-US" sz="2400" b="0" i="0" dirty="0">
              <a:solidFill>
                <a:srgbClr val="000000"/>
              </a:solidFill>
              <a:effectLst/>
              <a:latin typeface="inter-regular"/>
            </a:endParaRPr>
          </a:p>
          <a:p>
            <a:pPr algn="just">
              <a:buFont typeface="Arial" panose="020B0604020202020204" pitchFamily="34" charset="0"/>
              <a:buChar char="•"/>
            </a:pPr>
            <a:r>
              <a:rPr lang="en-US" sz="2400" b="1" i="0" dirty="0">
                <a:solidFill>
                  <a:srgbClr val="000000"/>
                </a:solidFill>
                <a:effectLst/>
                <a:latin typeface="inter-bold"/>
              </a:rPr>
              <a:t>Handshaking:</a:t>
            </a:r>
            <a:r>
              <a:rPr lang="en-US" sz="2400" b="0" i="0" dirty="0">
                <a:solidFill>
                  <a:srgbClr val="000000"/>
                </a:solidFill>
                <a:effectLst/>
                <a:latin typeface="inter-regular"/>
              </a:rPr>
              <a:t> This method is commonly used to accompany each data item being transferred with a control signal that indicates data in the bus. The unit receiving the data item responds with another signal to acknowledge receipt of the data.</a:t>
            </a:r>
          </a:p>
        </p:txBody>
      </p:sp>
      <p:sp>
        <p:nvSpPr>
          <p:cNvPr id="6" name="Footer Placeholder 5">
            <a:extLst>
              <a:ext uri="{FF2B5EF4-FFF2-40B4-BE49-F238E27FC236}">
                <a16:creationId xmlns:a16="http://schemas.microsoft.com/office/drawing/2014/main" id="{68CBDB3B-5362-4B5C-8E40-95ED8F7DA8E6}"/>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7152254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73CAB-C287-4EB0-A1F9-4E683724E233}"/>
              </a:ext>
            </a:extLst>
          </p:cNvPr>
          <p:cNvSpPr>
            <a:spLocks noGrp="1"/>
          </p:cNvSpPr>
          <p:nvPr>
            <p:ph type="title"/>
          </p:nvPr>
        </p:nvSpPr>
        <p:spPr>
          <a:xfrm>
            <a:off x="950843" y="457200"/>
            <a:ext cx="10058400" cy="1099794"/>
          </a:xfrm>
        </p:spPr>
        <p:txBody>
          <a:bodyPr/>
          <a:lstStyle/>
          <a:p>
            <a:r>
              <a:rPr lang="en-IN" b="1" i="0" dirty="0">
                <a:solidFill>
                  <a:srgbClr val="333333"/>
                </a:solidFill>
                <a:effectLst/>
                <a:latin typeface="inter-bold"/>
              </a:rPr>
              <a:t>Strobe Control Method</a:t>
            </a:r>
            <a:endParaRPr lang="en-IN" dirty="0"/>
          </a:p>
        </p:txBody>
      </p:sp>
      <p:sp>
        <p:nvSpPr>
          <p:cNvPr id="5" name="TextBox 4">
            <a:extLst>
              <a:ext uri="{FF2B5EF4-FFF2-40B4-BE49-F238E27FC236}">
                <a16:creationId xmlns:a16="http://schemas.microsoft.com/office/drawing/2014/main" id="{126CC428-0635-472B-A039-64FD50C67E50}"/>
              </a:ext>
            </a:extLst>
          </p:cNvPr>
          <p:cNvSpPr txBox="1"/>
          <p:nvPr/>
        </p:nvSpPr>
        <p:spPr>
          <a:xfrm>
            <a:off x="950843" y="1361158"/>
            <a:ext cx="10290313" cy="646331"/>
          </a:xfrm>
          <a:prstGeom prst="rect">
            <a:avLst/>
          </a:prstGeom>
          <a:noFill/>
        </p:spPr>
        <p:txBody>
          <a:bodyPr wrap="square">
            <a:spAutoFit/>
          </a:bodyPr>
          <a:lstStyle/>
          <a:p>
            <a:r>
              <a:rPr lang="en-US" b="1" i="0" dirty="0">
                <a:solidFill>
                  <a:srgbClr val="000000"/>
                </a:solidFill>
                <a:effectLst/>
                <a:latin typeface="inter-bold"/>
              </a:rPr>
              <a:t>Source initiated strobe:</a:t>
            </a:r>
            <a:r>
              <a:rPr lang="en-US" b="0" i="0" dirty="0">
                <a:solidFill>
                  <a:srgbClr val="000000"/>
                </a:solidFill>
                <a:effectLst/>
                <a:latin typeface="inter-regular"/>
              </a:rPr>
              <a:t> In the below block diagram, you can see that strobe is initiated by source, and as shown in the timing diagram, the source unit first places the data on the data bus.</a:t>
            </a:r>
            <a:endParaRPr lang="en-IN" dirty="0"/>
          </a:p>
        </p:txBody>
      </p:sp>
      <p:pic>
        <p:nvPicPr>
          <p:cNvPr id="13314" name="Picture 2" descr="Asynchronous Data Transfer in Computer Organization">
            <a:extLst>
              <a:ext uri="{FF2B5EF4-FFF2-40B4-BE49-F238E27FC236}">
                <a16:creationId xmlns:a16="http://schemas.microsoft.com/office/drawing/2014/main" id="{9CD05ADF-0055-4621-B254-FBB7D91150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0836" y="2327695"/>
            <a:ext cx="6750326" cy="3539538"/>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68FB938E-7156-46F5-B665-088436078DAC}"/>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2503638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73CAB-C287-4EB0-A1F9-4E683724E233}"/>
              </a:ext>
            </a:extLst>
          </p:cNvPr>
          <p:cNvSpPr>
            <a:spLocks noGrp="1"/>
          </p:cNvSpPr>
          <p:nvPr>
            <p:ph type="title"/>
          </p:nvPr>
        </p:nvSpPr>
        <p:spPr>
          <a:xfrm>
            <a:off x="1022902" y="337794"/>
            <a:ext cx="10058400" cy="1371600"/>
          </a:xfrm>
        </p:spPr>
        <p:txBody>
          <a:bodyPr/>
          <a:lstStyle/>
          <a:p>
            <a:r>
              <a:rPr lang="en-IN" b="1" i="0" dirty="0">
                <a:solidFill>
                  <a:srgbClr val="333333"/>
                </a:solidFill>
                <a:effectLst/>
                <a:latin typeface="inter-bold"/>
              </a:rPr>
              <a:t>Strobe Control Method</a:t>
            </a:r>
            <a:endParaRPr lang="en-IN" dirty="0"/>
          </a:p>
        </p:txBody>
      </p:sp>
      <p:sp>
        <p:nvSpPr>
          <p:cNvPr id="5" name="TextBox 4">
            <a:extLst>
              <a:ext uri="{FF2B5EF4-FFF2-40B4-BE49-F238E27FC236}">
                <a16:creationId xmlns:a16="http://schemas.microsoft.com/office/drawing/2014/main" id="{126CC428-0635-472B-A039-64FD50C67E50}"/>
              </a:ext>
            </a:extLst>
          </p:cNvPr>
          <p:cNvSpPr txBox="1"/>
          <p:nvPr/>
        </p:nvSpPr>
        <p:spPr>
          <a:xfrm>
            <a:off x="950843" y="1374410"/>
            <a:ext cx="10290313" cy="923330"/>
          </a:xfrm>
          <a:prstGeom prst="rect">
            <a:avLst/>
          </a:prstGeom>
          <a:noFill/>
        </p:spPr>
        <p:txBody>
          <a:bodyPr wrap="square">
            <a:spAutoFit/>
          </a:bodyPr>
          <a:lstStyle/>
          <a:p>
            <a:r>
              <a:rPr lang="en-US" b="1" i="0" dirty="0">
                <a:solidFill>
                  <a:srgbClr val="000000"/>
                </a:solidFill>
                <a:effectLst/>
                <a:latin typeface="inter-bold"/>
              </a:rPr>
              <a:t>Destination initiated strobe:</a:t>
            </a:r>
            <a:r>
              <a:rPr lang="en-US" b="0" i="0" dirty="0">
                <a:solidFill>
                  <a:srgbClr val="000000"/>
                </a:solidFill>
                <a:effectLst/>
                <a:latin typeface="inter-regular"/>
              </a:rPr>
              <a:t> In the below block diagram, you see that the strobe initiated by destination, and in the timing diagram, the destination unit first activates the strobe pulse, informing the source to provide the data.</a:t>
            </a:r>
            <a:endParaRPr lang="en-IN" dirty="0"/>
          </a:p>
        </p:txBody>
      </p:sp>
      <p:pic>
        <p:nvPicPr>
          <p:cNvPr id="14338" name="Picture 2" descr="Asynchronous Data Transfer in Computer Organization">
            <a:extLst>
              <a:ext uri="{FF2B5EF4-FFF2-40B4-BE49-F238E27FC236}">
                <a16:creationId xmlns:a16="http://schemas.microsoft.com/office/drawing/2014/main" id="{80081F0C-C24B-4409-AC55-423A60BE32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7950" y="2721810"/>
            <a:ext cx="6896099" cy="3615974"/>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4F8441C4-B199-4FDA-8AF1-BADD73AF4E79}"/>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38606752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26CC428-0635-472B-A039-64FD50C67E50}"/>
              </a:ext>
            </a:extLst>
          </p:cNvPr>
          <p:cNvSpPr txBox="1"/>
          <p:nvPr/>
        </p:nvSpPr>
        <p:spPr>
          <a:xfrm>
            <a:off x="632791" y="944286"/>
            <a:ext cx="10290313" cy="3416320"/>
          </a:xfrm>
          <a:prstGeom prst="rect">
            <a:avLst/>
          </a:prstGeom>
          <a:noFill/>
        </p:spPr>
        <p:txBody>
          <a:bodyPr wrap="square">
            <a:spAutoFit/>
          </a:bodyPr>
          <a:lstStyle/>
          <a:p>
            <a:pPr algn="just"/>
            <a:endParaRPr lang="en-US" b="0" i="0" dirty="0">
              <a:solidFill>
                <a:srgbClr val="333333"/>
              </a:solidFill>
              <a:effectLst/>
              <a:latin typeface="inter-regular"/>
            </a:endParaRPr>
          </a:p>
          <a:p>
            <a:pPr algn="just"/>
            <a:endParaRPr lang="en-US" dirty="0">
              <a:solidFill>
                <a:srgbClr val="333333"/>
              </a:solidFill>
              <a:latin typeface="inter-regular"/>
            </a:endParaRPr>
          </a:p>
          <a:p>
            <a:pPr algn="just"/>
            <a:endParaRPr lang="en-US" b="0" i="0" dirty="0">
              <a:solidFill>
                <a:srgbClr val="333333"/>
              </a:solidFill>
              <a:effectLst/>
              <a:latin typeface="inter-regular"/>
            </a:endParaRPr>
          </a:p>
          <a:p>
            <a:pPr algn="just"/>
            <a:endParaRPr lang="en-US" dirty="0">
              <a:solidFill>
                <a:srgbClr val="333333"/>
              </a:solidFill>
              <a:latin typeface="inter-regular"/>
            </a:endParaRPr>
          </a:p>
          <a:p>
            <a:pPr algn="just"/>
            <a:endParaRPr lang="en-US" b="0" i="0" dirty="0">
              <a:solidFill>
                <a:srgbClr val="333333"/>
              </a:solidFill>
              <a:effectLst/>
              <a:latin typeface="inter-regular"/>
            </a:endParaRPr>
          </a:p>
          <a:p>
            <a:pPr algn="just"/>
            <a:endParaRPr lang="en-US" dirty="0">
              <a:solidFill>
                <a:srgbClr val="333333"/>
              </a:solidFill>
              <a:latin typeface="inter-regular"/>
            </a:endParaRPr>
          </a:p>
          <a:p>
            <a:pPr algn="just"/>
            <a:r>
              <a:rPr lang="en-US" b="0" i="0" dirty="0">
                <a:solidFill>
                  <a:srgbClr val="333333"/>
                </a:solidFill>
                <a:effectLst/>
                <a:latin typeface="inter-regular"/>
              </a:rPr>
              <a:t>The strobe method has the disadvantage that the source unit that initiates the transfer has no way of knowing whether the destination has received the data that was placed in the bus. Similarly, a destination unit that initiates the transfer has no way of knowing whether the source unit has placed data on the bus.</a:t>
            </a:r>
          </a:p>
          <a:p>
            <a:pPr algn="just"/>
            <a:endParaRPr lang="en-US" dirty="0">
              <a:solidFill>
                <a:srgbClr val="333333"/>
              </a:solidFill>
              <a:latin typeface="inter-regular"/>
            </a:endParaRPr>
          </a:p>
          <a:p>
            <a:pPr algn="just"/>
            <a:r>
              <a:rPr lang="en-US" b="0" i="0" dirty="0">
                <a:solidFill>
                  <a:srgbClr val="333333"/>
                </a:solidFill>
                <a:effectLst/>
                <a:latin typeface="inter-regular"/>
              </a:rPr>
              <a:t>In this method, one control line is in the same direction as the data flow in the bus from the source to the destination. The source unit uses it to inform the destination unit whether there are valid data in the bus.</a:t>
            </a:r>
          </a:p>
        </p:txBody>
      </p:sp>
      <p:sp>
        <p:nvSpPr>
          <p:cNvPr id="6" name="Footer Placeholder 5">
            <a:extLst>
              <a:ext uri="{FF2B5EF4-FFF2-40B4-BE49-F238E27FC236}">
                <a16:creationId xmlns:a16="http://schemas.microsoft.com/office/drawing/2014/main" id="{58C361FB-BB14-4445-B745-4AD08C095F22}"/>
              </a:ext>
            </a:extLst>
          </p:cNvPr>
          <p:cNvSpPr>
            <a:spLocks noGrp="1"/>
          </p:cNvSpPr>
          <p:nvPr>
            <p:ph type="ftr" sz="quarter" idx="11"/>
          </p:nvPr>
        </p:nvSpPr>
        <p:spPr/>
        <p:txBody>
          <a:bodyPr/>
          <a:lstStyle/>
          <a:p>
            <a:r>
              <a:rPr lang="en-US"/>
              <a:t>Nilanjan Byabarta : UEM , Kolkata</a:t>
            </a:r>
            <a:endParaRPr lang="en-US" dirty="0"/>
          </a:p>
        </p:txBody>
      </p:sp>
      <p:sp>
        <p:nvSpPr>
          <p:cNvPr id="7" name="TextBox 6">
            <a:extLst>
              <a:ext uri="{FF2B5EF4-FFF2-40B4-BE49-F238E27FC236}">
                <a16:creationId xmlns:a16="http://schemas.microsoft.com/office/drawing/2014/main" id="{B55E76E2-0E8B-45B0-BC45-149089F04B47}"/>
              </a:ext>
            </a:extLst>
          </p:cNvPr>
          <p:cNvSpPr txBox="1"/>
          <p:nvPr/>
        </p:nvSpPr>
        <p:spPr>
          <a:xfrm>
            <a:off x="787400" y="816529"/>
            <a:ext cx="6096000" cy="461665"/>
          </a:xfrm>
          <a:prstGeom prst="rect">
            <a:avLst/>
          </a:prstGeom>
          <a:noFill/>
        </p:spPr>
        <p:txBody>
          <a:bodyPr wrap="square">
            <a:spAutoFit/>
          </a:bodyPr>
          <a:lstStyle/>
          <a:p>
            <a:pPr algn="just"/>
            <a:r>
              <a:rPr lang="en-US" sz="2400" b="1" i="0" dirty="0">
                <a:solidFill>
                  <a:srgbClr val="333333"/>
                </a:solidFill>
                <a:effectLst/>
                <a:latin typeface="inter-bold"/>
              </a:rPr>
              <a:t>Handshaking Method</a:t>
            </a:r>
            <a:endParaRPr lang="en-US" sz="2400" b="0" i="0" dirty="0">
              <a:solidFill>
                <a:srgbClr val="333333"/>
              </a:solidFill>
              <a:effectLst/>
              <a:latin typeface="inter-regular"/>
            </a:endParaRPr>
          </a:p>
        </p:txBody>
      </p:sp>
    </p:spTree>
    <p:extLst>
      <p:ext uri="{BB962C8B-B14F-4D97-AF65-F5344CB8AC3E}">
        <p14:creationId xmlns:p14="http://schemas.microsoft.com/office/powerpoint/2010/main" val="5358833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Asynchronous Data Transfer in Computer Organization">
            <a:extLst>
              <a:ext uri="{FF2B5EF4-FFF2-40B4-BE49-F238E27FC236}">
                <a16:creationId xmlns:a16="http://schemas.microsoft.com/office/drawing/2014/main" id="{95C5E20B-3C3C-4859-B4EF-38EF59159D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1167" y="457200"/>
            <a:ext cx="6873737" cy="577393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6CDDDA98-3D4D-4C68-8ACC-5C954CB7C315}"/>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2479129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F55271-54E0-437B-B927-47AA62BDAA9F}"/>
              </a:ext>
            </a:extLst>
          </p:cNvPr>
          <p:cNvSpPr txBox="1"/>
          <p:nvPr/>
        </p:nvSpPr>
        <p:spPr>
          <a:xfrm>
            <a:off x="1152939" y="1043731"/>
            <a:ext cx="9886121" cy="4770537"/>
          </a:xfrm>
          <a:prstGeom prst="rect">
            <a:avLst/>
          </a:prstGeom>
          <a:noFill/>
        </p:spPr>
        <p:txBody>
          <a:bodyPr wrap="square">
            <a:spAutoFit/>
          </a:bodyPr>
          <a:lstStyle/>
          <a:p>
            <a:pPr algn="l"/>
            <a:endParaRPr lang="en-IN" sz="1600" b="1" i="0" u="none" strike="noStrike" baseline="0" dirty="0">
              <a:solidFill>
                <a:srgbClr val="2E3722"/>
              </a:solidFill>
              <a:latin typeface="Cambria" panose="02040503050406030204" pitchFamily="18" charset="0"/>
            </a:endParaRPr>
          </a:p>
          <a:p>
            <a:r>
              <a:rPr lang="en-US" sz="2400" b="1" i="0" u="none" strike="noStrike" baseline="0" dirty="0">
                <a:solidFill>
                  <a:srgbClr val="2E3722"/>
                </a:solidFill>
                <a:latin typeface="Cambria" panose="02040503050406030204" pitchFamily="18" charset="0"/>
              </a:rPr>
              <a:t>To control the system operations by routing the selected data items to the selected processing hardware of ALU</a:t>
            </a:r>
          </a:p>
          <a:p>
            <a:endParaRPr lang="en-US" sz="2400" b="1" i="0" u="none" strike="noStrike" baseline="0" dirty="0">
              <a:solidFill>
                <a:srgbClr val="2E3722"/>
              </a:solidFill>
              <a:latin typeface="Cambria" panose="02040503050406030204" pitchFamily="18" charset="0"/>
            </a:endParaRPr>
          </a:p>
          <a:p>
            <a:r>
              <a:rPr lang="en-US" sz="2400" b="1" i="0" u="none" strike="noStrike" baseline="0" dirty="0">
                <a:solidFill>
                  <a:srgbClr val="2E3722"/>
                </a:solidFill>
                <a:latin typeface="Cambria" panose="02040503050406030204" pitchFamily="18" charset="0"/>
              </a:rPr>
              <a:t>To activate the associated processing hardware units by generating a  set of signals that are synchronized with a master clock</a:t>
            </a:r>
          </a:p>
          <a:p>
            <a:endParaRPr lang="en-US" sz="2400" b="1" i="0" u="none" strike="noStrike" baseline="0" dirty="0">
              <a:solidFill>
                <a:srgbClr val="2E3722"/>
              </a:solidFill>
              <a:latin typeface="Cambria" panose="02040503050406030204" pitchFamily="18" charset="0"/>
            </a:endParaRPr>
          </a:p>
          <a:p>
            <a:r>
              <a:rPr lang="en-US" sz="2400" b="1" i="0" u="none" strike="noStrike" baseline="0" dirty="0">
                <a:solidFill>
                  <a:srgbClr val="2E3722"/>
                </a:solidFill>
                <a:latin typeface="Cambria" panose="02040503050406030204" pitchFamily="18" charset="0"/>
              </a:rPr>
              <a:t>The inputs to the control unit-master clock, status information from the processing unit and command signals from external devices like I/O, memory</a:t>
            </a:r>
          </a:p>
          <a:p>
            <a:endParaRPr lang="en-US" sz="2400" b="1" i="0" u="none" strike="noStrike" baseline="0" dirty="0">
              <a:solidFill>
                <a:srgbClr val="2E3722"/>
              </a:solidFill>
              <a:latin typeface="Cambria" panose="02040503050406030204" pitchFamily="18" charset="0"/>
            </a:endParaRPr>
          </a:p>
          <a:p>
            <a:r>
              <a:rPr lang="en-US" sz="2400" b="1" i="0" u="none" strike="noStrike" baseline="0" dirty="0">
                <a:solidFill>
                  <a:srgbClr val="2E3722"/>
                </a:solidFill>
                <a:latin typeface="Cambria" panose="02040503050406030204" pitchFamily="18" charset="0"/>
              </a:rPr>
              <a:t>The output of control unit -the signals that activate the processing units and Respond to the external environment.</a:t>
            </a:r>
          </a:p>
        </p:txBody>
      </p:sp>
      <p:sp>
        <p:nvSpPr>
          <p:cNvPr id="2" name="Footer Placeholder 1">
            <a:extLst>
              <a:ext uri="{FF2B5EF4-FFF2-40B4-BE49-F238E27FC236}">
                <a16:creationId xmlns:a16="http://schemas.microsoft.com/office/drawing/2014/main" id="{0238F41D-3208-408B-89C0-B023A61C9CF6}"/>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41986130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C68DFF-2D24-44AF-A9A4-0C9A5D70BF91}"/>
              </a:ext>
            </a:extLst>
          </p:cNvPr>
          <p:cNvSpPr txBox="1"/>
          <p:nvPr/>
        </p:nvSpPr>
        <p:spPr>
          <a:xfrm>
            <a:off x="530088" y="592532"/>
            <a:ext cx="10601738" cy="646331"/>
          </a:xfrm>
          <a:prstGeom prst="rect">
            <a:avLst/>
          </a:prstGeom>
          <a:noFill/>
        </p:spPr>
        <p:txBody>
          <a:bodyPr wrap="square">
            <a:spAutoFit/>
          </a:bodyPr>
          <a:lstStyle/>
          <a:p>
            <a:r>
              <a:rPr lang="en-US" b="1" i="0" dirty="0">
                <a:solidFill>
                  <a:srgbClr val="000000"/>
                </a:solidFill>
                <a:effectLst/>
                <a:latin typeface="inter-bold"/>
              </a:rPr>
              <a:t>Source initiated handshaking:</a:t>
            </a:r>
            <a:r>
              <a:rPr lang="en-US" b="0" i="0" dirty="0">
                <a:solidFill>
                  <a:srgbClr val="000000"/>
                </a:solidFill>
                <a:effectLst/>
                <a:latin typeface="inter-regular"/>
              </a:rPr>
              <a:t> In the below block diagram, you can see that two handshaking lines are "</a:t>
            </a:r>
            <a:r>
              <a:rPr lang="en-US" b="1" i="0" dirty="0">
                <a:solidFill>
                  <a:srgbClr val="000000"/>
                </a:solidFill>
                <a:effectLst/>
                <a:latin typeface="inter-bold"/>
              </a:rPr>
              <a:t>data valid</a:t>
            </a:r>
            <a:r>
              <a:rPr lang="en-US" b="0" i="0" dirty="0">
                <a:solidFill>
                  <a:srgbClr val="000000"/>
                </a:solidFill>
                <a:effectLst/>
                <a:latin typeface="inter-regular"/>
              </a:rPr>
              <a:t>", which is generated by the source unit, and "</a:t>
            </a:r>
            <a:r>
              <a:rPr lang="en-US" b="1" i="0" dirty="0">
                <a:solidFill>
                  <a:srgbClr val="000000"/>
                </a:solidFill>
                <a:effectLst/>
                <a:latin typeface="inter-bold"/>
              </a:rPr>
              <a:t>data accepted</a:t>
            </a:r>
            <a:r>
              <a:rPr lang="en-US" b="0" i="0" dirty="0">
                <a:solidFill>
                  <a:srgbClr val="000000"/>
                </a:solidFill>
                <a:effectLst/>
                <a:latin typeface="inter-regular"/>
              </a:rPr>
              <a:t>", generated by the destination unit.</a:t>
            </a:r>
            <a:endParaRPr lang="en-IN" dirty="0"/>
          </a:p>
        </p:txBody>
      </p:sp>
      <p:pic>
        <p:nvPicPr>
          <p:cNvPr id="17410" name="Picture 2" descr="Asynchronous Data Transfer in Computer Organization">
            <a:extLst>
              <a:ext uri="{FF2B5EF4-FFF2-40B4-BE49-F238E27FC236}">
                <a16:creationId xmlns:a16="http://schemas.microsoft.com/office/drawing/2014/main" id="{ADB2C31F-2792-4936-A692-EAB81EC0F6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601" y="1362489"/>
            <a:ext cx="5720798" cy="4805470"/>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46A04885-3366-4A4A-9A83-0E7509DCFF13}"/>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11737157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44EF34-2A46-4ED4-9BAB-57EA1F0CF125}"/>
              </a:ext>
            </a:extLst>
          </p:cNvPr>
          <p:cNvSpPr txBox="1"/>
          <p:nvPr/>
        </p:nvSpPr>
        <p:spPr>
          <a:xfrm>
            <a:off x="569844" y="539523"/>
            <a:ext cx="10654747" cy="646331"/>
          </a:xfrm>
          <a:prstGeom prst="rect">
            <a:avLst/>
          </a:prstGeom>
          <a:noFill/>
        </p:spPr>
        <p:txBody>
          <a:bodyPr wrap="square">
            <a:spAutoFit/>
          </a:bodyPr>
          <a:lstStyle/>
          <a:p>
            <a:r>
              <a:rPr lang="en-US" b="1" i="0" dirty="0">
                <a:solidFill>
                  <a:srgbClr val="000000"/>
                </a:solidFill>
                <a:effectLst/>
                <a:latin typeface="inter-bold"/>
              </a:rPr>
              <a:t>Destination initiated handshaking:</a:t>
            </a:r>
            <a:r>
              <a:rPr lang="en-US" b="0" i="0" dirty="0">
                <a:solidFill>
                  <a:srgbClr val="000000"/>
                </a:solidFill>
                <a:effectLst/>
                <a:latin typeface="inter-regular"/>
              </a:rPr>
              <a:t> In the below block diagram, you see that the two handshaking lines are "</a:t>
            </a:r>
            <a:r>
              <a:rPr lang="en-US" b="1" i="0" dirty="0">
                <a:solidFill>
                  <a:srgbClr val="000000"/>
                </a:solidFill>
                <a:effectLst/>
                <a:latin typeface="inter-bold"/>
              </a:rPr>
              <a:t>data valid</a:t>
            </a:r>
            <a:r>
              <a:rPr lang="en-US" b="0" i="0" dirty="0">
                <a:solidFill>
                  <a:srgbClr val="000000"/>
                </a:solidFill>
                <a:effectLst/>
                <a:latin typeface="inter-regular"/>
              </a:rPr>
              <a:t>", generated by the source unit, and "</a:t>
            </a:r>
            <a:r>
              <a:rPr lang="en-US" b="1" i="0" dirty="0">
                <a:solidFill>
                  <a:srgbClr val="000000"/>
                </a:solidFill>
                <a:effectLst/>
                <a:latin typeface="inter-bold"/>
              </a:rPr>
              <a:t>ready for data</a:t>
            </a:r>
            <a:r>
              <a:rPr lang="en-US" b="0" i="0" dirty="0">
                <a:solidFill>
                  <a:srgbClr val="000000"/>
                </a:solidFill>
                <a:effectLst/>
                <a:latin typeface="inter-regular"/>
              </a:rPr>
              <a:t>" generated by the destination unit.</a:t>
            </a:r>
            <a:endParaRPr lang="en-IN" dirty="0"/>
          </a:p>
        </p:txBody>
      </p:sp>
      <p:pic>
        <p:nvPicPr>
          <p:cNvPr id="16386" name="Picture 2" descr="Asynchronous Data Transfer in Computer Organization">
            <a:extLst>
              <a:ext uri="{FF2B5EF4-FFF2-40B4-BE49-F238E27FC236}">
                <a16:creationId xmlns:a16="http://schemas.microsoft.com/office/drawing/2014/main" id="{3F54B770-A6A3-41D1-993A-4E0283CFE7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0314" y="1335984"/>
            <a:ext cx="5773806" cy="4849997"/>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00140143-5CBF-4257-96E0-F50D73C31CC2}"/>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32795012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2F4397-517B-4DD6-B26F-31236CF4B205}"/>
              </a:ext>
            </a:extLst>
          </p:cNvPr>
          <p:cNvSpPr txBox="1"/>
          <p:nvPr/>
        </p:nvSpPr>
        <p:spPr>
          <a:xfrm>
            <a:off x="2093844" y="2905780"/>
            <a:ext cx="6096000" cy="523220"/>
          </a:xfrm>
          <a:prstGeom prst="rect">
            <a:avLst/>
          </a:prstGeom>
          <a:noFill/>
        </p:spPr>
        <p:txBody>
          <a:bodyPr wrap="square">
            <a:spAutoFit/>
          </a:bodyPr>
          <a:lstStyle/>
          <a:p>
            <a:pPr marL="2451100">
              <a:lnSpc>
                <a:spcPct val="100000"/>
              </a:lnSpc>
              <a:spcBef>
                <a:spcPts val="95"/>
              </a:spcBef>
            </a:pPr>
            <a:r>
              <a:rPr lang="en-US" sz="2800" b="1" dirty="0">
                <a:latin typeface="Arial"/>
                <a:cs typeface="Arial"/>
              </a:rPr>
              <a:t>Modes </a:t>
            </a:r>
            <a:r>
              <a:rPr lang="en-US" sz="2800" b="1" spc="-15" dirty="0">
                <a:latin typeface="Arial"/>
                <a:cs typeface="Arial"/>
              </a:rPr>
              <a:t>of</a:t>
            </a:r>
            <a:r>
              <a:rPr lang="en-US" sz="2800" b="1" spc="-60" dirty="0">
                <a:latin typeface="Arial"/>
                <a:cs typeface="Arial"/>
              </a:rPr>
              <a:t> </a:t>
            </a:r>
            <a:r>
              <a:rPr lang="en-US" sz="2800" b="1" dirty="0">
                <a:latin typeface="Arial"/>
                <a:cs typeface="Arial"/>
              </a:rPr>
              <a:t>Transfer</a:t>
            </a:r>
          </a:p>
        </p:txBody>
      </p:sp>
      <p:sp>
        <p:nvSpPr>
          <p:cNvPr id="6" name="Footer Placeholder 5">
            <a:extLst>
              <a:ext uri="{FF2B5EF4-FFF2-40B4-BE49-F238E27FC236}">
                <a16:creationId xmlns:a16="http://schemas.microsoft.com/office/drawing/2014/main" id="{1F4AB3B3-2A79-4B89-A939-458B620D9CCF}"/>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10017138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7A7CB2BC-07E6-4EB0-B4A3-76D58E27EE8C}"/>
              </a:ext>
            </a:extLst>
          </p:cNvPr>
          <p:cNvSpPr txBox="1"/>
          <p:nvPr/>
        </p:nvSpPr>
        <p:spPr>
          <a:xfrm>
            <a:off x="2859059" y="2088302"/>
            <a:ext cx="5251271" cy="1987082"/>
          </a:xfrm>
          <a:prstGeom prst="rect">
            <a:avLst/>
          </a:prstGeom>
        </p:spPr>
        <p:txBody>
          <a:bodyPr vert="horz" wrap="square" lIns="0" tIns="12065" rIns="0" bIns="0" rtlCol="0">
            <a:spAutoFit/>
          </a:bodyPr>
          <a:lstStyle/>
          <a:p>
            <a:pPr>
              <a:lnSpc>
                <a:spcPct val="100000"/>
              </a:lnSpc>
              <a:spcBef>
                <a:spcPts val="20"/>
              </a:spcBef>
            </a:pPr>
            <a:endParaRPr sz="3600" dirty="0">
              <a:latin typeface="Caladea"/>
              <a:cs typeface="Caladea"/>
            </a:endParaRPr>
          </a:p>
          <a:p>
            <a:pPr marL="102235" indent="-90170">
              <a:lnSpc>
                <a:spcPct val="100000"/>
              </a:lnSpc>
              <a:buSzPct val="95000"/>
              <a:buFont typeface="Arial"/>
              <a:buChar char="•"/>
              <a:tabLst>
                <a:tab pos="102870" algn="l"/>
              </a:tabLst>
            </a:pPr>
            <a:r>
              <a:rPr sz="2800" spc="-5" dirty="0">
                <a:latin typeface="Caladea"/>
                <a:cs typeface="Caladea"/>
              </a:rPr>
              <a:t>Programmed</a:t>
            </a:r>
            <a:r>
              <a:rPr sz="2800" spc="-55" dirty="0">
                <a:latin typeface="Caladea"/>
                <a:cs typeface="Caladea"/>
              </a:rPr>
              <a:t> </a:t>
            </a:r>
            <a:r>
              <a:rPr sz="2800" dirty="0">
                <a:latin typeface="Caladea"/>
                <a:cs typeface="Caladea"/>
              </a:rPr>
              <a:t>I/O</a:t>
            </a:r>
          </a:p>
          <a:p>
            <a:pPr marL="102235" indent="-90170">
              <a:lnSpc>
                <a:spcPct val="100000"/>
              </a:lnSpc>
              <a:spcBef>
                <a:spcPts val="480"/>
              </a:spcBef>
              <a:buSzPct val="95000"/>
              <a:buFont typeface="Arial"/>
              <a:buChar char="•"/>
              <a:tabLst>
                <a:tab pos="102870" algn="l"/>
              </a:tabLst>
            </a:pPr>
            <a:r>
              <a:rPr sz="2800" spc="-5" dirty="0">
                <a:latin typeface="Caladea"/>
                <a:cs typeface="Caladea"/>
              </a:rPr>
              <a:t>Interrupt initiated</a:t>
            </a:r>
            <a:r>
              <a:rPr sz="2800" spc="-70" dirty="0">
                <a:latin typeface="Caladea"/>
                <a:cs typeface="Caladea"/>
              </a:rPr>
              <a:t> </a:t>
            </a:r>
            <a:r>
              <a:rPr sz="2800" spc="-5" dirty="0">
                <a:latin typeface="Caladea"/>
                <a:cs typeface="Caladea"/>
              </a:rPr>
              <a:t>I/O</a:t>
            </a:r>
            <a:endParaRPr sz="2800" dirty="0">
              <a:latin typeface="Caladea"/>
              <a:cs typeface="Caladea"/>
            </a:endParaRPr>
          </a:p>
          <a:p>
            <a:pPr marL="102235" indent="-90170">
              <a:lnSpc>
                <a:spcPct val="100000"/>
              </a:lnSpc>
              <a:spcBef>
                <a:spcPts val="480"/>
              </a:spcBef>
              <a:buSzPct val="95000"/>
              <a:buFont typeface="Arial"/>
              <a:buChar char="•"/>
              <a:tabLst>
                <a:tab pos="102870" algn="l"/>
              </a:tabLst>
            </a:pPr>
            <a:r>
              <a:rPr sz="2800" spc="-5" dirty="0">
                <a:latin typeface="Caladea"/>
                <a:cs typeface="Caladea"/>
              </a:rPr>
              <a:t>Direct Memory</a:t>
            </a:r>
            <a:r>
              <a:rPr sz="2800" spc="-30" dirty="0">
                <a:latin typeface="Caladea"/>
                <a:cs typeface="Caladea"/>
              </a:rPr>
              <a:t> </a:t>
            </a:r>
            <a:r>
              <a:rPr sz="2800" spc="-5" dirty="0">
                <a:latin typeface="Caladea"/>
                <a:cs typeface="Caladea"/>
              </a:rPr>
              <a:t>Access(DMA)</a:t>
            </a:r>
            <a:endParaRPr sz="2800" dirty="0">
              <a:latin typeface="Caladea"/>
              <a:cs typeface="Caladea"/>
            </a:endParaRPr>
          </a:p>
        </p:txBody>
      </p:sp>
      <p:sp>
        <p:nvSpPr>
          <p:cNvPr id="5" name="Footer Placeholder 4">
            <a:extLst>
              <a:ext uri="{FF2B5EF4-FFF2-40B4-BE49-F238E27FC236}">
                <a16:creationId xmlns:a16="http://schemas.microsoft.com/office/drawing/2014/main" id="{EB9C9D13-055E-4B76-9F23-B4DFCE820404}"/>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12812023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2FB52FCE-52A7-4BF6-8F71-D350592AE989}"/>
              </a:ext>
            </a:extLst>
          </p:cNvPr>
          <p:cNvSpPr txBox="1"/>
          <p:nvPr/>
        </p:nvSpPr>
        <p:spPr>
          <a:xfrm>
            <a:off x="702293" y="949977"/>
            <a:ext cx="5393707" cy="4582665"/>
          </a:xfrm>
          <a:prstGeom prst="rect">
            <a:avLst/>
          </a:prstGeom>
        </p:spPr>
        <p:txBody>
          <a:bodyPr vert="horz" wrap="square" lIns="0" tIns="12065" rIns="0" bIns="0" rtlCol="0">
            <a:spAutoFit/>
          </a:bodyPr>
          <a:lstStyle/>
          <a:p>
            <a:pPr marL="137160" indent="-125095">
              <a:lnSpc>
                <a:spcPct val="100000"/>
              </a:lnSpc>
              <a:spcBef>
                <a:spcPts val="95"/>
              </a:spcBef>
              <a:buSzPct val="96428"/>
              <a:buFont typeface="Arial"/>
              <a:buChar char="•"/>
              <a:tabLst>
                <a:tab pos="137795" algn="l"/>
              </a:tabLst>
            </a:pPr>
            <a:r>
              <a:rPr sz="2800" spc="-10" dirty="0">
                <a:latin typeface="Caladea"/>
                <a:cs typeface="Caladea"/>
              </a:rPr>
              <a:t>Programmed</a:t>
            </a:r>
            <a:r>
              <a:rPr sz="2800" spc="-20" dirty="0">
                <a:latin typeface="Caladea"/>
                <a:cs typeface="Caladea"/>
              </a:rPr>
              <a:t> </a:t>
            </a:r>
            <a:r>
              <a:rPr sz="2800" dirty="0">
                <a:latin typeface="Caladea"/>
                <a:cs typeface="Caladea"/>
              </a:rPr>
              <a:t>I/O</a:t>
            </a:r>
          </a:p>
          <a:p>
            <a:pPr>
              <a:lnSpc>
                <a:spcPct val="100000"/>
              </a:lnSpc>
              <a:spcBef>
                <a:spcPts val="45"/>
              </a:spcBef>
              <a:buClr>
                <a:srgbClr val="BF0000"/>
              </a:buClr>
              <a:buFont typeface="Arial"/>
              <a:buChar char="•"/>
            </a:pPr>
            <a:endParaRPr sz="3200" dirty="0">
              <a:latin typeface="Caladea"/>
              <a:cs typeface="Caladea"/>
            </a:endParaRPr>
          </a:p>
          <a:p>
            <a:pPr marL="88265" marR="495934" lvl="1">
              <a:lnSpc>
                <a:spcPct val="100000"/>
              </a:lnSpc>
              <a:spcBef>
                <a:spcPts val="5"/>
              </a:spcBef>
              <a:buSzPct val="95000"/>
              <a:buFont typeface="Arial"/>
              <a:buChar char="•"/>
              <a:tabLst>
                <a:tab pos="179070" algn="l"/>
              </a:tabLst>
            </a:pPr>
            <a:r>
              <a:rPr sz="2000" spc="-5" dirty="0">
                <a:latin typeface="Caladea"/>
                <a:cs typeface="Caladea"/>
              </a:rPr>
              <a:t>In </a:t>
            </a:r>
            <a:r>
              <a:rPr sz="2000" b="1" spc="-5" dirty="0">
                <a:latin typeface="Caladea"/>
                <a:cs typeface="Caladea"/>
              </a:rPr>
              <a:t>programmed I/O</a:t>
            </a:r>
            <a:r>
              <a:rPr sz="2000" spc="-5" dirty="0">
                <a:latin typeface="Caladea"/>
                <a:cs typeface="Caladea"/>
              </a:rPr>
              <a:t>, </a:t>
            </a:r>
            <a:r>
              <a:rPr sz="2000" dirty="0">
                <a:latin typeface="Caladea"/>
                <a:cs typeface="Caladea"/>
              </a:rPr>
              <a:t>the </a:t>
            </a:r>
            <a:r>
              <a:rPr sz="2000" spc="-5" dirty="0">
                <a:latin typeface="Caladea"/>
                <a:cs typeface="Caladea"/>
              </a:rPr>
              <a:t>processor </a:t>
            </a:r>
            <a:r>
              <a:rPr sz="2000" spc="-10" dirty="0">
                <a:latin typeface="Caladea"/>
                <a:cs typeface="Caladea"/>
              </a:rPr>
              <a:t>keeps </a:t>
            </a:r>
            <a:r>
              <a:rPr sz="2000" spc="-5" dirty="0">
                <a:latin typeface="Caladea"/>
                <a:cs typeface="Caladea"/>
              </a:rPr>
              <a:t>on scanning </a:t>
            </a:r>
            <a:r>
              <a:rPr sz="2000" spc="-10" dirty="0">
                <a:latin typeface="Caladea"/>
                <a:cs typeface="Caladea"/>
              </a:rPr>
              <a:t>whether </a:t>
            </a:r>
            <a:r>
              <a:rPr sz="2000" spc="-15" dirty="0">
                <a:latin typeface="Caladea"/>
                <a:cs typeface="Caladea"/>
              </a:rPr>
              <a:t>any  </a:t>
            </a:r>
            <a:r>
              <a:rPr sz="2000" spc="-10" dirty="0">
                <a:latin typeface="Caladea"/>
                <a:cs typeface="Caladea"/>
              </a:rPr>
              <a:t>device </a:t>
            </a:r>
            <a:r>
              <a:rPr sz="2000" dirty="0">
                <a:latin typeface="Caladea"/>
                <a:cs typeface="Caladea"/>
              </a:rPr>
              <a:t>is </a:t>
            </a:r>
            <a:r>
              <a:rPr sz="2000" spc="-15" dirty="0">
                <a:latin typeface="Caladea"/>
                <a:cs typeface="Caladea"/>
              </a:rPr>
              <a:t>ready </a:t>
            </a:r>
            <a:r>
              <a:rPr sz="2000" spc="-5" dirty="0">
                <a:latin typeface="Caladea"/>
                <a:cs typeface="Caladea"/>
              </a:rPr>
              <a:t>for </a:t>
            </a:r>
            <a:r>
              <a:rPr sz="2000" dirty="0">
                <a:latin typeface="Caladea"/>
                <a:cs typeface="Caladea"/>
              </a:rPr>
              <a:t>data</a:t>
            </a:r>
            <a:r>
              <a:rPr sz="2000" spc="-90" dirty="0">
                <a:latin typeface="Caladea"/>
                <a:cs typeface="Caladea"/>
              </a:rPr>
              <a:t> </a:t>
            </a:r>
            <a:r>
              <a:rPr sz="2000" spc="-30" dirty="0">
                <a:latin typeface="Caladea"/>
                <a:cs typeface="Caladea"/>
              </a:rPr>
              <a:t>transfer.</a:t>
            </a:r>
            <a:endParaRPr sz="2000" dirty="0">
              <a:latin typeface="Caladea"/>
              <a:cs typeface="Caladea"/>
            </a:endParaRPr>
          </a:p>
          <a:p>
            <a:pPr lvl="1">
              <a:lnSpc>
                <a:spcPct val="100000"/>
              </a:lnSpc>
              <a:spcBef>
                <a:spcPts val="15"/>
              </a:spcBef>
              <a:buFont typeface="Arial"/>
              <a:buChar char="•"/>
            </a:pPr>
            <a:endParaRPr sz="2850" dirty="0">
              <a:latin typeface="Caladea"/>
              <a:cs typeface="Caladea"/>
            </a:endParaRPr>
          </a:p>
          <a:p>
            <a:pPr marL="88265" marR="1115060" lvl="1">
              <a:lnSpc>
                <a:spcPct val="100000"/>
              </a:lnSpc>
              <a:spcBef>
                <a:spcPts val="5"/>
              </a:spcBef>
              <a:buSzPct val="95000"/>
              <a:buFont typeface="Arial"/>
              <a:buChar char="•"/>
              <a:tabLst>
                <a:tab pos="179070" algn="l"/>
              </a:tabLst>
            </a:pPr>
            <a:r>
              <a:rPr sz="2000" spc="-5" dirty="0">
                <a:latin typeface="Caladea"/>
                <a:cs typeface="Caladea"/>
              </a:rPr>
              <a:t>If </a:t>
            </a:r>
            <a:r>
              <a:rPr sz="2000" dirty="0">
                <a:latin typeface="Caladea"/>
                <a:cs typeface="Caladea"/>
              </a:rPr>
              <a:t>an </a:t>
            </a:r>
            <a:r>
              <a:rPr sz="2000" spc="-5" dirty="0">
                <a:latin typeface="Caladea"/>
                <a:cs typeface="Caladea"/>
              </a:rPr>
              <a:t>I/O </a:t>
            </a:r>
            <a:r>
              <a:rPr sz="2000" spc="-10" dirty="0">
                <a:latin typeface="Caladea"/>
                <a:cs typeface="Caladea"/>
              </a:rPr>
              <a:t>device </a:t>
            </a:r>
            <a:r>
              <a:rPr sz="2000" dirty="0">
                <a:latin typeface="Caladea"/>
                <a:cs typeface="Caladea"/>
              </a:rPr>
              <a:t>is </a:t>
            </a:r>
            <a:r>
              <a:rPr sz="2000" spc="-40" dirty="0">
                <a:latin typeface="Caladea"/>
                <a:cs typeface="Caladea"/>
              </a:rPr>
              <a:t>ready, </a:t>
            </a:r>
            <a:r>
              <a:rPr sz="2000" spc="5" dirty="0">
                <a:latin typeface="Caladea"/>
                <a:cs typeface="Caladea"/>
              </a:rPr>
              <a:t>the </a:t>
            </a:r>
            <a:r>
              <a:rPr sz="2000" spc="-5" dirty="0">
                <a:latin typeface="Caladea"/>
                <a:cs typeface="Caladea"/>
              </a:rPr>
              <a:t>processor </a:t>
            </a:r>
            <a:r>
              <a:rPr sz="2000" b="1" spc="-15" dirty="0">
                <a:latin typeface="Caladea"/>
                <a:cs typeface="Caladea"/>
              </a:rPr>
              <a:t>fully </a:t>
            </a:r>
            <a:r>
              <a:rPr sz="2000" b="1" spc="-5" dirty="0">
                <a:latin typeface="Caladea"/>
                <a:cs typeface="Caladea"/>
              </a:rPr>
              <a:t>dedicates </a:t>
            </a:r>
            <a:r>
              <a:rPr sz="2000" spc="-5" dirty="0">
                <a:latin typeface="Caladea"/>
                <a:cs typeface="Caladea"/>
              </a:rPr>
              <a:t>itself </a:t>
            </a:r>
            <a:r>
              <a:rPr sz="2000" spc="-10" dirty="0">
                <a:latin typeface="Caladea"/>
                <a:cs typeface="Caladea"/>
              </a:rPr>
              <a:t>in  transferring </a:t>
            </a:r>
            <a:r>
              <a:rPr sz="2000" dirty="0">
                <a:latin typeface="Caladea"/>
                <a:cs typeface="Caladea"/>
              </a:rPr>
              <a:t>the data </a:t>
            </a:r>
            <a:r>
              <a:rPr sz="2000" spc="-10" dirty="0">
                <a:latin typeface="Caladea"/>
                <a:cs typeface="Caladea"/>
              </a:rPr>
              <a:t>between </a:t>
            </a:r>
            <a:r>
              <a:rPr sz="2000" spc="-5" dirty="0">
                <a:latin typeface="Caladea"/>
                <a:cs typeface="Caladea"/>
              </a:rPr>
              <a:t>I/O and</a:t>
            </a:r>
            <a:r>
              <a:rPr sz="2000" spc="-80" dirty="0">
                <a:latin typeface="Caladea"/>
                <a:cs typeface="Caladea"/>
              </a:rPr>
              <a:t> </a:t>
            </a:r>
            <a:r>
              <a:rPr sz="2000" spc="-30" dirty="0">
                <a:latin typeface="Caladea"/>
                <a:cs typeface="Caladea"/>
              </a:rPr>
              <a:t>memory.</a:t>
            </a:r>
            <a:endParaRPr sz="2000" dirty="0">
              <a:latin typeface="Caladea"/>
              <a:cs typeface="Caladea"/>
            </a:endParaRPr>
          </a:p>
          <a:p>
            <a:pPr lvl="1">
              <a:lnSpc>
                <a:spcPct val="100000"/>
              </a:lnSpc>
              <a:spcBef>
                <a:spcPts val="20"/>
              </a:spcBef>
              <a:buFont typeface="Arial"/>
              <a:buChar char="•"/>
            </a:pPr>
            <a:endParaRPr sz="2850" dirty="0">
              <a:latin typeface="Caladea"/>
              <a:cs typeface="Caladea"/>
            </a:endParaRPr>
          </a:p>
          <a:p>
            <a:pPr marL="88265" marR="5080" lvl="1">
              <a:lnSpc>
                <a:spcPct val="100000"/>
              </a:lnSpc>
              <a:buSzPct val="95000"/>
              <a:buFont typeface="Arial"/>
              <a:buChar char="•"/>
              <a:tabLst>
                <a:tab pos="179070" algn="l"/>
              </a:tabLst>
            </a:pPr>
            <a:r>
              <a:rPr sz="2000" spc="-5" dirty="0">
                <a:latin typeface="Caladea"/>
                <a:cs typeface="Caladea"/>
              </a:rPr>
              <a:t>It </a:t>
            </a:r>
            <a:r>
              <a:rPr sz="2000" spc="-10" dirty="0">
                <a:latin typeface="Caladea"/>
                <a:cs typeface="Caladea"/>
              </a:rPr>
              <a:t>transfers </a:t>
            </a:r>
            <a:r>
              <a:rPr sz="2000" dirty="0">
                <a:latin typeface="Caladea"/>
                <a:cs typeface="Caladea"/>
              </a:rPr>
              <a:t>data at a </a:t>
            </a:r>
            <a:r>
              <a:rPr sz="2000" b="1" spc="-5" dirty="0">
                <a:latin typeface="Caladea"/>
                <a:cs typeface="Caladea"/>
              </a:rPr>
              <a:t>high </a:t>
            </a:r>
            <a:r>
              <a:rPr sz="2000" b="1" spc="-20" dirty="0">
                <a:latin typeface="Caladea"/>
                <a:cs typeface="Caladea"/>
              </a:rPr>
              <a:t>rate, </a:t>
            </a:r>
            <a:r>
              <a:rPr sz="2000" b="1" dirty="0">
                <a:latin typeface="Caladea"/>
                <a:cs typeface="Caladea"/>
              </a:rPr>
              <a:t>but </a:t>
            </a:r>
            <a:r>
              <a:rPr sz="2000" b="1" spc="5" dirty="0">
                <a:latin typeface="Caladea"/>
                <a:cs typeface="Caladea"/>
              </a:rPr>
              <a:t>it </a:t>
            </a:r>
            <a:r>
              <a:rPr sz="2000" b="1" spc="-15" dirty="0">
                <a:latin typeface="Caladea"/>
                <a:cs typeface="Caladea"/>
              </a:rPr>
              <a:t>can’t </a:t>
            </a:r>
            <a:r>
              <a:rPr sz="2000" b="1" dirty="0">
                <a:latin typeface="Caladea"/>
                <a:cs typeface="Caladea"/>
              </a:rPr>
              <a:t>get </a:t>
            </a:r>
            <a:r>
              <a:rPr sz="2000" b="1" spc="-30" dirty="0">
                <a:latin typeface="Caladea"/>
                <a:cs typeface="Caladea"/>
              </a:rPr>
              <a:t>involved </a:t>
            </a:r>
            <a:r>
              <a:rPr sz="2000" b="1" spc="5" dirty="0">
                <a:latin typeface="Caladea"/>
                <a:cs typeface="Caladea"/>
              </a:rPr>
              <a:t>in </a:t>
            </a:r>
            <a:r>
              <a:rPr sz="2000" b="1" spc="-30" dirty="0">
                <a:latin typeface="Caladea"/>
                <a:cs typeface="Caladea"/>
              </a:rPr>
              <a:t>any </a:t>
            </a:r>
            <a:r>
              <a:rPr sz="2000" b="1" dirty="0">
                <a:latin typeface="Caladea"/>
                <a:cs typeface="Caladea"/>
              </a:rPr>
              <a:t>other  </a:t>
            </a:r>
            <a:r>
              <a:rPr sz="2000" b="1" spc="-10" dirty="0">
                <a:latin typeface="Caladea"/>
                <a:cs typeface="Caladea"/>
              </a:rPr>
              <a:t>activity </a:t>
            </a:r>
            <a:r>
              <a:rPr sz="2000" spc="-5" dirty="0">
                <a:latin typeface="Caladea"/>
                <a:cs typeface="Caladea"/>
              </a:rPr>
              <a:t>during </a:t>
            </a:r>
            <a:r>
              <a:rPr sz="2000" dirty="0">
                <a:latin typeface="Caladea"/>
                <a:cs typeface="Caladea"/>
              </a:rPr>
              <a:t>data </a:t>
            </a:r>
            <a:r>
              <a:rPr sz="2000" spc="-30" dirty="0">
                <a:latin typeface="Caladea"/>
                <a:cs typeface="Caladea"/>
              </a:rPr>
              <a:t>transfer. </a:t>
            </a:r>
            <a:r>
              <a:rPr sz="2000" spc="-5" dirty="0">
                <a:latin typeface="Caladea"/>
                <a:cs typeface="Caladea"/>
              </a:rPr>
              <a:t>This </a:t>
            </a:r>
            <a:r>
              <a:rPr sz="2000" dirty="0">
                <a:latin typeface="Caladea"/>
                <a:cs typeface="Caladea"/>
              </a:rPr>
              <a:t>is </a:t>
            </a:r>
            <a:r>
              <a:rPr sz="2000" spc="5" dirty="0">
                <a:latin typeface="Caladea"/>
                <a:cs typeface="Caladea"/>
              </a:rPr>
              <a:t>the </a:t>
            </a:r>
            <a:r>
              <a:rPr sz="2000" dirty="0">
                <a:latin typeface="Caladea"/>
                <a:cs typeface="Caladea"/>
              </a:rPr>
              <a:t>major </a:t>
            </a:r>
            <a:r>
              <a:rPr sz="2000" b="1" spc="-15" dirty="0">
                <a:latin typeface="Caladea"/>
                <a:cs typeface="Caladea"/>
              </a:rPr>
              <a:t>drawback </a:t>
            </a:r>
            <a:r>
              <a:rPr sz="2000" spc="-5" dirty="0">
                <a:latin typeface="Caladea"/>
                <a:cs typeface="Caladea"/>
              </a:rPr>
              <a:t>of </a:t>
            </a:r>
            <a:r>
              <a:rPr sz="2000" spc="-10" dirty="0">
                <a:latin typeface="Caladea"/>
                <a:cs typeface="Caladea"/>
              </a:rPr>
              <a:t>programmed  </a:t>
            </a:r>
            <a:r>
              <a:rPr sz="2000" spc="-15" dirty="0">
                <a:latin typeface="Caladea"/>
                <a:cs typeface="Caladea"/>
              </a:rPr>
              <a:t>I/O.</a:t>
            </a:r>
            <a:endParaRPr sz="2000" dirty="0">
              <a:latin typeface="Caladea"/>
              <a:cs typeface="Caladea"/>
            </a:endParaRPr>
          </a:p>
        </p:txBody>
      </p:sp>
      <p:sp>
        <p:nvSpPr>
          <p:cNvPr id="5" name="Footer Placeholder 4">
            <a:extLst>
              <a:ext uri="{FF2B5EF4-FFF2-40B4-BE49-F238E27FC236}">
                <a16:creationId xmlns:a16="http://schemas.microsoft.com/office/drawing/2014/main" id="{6AD4AECC-19AE-448A-83B1-1A3AAC5F2983}"/>
              </a:ext>
            </a:extLst>
          </p:cNvPr>
          <p:cNvSpPr>
            <a:spLocks noGrp="1"/>
          </p:cNvSpPr>
          <p:nvPr>
            <p:ph type="ftr" sz="quarter" idx="11"/>
          </p:nvPr>
        </p:nvSpPr>
        <p:spPr/>
        <p:txBody>
          <a:bodyPr/>
          <a:lstStyle/>
          <a:p>
            <a:r>
              <a:rPr lang="en-US"/>
              <a:t>Nilanjan Byabarta : UEM , Kolkata</a:t>
            </a:r>
            <a:endParaRPr lang="en-US" dirty="0"/>
          </a:p>
        </p:txBody>
      </p:sp>
      <p:pic>
        <p:nvPicPr>
          <p:cNvPr id="5122" name="Picture 2" descr="Programmed I/O Data Transfer | Electronics Engineering Study Center">
            <a:extLst>
              <a:ext uri="{FF2B5EF4-FFF2-40B4-BE49-F238E27FC236}">
                <a16:creationId xmlns:a16="http://schemas.microsoft.com/office/drawing/2014/main" id="{1C9DC396-EB01-4B1C-A160-668BD33506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8444" y="627027"/>
            <a:ext cx="4241800" cy="5228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20293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601CA379-F8EC-48F3-86C3-F68FBBD8CB85}"/>
              </a:ext>
            </a:extLst>
          </p:cNvPr>
          <p:cNvSpPr txBox="1"/>
          <p:nvPr/>
        </p:nvSpPr>
        <p:spPr>
          <a:xfrm>
            <a:off x="715548" y="457200"/>
            <a:ext cx="5816600" cy="4274888"/>
          </a:xfrm>
          <a:prstGeom prst="rect">
            <a:avLst/>
          </a:prstGeom>
        </p:spPr>
        <p:txBody>
          <a:bodyPr vert="horz" wrap="square" lIns="0" tIns="12065" rIns="0" bIns="0" rtlCol="0">
            <a:spAutoFit/>
          </a:bodyPr>
          <a:lstStyle/>
          <a:p>
            <a:pPr marL="137160" indent="-125095">
              <a:lnSpc>
                <a:spcPct val="100000"/>
              </a:lnSpc>
              <a:spcBef>
                <a:spcPts val="95"/>
              </a:spcBef>
              <a:buSzPct val="96428"/>
              <a:buFont typeface="Arial"/>
              <a:buChar char="•"/>
              <a:tabLst>
                <a:tab pos="137795" algn="l"/>
              </a:tabLst>
            </a:pPr>
            <a:r>
              <a:rPr sz="2800" spc="-5" dirty="0">
                <a:latin typeface="Caladea"/>
                <a:cs typeface="Caladea"/>
              </a:rPr>
              <a:t>Interrupt initiated</a:t>
            </a:r>
            <a:r>
              <a:rPr sz="2800" spc="-15" dirty="0">
                <a:latin typeface="Caladea"/>
                <a:cs typeface="Caladea"/>
              </a:rPr>
              <a:t> </a:t>
            </a:r>
            <a:r>
              <a:rPr sz="2800" dirty="0">
                <a:latin typeface="Caladea"/>
                <a:cs typeface="Caladea"/>
              </a:rPr>
              <a:t>I/O</a:t>
            </a:r>
          </a:p>
          <a:p>
            <a:pPr>
              <a:lnSpc>
                <a:spcPct val="100000"/>
              </a:lnSpc>
              <a:spcBef>
                <a:spcPts val="45"/>
              </a:spcBef>
              <a:buClr>
                <a:srgbClr val="BF0000"/>
              </a:buClr>
              <a:buFont typeface="Arial"/>
              <a:buChar char="•"/>
            </a:pPr>
            <a:endParaRPr sz="3200" dirty="0">
              <a:latin typeface="Caladea"/>
              <a:cs typeface="Caladea"/>
            </a:endParaRPr>
          </a:p>
          <a:p>
            <a:pPr marL="88265" marR="56515" lvl="1">
              <a:lnSpc>
                <a:spcPct val="100000"/>
              </a:lnSpc>
              <a:spcBef>
                <a:spcPts val="5"/>
              </a:spcBef>
              <a:buSzPct val="95000"/>
              <a:buFont typeface="Arial"/>
              <a:buChar char="•"/>
              <a:tabLst>
                <a:tab pos="179070" algn="l"/>
              </a:tabLst>
            </a:pPr>
            <a:r>
              <a:rPr sz="2000" spc="-5" dirty="0">
                <a:latin typeface="Caladea"/>
                <a:cs typeface="Caladea"/>
              </a:rPr>
              <a:t>In </a:t>
            </a:r>
            <a:r>
              <a:rPr sz="2000" b="1" spc="-5" dirty="0">
                <a:latin typeface="Caladea"/>
                <a:cs typeface="Caladea"/>
              </a:rPr>
              <a:t>Interrupt </a:t>
            </a:r>
            <a:r>
              <a:rPr sz="2000" b="1" spc="-15" dirty="0">
                <a:latin typeface="Caladea"/>
                <a:cs typeface="Caladea"/>
              </a:rPr>
              <a:t>driven </a:t>
            </a:r>
            <a:r>
              <a:rPr sz="2000" b="1" spc="-5" dirty="0">
                <a:latin typeface="Caladea"/>
                <a:cs typeface="Caladea"/>
              </a:rPr>
              <a:t>I/O</a:t>
            </a:r>
            <a:r>
              <a:rPr sz="2000" spc="-5" dirty="0">
                <a:latin typeface="Caladea"/>
                <a:cs typeface="Caladea"/>
              </a:rPr>
              <a:t>, </a:t>
            </a:r>
            <a:r>
              <a:rPr sz="2000" spc="-20" dirty="0">
                <a:latin typeface="Caladea"/>
                <a:cs typeface="Caladea"/>
              </a:rPr>
              <a:t>whenever </a:t>
            </a:r>
            <a:r>
              <a:rPr sz="2000" dirty="0">
                <a:latin typeface="Caladea"/>
                <a:cs typeface="Caladea"/>
              </a:rPr>
              <a:t>the </a:t>
            </a:r>
            <a:r>
              <a:rPr sz="2000" spc="-10" dirty="0">
                <a:latin typeface="Caladea"/>
                <a:cs typeface="Caladea"/>
              </a:rPr>
              <a:t>device is </a:t>
            </a:r>
            <a:r>
              <a:rPr sz="2000" spc="-15" dirty="0">
                <a:latin typeface="Caladea"/>
                <a:cs typeface="Caladea"/>
              </a:rPr>
              <a:t>ready </a:t>
            </a:r>
            <a:r>
              <a:rPr sz="2000" spc="-5" dirty="0">
                <a:latin typeface="Caladea"/>
                <a:cs typeface="Caladea"/>
              </a:rPr>
              <a:t>for </a:t>
            </a:r>
            <a:r>
              <a:rPr sz="2000" dirty="0">
                <a:latin typeface="Caladea"/>
                <a:cs typeface="Caladea"/>
              </a:rPr>
              <a:t>data </a:t>
            </a:r>
            <a:r>
              <a:rPr sz="2000" spc="-30" dirty="0">
                <a:latin typeface="Caladea"/>
                <a:cs typeface="Caladea"/>
              </a:rPr>
              <a:t>transfer,  </a:t>
            </a:r>
            <a:r>
              <a:rPr sz="2000" dirty="0">
                <a:latin typeface="Caladea"/>
                <a:cs typeface="Caladea"/>
              </a:rPr>
              <a:t>then </a:t>
            </a:r>
            <a:r>
              <a:rPr sz="2000" spc="-10" dirty="0">
                <a:latin typeface="Caladea"/>
                <a:cs typeface="Caladea"/>
              </a:rPr>
              <a:t>it raises </a:t>
            </a:r>
            <a:r>
              <a:rPr sz="2000" dirty="0">
                <a:latin typeface="Caladea"/>
                <a:cs typeface="Caladea"/>
              </a:rPr>
              <a:t>an </a:t>
            </a:r>
            <a:r>
              <a:rPr sz="2000" b="1" dirty="0">
                <a:latin typeface="Caladea"/>
                <a:cs typeface="Caladea"/>
              </a:rPr>
              <a:t>interrupt </a:t>
            </a:r>
            <a:r>
              <a:rPr sz="2000" b="1" spc="-15" dirty="0">
                <a:latin typeface="Caladea"/>
                <a:cs typeface="Caladea"/>
              </a:rPr>
              <a:t>to</a:t>
            </a:r>
            <a:r>
              <a:rPr sz="2000" b="1" spc="-110" dirty="0">
                <a:latin typeface="Caladea"/>
                <a:cs typeface="Caladea"/>
              </a:rPr>
              <a:t> </a:t>
            </a:r>
            <a:r>
              <a:rPr sz="2000" b="1" spc="-5" dirty="0">
                <a:latin typeface="Caladea"/>
                <a:cs typeface="Caladea"/>
              </a:rPr>
              <a:t>processor</a:t>
            </a:r>
            <a:r>
              <a:rPr sz="2000" spc="-5" dirty="0">
                <a:latin typeface="Caladea"/>
                <a:cs typeface="Caladea"/>
              </a:rPr>
              <a:t>.</a:t>
            </a:r>
            <a:endParaRPr sz="2000" dirty="0">
              <a:latin typeface="Caladea"/>
              <a:cs typeface="Caladea"/>
            </a:endParaRPr>
          </a:p>
          <a:p>
            <a:pPr lvl="1">
              <a:lnSpc>
                <a:spcPct val="100000"/>
              </a:lnSpc>
              <a:spcBef>
                <a:spcPts val="15"/>
              </a:spcBef>
              <a:buFont typeface="Arial"/>
              <a:buChar char="•"/>
            </a:pPr>
            <a:endParaRPr sz="2850" dirty="0">
              <a:latin typeface="Caladea"/>
              <a:cs typeface="Caladea"/>
            </a:endParaRPr>
          </a:p>
          <a:p>
            <a:pPr marL="88265" marR="531495" lvl="1">
              <a:lnSpc>
                <a:spcPct val="100000"/>
              </a:lnSpc>
              <a:spcBef>
                <a:spcPts val="5"/>
              </a:spcBef>
              <a:buSzPct val="95000"/>
              <a:buFont typeface="Arial"/>
              <a:buChar char="•"/>
              <a:tabLst>
                <a:tab pos="179070" algn="l"/>
              </a:tabLst>
            </a:pPr>
            <a:r>
              <a:rPr sz="2000" spc="-5" dirty="0">
                <a:latin typeface="Caladea"/>
                <a:cs typeface="Caladea"/>
              </a:rPr>
              <a:t>Processor completes </a:t>
            </a:r>
            <a:r>
              <a:rPr sz="2000" spc="-15" dirty="0">
                <a:latin typeface="Caladea"/>
                <a:cs typeface="Caladea"/>
              </a:rPr>
              <a:t>executing </a:t>
            </a:r>
            <a:r>
              <a:rPr sz="2000" spc="-10" dirty="0">
                <a:latin typeface="Caladea"/>
                <a:cs typeface="Caladea"/>
              </a:rPr>
              <a:t>its </a:t>
            </a:r>
            <a:r>
              <a:rPr sz="2000" spc="-5" dirty="0">
                <a:latin typeface="Caladea"/>
                <a:cs typeface="Caladea"/>
              </a:rPr>
              <a:t>ongoing instruction and </a:t>
            </a:r>
            <a:r>
              <a:rPr sz="2000" spc="-20" dirty="0">
                <a:latin typeface="Caladea"/>
                <a:cs typeface="Caladea"/>
              </a:rPr>
              <a:t>saves </a:t>
            </a:r>
            <a:r>
              <a:rPr sz="2000" dirty="0">
                <a:latin typeface="Caladea"/>
                <a:cs typeface="Caladea"/>
              </a:rPr>
              <a:t>its  </a:t>
            </a:r>
            <a:r>
              <a:rPr sz="2000" spc="-10" dirty="0">
                <a:latin typeface="Caladea"/>
                <a:cs typeface="Caladea"/>
              </a:rPr>
              <a:t>current </a:t>
            </a:r>
            <a:r>
              <a:rPr sz="2000" spc="-5" dirty="0">
                <a:latin typeface="Caladea"/>
                <a:cs typeface="Caladea"/>
              </a:rPr>
              <a:t>state. It </a:t>
            </a:r>
            <a:r>
              <a:rPr sz="2000" dirty="0">
                <a:latin typeface="Caladea"/>
                <a:cs typeface="Caladea"/>
              </a:rPr>
              <a:t>then </a:t>
            </a:r>
            <a:r>
              <a:rPr sz="2000" spc="-5" dirty="0">
                <a:latin typeface="Caladea"/>
                <a:cs typeface="Caladea"/>
              </a:rPr>
              <a:t>switches </a:t>
            </a:r>
            <a:r>
              <a:rPr sz="2000" spc="-10" dirty="0">
                <a:latin typeface="Caladea"/>
                <a:cs typeface="Caladea"/>
              </a:rPr>
              <a:t>to </a:t>
            </a:r>
            <a:r>
              <a:rPr sz="2000" dirty="0">
                <a:latin typeface="Caladea"/>
                <a:cs typeface="Caladea"/>
              </a:rPr>
              <a:t>data </a:t>
            </a:r>
            <a:r>
              <a:rPr sz="2000" spc="-10" dirty="0">
                <a:latin typeface="Caladea"/>
                <a:cs typeface="Caladea"/>
              </a:rPr>
              <a:t>transfer which </a:t>
            </a:r>
            <a:r>
              <a:rPr sz="2000" dirty="0">
                <a:latin typeface="Caladea"/>
                <a:cs typeface="Caladea"/>
              </a:rPr>
              <a:t>causes a</a:t>
            </a:r>
            <a:r>
              <a:rPr sz="2000" spc="-125" dirty="0">
                <a:latin typeface="Caladea"/>
                <a:cs typeface="Caladea"/>
              </a:rPr>
              <a:t> </a:t>
            </a:r>
            <a:r>
              <a:rPr sz="2000" b="1" spc="-15" dirty="0">
                <a:latin typeface="Caladea"/>
                <a:cs typeface="Caladea"/>
              </a:rPr>
              <a:t>delay</a:t>
            </a:r>
            <a:r>
              <a:rPr sz="2000" spc="-15" dirty="0">
                <a:latin typeface="Caladea"/>
                <a:cs typeface="Caladea"/>
              </a:rPr>
              <a:t>.</a:t>
            </a:r>
            <a:endParaRPr sz="2000" dirty="0">
              <a:latin typeface="Caladea"/>
              <a:cs typeface="Caladea"/>
            </a:endParaRPr>
          </a:p>
          <a:p>
            <a:pPr lvl="1">
              <a:lnSpc>
                <a:spcPct val="100000"/>
              </a:lnSpc>
              <a:spcBef>
                <a:spcPts val="20"/>
              </a:spcBef>
              <a:buFont typeface="Arial"/>
              <a:buChar char="•"/>
            </a:pPr>
            <a:endParaRPr sz="2850" dirty="0">
              <a:latin typeface="Caladea"/>
              <a:cs typeface="Caladea"/>
            </a:endParaRPr>
          </a:p>
          <a:p>
            <a:pPr marL="88265" marR="5080" lvl="1">
              <a:lnSpc>
                <a:spcPct val="100000"/>
              </a:lnSpc>
              <a:buSzPct val="95000"/>
              <a:buFont typeface="Arial"/>
              <a:buChar char="•"/>
              <a:tabLst>
                <a:tab pos="179070" algn="l"/>
              </a:tabLst>
            </a:pPr>
            <a:r>
              <a:rPr sz="2000" spc="-10" dirty="0">
                <a:latin typeface="Caladea"/>
                <a:cs typeface="Caladea"/>
              </a:rPr>
              <a:t>Here, </a:t>
            </a:r>
            <a:r>
              <a:rPr sz="2000" spc="5" dirty="0">
                <a:latin typeface="Caladea"/>
                <a:cs typeface="Caladea"/>
              </a:rPr>
              <a:t>the </a:t>
            </a:r>
            <a:r>
              <a:rPr sz="2000" spc="-5" dirty="0">
                <a:latin typeface="Caladea"/>
                <a:cs typeface="Caladea"/>
              </a:rPr>
              <a:t>processor </a:t>
            </a:r>
            <a:r>
              <a:rPr sz="2000" spc="-10" dirty="0">
                <a:latin typeface="Caladea"/>
                <a:cs typeface="Caladea"/>
              </a:rPr>
              <a:t>doesn’t </a:t>
            </a:r>
            <a:r>
              <a:rPr sz="2000" spc="-15" dirty="0">
                <a:latin typeface="Caladea"/>
                <a:cs typeface="Caladea"/>
              </a:rPr>
              <a:t>keep </a:t>
            </a:r>
            <a:r>
              <a:rPr sz="2000" dirty="0">
                <a:latin typeface="Caladea"/>
                <a:cs typeface="Caladea"/>
              </a:rPr>
              <a:t>scanning </a:t>
            </a:r>
            <a:r>
              <a:rPr sz="2000" spc="-15" dirty="0">
                <a:latin typeface="Caladea"/>
                <a:cs typeface="Caladea"/>
              </a:rPr>
              <a:t>for </a:t>
            </a:r>
            <a:r>
              <a:rPr sz="2000" spc="-10" dirty="0">
                <a:latin typeface="Caladea"/>
                <a:cs typeface="Caladea"/>
              </a:rPr>
              <a:t>peripherals </a:t>
            </a:r>
            <a:r>
              <a:rPr sz="2000" spc="-15" dirty="0">
                <a:latin typeface="Caladea"/>
                <a:cs typeface="Caladea"/>
              </a:rPr>
              <a:t>ready for </a:t>
            </a:r>
            <a:r>
              <a:rPr sz="2000" dirty="0">
                <a:latin typeface="Caladea"/>
                <a:cs typeface="Caladea"/>
              </a:rPr>
              <a:t>data  </a:t>
            </a:r>
            <a:r>
              <a:rPr sz="2000" spc="-30" dirty="0">
                <a:latin typeface="Caladea"/>
                <a:cs typeface="Caladea"/>
              </a:rPr>
              <a:t>transfer.</a:t>
            </a:r>
            <a:endParaRPr sz="2000" dirty="0">
              <a:latin typeface="Caladea"/>
              <a:cs typeface="Caladea"/>
            </a:endParaRPr>
          </a:p>
        </p:txBody>
      </p:sp>
      <p:sp>
        <p:nvSpPr>
          <p:cNvPr id="5" name="object 7">
            <a:extLst>
              <a:ext uri="{FF2B5EF4-FFF2-40B4-BE49-F238E27FC236}">
                <a16:creationId xmlns:a16="http://schemas.microsoft.com/office/drawing/2014/main" id="{52235D18-DB75-414C-83CE-2C9E2BD3ADC7}"/>
              </a:ext>
            </a:extLst>
          </p:cNvPr>
          <p:cNvSpPr txBox="1"/>
          <p:nvPr/>
        </p:nvSpPr>
        <p:spPr>
          <a:xfrm>
            <a:off x="715548" y="4915166"/>
            <a:ext cx="5185011" cy="936795"/>
          </a:xfrm>
          <a:prstGeom prst="rect">
            <a:avLst/>
          </a:prstGeom>
        </p:spPr>
        <p:txBody>
          <a:bodyPr vert="horz" wrap="square" lIns="0" tIns="13335" rIns="0" bIns="0" rtlCol="0">
            <a:spAutoFit/>
          </a:bodyPr>
          <a:lstStyle/>
          <a:p>
            <a:pPr marL="12700" marR="5080">
              <a:lnSpc>
                <a:spcPct val="100000"/>
              </a:lnSpc>
              <a:spcBef>
                <a:spcPts val="105"/>
              </a:spcBef>
              <a:buSzPct val="95000"/>
              <a:buFont typeface="Arial"/>
              <a:buChar char="•"/>
              <a:tabLst>
                <a:tab pos="102870" algn="l"/>
              </a:tabLst>
            </a:pPr>
            <a:r>
              <a:rPr sz="2000" dirty="0">
                <a:latin typeface="Caladea"/>
                <a:cs typeface="Caladea"/>
              </a:rPr>
              <a:t>But, </a:t>
            </a:r>
            <a:r>
              <a:rPr sz="2000" spc="-10" dirty="0">
                <a:latin typeface="Caladea"/>
                <a:cs typeface="Caladea"/>
              </a:rPr>
              <a:t>it </a:t>
            </a:r>
            <a:r>
              <a:rPr sz="2000" dirty="0">
                <a:latin typeface="Caladea"/>
                <a:cs typeface="Caladea"/>
              </a:rPr>
              <a:t>is </a:t>
            </a:r>
            <a:r>
              <a:rPr sz="2000" b="1" spc="-15" dirty="0">
                <a:latin typeface="Caladea"/>
                <a:cs typeface="Caladea"/>
              </a:rPr>
              <a:t>fully </a:t>
            </a:r>
            <a:r>
              <a:rPr sz="2000" b="1" spc="-30" dirty="0">
                <a:latin typeface="Caladea"/>
                <a:cs typeface="Caladea"/>
              </a:rPr>
              <a:t>involved </a:t>
            </a:r>
            <a:r>
              <a:rPr sz="2000" dirty="0">
                <a:latin typeface="Caladea"/>
                <a:cs typeface="Caladea"/>
              </a:rPr>
              <a:t>in the data </a:t>
            </a:r>
            <a:r>
              <a:rPr sz="2000" spc="-10" dirty="0">
                <a:latin typeface="Caladea"/>
                <a:cs typeface="Caladea"/>
              </a:rPr>
              <a:t>transfer </a:t>
            </a:r>
            <a:r>
              <a:rPr sz="2000" spc="-5" dirty="0">
                <a:latin typeface="Caladea"/>
                <a:cs typeface="Caladea"/>
              </a:rPr>
              <a:t>process. </a:t>
            </a:r>
            <a:r>
              <a:rPr sz="2000" dirty="0">
                <a:latin typeface="Caladea"/>
                <a:cs typeface="Caladea"/>
              </a:rPr>
              <a:t>So, it </a:t>
            </a:r>
            <a:r>
              <a:rPr sz="2000" spc="-10" dirty="0">
                <a:latin typeface="Caladea"/>
                <a:cs typeface="Caladea"/>
              </a:rPr>
              <a:t>is </a:t>
            </a:r>
            <a:r>
              <a:rPr sz="2000" dirty="0">
                <a:latin typeface="Caladea"/>
                <a:cs typeface="Caladea"/>
              </a:rPr>
              <a:t>also not an  </a:t>
            </a:r>
            <a:r>
              <a:rPr sz="2000" spc="-15" dirty="0">
                <a:latin typeface="Caladea"/>
                <a:cs typeface="Caladea"/>
              </a:rPr>
              <a:t>effective </a:t>
            </a:r>
            <a:r>
              <a:rPr sz="2000" spc="-25" dirty="0">
                <a:latin typeface="Caladea"/>
                <a:cs typeface="Caladea"/>
              </a:rPr>
              <a:t>way </a:t>
            </a:r>
            <a:r>
              <a:rPr sz="2000" spc="5" dirty="0">
                <a:latin typeface="Caladea"/>
                <a:cs typeface="Caladea"/>
              </a:rPr>
              <a:t>of </a:t>
            </a:r>
            <a:r>
              <a:rPr sz="2000" dirty="0">
                <a:latin typeface="Caladea"/>
                <a:cs typeface="Caladea"/>
              </a:rPr>
              <a:t>data</a:t>
            </a:r>
            <a:r>
              <a:rPr sz="2000" spc="-100" dirty="0">
                <a:latin typeface="Caladea"/>
                <a:cs typeface="Caladea"/>
              </a:rPr>
              <a:t> </a:t>
            </a:r>
            <a:r>
              <a:rPr sz="2000" spc="-30" dirty="0">
                <a:latin typeface="Caladea"/>
                <a:cs typeface="Caladea"/>
              </a:rPr>
              <a:t>transfer.</a:t>
            </a:r>
            <a:endParaRPr sz="2000" dirty="0">
              <a:latin typeface="Caladea"/>
              <a:cs typeface="Caladea"/>
            </a:endParaRPr>
          </a:p>
        </p:txBody>
      </p:sp>
      <p:sp>
        <p:nvSpPr>
          <p:cNvPr id="6" name="Footer Placeholder 5">
            <a:extLst>
              <a:ext uri="{FF2B5EF4-FFF2-40B4-BE49-F238E27FC236}">
                <a16:creationId xmlns:a16="http://schemas.microsoft.com/office/drawing/2014/main" id="{57200256-E0CF-415E-BC9D-FFC400743A8F}"/>
              </a:ext>
            </a:extLst>
          </p:cNvPr>
          <p:cNvSpPr>
            <a:spLocks noGrp="1"/>
          </p:cNvSpPr>
          <p:nvPr>
            <p:ph type="ftr" sz="quarter" idx="11"/>
          </p:nvPr>
        </p:nvSpPr>
        <p:spPr/>
        <p:txBody>
          <a:bodyPr/>
          <a:lstStyle/>
          <a:p>
            <a:r>
              <a:rPr lang="en-US"/>
              <a:t>Nilanjan Byabarta : UEM , Kolkata</a:t>
            </a:r>
            <a:endParaRPr lang="en-US" dirty="0"/>
          </a:p>
        </p:txBody>
      </p:sp>
      <p:pic>
        <p:nvPicPr>
          <p:cNvPr id="6146" name="Picture 2" descr="Interrupt Driven I/O Data Transfer | Electronics Engineering Study Center">
            <a:extLst>
              <a:ext uri="{FF2B5EF4-FFF2-40B4-BE49-F238E27FC236}">
                <a16:creationId xmlns:a16="http://schemas.microsoft.com/office/drawing/2014/main" id="{6EF5B3C7-59BE-4507-80B8-DD72EC90B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0559" y="1914426"/>
            <a:ext cx="5641008" cy="3937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1448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AE02509B-F6D0-403A-855B-AE61B8B43EAC}"/>
              </a:ext>
            </a:extLst>
          </p:cNvPr>
          <p:cNvSpPr txBox="1"/>
          <p:nvPr/>
        </p:nvSpPr>
        <p:spPr>
          <a:xfrm>
            <a:off x="736790" y="964629"/>
            <a:ext cx="10461298" cy="4255011"/>
          </a:xfrm>
          <a:prstGeom prst="rect">
            <a:avLst/>
          </a:prstGeom>
        </p:spPr>
        <p:txBody>
          <a:bodyPr vert="horz" wrap="square" lIns="0" tIns="53340" rIns="0" bIns="0" rtlCol="0">
            <a:spAutoFit/>
          </a:bodyPr>
          <a:lstStyle/>
          <a:p>
            <a:pPr marL="533400" indent="-125730">
              <a:lnSpc>
                <a:spcPct val="100000"/>
              </a:lnSpc>
              <a:spcBef>
                <a:spcPts val="420"/>
              </a:spcBef>
              <a:buSzPct val="96428"/>
              <a:buFont typeface="Arial"/>
              <a:buChar char="•"/>
              <a:tabLst>
                <a:tab pos="534035" algn="l"/>
              </a:tabLst>
            </a:pPr>
            <a:r>
              <a:rPr sz="2800" spc="-5" dirty="0">
                <a:latin typeface="Caladea"/>
                <a:cs typeface="Caladea"/>
              </a:rPr>
              <a:t>Direct Memory</a:t>
            </a:r>
            <a:r>
              <a:rPr sz="2800" spc="15" dirty="0">
                <a:latin typeface="Caladea"/>
                <a:cs typeface="Caladea"/>
              </a:rPr>
              <a:t> </a:t>
            </a:r>
            <a:r>
              <a:rPr sz="2800" spc="-10" dirty="0">
                <a:latin typeface="Caladea"/>
                <a:cs typeface="Caladea"/>
              </a:rPr>
              <a:t>Access(DMA)</a:t>
            </a:r>
            <a:endParaRPr lang="en-US" sz="2800" spc="-10" dirty="0">
              <a:latin typeface="Caladea"/>
              <a:cs typeface="Caladea"/>
            </a:endParaRPr>
          </a:p>
          <a:p>
            <a:pPr marL="407670">
              <a:lnSpc>
                <a:spcPct val="100000"/>
              </a:lnSpc>
              <a:spcBef>
                <a:spcPts val="420"/>
              </a:spcBef>
              <a:buSzPct val="96428"/>
              <a:tabLst>
                <a:tab pos="534035" algn="l"/>
              </a:tabLst>
            </a:pPr>
            <a:endParaRPr sz="2800" dirty="0">
              <a:latin typeface="Caladea"/>
              <a:cs typeface="Caladea"/>
            </a:endParaRPr>
          </a:p>
          <a:p>
            <a:pPr marL="103505" marR="631190" algn="just">
              <a:lnSpc>
                <a:spcPct val="100000"/>
              </a:lnSpc>
              <a:spcBef>
                <a:spcPts val="204"/>
              </a:spcBef>
            </a:pPr>
            <a:r>
              <a:rPr dirty="0">
                <a:latin typeface="Caladea"/>
                <a:cs typeface="Caladea"/>
              </a:rPr>
              <a:t>The </a:t>
            </a:r>
            <a:r>
              <a:rPr spc="-5" dirty="0">
                <a:latin typeface="Caladea"/>
                <a:cs typeface="Caladea"/>
              </a:rPr>
              <a:t>DMA </a:t>
            </a:r>
            <a:r>
              <a:rPr spc="-10" dirty="0">
                <a:latin typeface="Caladea"/>
                <a:cs typeface="Caladea"/>
              </a:rPr>
              <a:t>controller completes </a:t>
            </a:r>
            <a:r>
              <a:rPr spc="-5" dirty="0">
                <a:latin typeface="Caladea"/>
                <a:cs typeface="Caladea"/>
              </a:rPr>
              <a:t>the </a:t>
            </a:r>
            <a:r>
              <a:rPr dirty="0">
                <a:latin typeface="Caladea"/>
                <a:cs typeface="Caladea"/>
              </a:rPr>
              <a:t>task </a:t>
            </a:r>
            <a:r>
              <a:rPr spc="-5" dirty="0">
                <a:latin typeface="Caladea"/>
                <a:cs typeface="Caladea"/>
              </a:rPr>
              <a:t>of transferring large </a:t>
            </a:r>
            <a:r>
              <a:rPr dirty="0">
                <a:latin typeface="Caladea"/>
                <a:cs typeface="Caladea"/>
              </a:rPr>
              <a:t>block </a:t>
            </a:r>
            <a:r>
              <a:rPr spc="5" dirty="0">
                <a:latin typeface="Caladea"/>
                <a:cs typeface="Caladea"/>
              </a:rPr>
              <a:t>of </a:t>
            </a:r>
            <a:r>
              <a:rPr spc="-5" dirty="0">
                <a:latin typeface="Caladea"/>
                <a:cs typeface="Caladea"/>
              </a:rPr>
              <a:t>data </a:t>
            </a:r>
            <a:r>
              <a:rPr spc="10" dirty="0">
                <a:latin typeface="Caladea"/>
                <a:cs typeface="Caladea"/>
              </a:rPr>
              <a:t>at </a:t>
            </a:r>
            <a:r>
              <a:rPr dirty="0">
                <a:latin typeface="Caladea"/>
                <a:cs typeface="Caladea"/>
              </a:rPr>
              <a:t>a  </a:t>
            </a:r>
            <a:r>
              <a:rPr spc="-15" dirty="0">
                <a:latin typeface="Caladea"/>
                <a:cs typeface="Caladea"/>
              </a:rPr>
              <a:t>faster </a:t>
            </a:r>
            <a:r>
              <a:rPr spc="-20" dirty="0">
                <a:latin typeface="Caladea"/>
                <a:cs typeface="Caladea"/>
              </a:rPr>
              <a:t>rate </a:t>
            </a:r>
            <a:r>
              <a:rPr spc="-5" dirty="0">
                <a:latin typeface="Caladea"/>
                <a:cs typeface="Caladea"/>
              </a:rPr>
              <a:t>and is also</a:t>
            </a:r>
            <a:r>
              <a:rPr spc="55" dirty="0">
                <a:latin typeface="Caladea"/>
                <a:cs typeface="Caladea"/>
              </a:rPr>
              <a:t> </a:t>
            </a:r>
            <a:r>
              <a:rPr spc="-15" dirty="0">
                <a:latin typeface="Caladea"/>
                <a:cs typeface="Caladea"/>
              </a:rPr>
              <a:t>effective.</a:t>
            </a:r>
            <a:endParaRPr dirty="0">
              <a:latin typeface="Caladea"/>
              <a:cs typeface="Caladea"/>
            </a:endParaRPr>
          </a:p>
          <a:p>
            <a:pPr>
              <a:lnSpc>
                <a:spcPct val="100000"/>
              </a:lnSpc>
              <a:spcBef>
                <a:spcPts val="10"/>
              </a:spcBef>
            </a:pPr>
            <a:endParaRPr sz="1600" dirty="0">
              <a:latin typeface="Caladea"/>
              <a:cs typeface="Caladea"/>
            </a:endParaRPr>
          </a:p>
          <a:p>
            <a:pPr marL="12700" algn="just">
              <a:lnSpc>
                <a:spcPct val="100000"/>
              </a:lnSpc>
            </a:pPr>
            <a:r>
              <a:rPr sz="1600" spc="-10" dirty="0">
                <a:latin typeface="Caladea"/>
                <a:cs typeface="Caladea"/>
              </a:rPr>
              <a:t>The DMA controller transfers </a:t>
            </a:r>
            <a:r>
              <a:rPr sz="1600" spc="-5" dirty="0">
                <a:latin typeface="Caladea"/>
                <a:cs typeface="Caladea"/>
              </a:rPr>
              <a:t>the data in </a:t>
            </a:r>
            <a:r>
              <a:rPr sz="1600" spc="-15" dirty="0">
                <a:latin typeface="Caladea"/>
                <a:cs typeface="Caladea"/>
              </a:rPr>
              <a:t>three</a:t>
            </a:r>
            <a:r>
              <a:rPr sz="1600" spc="70" dirty="0">
                <a:latin typeface="Caladea"/>
                <a:cs typeface="Caladea"/>
              </a:rPr>
              <a:t> </a:t>
            </a:r>
            <a:r>
              <a:rPr sz="1600" spc="-5" dirty="0">
                <a:latin typeface="Caladea"/>
                <a:cs typeface="Caladea"/>
              </a:rPr>
              <a:t>modes:</a:t>
            </a:r>
            <a:endParaRPr sz="1600" dirty="0">
              <a:latin typeface="Caladea"/>
              <a:cs typeface="Caladea"/>
            </a:endParaRPr>
          </a:p>
          <a:p>
            <a:pPr marL="12700" marR="5080" algn="just">
              <a:lnSpc>
                <a:spcPct val="100000"/>
              </a:lnSpc>
              <a:buSzPct val="93750"/>
              <a:buAutoNum type="arabicPeriod"/>
              <a:tabLst>
                <a:tab pos="180975" algn="l"/>
              </a:tabLst>
            </a:pPr>
            <a:r>
              <a:rPr sz="1600" b="1" spc="-10" dirty="0">
                <a:latin typeface="Caladea"/>
                <a:cs typeface="Caladea"/>
              </a:rPr>
              <a:t>Burst </a:t>
            </a:r>
            <a:r>
              <a:rPr sz="1600" b="1" spc="-5" dirty="0">
                <a:latin typeface="Caladea"/>
                <a:cs typeface="Caladea"/>
              </a:rPr>
              <a:t>Mode: </a:t>
            </a:r>
            <a:r>
              <a:rPr sz="1600" spc="-15" dirty="0">
                <a:latin typeface="Caladea"/>
                <a:cs typeface="Caladea"/>
              </a:rPr>
              <a:t>Here, </a:t>
            </a:r>
            <a:r>
              <a:rPr sz="1600" spc="-5" dirty="0">
                <a:latin typeface="Caladea"/>
                <a:cs typeface="Caladea"/>
              </a:rPr>
              <a:t>once the </a:t>
            </a:r>
            <a:r>
              <a:rPr sz="1600" spc="-10" dirty="0">
                <a:latin typeface="Caladea"/>
                <a:cs typeface="Caladea"/>
              </a:rPr>
              <a:t>DMA controller </a:t>
            </a:r>
            <a:r>
              <a:rPr sz="1600" spc="-5" dirty="0">
                <a:latin typeface="Caladea"/>
                <a:cs typeface="Caladea"/>
              </a:rPr>
              <a:t>gains the </a:t>
            </a:r>
            <a:r>
              <a:rPr sz="1600" spc="-10" dirty="0">
                <a:latin typeface="Caladea"/>
                <a:cs typeface="Caladea"/>
              </a:rPr>
              <a:t>charge </a:t>
            </a:r>
            <a:r>
              <a:rPr sz="1600" dirty="0">
                <a:latin typeface="Caladea"/>
                <a:cs typeface="Caladea"/>
              </a:rPr>
              <a:t>of </a:t>
            </a:r>
            <a:r>
              <a:rPr sz="1600" spc="-5" dirty="0">
                <a:latin typeface="Caladea"/>
                <a:cs typeface="Caladea"/>
              </a:rPr>
              <a:t>the </a:t>
            </a:r>
            <a:r>
              <a:rPr sz="1600" spc="-10" dirty="0">
                <a:latin typeface="Caladea"/>
                <a:cs typeface="Caladea"/>
              </a:rPr>
              <a:t>system </a:t>
            </a:r>
            <a:r>
              <a:rPr sz="1600" dirty="0">
                <a:latin typeface="Caladea"/>
                <a:cs typeface="Caladea"/>
              </a:rPr>
              <a:t>bus, </a:t>
            </a:r>
            <a:r>
              <a:rPr sz="1600" spc="-5" dirty="0">
                <a:latin typeface="Caladea"/>
                <a:cs typeface="Caladea"/>
              </a:rPr>
              <a:t>then </a:t>
            </a:r>
            <a:r>
              <a:rPr sz="1600" spc="-10" dirty="0">
                <a:latin typeface="Caladea"/>
                <a:cs typeface="Caladea"/>
              </a:rPr>
              <a:t>it releases  </a:t>
            </a:r>
            <a:r>
              <a:rPr sz="1600" spc="-5" dirty="0">
                <a:latin typeface="Caladea"/>
                <a:cs typeface="Caladea"/>
              </a:rPr>
              <a:t>the </a:t>
            </a:r>
            <a:r>
              <a:rPr sz="1600" spc="-10" dirty="0">
                <a:latin typeface="Caladea"/>
                <a:cs typeface="Caladea"/>
              </a:rPr>
              <a:t>system </a:t>
            </a:r>
            <a:r>
              <a:rPr sz="1600" dirty="0">
                <a:latin typeface="Caladea"/>
                <a:cs typeface="Caladea"/>
              </a:rPr>
              <a:t>bus </a:t>
            </a:r>
            <a:r>
              <a:rPr sz="1600" spc="-10" dirty="0">
                <a:latin typeface="Caladea"/>
                <a:cs typeface="Caladea"/>
              </a:rPr>
              <a:t>only </a:t>
            </a:r>
            <a:r>
              <a:rPr sz="1600" spc="-5" dirty="0">
                <a:latin typeface="Caladea"/>
                <a:cs typeface="Caladea"/>
              </a:rPr>
              <a:t>after </a:t>
            </a:r>
            <a:r>
              <a:rPr sz="1600" b="1" spc="-5" dirty="0">
                <a:latin typeface="Caladea"/>
                <a:cs typeface="Caladea"/>
              </a:rPr>
              <a:t>completion </a:t>
            </a:r>
            <a:r>
              <a:rPr sz="1600" spc="-5" dirty="0">
                <a:latin typeface="Caladea"/>
                <a:cs typeface="Caladea"/>
              </a:rPr>
              <a:t>of data </a:t>
            </a:r>
            <a:r>
              <a:rPr sz="1600" spc="-25" dirty="0">
                <a:latin typeface="Caladea"/>
                <a:cs typeface="Caladea"/>
              </a:rPr>
              <a:t>transfer. </a:t>
            </a:r>
            <a:r>
              <a:rPr sz="1600" spc="-5" dirty="0">
                <a:latin typeface="Caladea"/>
                <a:cs typeface="Caladea"/>
              </a:rPr>
              <a:t>Till then the </a:t>
            </a:r>
            <a:r>
              <a:rPr sz="1600" dirty="0">
                <a:latin typeface="Caladea"/>
                <a:cs typeface="Caladea"/>
              </a:rPr>
              <a:t>CPU </a:t>
            </a:r>
            <a:r>
              <a:rPr sz="1600" spc="-5" dirty="0">
                <a:latin typeface="Caladea"/>
                <a:cs typeface="Caladea"/>
              </a:rPr>
              <a:t>has </a:t>
            </a:r>
            <a:r>
              <a:rPr sz="1600" spc="-10" dirty="0">
                <a:latin typeface="Caladea"/>
                <a:cs typeface="Caladea"/>
              </a:rPr>
              <a:t>to wait </a:t>
            </a:r>
            <a:r>
              <a:rPr sz="1600" spc="-15" dirty="0">
                <a:latin typeface="Caladea"/>
                <a:cs typeface="Caladea"/>
              </a:rPr>
              <a:t>for </a:t>
            </a:r>
            <a:r>
              <a:rPr sz="1600" spc="-5" dirty="0">
                <a:latin typeface="Caladea"/>
                <a:cs typeface="Caladea"/>
              </a:rPr>
              <a:t>the </a:t>
            </a:r>
            <a:r>
              <a:rPr sz="1600" spc="-10" dirty="0">
                <a:latin typeface="Caladea"/>
                <a:cs typeface="Caladea"/>
              </a:rPr>
              <a:t>system  buses.</a:t>
            </a:r>
            <a:endParaRPr sz="1600" dirty="0">
              <a:latin typeface="Caladea"/>
              <a:cs typeface="Caladea"/>
            </a:endParaRPr>
          </a:p>
          <a:p>
            <a:pPr>
              <a:lnSpc>
                <a:spcPct val="100000"/>
              </a:lnSpc>
              <a:spcBef>
                <a:spcPts val="45"/>
              </a:spcBef>
              <a:buClr>
                <a:srgbClr val="212121"/>
              </a:buClr>
              <a:buFont typeface="Caladea"/>
              <a:buAutoNum type="arabicPeriod"/>
            </a:pPr>
            <a:endParaRPr sz="1600" dirty="0">
              <a:latin typeface="Caladea"/>
              <a:cs typeface="Caladea"/>
            </a:endParaRPr>
          </a:p>
          <a:p>
            <a:pPr marL="12700" marR="5080" algn="just">
              <a:lnSpc>
                <a:spcPct val="100000"/>
              </a:lnSpc>
              <a:buSzPct val="93750"/>
              <a:buAutoNum type="arabicPeriod"/>
              <a:tabLst>
                <a:tab pos="180975" algn="l"/>
              </a:tabLst>
            </a:pPr>
            <a:r>
              <a:rPr sz="1600" b="1" spc="-20" dirty="0">
                <a:latin typeface="Caladea"/>
                <a:cs typeface="Caladea"/>
              </a:rPr>
              <a:t>Cycle </a:t>
            </a:r>
            <a:r>
              <a:rPr sz="1600" b="1" spc="-5" dirty="0">
                <a:latin typeface="Caladea"/>
                <a:cs typeface="Caladea"/>
              </a:rPr>
              <a:t>Stealing Mode: </a:t>
            </a:r>
            <a:r>
              <a:rPr sz="1600" spc="-10" dirty="0">
                <a:latin typeface="Caladea"/>
                <a:cs typeface="Caladea"/>
              </a:rPr>
              <a:t>In </a:t>
            </a:r>
            <a:r>
              <a:rPr sz="1600" spc="-5" dirty="0">
                <a:latin typeface="Caladea"/>
                <a:cs typeface="Caladea"/>
              </a:rPr>
              <a:t>this mode, </a:t>
            </a:r>
            <a:r>
              <a:rPr sz="1600" spc="-10" dirty="0">
                <a:latin typeface="Caladea"/>
                <a:cs typeface="Caladea"/>
              </a:rPr>
              <a:t>the </a:t>
            </a:r>
            <a:r>
              <a:rPr sz="1600" spc="-5" dirty="0">
                <a:latin typeface="Caladea"/>
                <a:cs typeface="Caladea"/>
              </a:rPr>
              <a:t>DMA </a:t>
            </a:r>
            <a:r>
              <a:rPr sz="1600" spc="-10" dirty="0">
                <a:latin typeface="Caladea"/>
                <a:cs typeface="Caladea"/>
              </a:rPr>
              <a:t>controller </a:t>
            </a:r>
            <a:r>
              <a:rPr sz="1600" b="1" spc="-10" dirty="0">
                <a:latin typeface="Caladea"/>
                <a:cs typeface="Caladea"/>
              </a:rPr>
              <a:t>forces </a:t>
            </a:r>
            <a:r>
              <a:rPr sz="1600" spc="-5" dirty="0">
                <a:latin typeface="Caladea"/>
                <a:cs typeface="Caladea"/>
              </a:rPr>
              <a:t>the </a:t>
            </a:r>
            <a:r>
              <a:rPr sz="1600" dirty="0">
                <a:latin typeface="Caladea"/>
                <a:cs typeface="Caladea"/>
              </a:rPr>
              <a:t>CPU </a:t>
            </a:r>
            <a:r>
              <a:rPr sz="1600" spc="-10" dirty="0">
                <a:latin typeface="Caladea"/>
                <a:cs typeface="Caladea"/>
              </a:rPr>
              <a:t>to stop </a:t>
            </a:r>
            <a:r>
              <a:rPr sz="1600" dirty="0">
                <a:latin typeface="Caladea"/>
                <a:cs typeface="Caladea"/>
              </a:rPr>
              <a:t>its </a:t>
            </a:r>
            <a:r>
              <a:rPr sz="1600" spc="-5" dirty="0">
                <a:latin typeface="Caladea"/>
                <a:cs typeface="Caladea"/>
              </a:rPr>
              <a:t>operation  </a:t>
            </a:r>
            <a:r>
              <a:rPr sz="1600" spc="-10" dirty="0">
                <a:latin typeface="Caladea"/>
                <a:cs typeface="Caladea"/>
              </a:rPr>
              <a:t>and </a:t>
            </a:r>
            <a:r>
              <a:rPr sz="1600" b="1" spc="-10" dirty="0">
                <a:latin typeface="Caladea"/>
                <a:cs typeface="Caladea"/>
              </a:rPr>
              <a:t>relinquish </a:t>
            </a:r>
            <a:r>
              <a:rPr sz="1600" b="1" dirty="0">
                <a:latin typeface="Caladea"/>
                <a:cs typeface="Caladea"/>
              </a:rPr>
              <a:t>the </a:t>
            </a:r>
            <a:r>
              <a:rPr sz="1600" b="1" spc="-10" dirty="0">
                <a:latin typeface="Caladea"/>
                <a:cs typeface="Caladea"/>
              </a:rPr>
              <a:t>control </a:t>
            </a:r>
            <a:r>
              <a:rPr sz="1600" b="1" spc="-25" dirty="0">
                <a:latin typeface="Caladea"/>
                <a:cs typeface="Caladea"/>
              </a:rPr>
              <a:t>over </a:t>
            </a:r>
            <a:r>
              <a:rPr sz="1600" b="1" dirty="0">
                <a:latin typeface="Caladea"/>
                <a:cs typeface="Caladea"/>
              </a:rPr>
              <a:t>the </a:t>
            </a:r>
            <a:r>
              <a:rPr sz="1600" b="1" spc="-5" dirty="0">
                <a:latin typeface="Caladea"/>
                <a:cs typeface="Caladea"/>
              </a:rPr>
              <a:t>bus </a:t>
            </a:r>
            <a:r>
              <a:rPr sz="1600" spc="-15" dirty="0">
                <a:latin typeface="Caladea"/>
                <a:cs typeface="Caladea"/>
              </a:rPr>
              <a:t>for </a:t>
            </a:r>
            <a:r>
              <a:rPr sz="1600" spc="-5" dirty="0">
                <a:latin typeface="Caladea"/>
                <a:cs typeface="Caladea"/>
              </a:rPr>
              <a:t>a </a:t>
            </a:r>
            <a:r>
              <a:rPr sz="1600" b="1" spc="-5" dirty="0">
                <a:latin typeface="Caladea"/>
                <a:cs typeface="Caladea"/>
              </a:rPr>
              <a:t>short </a:t>
            </a:r>
            <a:r>
              <a:rPr sz="1600" b="1" spc="-10" dirty="0">
                <a:latin typeface="Caladea"/>
                <a:cs typeface="Caladea"/>
              </a:rPr>
              <a:t>term </a:t>
            </a:r>
            <a:r>
              <a:rPr sz="1600" spc="-10" dirty="0">
                <a:latin typeface="Caladea"/>
                <a:cs typeface="Caladea"/>
              </a:rPr>
              <a:t>to </a:t>
            </a:r>
            <a:r>
              <a:rPr sz="1600" spc="-5" dirty="0">
                <a:latin typeface="Caladea"/>
                <a:cs typeface="Caladea"/>
              </a:rPr>
              <a:t>DMA </a:t>
            </a:r>
            <a:r>
              <a:rPr sz="1600" spc="-20" dirty="0">
                <a:latin typeface="Caladea"/>
                <a:cs typeface="Caladea"/>
              </a:rPr>
              <a:t>controller. </a:t>
            </a:r>
            <a:r>
              <a:rPr sz="1600" spc="-5" dirty="0">
                <a:latin typeface="Caladea"/>
                <a:cs typeface="Caladea"/>
              </a:rPr>
              <a:t>After the </a:t>
            </a:r>
            <a:r>
              <a:rPr sz="1600" b="1" spc="-5" dirty="0">
                <a:latin typeface="Caladea"/>
                <a:cs typeface="Caladea"/>
              </a:rPr>
              <a:t>transfer </a:t>
            </a:r>
            <a:r>
              <a:rPr sz="1600" b="1" spc="5" dirty="0">
                <a:latin typeface="Caladea"/>
                <a:cs typeface="Caladea"/>
              </a:rPr>
              <a:t>of  </a:t>
            </a:r>
            <a:r>
              <a:rPr sz="1600" b="1" spc="-20" dirty="0">
                <a:latin typeface="Caladea"/>
                <a:cs typeface="Caladea"/>
              </a:rPr>
              <a:t>every </a:t>
            </a:r>
            <a:r>
              <a:rPr sz="1600" b="1" spc="-15" dirty="0">
                <a:latin typeface="Caladea"/>
                <a:cs typeface="Caladea"/>
              </a:rPr>
              <a:t>byte</a:t>
            </a:r>
            <a:r>
              <a:rPr sz="1600" spc="-15" dirty="0">
                <a:latin typeface="Caladea"/>
                <a:cs typeface="Caladea"/>
              </a:rPr>
              <a:t>, </a:t>
            </a:r>
            <a:r>
              <a:rPr sz="1600" dirty="0">
                <a:latin typeface="Caladea"/>
                <a:cs typeface="Caladea"/>
              </a:rPr>
              <a:t>the </a:t>
            </a:r>
            <a:r>
              <a:rPr sz="1600" spc="-5" dirty="0">
                <a:latin typeface="Caladea"/>
                <a:cs typeface="Caladea"/>
              </a:rPr>
              <a:t>DMA </a:t>
            </a:r>
            <a:r>
              <a:rPr sz="1600" spc="-10" dirty="0">
                <a:latin typeface="Caladea"/>
                <a:cs typeface="Caladea"/>
              </a:rPr>
              <a:t>controller </a:t>
            </a:r>
            <a:r>
              <a:rPr sz="1600" b="1" spc="-10" dirty="0">
                <a:latin typeface="Caladea"/>
                <a:cs typeface="Caladea"/>
              </a:rPr>
              <a:t>releases </a:t>
            </a:r>
            <a:r>
              <a:rPr sz="1600" dirty="0">
                <a:latin typeface="Caladea"/>
                <a:cs typeface="Caladea"/>
              </a:rPr>
              <a:t>the </a:t>
            </a:r>
            <a:r>
              <a:rPr sz="1600" b="1" dirty="0">
                <a:latin typeface="Caladea"/>
                <a:cs typeface="Caladea"/>
              </a:rPr>
              <a:t>bus </a:t>
            </a:r>
            <a:r>
              <a:rPr sz="1600" spc="-5" dirty="0">
                <a:latin typeface="Caladea"/>
                <a:cs typeface="Caladea"/>
              </a:rPr>
              <a:t>and </a:t>
            </a:r>
            <a:r>
              <a:rPr sz="1600" spc="-10" dirty="0">
                <a:latin typeface="Caladea"/>
                <a:cs typeface="Caladea"/>
              </a:rPr>
              <a:t>then </a:t>
            </a:r>
            <a:r>
              <a:rPr sz="1600" spc="-5" dirty="0">
                <a:latin typeface="Caladea"/>
                <a:cs typeface="Caladea"/>
              </a:rPr>
              <a:t>again requests </a:t>
            </a:r>
            <a:r>
              <a:rPr sz="1600" spc="-15" dirty="0">
                <a:latin typeface="Caladea"/>
                <a:cs typeface="Caladea"/>
              </a:rPr>
              <a:t>for </a:t>
            </a:r>
            <a:r>
              <a:rPr sz="1600" dirty="0">
                <a:latin typeface="Caladea"/>
                <a:cs typeface="Caladea"/>
              </a:rPr>
              <a:t>the </a:t>
            </a:r>
            <a:r>
              <a:rPr sz="1600" spc="-10" dirty="0">
                <a:latin typeface="Caladea"/>
                <a:cs typeface="Caladea"/>
              </a:rPr>
              <a:t>system </a:t>
            </a:r>
            <a:r>
              <a:rPr sz="1600" spc="-5" dirty="0">
                <a:latin typeface="Caladea"/>
                <a:cs typeface="Caladea"/>
              </a:rPr>
              <a:t>bus. </a:t>
            </a:r>
            <a:r>
              <a:rPr sz="1600" spc="-10" dirty="0">
                <a:latin typeface="Caladea"/>
                <a:cs typeface="Caladea"/>
              </a:rPr>
              <a:t>In </a:t>
            </a:r>
            <a:r>
              <a:rPr sz="1600" dirty="0">
                <a:latin typeface="Caladea"/>
                <a:cs typeface="Caladea"/>
              </a:rPr>
              <a:t>this  </a:t>
            </a:r>
            <a:r>
              <a:rPr sz="1600" spc="-50" dirty="0">
                <a:latin typeface="Caladea"/>
                <a:cs typeface="Caladea"/>
              </a:rPr>
              <a:t>way, </a:t>
            </a:r>
            <a:r>
              <a:rPr sz="1600" spc="-10" dirty="0">
                <a:latin typeface="Caladea"/>
                <a:cs typeface="Caladea"/>
              </a:rPr>
              <a:t>the DMA controller </a:t>
            </a:r>
            <a:r>
              <a:rPr sz="1600" spc="-5" dirty="0">
                <a:latin typeface="Caladea"/>
                <a:cs typeface="Caladea"/>
              </a:rPr>
              <a:t>steals the clock </a:t>
            </a:r>
            <a:r>
              <a:rPr sz="1600" spc="-10" dirty="0">
                <a:latin typeface="Caladea"/>
                <a:cs typeface="Caladea"/>
              </a:rPr>
              <a:t>cycle </a:t>
            </a:r>
            <a:r>
              <a:rPr sz="1600" spc="-15" dirty="0">
                <a:latin typeface="Caladea"/>
                <a:cs typeface="Caladea"/>
              </a:rPr>
              <a:t>for </a:t>
            </a:r>
            <a:r>
              <a:rPr sz="1600" spc="-10" dirty="0">
                <a:latin typeface="Caladea"/>
                <a:cs typeface="Caladea"/>
              </a:rPr>
              <a:t>transferring </a:t>
            </a:r>
            <a:r>
              <a:rPr sz="1600" spc="-15" dirty="0">
                <a:latin typeface="Caladea"/>
                <a:cs typeface="Caladea"/>
              </a:rPr>
              <a:t>every</a:t>
            </a:r>
            <a:r>
              <a:rPr sz="1600" spc="120" dirty="0">
                <a:latin typeface="Caladea"/>
                <a:cs typeface="Caladea"/>
              </a:rPr>
              <a:t> </a:t>
            </a:r>
            <a:r>
              <a:rPr sz="1600" spc="-10" dirty="0">
                <a:latin typeface="Caladea"/>
                <a:cs typeface="Caladea"/>
              </a:rPr>
              <a:t>byte.</a:t>
            </a:r>
            <a:endParaRPr sz="1600" dirty="0">
              <a:latin typeface="Caladea"/>
              <a:cs typeface="Caladea"/>
            </a:endParaRPr>
          </a:p>
          <a:p>
            <a:pPr>
              <a:lnSpc>
                <a:spcPct val="100000"/>
              </a:lnSpc>
              <a:spcBef>
                <a:spcPts val="45"/>
              </a:spcBef>
              <a:buClr>
                <a:srgbClr val="212121"/>
              </a:buClr>
              <a:buFont typeface="Caladea"/>
              <a:buAutoNum type="arabicPeriod"/>
            </a:pPr>
            <a:endParaRPr sz="1600" dirty="0">
              <a:latin typeface="Caladea"/>
              <a:cs typeface="Caladea"/>
            </a:endParaRPr>
          </a:p>
          <a:p>
            <a:pPr marL="12700" marR="5080" algn="just">
              <a:lnSpc>
                <a:spcPct val="100000"/>
              </a:lnSpc>
              <a:buSzPct val="93750"/>
              <a:buAutoNum type="arabicPeriod"/>
              <a:tabLst>
                <a:tab pos="180975" algn="l"/>
              </a:tabLst>
            </a:pPr>
            <a:r>
              <a:rPr sz="1600" b="1" spc="-15" dirty="0">
                <a:latin typeface="Caladea"/>
                <a:cs typeface="Caladea"/>
              </a:rPr>
              <a:t>Transparent</a:t>
            </a:r>
            <a:r>
              <a:rPr sz="1600" b="1" spc="320" dirty="0">
                <a:latin typeface="Caladea"/>
                <a:cs typeface="Caladea"/>
              </a:rPr>
              <a:t> </a:t>
            </a:r>
            <a:r>
              <a:rPr sz="1600" b="1" spc="-5" dirty="0">
                <a:latin typeface="Caladea"/>
                <a:cs typeface="Caladea"/>
              </a:rPr>
              <a:t>Mode: </a:t>
            </a:r>
            <a:r>
              <a:rPr sz="1600" spc="-15" dirty="0">
                <a:latin typeface="Caladea"/>
                <a:cs typeface="Caladea"/>
              </a:rPr>
              <a:t>Here,  </a:t>
            </a:r>
            <a:r>
              <a:rPr sz="1600" dirty="0">
                <a:latin typeface="Caladea"/>
                <a:cs typeface="Caladea"/>
              </a:rPr>
              <a:t>the </a:t>
            </a:r>
            <a:r>
              <a:rPr sz="1600" spc="-5" dirty="0">
                <a:latin typeface="Caladea"/>
                <a:cs typeface="Caladea"/>
              </a:rPr>
              <a:t>DMA </a:t>
            </a:r>
            <a:r>
              <a:rPr sz="1600" spc="-10" dirty="0">
                <a:latin typeface="Caladea"/>
                <a:cs typeface="Caladea"/>
              </a:rPr>
              <a:t>controller takes </a:t>
            </a:r>
            <a:r>
              <a:rPr sz="1600" spc="-5" dirty="0">
                <a:latin typeface="Caladea"/>
                <a:cs typeface="Caladea"/>
              </a:rPr>
              <a:t>the charge of </a:t>
            </a:r>
            <a:r>
              <a:rPr sz="1600" spc="-10" dirty="0">
                <a:latin typeface="Caladea"/>
                <a:cs typeface="Caladea"/>
              </a:rPr>
              <a:t>system </a:t>
            </a:r>
            <a:r>
              <a:rPr sz="1600" spc="-5" dirty="0">
                <a:latin typeface="Caladea"/>
                <a:cs typeface="Caladea"/>
              </a:rPr>
              <a:t>bus </a:t>
            </a:r>
            <a:r>
              <a:rPr sz="1600" spc="-15" dirty="0">
                <a:latin typeface="Caladea"/>
                <a:cs typeface="Caladea"/>
              </a:rPr>
              <a:t>only  </a:t>
            </a:r>
            <a:r>
              <a:rPr sz="1600" spc="5" dirty="0">
                <a:latin typeface="Caladea"/>
                <a:cs typeface="Caladea"/>
              </a:rPr>
              <a:t>if  </a:t>
            </a:r>
            <a:r>
              <a:rPr sz="1600" spc="-5" dirty="0">
                <a:latin typeface="Caladea"/>
                <a:cs typeface="Caladea"/>
              </a:rPr>
              <a:t>the </a:t>
            </a:r>
            <a:r>
              <a:rPr sz="1600" b="1" spc="-10" dirty="0">
                <a:latin typeface="Caladea"/>
                <a:cs typeface="Caladea"/>
              </a:rPr>
              <a:t>processor </a:t>
            </a:r>
            <a:r>
              <a:rPr sz="1600" b="1" spc="-5" dirty="0">
                <a:latin typeface="Caladea"/>
                <a:cs typeface="Caladea"/>
              </a:rPr>
              <a:t>does not </a:t>
            </a:r>
            <a:r>
              <a:rPr sz="1600" b="1" spc="-15" dirty="0">
                <a:latin typeface="Caladea"/>
                <a:cs typeface="Caladea"/>
              </a:rPr>
              <a:t>require </a:t>
            </a:r>
            <a:r>
              <a:rPr sz="1600" b="1" spc="-5" dirty="0">
                <a:latin typeface="Caladea"/>
                <a:cs typeface="Caladea"/>
              </a:rPr>
              <a:t>the </a:t>
            </a:r>
            <a:r>
              <a:rPr sz="1600" b="1" spc="-15" dirty="0">
                <a:latin typeface="Caladea"/>
                <a:cs typeface="Caladea"/>
              </a:rPr>
              <a:t>system</a:t>
            </a:r>
            <a:r>
              <a:rPr sz="1600" b="1" spc="55" dirty="0">
                <a:latin typeface="Caladea"/>
                <a:cs typeface="Caladea"/>
              </a:rPr>
              <a:t> </a:t>
            </a:r>
            <a:r>
              <a:rPr sz="1600" b="1" spc="-10" dirty="0">
                <a:latin typeface="Caladea"/>
                <a:cs typeface="Caladea"/>
              </a:rPr>
              <a:t>bus</a:t>
            </a:r>
            <a:r>
              <a:rPr sz="1600" spc="-10" dirty="0">
                <a:latin typeface="Caladea"/>
                <a:cs typeface="Caladea"/>
              </a:rPr>
              <a:t>.</a:t>
            </a:r>
            <a:endParaRPr sz="1600" dirty="0">
              <a:latin typeface="Caladea"/>
              <a:cs typeface="Caladea"/>
            </a:endParaRPr>
          </a:p>
        </p:txBody>
      </p:sp>
      <p:sp>
        <p:nvSpPr>
          <p:cNvPr id="5" name="Footer Placeholder 4">
            <a:extLst>
              <a:ext uri="{FF2B5EF4-FFF2-40B4-BE49-F238E27FC236}">
                <a16:creationId xmlns:a16="http://schemas.microsoft.com/office/drawing/2014/main" id="{42F334B9-AAEF-44D2-90E3-25778E6AB610}"/>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131436492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4: DMA controller hardware | Download Scientific Diagram">
            <a:extLst>
              <a:ext uri="{FF2B5EF4-FFF2-40B4-BE49-F238E27FC236}">
                <a16:creationId xmlns:a16="http://schemas.microsoft.com/office/drawing/2014/main" id="{BC478F66-B0DD-4865-A96B-1B75E76F4D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1483" y="1003334"/>
            <a:ext cx="4423066" cy="485133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FA5A9F2-3ADF-4F1B-9781-08571CB8BE1C}"/>
              </a:ext>
            </a:extLst>
          </p:cNvPr>
          <p:cNvSpPr txBox="1"/>
          <p:nvPr/>
        </p:nvSpPr>
        <p:spPr>
          <a:xfrm>
            <a:off x="6132597" y="1188865"/>
            <a:ext cx="5208104" cy="4272965"/>
          </a:xfrm>
          <a:prstGeom prst="rect">
            <a:avLst/>
          </a:prstGeom>
          <a:noFill/>
        </p:spPr>
        <p:txBody>
          <a:bodyPr wrap="square">
            <a:spAutoFit/>
          </a:bodyPr>
          <a:lstStyle/>
          <a:p>
            <a:pPr marL="50800" marR="43180" algn="just">
              <a:lnSpc>
                <a:spcPct val="100000"/>
              </a:lnSpc>
              <a:spcBef>
                <a:spcPts val="2005"/>
              </a:spcBef>
              <a:buSzPct val="94444"/>
              <a:buFont typeface="Arial"/>
              <a:buChar char="•"/>
              <a:tabLst>
                <a:tab pos="132080" algn="l"/>
              </a:tabLst>
            </a:pPr>
            <a:r>
              <a:rPr lang="en-US" sz="1800" spc="-10" dirty="0">
                <a:latin typeface="Caladea"/>
                <a:cs typeface="Caladea"/>
              </a:rPr>
              <a:t>Whenever an </a:t>
            </a:r>
            <a:r>
              <a:rPr lang="en-US" sz="1800" dirty="0">
                <a:latin typeface="Caladea"/>
                <a:cs typeface="Caladea"/>
              </a:rPr>
              <a:t>I/O </a:t>
            </a:r>
            <a:r>
              <a:rPr lang="en-US" sz="1800" spc="-5" dirty="0">
                <a:latin typeface="Caladea"/>
                <a:cs typeface="Caladea"/>
              </a:rPr>
              <a:t>device </a:t>
            </a:r>
            <a:r>
              <a:rPr lang="en-US" sz="1800" spc="-10" dirty="0">
                <a:latin typeface="Caladea"/>
                <a:cs typeface="Caladea"/>
              </a:rPr>
              <a:t>wants to </a:t>
            </a:r>
            <a:r>
              <a:rPr lang="en-US" sz="1800" spc="-15" dirty="0">
                <a:latin typeface="Caladea"/>
                <a:cs typeface="Caladea"/>
              </a:rPr>
              <a:t>transfer </a:t>
            </a:r>
            <a:r>
              <a:rPr lang="en-US" sz="1800" spc="-5" dirty="0">
                <a:latin typeface="Caladea"/>
                <a:cs typeface="Caladea"/>
              </a:rPr>
              <a:t>the data </a:t>
            </a:r>
            <a:r>
              <a:rPr lang="en-US" sz="1800" spc="-10" dirty="0">
                <a:latin typeface="Caladea"/>
                <a:cs typeface="Caladea"/>
              </a:rPr>
              <a:t>to </a:t>
            </a:r>
            <a:r>
              <a:rPr lang="en-US" sz="1800" spc="-5" dirty="0">
                <a:latin typeface="Caladea"/>
                <a:cs typeface="Caladea"/>
              </a:rPr>
              <a:t>or from </a:t>
            </a:r>
            <a:r>
              <a:rPr lang="en-US" sz="1800" spc="-25" dirty="0">
                <a:latin typeface="Caladea"/>
                <a:cs typeface="Caladea"/>
              </a:rPr>
              <a:t>memory, </a:t>
            </a:r>
            <a:r>
              <a:rPr lang="en-US" sz="1800" dirty="0">
                <a:latin typeface="Caladea"/>
                <a:cs typeface="Caladea"/>
              </a:rPr>
              <a:t>it </a:t>
            </a:r>
            <a:r>
              <a:rPr lang="en-US" sz="1800" spc="-5" dirty="0">
                <a:latin typeface="Caladea"/>
                <a:cs typeface="Caladea"/>
              </a:rPr>
              <a:t>sends  the </a:t>
            </a:r>
            <a:r>
              <a:rPr lang="en-US" sz="1800" dirty="0">
                <a:latin typeface="Caladea"/>
                <a:cs typeface="Caladea"/>
              </a:rPr>
              <a:t>DMA </a:t>
            </a:r>
            <a:r>
              <a:rPr lang="en-US" sz="1800" spc="-5" dirty="0">
                <a:latin typeface="Caladea"/>
                <a:cs typeface="Caladea"/>
              </a:rPr>
              <a:t>request </a:t>
            </a:r>
            <a:r>
              <a:rPr lang="en-US" sz="1800" spc="-15" dirty="0">
                <a:latin typeface="Caladea"/>
                <a:cs typeface="Caladea"/>
              </a:rPr>
              <a:t>(</a:t>
            </a:r>
            <a:r>
              <a:rPr lang="en-US" sz="1800" b="1" spc="-15" dirty="0">
                <a:latin typeface="Caladea"/>
                <a:cs typeface="Caladea"/>
              </a:rPr>
              <a:t>DRQ</a:t>
            </a:r>
            <a:r>
              <a:rPr lang="en-US" sz="1800" spc="-15" dirty="0">
                <a:latin typeface="Caladea"/>
                <a:cs typeface="Caladea"/>
              </a:rPr>
              <a:t>) </a:t>
            </a:r>
            <a:r>
              <a:rPr lang="en-US" sz="1800" dirty="0">
                <a:latin typeface="Caladea"/>
                <a:cs typeface="Caladea"/>
              </a:rPr>
              <a:t>to </a:t>
            </a:r>
            <a:r>
              <a:rPr lang="en-US" sz="1800" spc="-5" dirty="0">
                <a:latin typeface="Caladea"/>
                <a:cs typeface="Caladea"/>
              </a:rPr>
              <a:t>the DMA </a:t>
            </a:r>
            <a:r>
              <a:rPr lang="en-US" sz="1800" spc="-25" dirty="0">
                <a:latin typeface="Caladea"/>
                <a:cs typeface="Caladea"/>
              </a:rPr>
              <a:t>controller. </a:t>
            </a:r>
            <a:r>
              <a:rPr lang="en-US" sz="1800" dirty="0">
                <a:latin typeface="Caladea"/>
                <a:cs typeface="Caladea"/>
              </a:rPr>
              <a:t>DMA </a:t>
            </a:r>
            <a:r>
              <a:rPr lang="en-US" sz="1800" spc="-5" dirty="0">
                <a:latin typeface="Caladea"/>
                <a:cs typeface="Caladea"/>
              </a:rPr>
              <a:t>controller accepts </a:t>
            </a:r>
            <a:r>
              <a:rPr lang="en-US" sz="1800" spc="-10" dirty="0">
                <a:latin typeface="Caladea"/>
                <a:cs typeface="Caladea"/>
              </a:rPr>
              <a:t>this  </a:t>
            </a:r>
            <a:r>
              <a:rPr lang="en-US" sz="1800" spc="-15" dirty="0">
                <a:latin typeface="Caladea"/>
                <a:cs typeface="Caladea"/>
              </a:rPr>
              <a:t>DRQ </a:t>
            </a:r>
            <a:r>
              <a:rPr lang="en-US" sz="1800" dirty="0">
                <a:latin typeface="Caladea"/>
                <a:cs typeface="Caladea"/>
              </a:rPr>
              <a:t>and </a:t>
            </a:r>
            <a:r>
              <a:rPr lang="en-US" sz="1800" spc="-5" dirty="0">
                <a:latin typeface="Caladea"/>
                <a:cs typeface="Caladea"/>
              </a:rPr>
              <a:t>asks the CPU </a:t>
            </a:r>
            <a:r>
              <a:rPr lang="en-US" sz="1800" dirty="0">
                <a:latin typeface="Caladea"/>
                <a:cs typeface="Caladea"/>
              </a:rPr>
              <a:t>to </a:t>
            </a:r>
            <a:r>
              <a:rPr lang="en-US" sz="1800" spc="-5" dirty="0">
                <a:latin typeface="Caladea"/>
                <a:cs typeface="Caladea"/>
              </a:rPr>
              <a:t>hold </a:t>
            </a:r>
            <a:r>
              <a:rPr lang="en-US" sz="1800" spc="-15" dirty="0">
                <a:latin typeface="Caladea"/>
                <a:cs typeface="Caladea"/>
              </a:rPr>
              <a:t>for </a:t>
            </a:r>
            <a:r>
              <a:rPr lang="en-US" sz="1800" dirty="0">
                <a:latin typeface="Caladea"/>
                <a:cs typeface="Caladea"/>
              </a:rPr>
              <a:t>a </a:t>
            </a:r>
            <a:r>
              <a:rPr lang="en-US" sz="1800" spc="-10" dirty="0">
                <a:latin typeface="Caladea"/>
                <a:cs typeface="Caladea"/>
              </a:rPr>
              <a:t>few </a:t>
            </a:r>
            <a:r>
              <a:rPr lang="en-US" sz="1800" spc="-5" dirty="0">
                <a:latin typeface="Caladea"/>
                <a:cs typeface="Caladea"/>
              </a:rPr>
              <a:t>clock </a:t>
            </a:r>
            <a:r>
              <a:rPr lang="en-US" sz="1800" spc="-10" dirty="0">
                <a:latin typeface="Caladea"/>
                <a:cs typeface="Caladea"/>
              </a:rPr>
              <a:t>cycles </a:t>
            </a:r>
            <a:r>
              <a:rPr lang="en-US" sz="1800" spc="-20" dirty="0">
                <a:latin typeface="Caladea"/>
                <a:cs typeface="Caladea"/>
              </a:rPr>
              <a:t>by </a:t>
            </a:r>
            <a:r>
              <a:rPr lang="en-US" sz="1800" spc="-5" dirty="0">
                <a:latin typeface="Caladea"/>
                <a:cs typeface="Caladea"/>
              </a:rPr>
              <a:t>sending </a:t>
            </a:r>
            <a:r>
              <a:rPr lang="en-US" sz="1800" dirty="0">
                <a:latin typeface="Caladea"/>
                <a:cs typeface="Caladea"/>
              </a:rPr>
              <a:t>it </a:t>
            </a:r>
            <a:r>
              <a:rPr lang="en-US" sz="1800" spc="-5" dirty="0">
                <a:latin typeface="Caladea"/>
                <a:cs typeface="Caladea"/>
              </a:rPr>
              <a:t>the </a:t>
            </a:r>
            <a:r>
              <a:rPr lang="en-US" sz="1800" spc="-10" dirty="0">
                <a:latin typeface="Caladea"/>
                <a:cs typeface="Caladea"/>
              </a:rPr>
              <a:t>Hold  request</a:t>
            </a:r>
            <a:r>
              <a:rPr lang="en-US" sz="1800" spc="15" dirty="0">
                <a:latin typeface="Caladea"/>
                <a:cs typeface="Caladea"/>
              </a:rPr>
              <a:t> </a:t>
            </a:r>
            <a:r>
              <a:rPr lang="en-US" sz="1800" spc="-5" dirty="0">
                <a:latin typeface="Caladea"/>
                <a:cs typeface="Caladea"/>
              </a:rPr>
              <a:t>(</a:t>
            </a:r>
            <a:r>
              <a:rPr lang="en-US" sz="1800" b="1" spc="-5" dirty="0">
                <a:latin typeface="Caladea"/>
                <a:cs typeface="Caladea"/>
              </a:rPr>
              <a:t>HLD</a:t>
            </a:r>
            <a:r>
              <a:rPr lang="en-US" sz="1800" spc="-5" dirty="0">
                <a:latin typeface="Caladea"/>
                <a:cs typeface="Caladea"/>
              </a:rPr>
              <a:t>).</a:t>
            </a:r>
            <a:endParaRPr lang="en-US" sz="1800" dirty="0">
              <a:latin typeface="Caladea"/>
              <a:cs typeface="Caladea"/>
            </a:endParaRPr>
          </a:p>
          <a:p>
            <a:pPr>
              <a:lnSpc>
                <a:spcPct val="100000"/>
              </a:lnSpc>
              <a:spcBef>
                <a:spcPts val="50"/>
              </a:spcBef>
              <a:buFont typeface="Arial"/>
              <a:buChar char="•"/>
            </a:pPr>
            <a:endParaRPr lang="en-US" sz="1800" dirty="0">
              <a:latin typeface="Caladea"/>
              <a:cs typeface="Caladea"/>
            </a:endParaRPr>
          </a:p>
          <a:p>
            <a:pPr marL="50800" marR="44450" algn="just">
              <a:lnSpc>
                <a:spcPct val="100000"/>
              </a:lnSpc>
              <a:buSzPct val="94444"/>
              <a:buFont typeface="Arial"/>
              <a:buChar char="•"/>
              <a:tabLst>
                <a:tab pos="132080" algn="l"/>
              </a:tabLst>
            </a:pPr>
            <a:r>
              <a:rPr lang="en-US" sz="1800" spc="-5" dirty="0">
                <a:latin typeface="Caladea"/>
                <a:cs typeface="Caladea"/>
              </a:rPr>
              <a:t>CPU </a:t>
            </a:r>
            <a:r>
              <a:rPr lang="en-US" sz="1800" spc="-15" dirty="0">
                <a:latin typeface="Caladea"/>
                <a:cs typeface="Caladea"/>
              </a:rPr>
              <a:t>receives </a:t>
            </a:r>
            <a:r>
              <a:rPr lang="en-US" sz="1800" spc="5" dirty="0">
                <a:latin typeface="Caladea"/>
                <a:cs typeface="Caladea"/>
              </a:rPr>
              <a:t>the </a:t>
            </a:r>
            <a:r>
              <a:rPr lang="en-US" sz="1800" spc="-5" dirty="0">
                <a:latin typeface="Caladea"/>
                <a:cs typeface="Caladea"/>
              </a:rPr>
              <a:t>Hold request (HLD) from DMA controller </a:t>
            </a:r>
            <a:r>
              <a:rPr lang="en-US" sz="1800" dirty="0">
                <a:latin typeface="Caladea"/>
                <a:cs typeface="Caladea"/>
              </a:rPr>
              <a:t>and </a:t>
            </a:r>
            <a:r>
              <a:rPr lang="en-US" sz="1800" spc="-5" dirty="0">
                <a:latin typeface="Caladea"/>
                <a:cs typeface="Caladea"/>
              </a:rPr>
              <a:t>relinquishes  the bus and </a:t>
            </a:r>
            <a:r>
              <a:rPr lang="en-US" sz="1800" spc="-10" dirty="0">
                <a:latin typeface="Caladea"/>
                <a:cs typeface="Caladea"/>
              </a:rPr>
              <a:t>sends </a:t>
            </a:r>
            <a:r>
              <a:rPr lang="en-US" sz="1800" spc="-5" dirty="0">
                <a:latin typeface="Caladea"/>
                <a:cs typeface="Caladea"/>
              </a:rPr>
              <a:t>the Hold acknowledgement </a:t>
            </a:r>
            <a:r>
              <a:rPr lang="en-US" sz="1800" spc="-15" dirty="0">
                <a:latin typeface="Caladea"/>
                <a:cs typeface="Caladea"/>
              </a:rPr>
              <a:t>(</a:t>
            </a:r>
            <a:r>
              <a:rPr lang="en-US" sz="1800" b="1" spc="-15" dirty="0">
                <a:latin typeface="Caladea"/>
                <a:cs typeface="Caladea"/>
              </a:rPr>
              <a:t>HLDA</a:t>
            </a:r>
            <a:r>
              <a:rPr lang="en-US" sz="1800" spc="-15" dirty="0">
                <a:latin typeface="Caladea"/>
                <a:cs typeface="Caladea"/>
              </a:rPr>
              <a:t>) </a:t>
            </a:r>
            <a:r>
              <a:rPr lang="en-US" sz="1800" spc="-10" dirty="0">
                <a:latin typeface="Caladea"/>
                <a:cs typeface="Caladea"/>
              </a:rPr>
              <a:t>to </a:t>
            </a:r>
            <a:r>
              <a:rPr lang="en-US" sz="1800" spc="-5" dirty="0">
                <a:latin typeface="Caladea"/>
                <a:cs typeface="Caladea"/>
              </a:rPr>
              <a:t>DMA</a:t>
            </a:r>
            <a:r>
              <a:rPr lang="en-US" sz="1800" spc="55" dirty="0">
                <a:latin typeface="Caladea"/>
                <a:cs typeface="Caladea"/>
              </a:rPr>
              <a:t> </a:t>
            </a:r>
            <a:r>
              <a:rPr lang="en-US" sz="1800" spc="-20" dirty="0">
                <a:latin typeface="Caladea"/>
                <a:cs typeface="Caladea"/>
              </a:rPr>
              <a:t>controller.</a:t>
            </a:r>
            <a:endParaRPr lang="en-US" sz="1800" dirty="0">
              <a:latin typeface="Caladea"/>
              <a:cs typeface="Caladea"/>
            </a:endParaRPr>
          </a:p>
          <a:p>
            <a:pPr>
              <a:lnSpc>
                <a:spcPct val="100000"/>
              </a:lnSpc>
              <a:spcBef>
                <a:spcPts val="50"/>
              </a:spcBef>
              <a:buFont typeface="Arial"/>
              <a:buChar char="•"/>
            </a:pPr>
            <a:endParaRPr lang="en-US" sz="1800" dirty="0">
              <a:latin typeface="Caladea"/>
              <a:cs typeface="Caladea"/>
            </a:endParaRPr>
          </a:p>
          <a:p>
            <a:pPr marL="50800" marR="41275" algn="just">
              <a:lnSpc>
                <a:spcPct val="100000"/>
              </a:lnSpc>
              <a:spcBef>
                <a:spcPts val="5"/>
              </a:spcBef>
              <a:buSzPct val="94444"/>
              <a:buFont typeface="Arial"/>
              <a:buChar char="•"/>
              <a:tabLst>
                <a:tab pos="132080" algn="l"/>
              </a:tabLst>
            </a:pPr>
            <a:r>
              <a:rPr lang="en-US" sz="1800" spc="-5" dirty="0">
                <a:latin typeface="Caladea"/>
                <a:cs typeface="Caladea"/>
              </a:rPr>
              <a:t>After </a:t>
            </a:r>
            <a:r>
              <a:rPr lang="en-US" sz="1800" spc="-10" dirty="0">
                <a:latin typeface="Caladea"/>
                <a:cs typeface="Caladea"/>
              </a:rPr>
              <a:t>receiving </a:t>
            </a:r>
            <a:r>
              <a:rPr lang="en-US" sz="1800" spc="-5" dirty="0">
                <a:latin typeface="Caladea"/>
                <a:cs typeface="Caladea"/>
              </a:rPr>
              <a:t>the </a:t>
            </a:r>
            <a:r>
              <a:rPr lang="en-US" sz="1800" spc="-10" dirty="0">
                <a:latin typeface="Caladea"/>
                <a:cs typeface="Caladea"/>
              </a:rPr>
              <a:t>Hold acknowledgement </a:t>
            </a:r>
            <a:r>
              <a:rPr lang="en-US" sz="1800" spc="-15" dirty="0">
                <a:latin typeface="Caladea"/>
                <a:cs typeface="Caladea"/>
              </a:rPr>
              <a:t>(HLDA), </a:t>
            </a:r>
            <a:r>
              <a:rPr lang="en-US" sz="1800" spc="-5" dirty="0">
                <a:latin typeface="Caladea"/>
                <a:cs typeface="Caladea"/>
              </a:rPr>
              <a:t>DMA </a:t>
            </a:r>
            <a:r>
              <a:rPr lang="en-US" sz="1800" spc="-10" dirty="0">
                <a:latin typeface="Caladea"/>
                <a:cs typeface="Caladea"/>
              </a:rPr>
              <a:t>controller  acknowledges </a:t>
            </a:r>
            <a:r>
              <a:rPr lang="en-US" sz="1800" dirty="0">
                <a:latin typeface="Caladea"/>
                <a:cs typeface="Caladea"/>
              </a:rPr>
              <a:t>I/O </a:t>
            </a:r>
            <a:r>
              <a:rPr lang="en-US" sz="1800" spc="-5" dirty="0">
                <a:latin typeface="Caladea"/>
                <a:cs typeface="Caladea"/>
              </a:rPr>
              <a:t>device </a:t>
            </a:r>
            <a:r>
              <a:rPr lang="en-US" sz="1800" b="1" spc="-20" dirty="0">
                <a:latin typeface="Caladea"/>
                <a:cs typeface="Caladea"/>
              </a:rPr>
              <a:t>(DACK) </a:t>
            </a:r>
            <a:r>
              <a:rPr lang="en-US" sz="1800" spc="-5" dirty="0">
                <a:latin typeface="Caladea"/>
                <a:cs typeface="Caladea"/>
              </a:rPr>
              <a:t>that the </a:t>
            </a:r>
            <a:r>
              <a:rPr lang="en-US" sz="1800" dirty="0">
                <a:latin typeface="Caladea"/>
                <a:cs typeface="Caladea"/>
              </a:rPr>
              <a:t>data </a:t>
            </a:r>
            <a:r>
              <a:rPr lang="en-US" sz="1800" spc="-10" dirty="0">
                <a:latin typeface="Caladea"/>
                <a:cs typeface="Caladea"/>
              </a:rPr>
              <a:t>transfer </a:t>
            </a:r>
            <a:r>
              <a:rPr lang="en-US" sz="1800" spc="-5" dirty="0">
                <a:latin typeface="Caladea"/>
                <a:cs typeface="Caladea"/>
              </a:rPr>
              <a:t>can </a:t>
            </a:r>
            <a:r>
              <a:rPr lang="en-US" sz="1800" spc="10" dirty="0">
                <a:latin typeface="Caladea"/>
                <a:cs typeface="Caladea"/>
              </a:rPr>
              <a:t>be </a:t>
            </a:r>
            <a:r>
              <a:rPr lang="en-US" sz="1800" spc="-10" dirty="0">
                <a:latin typeface="Caladea"/>
                <a:cs typeface="Caladea"/>
              </a:rPr>
              <a:t>performed </a:t>
            </a:r>
            <a:r>
              <a:rPr lang="en-US" sz="1800" dirty="0">
                <a:latin typeface="Caladea"/>
                <a:cs typeface="Caladea"/>
              </a:rPr>
              <a:t>and  </a:t>
            </a:r>
            <a:r>
              <a:rPr lang="en-US" sz="1800" spc="-5" dirty="0">
                <a:latin typeface="Caladea"/>
                <a:cs typeface="Caladea"/>
              </a:rPr>
              <a:t>DMA controller </a:t>
            </a:r>
            <a:r>
              <a:rPr lang="en-US" sz="1800" spc="-10" dirty="0">
                <a:latin typeface="Caladea"/>
                <a:cs typeface="Caladea"/>
              </a:rPr>
              <a:t>takes </a:t>
            </a:r>
            <a:r>
              <a:rPr lang="en-US" sz="1800" spc="-5" dirty="0">
                <a:latin typeface="Caladea"/>
                <a:cs typeface="Caladea"/>
              </a:rPr>
              <a:t>the charge of the </a:t>
            </a:r>
            <a:r>
              <a:rPr lang="en-US" sz="1800" spc="-10" dirty="0">
                <a:latin typeface="Caladea"/>
                <a:cs typeface="Caladea"/>
              </a:rPr>
              <a:t>system </a:t>
            </a:r>
            <a:r>
              <a:rPr lang="en-US" sz="1800" spc="-5" dirty="0">
                <a:latin typeface="Caladea"/>
                <a:cs typeface="Caladea"/>
              </a:rPr>
              <a:t>bus </a:t>
            </a:r>
            <a:r>
              <a:rPr lang="en-US" sz="1800" dirty="0">
                <a:latin typeface="Caladea"/>
                <a:cs typeface="Caladea"/>
              </a:rPr>
              <a:t>and </a:t>
            </a:r>
            <a:r>
              <a:rPr lang="en-US" sz="1800" spc="-10" dirty="0">
                <a:latin typeface="Caladea"/>
                <a:cs typeface="Caladea"/>
              </a:rPr>
              <a:t>transfers </a:t>
            </a:r>
            <a:r>
              <a:rPr lang="en-US" sz="1800" dirty="0">
                <a:latin typeface="Caladea"/>
                <a:cs typeface="Caladea"/>
              </a:rPr>
              <a:t>the </a:t>
            </a:r>
            <a:r>
              <a:rPr lang="en-US" sz="1800" spc="-5" dirty="0">
                <a:latin typeface="Caladea"/>
                <a:cs typeface="Caladea"/>
              </a:rPr>
              <a:t>data </a:t>
            </a:r>
            <a:r>
              <a:rPr lang="en-US" sz="1800" spc="-10" dirty="0">
                <a:latin typeface="Caladea"/>
                <a:cs typeface="Caladea"/>
              </a:rPr>
              <a:t>to </a:t>
            </a:r>
            <a:r>
              <a:rPr lang="en-US" sz="1800" spc="-5" dirty="0">
                <a:latin typeface="Caladea"/>
                <a:cs typeface="Caladea"/>
              </a:rPr>
              <a:t>or  </a:t>
            </a:r>
            <a:r>
              <a:rPr lang="en-US" sz="1800" spc="-10" dirty="0">
                <a:latin typeface="Caladea"/>
                <a:cs typeface="Caladea"/>
              </a:rPr>
              <a:t>from</a:t>
            </a:r>
            <a:r>
              <a:rPr lang="en-US" sz="1800" spc="5" dirty="0">
                <a:latin typeface="Caladea"/>
                <a:cs typeface="Caladea"/>
              </a:rPr>
              <a:t> </a:t>
            </a:r>
            <a:r>
              <a:rPr lang="en-US" sz="1800" spc="-25" dirty="0">
                <a:latin typeface="Caladea"/>
                <a:cs typeface="Caladea"/>
              </a:rPr>
              <a:t>memory.</a:t>
            </a:r>
            <a:endParaRPr lang="en-US" sz="1800" dirty="0">
              <a:latin typeface="Caladea"/>
              <a:cs typeface="Caladea"/>
            </a:endParaRPr>
          </a:p>
        </p:txBody>
      </p:sp>
      <p:sp>
        <p:nvSpPr>
          <p:cNvPr id="5" name="Footer Placeholder 4">
            <a:extLst>
              <a:ext uri="{FF2B5EF4-FFF2-40B4-BE49-F238E27FC236}">
                <a16:creationId xmlns:a16="http://schemas.microsoft.com/office/drawing/2014/main" id="{E971C91F-7A27-4536-9DE3-1C5B481F3C6F}"/>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15515469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DMA Controller in Computer Architecture, Advantages and Disadvantages">
            <a:extLst>
              <a:ext uri="{FF2B5EF4-FFF2-40B4-BE49-F238E27FC236}">
                <a16:creationId xmlns:a16="http://schemas.microsoft.com/office/drawing/2014/main" id="{58DBDCCE-A257-405D-9608-8C98C08480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9973" y="1003437"/>
            <a:ext cx="7312054" cy="485112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42C480C9-3BA7-4952-B76C-CCC11BCC0137}"/>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28856140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933D7B-1319-5393-F96F-188D5A4081FD}"/>
              </a:ext>
            </a:extLst>
          </p:cNvPr>
          <p:cNvSpPr>
            <a:spLocks noGrp="1"/>
          </p:cNvSpPr>
          <p:nvPr>
            <p:ph idx="1"/>
          </p:nvPr>
        </p:nvSpPr>
        <p:spPr>
          <a:xfrm>
            <a:off x="775252" y="844163"/>
            <a:ext cx="10058400" cy="3849624"/>
          </a:xfrm>
        </p:spPr>
        <p:txBody>
          <a:bodyPr>
            <a:normAutofit fontScale="92500" lnSpcReduction="10000"/>
          </a:bodyPr>
          <a:lstStyle/>
          <a:p>
            <a:r>
              <a:rPr lang="en-US" dirty="0"/>
              <a:t>Draw and explain the architecture of a hardwired control unit.</a:t>
            </a:r>
          </a:p>
          <a:p>
            <a:r>
              <a:rPr lang="en-US" dirty="0"/>
              <a:t>Draw and explain the architecture of a micro programmed control unit.</a:t>
            </a:r>
          </a:p>
          <a:p>
            <a:r>
              <a:rPr lang="en-US" dirty="0"/>
              <a:t>State peripherals.  Explain the jobs of a I/O interface.  Compare isolated I/O and memory mapped I/O. Describe the term ‘strobe’, ‘handshaking’ in asynchronous   data transfer.                                             </a:t>
            </a:r>
          </a:p>
          <a:p>
            <a:r>
              <a:rPr lang="en-US" dirty="0"/>
              <a:t>Describe the different modes of data transfer. In a memory system: cache access time is of 50 </a:t>
            </a:r>
            <a:r>
              <a:rPr lang="en-US" dirty="0" err="1"/>
              <a:t>nsec</a:t>
            </a:r>
            <a:r>
              <a:rPr lang="en-US" dirty="0"/>
              <a:t>, main memory access time is of 500nsec, hit ratio of 0.9. Calculate average access time.                                                                </a:t>
            </a:r>
          </a:p>
          <a:p>
            <a:r>
              <a:rPr lang="en-US" dirty="0"/>
              <a:t>Rewrite why RISC architecture has lesser CPI than CISC. Explain how  RISC architecture does overcome Von Neumann Bottleneck.  Analyze why CISC architecture is complex than RISC.</a:t>
            </a:r>
          </a:p>
          <a:p>
            <a:r>
              <a:rPr lang="en-US" dirty="0"/>
              <a:t>Explain how CISC computer uses more instructions in their instruction set. State how  CISC architecture does overcome Von Neumann Bottleneck. </a:t>
            </a:r>
          </a:p>
          <a:p>
            <a:r>
              <a:rPr lang="en-US" dirty="0"/>
              <a:t>Differentiate between polled IO, Interrupt initiated IO and DMA. Classify the advantages of IO controller. </a:t>
            </a:r>
          </a:p>
          <a:p>
            <a:r>
              <a:rPr lang="en-US" dirty="0" err="1"/>
              <a:t>Summerize</a:t>
            </a:r>
            <a:r>
              <a:rPr lang="en-US" dirty="0"/>
              <a:t> the tasks of DMA controller. Point out the tasks of IO interfaces. Differentiate between peripherals and main computer system.</a:t>
            </a:r>
          </a:p>
          <a:p>
            <a:endParaRPr lang="en-IN" dirty="0"/>
          </a:p>
        </p:txBody>
      </p:sp>
      <p:sp>
        <p:nvSpPr>
          <p:cNvPr id="4" name="Footer Placeholder 3">
            <a:extLst>
              <a:ext uri="{FF2B5EF4-FFF2-40B4-BE49-F238E27FC236}">
                <a16:creationId xmlns:a16="http://schemas.microsoft.com/office/drawing/2014/main" id="{46DF2B11-BF43-B855-0053-6058D1C3C608}"/>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2181061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54A134-62C4-4A6A-A293-0F5BA07AAE00}"/>
              </a:ext>
            </a:extLst>
          </p:cNvPr>
          <p:cNvSpPr>
            <a:spLocks noGrp="1"/>
          </p:cNvSpPr>
          <p:nvPr>
            <p:ph type="title"/>
          </p:nvPr>
        </p:nvSpPr>
        <p:spPr>
          <a:xfrm>
            <a:off x="838200" y="365125"/>
            <a:ext cx="5602357" cy="1325563"/>
          </a:xfrm>
        </p:spPr>
        <p:txBody>
          <a:bodyPr>
            <a:normAutofit/>
          </a:bodyPr>
          <a:lstStyle/>
          <a:p>
            <a:r>
              <a:rPr lang="en-US" sz="2800" dirty="0"/>
              <a:t>Control Unit Design Methods</a:t>
            </a:r>
            <a:endParaRPr lang="en-IN" sz="2800" dirty="0"/>
          </a:p>
        </p:txBody>
      </p:sp>
      <p:sp>
        <p:nvSpPr>
          <p:cNvPr id="5" name="Content Placeholder 2">
            <a:extLst>
              <a:ext uri="{FF2B5EF4-FFF2-40B4-BE49-F238E27FC236}">
                <a16:creationId xmlns:a16="http://schemas.microsoft.com/office/drawing/2014/main" id="{DCD1FF9C-5679-4EFF-8023-75EF549255F6}"/>
              </a:ext>
            </a:extLst>
          </p:cNvPr>
          <p:cNvSpPr>
            <a:spLocks noGrp="1"/>
          </p:cNvSpPr>
          <p:nvPr>
            <p:ph idx="1"/>
          </p:nvPr>
        </p:nvSpPr>
        <p:spPr>
          <a:xfrm>
            <a:off x="665921" y="1507573"/>
            <a:ext cx="10515600" cy="4351338"/>
          </a:xfrm>
        </p:spPr>
        <p:txBody>
          <a:bodyPr>
            <a:normAutofit/>
          </a:bodyPr>
          <a:lstStyle/>
          <a:p>
            <a:pPr algn="just"/>
            <a:r>
              <a:rPr lang="en-US" sz="2400" dirty="0"/>
              <a:t>Two major types of control organization –</a:t>
            </a:r>
          </a:p>
          <a:p>
            <a:pPr lvl="1" algn="just"/>
            <a:r>
              <a:rPr lang="en-US" sz="2000" dirty="0"/>
              <a:t>Hardwired control</a:t>
            </a:r>
          </a:p>
          <a:p>
            <a:pPr lvl="1" algn="just"/>
            <a:r>
              <a:rPr lang="en-US" sz="2000" dirty="0"/>
              <a:t>Microprogrammed control</a:t>
            </a:r>
          </a:p>
          <a:p>
            <a:pPr lvl="1" algn="just"/>
            <a:endParaRPr lang="en-US" sz="2000" dirty="0"/>
          </a:p>
          <a:p>
            <a:pPr algn="just"/>
            <a:r>
              <a:rPr lang="en-US" sz="2400" dirty="0"/>
              <a:t>Factors to consider</a:t>
            </a:r>
          </a:p>
          <a:p>
            <a:pPr lvl="1" algn="just"/>
            <a:r>
              <a:rPr lang="en-US" sz="2000" dirty="0"/>
              <a:t>Cost effectiveness</a:t>
            </a:r>
          </a:p>
          <a:p>
            <a:pPr lvl="1" algn="just"/>
            <a:r>
              <a:rPr lang="en-US" sz="2000" dirty="0"/>
              <a:t>Efficiency</a:t>
            </a:r>
          </a:p>
        </p:txBody>
      </p:sp>
      <p:pic>
        <p:nvPicPr>
          <p:cNvPr id="4098" name="Picture 2" descr="Computer Organization | Hardwired v/s Micro-programmed Control Unit -  GeeksforGeeks">
            <a:extLst>
              <a:ext uri="{FF2B5EF4-FFF2-40B4-BE49-F238E27FC236}">
                <a16:creationId xmlns:a16="http://schemas.microsoft.com/office/drawing/2014/main" id="{0637EA5C-DCE4-4368-AA64-FCFC7BF6AA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7774" y="2107097"/>
            <a:ext cx="6997147" cy="4045778"/>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EE256754-C38C-4097-B522-D1B770C7BA4A}"/>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37819422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784AB4-715C-421A-A49A-B27D93968489}"/>
              </a:ext>
            </a:extLst>
          </p:cNvPr>
          <p:cNvSpPr/>
          <p:nvPr/>
        </p:nvSpPr>
        <p:spPr>
          <a:xfrm>
            <a:off x="4285251" y="2967335"/>
            <a:ext cx="362150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a:t>
            </a:r>
          </a:p>
        </p:txBody>
      </p:sp>
      <p:sp>
        <p:nvSpPr>
          <p:cNvPr id="5" name="Footer Placeholder 4">
            <a:extLst>
              <a:ext uri="{FF2B5EF4-FFF2-40B4-BE49-F238E27FC236}">
                <a16:creationId xmlns:a16="http://schemas.microsoft.com/office/drawing/2014/main" id="{DEFE0CC3-92A9-45A1-A8B1-8AA2005D7634}"/>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1493967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C95FFE8-0C2D-464A-9B3D-E434CE5866A8}"/>
              </a:ext>
            </a:extLst>
          </p:cNvPr>
          <p:cNvSpPr>
            <a:spLocks noGrp="1"/>
          </p:cNvSpPr>
          <p:nvPr>
            <p:ph type="title"/>
          </p:nvPr>
        </p:nvSpPr>
        <p:spPr>
          <a:xfrm>
            <a:off x="838200" y="365125"/>
            <a:ext cx="10515600" cy="1325563"/>
          </a:xfrm>
        </p:spPr>
        <p:txBody>
          <a:bodyPr>
            <a:normAutofit/>
          </a:bodyPr>
          <a:lstStyle/>
          <a:p>
            <a:r>
              <a:rPr lang="en-US" sz="3200" b="1" dirty="0"/>
              <a:t>Hardwired Control Unit</a:t>
            </a:r>
            <a:endParaRPr lang="en-IN" sz="3200" b="1" dirty="0"/>
          </a:p>
        </p:txBody>
      </p:sp>
      <p:sp>
        <p:nvSpPr>
          <p:cNvPr id="5" name="Content Placeholder 2">
            <a:extLst>
              <a:ext uri="{FF2B5EF4-FFF2-40B4-BE49-F238E27FC236}">
                <a16:creationId xmlns:a16="http://schemas.microsoft.com/office/drawing/2014/main" id="{6F921EFB-9A67-434E-9538-347E250CF273}"/>
              </a:ext>
            </a:extLst>
          </p:cNvPr>
          <p:cNvSpPr>
            <a:spLocks noGrp="1"/>
          </p:cNvSpPr>
          <p:nvPr>
            <p:ph idx="1"/>
          </p:nvPr>
        </p:nvSpPr>
        <p:spPr>
          <a:xfrm>
            <a:off x="838200" y="2448476"/>
            <a:ext cx="10515600" cy="3210201"/>
          </a:xfrm>
        </p:spPr>
        <p:txBody>
          <a:bodyPr>
            <a:normAutofit/>
          </a:bodyPr>
          <a:lstStyle/>
          <a:p>
            <a:pPr algn="just"/>
            <a:r>
              <a:rPr lang="en-US" sz="2000" b="1" dirty="0"/>
              <a:t>Hardwired control unit – The control signals are generated by hardwire using conventional sequential logic design techniques.</a:t>
            </a:r>
          </a:p>
          <a:p>
            <a:pPr lvl="1" algn="just"/>
            <a:r>
              <a:rPr lang="en-US" sz="1800" b="1" dirty="0"/>
              <a:t>Control logic is implemented with logic gates, flip-flops, decoders etc.</a:t>
            </a:r>
            <a:endParaRPr lang="en-IN" sz="1800" b="1" dirty="0"/>
          </a:p>
          <a:p>
            <a:pPr lvl="1" algn="just"/>
            <a:endParaRPr lang="en-IN" sz="1800" b="1" dirty="0"/>
          </a:p>
          <a:p>
            <a:pPr algn="just"/>
            <a:r>
              <a:rPr lang="en-US" sz="2000" b="1" dirty="0"/>
              <a:t>Efficient – can be optimized to operate fast</a:t>
            </a:r>
          </a:p>
          <a:p>
            <a:pPr algn="just"/>
            <a:r>
              <a:rPr lang="en-US" sz="2000" b="1" dirty="0"/>
              <a:t>Design change is costly - requires changes in the hardwire components and wiring</a:t>
            </a:r>
          </a:p>
        </p:txBody>
      </p:sp>
      <p:sp>
        <p:nvSpPr>
          <p:cNvPr id="2" name="Footer Placeholder 1">
            <a:extLst>
              <a:ext uri="{FF2B5EF4-FFF2-40B4-BE49-F238E27FC236}">
                <a16:creationId xmlns:a16="http://schemas.microsoft.com/office/drawing/2014/main" id="{CA5C75AB-58D7-4894-AC59-666F72A4C8A8}"/>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32594241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{B7D7F14D-844E-496A-869A-E8953ECD176B}tf78438558_win32</Template>
  <TotalTime>169</TotalTime>
  <Words>4559</Words>
  <Application>Microsoft Office PowerPoint</Application>
  <PresentationFormat>Widescreen</PresentationFormat>
  <Paragraphs>459</Paragraphs>
  <Slides>80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80</vt:i4>
      </vt:variant>
    </vt:vector>
  </HeadingPairs>
  <TitlesOfParts>
    <vt:vector size="93" baseType="lpstr">
      <vt:lpstr>Arial</vt:lpstr>
      <vt:lpstr>Arial</vt:lpstr>
      <vt:lpstr>Bookman Old Style</vt:lpstr>
      <vt:lpstr>Caladea</vt:lpstr>
      <vt:lpstr>Calibri</vt:lpstr>
      <vt:lpstr>Cambria</vt:lpstr>
      <vt:lpstr>Century Gothic</vt:lpstr>
      <vt:lpstr>Garamond</vt:lpstr>
      <vt:lpstr>inter-bold</vt:lpstr>
      <vt:lpstr>inter-regular</vt:lpstr>
      <vt:lpstr>Times New Roman</vt:lpstr>
      <vt:lpstr>urw-din</vt:lpstr>
      <vt:lpstr>SavonVTI</vt:lpstr>
      <vt:lpstr>Control Unit Design  Module 4 </vt:lpstr>
      <vt:lpstr>Sample questions on last slide</vt:lpstr>
      <vt:lpstr>PowerPoint Presentation</vt:lpstr>
      <vt:lpstr>PowerPoint Presentation</vt:lpstr>
      <vt:lpstr>PowerPoint Presentation</vt:lpstr>
      <vt:lpstr>PowerPoint Presentation</vt:lpstr>
      <vt:lpstr>PowerPoint Presentation</vt:lpstr>
      <vt:lpstr>Control Unit Design Methods</vt:lpstr>
      <vt:lpstr>Hardwired Control Unit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Microprogrammed Control Unit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Structure of a micro-instruction</vt:lpstr>
      <vt:lpstr>Microprogrammed Control Unit Architecture</vt:lpstr>
      <vt:lpstr>Methods of Microprogramming</vt:lpstr>
      <vt:lpstr>Horizontal Micro-programming</vt:lpstr>
      <vt:lpstr>Vertical micro-programming</vt:lpstr>
      <vt:lpstr>PowerPoint Presentation</vt:lpstr>
      <vt:lpstr>Problem on Micro-instruction</vt:lpstr>
      <vt:lpstr>Emulator program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I/O Driver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Synchronous data transfer </vt:lpstr>
      <vt:lpstr>PowerPoint Presentation</vt:lpstr>
      <vt:lpstr>PowerPoint Presentation</vt:lpstr>
      <vt:lpstr>PowerPoint Presentation</vt:lpstr>
      <vt:lpstr>Strobe Control Method</vt:lpstr>
      <vt:lpstr>Strobe Control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Unit Design  Module 4 </dc:title>
  <dc:creator>nil.the.great@gmail.com</dc:creator>
  <cp:lastModifiedBy>nil.the.great@gmail.com</cp:lastModifiedBy>
  <cp:revision>5</cp:revision>
  <dcterms:created xsi:type="dcterms:W3CDTF">2022-03-30T06:38:47Z</dcterms:created>
  <dcterms:modified xsi:type="dcterms:W3CDTF">2022-05-02T03:48:38Z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