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317" r:id="rId3"/>
    <p:sldId id="314" r:id="rId4"/>
    <p:sldId id="280" r:id="rId5"/>
    <p:sldId id="258" r:id="rId6"/>
    <p:sldId id="284" r:id="rId7"/>
    <p:sldId id="285" r:id="rId8"/>
    <p:sldId id="296" r:id="rId9"/>
    <p:sldId id="268" r:id="rId10"/>
    <p:sldId id="298" r:id="rId11"/>
    <p:sldId id="299" r:id="rId12"/>
    <p:sldId id="300" r:id="rId13"/>
    <p:sldId id="283" r:id="rId14"/>
    <p:sldId id="311" r:id="rId15"/>
    <p:sldId id="301" r:id="rId16"/>
    <p:sldId id="312" r:id="rId17"/>
    <p:sldId id="302" r:id="rId18"/>
    <p:sldId id="315" r:id="rId19"/>
    <p:sldId id="303" r:id="rId20"/>
    <p:sldId id="313" r:id="rId21"/>
    <p:sldId id="316" r:id="rId22"/>
    <p:sldId id="304" r:id="rId23"/>
    <p:sldId id="306" r:id="rId24"/>
    <p:sldId id="305" r:id="rId25"/>
    <p:sldId id="307" r:id="rId26"/>
    <p:sldId id="309" r:id="rId27"/>
    <p:sldId id="310" r:id="rId28"/>
    <p:sldId id="282" r:id="rId29"/>
    <p:sldId id="29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0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4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3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2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3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1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83A34FA-C135-4CCA-B60A-2ABA4C89652E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EC385D-CC4A-4CEC-B7A6-CC3CD170E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3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A4F-1FB1-45BA-B482-8EF718E6C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6</a:t>
            </a:r>
            <a:br>
              <a:rPr lang="en-US" sz="54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sz="54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6C419-937E-4F26-B30B-BBC1A6803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192078" cy="1182757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Nilanjan Byabarta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B14B-FC51-4CF3-9F17-14675EC4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08FA-B9AA-4493-B1FC-7D384184171A}" type="datetime1">
              <a:rPr lang="en-IN" smtClean="0"/>
              <a:t>02-05-2022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140D-5449-470C-A03D-BEF95DCD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Instruction Pipeline Example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96C1-D000-4D96-8A51-80FDB31A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An Example of seven-stage instruction pipeline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CC85-CFAF-4F59-98A9-AB7491DE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280E7-EB36-4B4F-A82F-D7C89C24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43A99-B3B1-42DB-8CD1-8AEAA504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6" y="2542081"/>
            <a:ext cx="8608291" cy="3387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A4A51A-F135-487F-B264-B191633108D8}"/>
              </a:ext>
            </a:extLst>
          </p:cNvPr>
          <p:cNvSpPr txBox="1"/>
          <p:nvPr/>
        </p:nvSpPr>
        <p:spPr>
          <a:xfrm>
            <a:off x="3061856" y="6413698"/>
            <a:ext cx="567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1. 7-stage instruction pipeline [source: Hwang, </a:t>
            </a:r>
            <a:r>
              <a:rPr lang="en-US" sz="1400" dirty="0" err="1">
                <a:latin typeface="Bookman Old Style" panose="02050604050505020204" pitchFamily="18" charset="0"/>
              </a:rPr>
              <a:t>Jotwani</a:t>
            </a:r>
            <a:r>
              <a:rPr lang="en-US" sz="1400" dirty="0">
                <a:latin typeface="Bookman Old Style" panose="02050604050505020204" pitchFamily="18" charset="0"/>
              </a:rPr>
              <a:t>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2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DD13-22D2-4313-B6EF-72A3C5F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Multiple Issue Processors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EA6E-CDF1-4A90-A1E3-9C8FD5F3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Ideally, pipelined execution of an instruction stream in a RISC scalar processor can bring the average CPI (Clock Cycle Per Instruction) down to 1.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But, can we achieve CPI &lt; 1 ?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Techniques invented to get CPI &lt; 1: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Super-pipelining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Superscalar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VLIW (Very Long Instruction Word)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1994-69B1-4AE6-96C4-434127AE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55AE0-D07C-48F0-952D-B3F8DFA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8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9303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Super-pipelined Architecture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16" y="1871369"/>
            <a:ext cx="5562600" cy="419195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Pipeline stages are sub-divided into multiple sub-stages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Thus, number of instructions supported at any given moment increases and so, speed-up factor is improved</a:t>
            </a:r>
          </a:p>
          <a:p>
            <a:r>
              <a:rPr lang="en-IN" sz="1800" dirty="0">
                <a:latin typeface="Bookman Old Style" panose="02050604050505020204" pitchFamily="18" charset="0"/>
              </a:rPr>
              <a:t>Limitations on the number of stages:</a:t>
            </a:r>
          </a:p>
          <a:p>
            <a:pPr lvl="1"/>
            <a:r>
              <a:rPr lang="en-IN" sz="1800" dirty="0">
                <a:latin typeface="Bookman Old Style" panose="02050604050505020204" pitchFamily="18" charset="0"/>
              </a:rPr>
              <a:t>Number of stages cannot increase indefinitely due to practical constraints on costs, control complexity, circuit implementation and packaging limitations.</a:t>
            </a:r>
          </a:p>
          <a:p>
            <a:pPr lvl="1"/>
            <a:r>
              <a:rPr lang="en-IN" sz="1800" dirty="0">
                <a:latin typeface="Bookman Old Style" panose="02050604050505020204" pitchFamily="18" charset="0"/>
              </a:rPr>
              <a:t>Increasing the number of stages over the optimal number of stages would reduce the pipeline’s performance/cost ratio.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12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791D4-288C-4A79-A1FF-7E372C800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16" y="2208604"/>
            <a:ext cx="5679090" cy="2432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8A2F46-4FB7-4930-90A8-707950FA8926}"/>
              </a:ext>
            </a:extLst>
          </p:cNvPr>
          <p:cNvSpPr txBox="1"/>
          <p:nvPr/>
        </p:nvSpPr>
        <p:spPr>
          <a:xfrm>
            <a:off x="6680200" y="5013422"/>
            <a:ext cx="4830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4. Super-pipeline execution [source: T.K Ghosh]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9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DD13-22D2-4313-B6EF-72A3C5F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Superscalar Architecture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EA6E-CDF1-4A90-A1E3-9C8FD5F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1"/>
            <a:ext cx="5257800" cy="33861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Several instructions can be initiated simultaneously and executed independently.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In an m-issue superscalar processor: 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m-instructions can be issued simultaneously per cycle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The instruction decoding and execution units are increased to form </a:t>
            </a:r>
            <a:r>
              <a:rPr lang="en-US" sz="1800" i="1" dirty="0">
                <a:latin typeface="Bookman Old Style" panose="02050604050505020204" pitchFamily="18" charset="0"/>
              </a:rPr>
              <a:t>effectively m pipelines operating concurrently.</a:t>
            </a:r>
            <a:endParaRPr lang="en-US" sz="1800" dirty="0">
              <a:latin typeface="Bookman Old Style" panose="02050604050505020204" pitchFamily="18" charset="0"/>
            </a:endParaRP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At some stages, the functional units may be shared by multiple pipelines. </a:t>
            </a:r>
            <a:endParaRPr lang="en-IN" sz="1800" dirty="0">
              <a:latin typeface="Bookman Old Style" panose="02050604050505020204" pitchFamily="18" charset="0"/>
            </a:endParaRPr>
          </a:p>
          <a:p>
            <a:pPr lvl="1"/>
            <a:endParaRPr lang="en-IN" sz="1800" dirty="0">
              <a:latin typeface="Bookman Old Style" panose="02050604050505020204" pitchFamily="18" charset="0"/>
            </a:endParaRPr>
          </a:p>
          <a:p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1994-69B1-4AE6-96C4-434127AE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55AE0-D07C-48F0-952D-B3F8DFA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3F687-9AB5-4D72-BA48-AF9BBB23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7" y="1605364"/>
            <a:ext cx="5427140" cy="4271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1CAB9D-FC77-4F25-AA48-5434E2DB6057}"/>
              </a:ext>
            </a:extLst>
          </p:cNvPr>
          <p:cNvSpPr txBox="1"/>
          <p:nvPr/>
        </p:nvSpPr>
        <p:spPr>
          <a:xfrm>
            <a:off x="6096000" y="6020094"/>
            <a:ext cx="631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2. Superscalar architecture example [source: Briggs, </a:t>
            </a:r>
            <a:r>
              <a:rPr lang="en-US" sz="1400" dirty="0" err="1">
                <a:latin typeface="Bookman Old Style" panose="02050604050505020204" pitchFamily="18" charset="0"/>
              </a:rPr>
              <a:t>Jotwani</a:t>
            </a:r>
            <a:r>
              <a:rPr lang="en-US" sz="1400" dirty="0">
                <a:latin typeface="Bookman Old Style" panose="02050604050505020204" pitchFamily="18" charset="0"/>
              </a:rPr>
              <a:t>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2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DD13-22D2-4313-B6EF-72A3C5F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Superscalar Architecture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EA6E-CDF1-4A90-A1E3-9C8FD5F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26527" cy="448627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ookman Old Style" panose="02050604050505020204" pitchFamily="18" charset="0"/>
              </a:rPr>
              <a:t>The effective CPI is less than RISC scalar processors as it allows several instructions to be issued and completed per clock cycle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Limitation: Hardware cost and complexity of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1994-69B1-4AE6-96C4-434127AE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55AE0-D07C-48F0-952D-B3F8DFA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92DE0-C596-4589-BAB1-B3FB88A9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55" y="1910556"/>
            <a:ext cx="6212897" cy="3036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62167-3955-4BEA-A394-9A6F98E515E5}"/>
              </a:ext>
            </a:extLst>
          </p:cNvPr>
          <p:cNvSpPr txBox="1"/>
          <p:nvPr/>
        </p:nvSpPr>
        <p:spPr>
          <a:xfrm>
            <a:off x="5651789" y="5190231"/>
            <a:ext cx="631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3. Superscalar processor pipelining [source: Briggs, </a:t>
            </a:r>
            <a:r>
              <a:rPr lang="en-US" sz="1400" dirty="0" err="1">
                <a:latin typeface="Bookman Old Style" panose="02050604050505020204" pitchFamily="18" charset="0"/>
              </a:rPr>
              <a:t>Jotwani</a:t>
            </a:r>
            <a:r>
              <a:rPr lang="en-US" sz="1400" dirty="0">
                <a:latin typeface="Bookman Old Style" panose="02050604050505020204" pitchFamily="18" charset="0"/>
              </a:rPr>
              <a:t>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8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VLIW Processor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161"/>
            <a:ext cx="7049655" cy="435133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operations to be simultaneously executed are synchronized in a single VLIW instruction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VLIW (Very Long Instruction Word) Processor rely on compile time detection of parallelism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VLIW instruction words are hundreds of bits in length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Multiple functional units run concurrently to perform the simultaneously issued operations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No hardware needed for run-time detection of parallelism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Performs well in special purpose computers where program behavior is more predictable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78613E-C6DA-403F-BC3C-B1663FACB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26" y="1308762"/>
            <a:ext cx="4356874" cy="4964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F8E12D-A6CF-4E32-BA12-1634B83B3E5A}"/>
              </a:ext>
            </a:extLst>
          </p:cNvPr>
          <p:cNvSpPr txBox="1"/>
          <p:nvPr/>
        </p:nvSpPr>
        <p:spPr>
          <a:xfrm>
            <a:off x="7389092" y="6185098"/>
            <a:ext cx="435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5. VLIW instruction [source: T. K Ghosh]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7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VLIW Processor – contd.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B6B41-3642-4F48-AD7C-F8F66FB9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42" y="1356442"/>
            <a:ext cx="7586340" cy="4924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0C421E-4245-484A-94AF-7BF2EE1D7DFF}"/>
              </a:ext>
            </a:extLst>
          </p:cNvPr>
          <p:cNvSpPr txBox="1"/>
          <p:nvPr/>
        </p:nvSpPr>
        <p:spPr>
          <a:xfrm>
            <a:off x="2939473" y="6435580"/>
            <a:ext cx="631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6. VLIW processor architecture [source: Briggs, </a:t>
            </a:r>
            <a:r>
              <a:rPr lang="en-US" sz="1400" dirty="0" err="1">
                <a:latin typeface="Bookman Old Style" panose="02050604050505020204" pitchFamily="18" charset="0"/>
              </a:rPr>
              <a:t>Jotwani</a:t>
            </a:r>
            <a:r>
              <a:rPr lang="en-US" sz="1400" dirty="0">
                <a:latin typeface="Bookman Old Style" panose="02050604050505020204" pitchFamily="18" charset="0"/>
              </a:rPr>
              <a:t>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6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ookman Old Style" panose="02050604050505020204" pitchFamily="18" charset="0"/>
              </a:rPr>
              <a:t>Vector Processor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160"/>
            <a:ext cx="10515600" cy="464718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 vector processor is specially designed to perform vector computations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What is a </a:t>
            </a:r>
            <a:r>
              <a:rPr lang="en-US" sz="2400" i="1" dirty="0">
                <a:latin typeface="Bookman Old Style" panose="02050604050505020204" pitchFamily="18" charset="0"/>
              </a:rPr>
              <a:t>vector</a:t>
            </a:r>
            <a:r>
              <a:rPr lang="en-US" sz="2400" dirty="0">
                <a:latin typeface="Bookman Old Style" panose="02050604050505020204" pitchFamily="18" charset="0"/>
              </a:rPr>
              <a:t>?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A vector operand is an ordered set of same type scalar data items, stored in memory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The number of data elements in a vector determines the length of vector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The addressing increment between successive elements is fixed – called vector stride</a:t>
            </a:r>
          </a:p>
          <a:p>
            <a:pPr lvl="1"/>
            <a:r>
              <a:rPr lang="en-IN" dirty="0">
                <a:latin typeface="Bookman Old Style" panose="02050604050505020204" pitchFamily="18" charset="0"/>
              </a:rPr>
              <a:t>To access a vector in memory a vector instruction must specify base address, stride and length.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Vector processing – arithmetic or logical operations on vectors</a:t>
            </a:r>
          </a:p>
          <a:p>
            <a:pPr lvl="1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9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ctional diagram of vector computer ">
            <a:extLst>
              <a:ext uri="{FF2B5EF4-FFF2-40B4-BE49-F238E27FC236}">
                <a16:creationId xmlns:a16="http://schemas.microsoft.com/office/drawing/2014/main" id="{82738EA3-4579-48B1-A429-B65EC1BC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61" y="685800"/>
            <a:ext cx="5715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10A67-4CBD-4B66-8ECE-F295F7A24513}"/>
              </a:ext>
            </a:extLst>
          </p:cNvPr>
          <p:cNvSpPr txBox="1"/>
          <p:nvPr/>
        </p:nvSpPr>
        <p:spPr>
          <a:xfrm>
            <a:off x="7606747" y="1920342"/>
            <a:ext cx="4346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functional units of a vector computer are as follows:</a:t>
            </a:r>
          </a:p>
          <a:p>
            <a:pPr algn="l" fontAlgn="base"/>
            <a:endParaRPr lang="en-I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IPU or instruction processing unit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register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Scalar register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Scalar processor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instruction controller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access controller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Vector processor</a:t>
            </a:r>
          </a:p>
        </p:txBody>
      </p:sp>
    </p:spTree>
    <p:extLst>
      <p:ext uri="{BB962C8B-B14F-4D97-AF65-F5344CB8AC3E}">
        <p14:creationId xmlns:p14="http://schemas.microsoft.com/office/powerpoint/2010/main" val="171420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Vector Instruction Types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39" y="1845686"/>
            <a:ext cx="5434879" cy="4647189"/>
          </a:xfrm>
        </p:spPr>
        <p:txBody>
          <a:bodyPr>
            <a:normAutofit/>
          </a:bodyPr>
          <a:lstStyle/>
          <a:p>
            <a:pPr marL="914400" lvl="1" indent="-457200">
              <a:buAutoNum type="arabicParenBoth"/>
            </a:pPr>
            <a:r>
              <a:rPr lang="en-US" dirty="0">
                <a:latin typeface="Bookman Old Style" panose="02050604050505020204" pitchFamily="18" charset="0"/>
              </a:rPr>
              <a:t>Vector-Vector instruction</a:t>
            </a: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Unary operation: f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: V -&gt; V</a:t>
            </a: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Binary operation: f</a:t>
            </a:r>
            <a:r>
              <a:rPr lang="en-US" baseline="-25000" dirty="0">
                <a:latin typeface="Bookman Old Style" panose="02050604050505020204" pitchFamily="18" charset="0"/>
              </a:rPr>
              <a:t>3</a:t>
            </a:r>
            <a:r>
              <a:rPr lang="en-US" dirty="0">
                <a:latin typeface="Bookman Old Style" panose="02050604050505020204" pitchFamily="18" charset="0"/>
              </a:rPr>
              <a:t>: V x V -&gt; V</a:t>
            </a:r>
          </a:p>
          <a:p>
            <a:pPr marL="91440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914400" lvl="1" indent="-457200">
              <a:buAutoNum type="arabicParenBoth"/>
            </a:pPr>
            <a:r>
              <a:rPr lang="en-US" dirty="0">
                <a:latin typeface="Bookman Old Style" panose="02050604050505020204" pitchFamily="18" charset="0"/>
              </a:rPr>
              <a:t>Vector-Scalar instruction</a:t>
            </a: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Unary operation: f</a:t>
            </a:r>
            <a:r>
              <a:rPr lang="en-US" baseline="-25000" dirty="0">
                <a:latin typeface="Bookman Old Style" panose="02050604050505020204" pitchFamily="18" charset="0"/>
              </a:rPr>
              <a:t>2</a:t>
            </a:r>
            <a:r>
              <a:rPr lang="en-US" dirty="0">
                <a:latin typeface="Bookman Old Style" panose="02050604050505020204" pitchFamily="18" charset="0"/>
              </a:rPr>
              <a:t>: V -&gt; S</a:t>
            </a: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Binary operation: f</a:t>
            </a:r>
            <a:r>
              <a:rPr lang="en-US" baseline="-25000" dirty="0">
                <a:latin typeface="Bookman Old Style" panose="02050604050505020204" pitchFamily="18" charset="0"/>
              </a:rPr>
              <a:t>4</a:t>
            </a:r>
            <a:r>
              <a:rPr lang="en-US" dirty="0">
                <a:latin typeface="Bookman Old Style" panose="02050604050505020204" pitchFamily="18" charset="0"/>
              </a:rPr>
              <a:t>: V x S -&gt; 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74EB1-1767-498F-9A24-E17A2BBA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1543482"/>
            <a:ext cx="6505575" cy="4657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8169C-048D-4952-872C-5AE019F1271F}"/>
              </a:ext>
            </a:extLst>
          </p:cNvPr>
          <p:cNvSpPr txBox="1"/>
          <p:nvPr/>
        </p:nvSpPr>
        <p:spPr>
          <a:xfrm>
            <a:off x="5775036" y="6201207"/>
            <a:ext cx="599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7. Representative vector instructions [source: Hwang, Briggs]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C97B-B971-DF5C-8DD2-71B13187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on last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67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Vector Instruction Types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B89E6-86BD-4E13-972C-7A325044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13" y="2165060"/>
            <a:ext cx="7962900" cy="3192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D14A8B-82B1-4309-81A6-93C865A33B3A}"/>
              </a:ext>
            </a:extLst>
          </p:cNvPr>
          <p:cNvSpPr txBox="1"/>
          <p:nvPr/>
        </p:nvSpPr>
        <p:spPr>
          <a:xfrm>
            <a:off x="2655456" y="5548943"/>
            <a:ext cx="624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8. Examples of special vector operations [source: Hwang, Briggs]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ification of vector processor">
            <a:extLst>
              <a:ext uri="{FF2B5EF4-FFF2-40B4-BE49-F238E27FC236}">
                <a16:creationId xmlns:a16="http://schemas.microsoft.com/office/drawing/2014/main" id="{B60E9E52-641B-49C8-BE26-403AFA99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06" y="1110905"/>
            <a:ext cx="6258939" cy="43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5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Vector Processor Classification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160"/>
            <a:ext cx="10515600" cy="4647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 vector processor is an ensemble of 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vector registers, functional pipelines, processing elements and register counters.</a:t>
            </a:r>
          </a:p>
          <a:p>
            <a:pPr marL="0" indent="0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Vector processors can be classified as: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Memory-to-memory architecture – </a:t>
            </a:r>
            <a:r>
              <a:rPr lang="en-US" sz="2200" dirty="0">
                <a:latin typeface="Bookman Old Style" panose="02050604050505020204" pitchFamily="18" charset="0"/>
              </a:rPr>
              <a:t>source operands, intermediate and final results are retrieved directly from the main memory</a:t>
            </a:r>
          </a:p>
          <a:p>
            <a:pPr lvl="1"/>
            <a:endParaRPr lang="en-US" sz="2200" dirty="0">
              <a:latin typeface="Bookman Old Style" panose="02050604050505020204" pitchFamily="18" charset="0"/>
            </a:endParaRP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Register-to-register architecture – operands and results are retrieved indirectly from the main memory through vector register files and/or scalar registers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Vector Processor Architecture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472ABF-5A96-4116-B7D2-6612F79E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473212"/>
            <a:ext cx="4509655" cy="34379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IPU : Fetches and decodes scalar and vector instructions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Vector Instruction Controller: supervises execution of vector instructions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Vector access controller: fetches vector operands from memory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Vector register: Used to close up the speed gap between memory access and vector processor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9E0B-4AF4-4182-A55C-B0F46285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1807547"/>
            <a:ext cx="5135770" cy="4419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67933-038D-4A34-9A69-F2565C6E7C05}"/>
              </a:ext>
            </a:extLst>
          </p:cNvPr>
          <p:cNvSpPr txBox="1"/>
          <p:nvPr/>
        </p:nvSpPr>
        <p:spPr>
          <a:xfrm>
            <a:off x="5624945" y="6453287"/>
            <a:ext cx="631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9. Vector processor architecture [source: Hwang, Briggs]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6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Vectorizing Compiler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160"/>
            <a:ext cx="10515600" cy="46471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 vectorizing compiler can take a sequential (scalar) program and create a set of vector instructions by converting language constructs like loop, recurrence computation etc.</a:t>
            </a:r>
          </a:p>
          <a:p>
            <a:pPr marL="0" indent="0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The conversion from scalar code to vector code is called vectorization.</a:t>
            </a:r>
          </a:p>
          <a:p>
            <a:pPr marL="0" indent="0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E.g. Vectorization of </a:t>
            </a:r>
            <a:r>
              <a:rPr lang="en-US" sz="2600" dirty="0">
                <a:latin typeface="Bookman Old Style" panose="02050604050505020204" pitchFamily="18" charset="0"/>
              </a:rPr>
              <a:t>For loop in scalar code: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For </a:t>
            </a:r>
            <a:r>
              <a:rPr lang="en-US" sz="2600" dirty="0" err="1">
                <a:latin typeface="Bookman Old Style" panose="02050604050505020204" pitchFamily="18" charset="0"/>
              </a:rPr>
              <a:t>i</a:t>
            </a:r>
            <a:r>
              <a:rPr lang="en-US" sz="2600" dirty="0">
                <a:latin typeface="Bookman Old Style" panose="02050604050505020204" pitchFamily="18" charset="0"/>
              </a:rPr>
              <a:t>=1 to N do A(</a:t>
            </a:r>
            <a:r>
              <a:rPr lang="en-US" sz="2600" dirty="0" err="1">
                <a:latin typeface="Bookman Old Style" panose="02050604050505020204" pitchFamily="18" charset="0"/>
              </a:rPr>
              <a:t>i</a:t>
            </a:r>
            <a:r>
              <a:rPr lang="en-US" sz="2600" dirty="0">
                <a:latin typeface="Bookman Old Style" panose="02050604050505020204" pitchFamily="18" charset="0"/>
              </a:rPr>
              <a:t>) = B(</a:t>
            </a:r>
            <a:r>
              <a:rPr lang="en-US" sz="2600" dirty="0" err="1">
                <a:latin typeface="Bookman Old Style" panose="02050604050505020204" pitchFamily="18" charset="0"/>
              </a:rPr>
              <a:t>i</a:t>
            </a:r>
            <a:r>
              <a:rPr lang="en-US" sz="2600" dirty="0">
                <a:latin typeface="Bookman Old Style" panose="02050604050505020204" pitchFamily="18" charset="0"/>
              </a:rPr>
              <a:t>) * C(</a:t>
            </a:r>
            <a:r>
              <a:rPr lang="en-US" sz="2600" dirty="0" err="1">
                <a:latin typeface="Bookman Old Style" panose="02050604050505020204" pitchFamily="18" charset="0"/>
              </a:rPr>
              <a:t>i</a:t>
            </a:r>
            <a:r>
              <a:rPr lang="en-US" sz="2600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Equivalent Vectorized code: A[1:N] = B[1:N] * C[1:N]</a:t>
            </a:r>
            <a:endParaRPr lang="en-US" dirty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4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SIMD Array Processors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0811"/>
            <a:ext cx="10515600" cy="36656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An array processor is a synchronous array of parallel processors and consists of multiple processing elements (PEs) under the supervision of one control unit (CU).</a:t>
            </a:r>
          </a:p>
          <a:p>
            <a:pPr marL="0" indent="0" algn="just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Can handle single instruction, multiple data (SIMD) streams.</a:t>
            </a:r>
          </a:p>
          <a:p>
            <a:pPr marL="0" indent="0" algn="just">
              <a:buNone/>
            </a:pPr>
            <a:endParaRPr lang="en-IN" sz="20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ookman Old Style" panose="02050604050505020204" pitchFamily="18" charset="0"/>
              </a:rPr>
              <a:t>SIMD machines are especially designed to perform vector computations over large matrices or arrays of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4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809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Architectural Configuration of Array Processor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047"/>
            <a:ext cx="9488054" cy="5814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Bookman Old Style" panose="02050604050505020204" pitchFamily="18" charset="0"/>
              </a:rPr>
              <a:t>Configuration 1: </a:t>
            </a:r>
            <a:r>
              <a:rPr lang="en-US" sz="9600" dirty="0" err="1">
                <a:latin typeface="Bookman Old Style" panose="02050604050505020204" pitchFamily="18" charset="0"/>
              </a:rPr>
              <a:t>Illiac</a:t>
            </a:r>
            <a:r>
              <a:rPr lang="en-US" sz="9600" dirty="0">
                <a:latin typeface="Bookman Old Style" panose="02050604050505020204" pitchFamily="18" charset="0"/>
              </a:rPr>
              <a:t> IV configuration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B32E4-E463-4F0F-9BB8-AF6C43FC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3" y="2120941"/>
            <a:ext cx="7488382" cy="4180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66030-ACE8-403B-9CF8-19B65E925400}"/>
              </a:ext>
            </a:extLst>
          </p:cNvPr>
          <p:cNvSpPr txBox="1"/>
          <p:nvPr/>
        </p:nvSpPr>
        <p:spPr>
          <a:xfrm>
            <a:off x="3666837" y="6444709"/>
            <a:ext cx="631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10. </a:t>
            </a:r>
            <a:r>
              <a:rPr lang="en-US" sz="1400" dirty="0" err="1">
                <a:latin typeface="Bookman Old Style" panose="02050604050505020204" pitchFamily="18" charset="0"/>
              </a:rPr>
              <a:t>Illiac</a:t>
            </a:r>
            <a:r>
              <a:rPr lang="en-US" sz="1400" dirty="0">
                <a:latin typeface="Bookman Old Style" panose="02050604050505020204" pitchFamily="18" charset="0"/>
              </a:rPr>
              <a:t> IV configuration [source: Hwang, Briggs]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1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712-1EE0-4EB3-8EB2-36A1CFA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Architectural Configuration of Array Processor – contd.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4B4-6AB3-4DF2-A43D-42A4BB38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075" y="6086902"/>
            <a:ext cx="7066618" cy="5793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Bookman Old Style" panose="02050604050505020204" pitchFamily="18" charset="0"/>
              </a:rPr>
              <a:t>Configuration 2: BSP configuration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82D6-C783-41F7-8084-E221D24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0BE0-B885-4043-B3A9-01F641D4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39576-4C8A-44FA-ACA9-40F5D922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39461"/>
            <a:ext cx="6415609" cy="3936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8D94C-265F-4EBF-B9C0-1688D05A4F77}"/>
              </a:ext>
            </a:extLst>
          </p:cNvPr>
          <p:cNvSpPr txBox="1"/>
          <p:nvPr/>
        </p:nvSpPr>
        <p:spPr>
          <a:xfrm>
            <a:off x="2555611" y="6358467"/>
            <a:ext cx="737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Fig 11. BSP (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Burroughs’ Scientific Processor)</a:t>
            </a:r>
            <a:r>
              <a:rPr lang="en-US" sz="1400" dirty="0">
                <a:latin typeface="Bookman Old Style" panose="02050604050505020204" pitchFamily="18" charset="0"/>
              </a:rPr>
              <a:t> configuration [source: Hwang, Briggs]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8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31E-DEF5-402F-8810-5ECF5D4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System Design Goals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370-9584-4BDE-BA3F-702C0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Important criteria: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Theoretical peak performance of processor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System performance under realistic load conditions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Scalability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Price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Usability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Reliability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Power consumption</a:t>
            </a: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Physical size</a:t>
            </a:r>
            <a:endParaRPr lang="en-IN" sz="2000" dirty="0">
              <a:latin typeface="Bookman Old Style" panose="02050604050505020204" pitchFamily="18" charset="0"/>
            </a:endParaRPr>
          </a:p>
          <a:p>
            <a:pPr lvl="1"/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There should be no performance bottlenecks in the system</a:t>
            </a:r>
            <a:endParaRPr lang="en-IN" sz="2400" dirty="0">
              <a:latin typeface="Bookman Old Style" panose="02050604050505020204" pitchFamily="18" charset="0"/>
            </a:endParaRPr>
          </a:p>
          <a:p>
            <a:pPr lvl="1"/>
            <a:r>
              <a:rPr lang="en-IN" sz="2000" dirty="0">
                <a:latin typeface="Bookman Old Style" panose="02050604050505020204" pitchFamily="18" charset="0"/>
              </a:rPr>
              <a:t>Performance bottleneck arises when one of the subsystems cannot keep up with the overall throughput of the system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1CDD-6878-455C-8B21-6C1FF6A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C95D8-635B-4C5B-90EB-9D3EFB1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6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BC4-F2BF-486D-A8DE-3E6BBC2A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ookman Old Style" panose="02050604050505020204" pitchFamily="18" charset="0"/>
              </a:rPr>
              <a:t>Instruction</a:t>
            </a:r>
            <a:r>
              <a:rPr lang="en-US" dirty="0"/>
              <a:t> </a:t>
            </a:r>
            <a:r>
              <a:rPr lang="en-US" sz="4000" dirty="0">
                <a:latin typeface="Bookman Old Style" panose="02050604050505020204" pitchFamily="18" charset="0"/>
              </a:rPr>
              <a:t>Pipeline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E095-88C3-4D44-938D-C43DEB43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7" y="2671675"/>
            <a:ext cx="10525538" cy="28544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Instruction execution can be decomposed into a linear, ordered sequence of operations –</a:t>
            </a:r>
          </a:p>
          <a:p>
            <a:pPr lvl="1" algn="just"/>
            <a:r>
              <a:rPr lang="en-US" sz="1800" dirty="0">
                <a:latin typeface="Bookman Old Style" panose="02050604050505020204" pitchFamily="18" charset="0"/>
              </a:rPr>
              <a:t>Typically, (</a:t>
            </a:r>
            <a:r>
              <a:rPr lang="en-US" sz="1800" dirty="0" err="1">
                <a:latin typeface="Bookman Old Style" panose="02050604050505020204" pitchFamily="18" charset="0"/>
              </a:rPr>
              <a:t>i</a:t>
            </a:r>
            <a:r>
              <a:rPr lang="en-US" sz="1800" dirty="0">
                <a:latin typeface="Bookman Old Style" panose="02050604050505020204" pitchFamily="18" charset="0"/>
              </a:rPr>
              <a:t>) Fetch, (ii) Decode, (iii) Operand Fetch, (iv) Execute, (v) Write-Back</a:t>
            </a:r>
          </a:p>
          <a:p>
            <a:pPr lvl="1" algn="just"/>
            <a:r>
              <a:rPr lang="en-US" sz="1800" dirty="0">
                <a:latin typeface="Bookman Old Style" panose="02050604050505020204" pitchFamily="18" charset="0"/>
              </a:rPr>
              <a:t>Each of these operations can be performed in its specific stage hardware at its designated clock-cycle.</a:t>
            </a:r>
          </a:p>
          <a:p>
            <a:pPr lvl="1" algn="just"/>
            <a:r>
              <a:rPr lang="en-US" sz="1800" dirty="0">
                <a:latin typeface="Bookman Old Style" panose="02050604050505020204" pitchFamily="18" charset="0"/>
              </a:rPr>
              <a:t>So, these operations can be performed in an overlapped fashion in a 5-stage pipeline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In an instruction stream, instructions execution is primarily sequential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So, the same sequence of operations are expected to occur repetitively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In an instruction pipeline, a stream of instruction can be executed in an overlapped manner.</a:t>
            </a:r>
          </a:p>
          <a:p>
            <a:pPr algn="just"/>
            <a:endParaRPr lang="en-IN" sz="18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F032-FF8A-44B6-9448-19FCE91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A5623-2F7D-4A95-9FA1-DA788079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7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B230-D041-4F8E-A249-41E8E5BE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Content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DEAA-BC4E-4E27-9A0C-10379DD5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Revisit System Design Goals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Levels of Parallelism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Instruction Level Parallelism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Super-scalar Architecture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Super-pipelined Architecture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VLIW Architecture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Vector Processor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SIMD Array Processor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1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AE95-CC12-3F0D-443F-F7C414F8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52" y="288897"/>
            <a:ext cx="10753725" cy="6403451"/>
          </a:xfrm>
        </p:spPr>
        <p:txBody>
          <a:bodyPr>
            <a:noAutofit/>
          </a:bodyPr>
          <a:lstStyle/>
          <a:p>
            <a:r>
              <a:rPr lang="en-US" sz="1000" dirty="0"/>
              <a:t> Explain throughput   Explain CPI?</a:t>
            </a:r>
          </a:p>
          <a:p>
            <a:r>
              <a:rPr lang="en-US" sz="1000" dirty="0"/>
              <a:t>Predict how to calculate CPI Demonstrate Clock Rate</a:t>
            </a:r>
          </a:p>
          <a:p>
            <a:r>
              <a:rPr lang="en-US" sz="1000" dirty="0"/>
              <a:t>Demonstrate Instruction Count Produce the factors on which the performance of a computer depends.</a:t>
            </a:r>
          </a:p>
          <a:p>
            <a:r>
              <a:rPr lang="en-US" sz="1000" dirty="0"/>
              <a:t> Illustrate how to measure Speedup of a computer  Illustrate how to How to measure Efficiency of a computer</a:t>
            </a:r>
          </a:p>
          <a:p>
            <a:r>
              <a:rPr lang="en-US" sz="1000" dirty="0"/>
              <a:t>Solve Locality of Reference</a:t>
            </a:r>
          </a:p>
          <a:p>
            <a:r>
              <a:rPr lang="en-US" sz="1000" dirty="0"/>
              <a:t>Evaluate Temporal Locality</a:t>
            </a:r>
          </a:p>
          <a:p>
            <a:r>
              <a:rPr lang="en-US" sz="1000" dirty="0"/>
              <a:t>Reframe MIPS  Explain clock cycle time   Explain clock period</a:t>
            </a:r>
          </a:p>
          <a:p>
            <a:r>
              <a:rPr lang="en-US" sz="1000" dirty="0"/>
              <a:t> how to calculate instruction count</a:t>
            </a:r>
          </a:p>
          <a:p>
            <a:r>
              <a:rPr lang="en-US" sz="1000" dirty="0"/>
              <a:t> how to calculate clock cycle time</a:t>
            </a:r>
          </a:p>
          <a:p>
            <a:r>
              <a:rPr lang="en-US" sz="1000" dirty="0"/>
              <a:t> how to calculate clock rate</a:t>
            </a:r>
          </a:p>
          <a:p>
            <a:r>
              <a:rPr lang="en-US" sz="1000" dirty="0"/>
              <a:t>Compare superscalar, super pipeline and VILW techniques.</a:t>
            </a:r>
          </a:p>
          <a:p>
            <a:r>
              <a:rPr lang="en-US" sz="1000" dirty="0"/>
              <a:t>Explain multiple issue </a:t>
            </a:r>
            <a:r>
              <a:rPr lang="en-US" sz="1000" dirty="0" err="1"/>
              <a:t>processorsand</a:t>
            </a:r>
            <a:r>
              <a:rPr lang="en-US" sz="1000" dirty="0"/>
              <a:t> their working principle</a:t>
            </a:r>
          </a:p>
          <a:p>
            <a:r>
              <a:rPr lang="en-US" sz="1000" dirty="0"/>
              <a:t>Briefly describe the VLIW processor architecture with a proper block diagram.</a:t>
            </a:r>
          </a:p>
          <a:p>
            <a:r>
              <a:rPr lang="en-US" sz="1000" dirty="0" err="1"/>
              <a:t>Summerize</a:t>
            </a:r>
            <a:r>
              <a:rPr lang="en-US" sz="1000" dirty="0"/>
              <a:t> the advantages and disadvantages of VLIW architecture</a:t>
            </a:r>
          </a:p>
          <a:p>
            <a:r>
              <a:rPr lang="en-US" sz="1000" dirty="0" err="1"/>
              <a:t>Summerize</a:t>
            </a:r>
            <a:r>
              <a:rPr lang="en-US" sz="1000" dirty="0"/>
              <a:t> advantages and disadvantages of super-pipeline architecture</a:t>
            </a:r>
          </a:p>
          <a:p>
            <a:r>
              <a:rPr lang="en-US" sz="1000" dirty="0" err="1"/>
              <a:t>Summerize</a:t>
            </a:r>
            <a:r>
              <a:rPr lang="en-US" sz="1000" dirty="0"/>
              <a:t> the advantages and disadvantages of super-scalar architecture</a:t>
            </a:r>
          </a:p>
          <a:p>
            <a:r>
              <a:rPr lang="en-US" sz="1000" dirty="0"/>
              <a:t>Reframe how does superscalar, super pipeline and VILW architecture helps to improve performance of a computer</a:t>
            </a:r>
          </a:p>
          <a:p>
            <a:r>
              <a:rPr lang="en-US" sz="1000" dirty="0"/>
              <a:t>Prove that in super-pipeline architecture CPI is exactly ½ of the normal pipeline.</a:t>
            </a:r>
          </a:p>
          <a:p>
            <a:r>
              <a:rPr lang="en-US" sz="1000" dirty="0"/>
              <a:t>Explain time space diagram of super-pipeline technique.</a:t>
            </a:r>
          </a:p>
          <a:p>
            <a:r>
              <a:rPr lang="en-US" sz="1000" dirty="0"/>
              <a:t>Explain time space diagram of super-scalar technique.</a:t>
            </a:r>
          </a:p>
          <a:p>
            <a:r>
              <a:rPr lang="en-US" sz="1000" dirty="0"/>
              <a:t>Explain super-scalar architecture with a proper block diagram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379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31E-DEF5-402F-8810-5ECF5D4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Revisit Computer Architecture Design Goals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370-9584-4BDE-BA3F-702C0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Key subsystems in a computer system are processors, memories, I/O interfaces and the data paths connecting them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Subsystem within the processors are functional units, registers, cache memories and internal data buses.</a:t>
            </a:r>
          </a:p>
          <a:p>
            <a:endParaRPr lang="en-US" sz="2000" i="1" dirty="0">
              <a:latin typeface="Bookman Old Style" panose="02050604050505020204" pitchFamily="18" charset="0"/>
            </a:endParaRPr>
          </a:p>
          <a:p>
            <a:r>
              <a:rPr lang="en-US" sz="2000" i="1" dirty="0">
                <a:latin typeface="Bookman Old Style" panose="02050604050505020204" pitchFamily="18" charset="0"/>
              </a:rPr>
              <a:t>Computer Architecture</a:t>
            </a:r>
            <a:r>
              <a:rPr lang="en-US" sz="2000" dirty="0">
                <a:latin typeface="Bookman Old Style" panose="02050604050505020204" pitchFamily="18" charset="0"/>
              </a:rPr>
              <a:t> is defined as the arrangement by which the various system building blocks are interconnected and inter-operated to achieve desired </a:t>
            </a:r>
            <a:r>
              <a:rPr lang="en-US" sz="2000" i="1" dirty="0">
                <a:latin typeface="Bookman Old Style" panose="02050604050505020204" pitchFamily="18" charset="0"/>
              </a:rPr>
              <a:t>system performance</a:t>
            </a:r>
            <a:endParaRPr lang="en-US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US" sz="2000" i="1" dirty="0">
                <a:latin typeface="Bookman Old Style" panose="02050604050505020204" pitchFamily="18" charset="0"/>
              </a:rPr>
              <a:t>System performance</a:t>
            </a:r>
            <a:r>
              <a:rPr lang="en-US" sz="2000" dirty="0">
                <a:latin typeface="Bookman Old Style" panose="02050604050505020204" pitchFamily="18" charset="0"/>
              </a:rPr>
              <a:t> is a key benchmark in the study of computer architecture – Parameters: Throughput, Response Time</a:t>
            </a:r>
          </a:p>
          <a:p>
            <a:pPr lvl="1"/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1CDD-6878-455C-8B21-6C1FF6A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C95D8-635B-4C5B-90EB-9D3EFB1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1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924D-6775-4077-B3CD-E5A54B1D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64" y="3423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Parallel Processing - Introduction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C430-EA47-4501-AA0F-69D6A7DB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5204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Parallel Processing: An efficient form of information processing which emphasizes the exploitation of concurrent events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in the computing process. [Hwang, Briggs]</a:t>
            </a:r>
          </a:p>
          <a:p>
            <a:pPr algn="just"/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Types of Concurrency: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Parallelism – during same time interval 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Simultaneity – at the same time instant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Pipelining – overlapped time spans</a:t>
            </a:r>
          </a:p>
          <a:p>
            <a:pPr lvl="1"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Parallel processing is a cost effective means to improve system performance through concurrent activities in the computer and reducing bottlenecks</a:t>
            </a:r>
            <a:endParaRPr lang="en-US" dirty="0">
              <a:latin typeface="Bookman Old Style" panose="020506040505050202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lvl="1" algn="just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DBDA-A65B-425F-AF93-48DF366C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B066-1C40-4BE5-B630-0288C3906B6C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0274-CB01-45F8-9641-51617B45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31E-DEF5-402F-8810-5ECF5D4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Levels of Parallelism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370-9584-4BDE-BA3F-702C0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Job or Program level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Task or procedure level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Inter-instruction level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Intra-instruction level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1CDD-6878-455C-8B21-6C1FF6A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C95D8-635B-4C5B-90EB-9D3EFB1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31E-DEF5-402F-8810-5ECF5D4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Instruction Level Parallelism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370-9584-4BDE-BA3F-702C0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Instruction-level parallelism (ILP) of a program—a measure of the average number of instructions in a program that, in theory, a processor might be able to execute at the same time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Mostly determined by the number of true (data) dependencies and procedural (control) dependencies in relation to the number of other instructions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ILP is traditionally “extracting parallelism from a single instruction stream working on a single stream of data”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1CDD-6878-455C-8B21-6C1FF6A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C95D8-635B-4C5B-90EB-9D3EFB1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31E-DEF5-402F-8810-5ECF5D4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Parallelism in Uni-Processor System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370-9584-4BDE-BA3F-702C0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Hardware approaches: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Parallelism and pipelining within the CPU – </a:t>
            </a:r>
          </a:p>
          <a:p>
            <a:pPr lvl="2" algn="just"/>
            <a:r>
              <a:rPr lang="en-US" sz="2200" dirty="0">
                <a:latin typeface="Bookman Old Style" panose="02050604050505020204" pitchFamily="18" charset="0"/>
              </a:rPr>
              <a:t>Instruction &amp; Arithmetic Pipelines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Multiplicity of functional units – </a:t>
            </a:r>
          </a:p>
          <a:p>
            <a:pPr lvl="2" algn="just"/>
            <a:r>
              <a:rPr lang="en-US" sz="2200" dirty="0">
                <a:latin typeface="Bookman Old Style" panose="02050604050505020204" pitchFamily="18" charset="0"/>
              </a:rPr>
              <a:t>Many of the functions of the ALU can be distributed to multiple and specialized functional units which can operate in parallel and may be pipelined</a:t>
            </a:r>
          </a:p>
          <a:p>
            <a:pPr lvl="2" algn="just"/>
            <a:r>
              <a:rPr lang="en-US" sz="2200" dirty="0">
                <a:latin typeface="Bookman Old Style" panose="02050604050505020204" pitchFamily="18" charset="0"/>
              </a:rPr>
              <a:t>Found in super-scalar architecture</a:t>
            </a:r>
          </a:p>
          <a:p>
            <a:pPr lvl="2" algn="just"/>
            <a:endParaRPr lang="en-US" sz="2200" dirty="0">
              <a:latin typeface="Bookman Old Style" panose="02050604050505020204" pitchFamily="18" charset="0"/>
            </a:endParaRPr>
          </a:p>
          <a:p>
            <a:pPr lvl="1" algn="just"/>
            <a:endParaRPr lang="en-US" sz="2200" dirty="0">
              <a:latin typeface="Bookman Old Style" panose="02050604050505020204" pitchFamily="18" charset="0"/>
            </a:endParaRP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1CDD-6878-455C-8B21-6C1FF6A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77E-E246-4D4D-B883-F3D5DEA9FB2A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C95D8-635B-4C5B-90EB-9D3EFB1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2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3064-39A4-434B-AF41-A68C5D4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ookman Old Style" panose="02050604050505020204" pitchFamily="18" charset="0"/>
              </a:rPr>
              <a:t>Pipelining Concept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693-4F2A-4E55-A4AB-A0FC6435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4"/>
            <a:ext cx="4694382" cy="658812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D448-366A-47EE-8120-2905715B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E0A8-D0E4-4E11-89E6-88D12C3602DD}" type="datetime1">
              <a:rPr lang="en-IN" smtClean="0"/>
              <a:t>02-05-2022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FAF-43DC-4DD2-9E09-A6F21798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D84A-B163-4856-B79E-A264FA38B075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C48DE8-47E1-48F1-BC69-E39525B6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45" y="2054447"/>
            <a:ext cx="4020207" cy="1168209"/>
          </a:xfrm>
          <a:prstGeom prst="rect">
            <a:avLst/>
          </a:prstGeom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484C6B62-B5D1-4092-8E41-AEA5024E4577}"/>
              </a:ext>
            </a:extLst>
          </p:cNvPr>
          <p:cNvGrpSpPr>
            <a:grpSpLocks/>
          </p:cNvGrpSpPr>
          <p:nvPr/>
        </p:nvGrpSpPr>
        <p:grpSpPr bwMode="auto">
          <a:xfrm>
            <a:off x="1457327" y="4556412"/>
            <a:ext cx="3679824" cy="1160175"/>
            <a:chOff x="989" y="3024"/>
            <a:chExt cx="2160" cy="548"/>
          </a:xfrm>
        </p:grpSpPr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5A7A2BEC-0530-45ED-AE46-4AE222053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9" y="3024"/>
              <a:ext cx="720" cy="202"/>
              <a:chOff x="989" y="3168"/>
              <a:chExt cx="720" cy="202"/>
            </a:xfrm>
          </p:grpSpPr>
          <p:sp>
            <p:nvSpPr>
              <p:cNvPr id="30" name="Rectangle 7">
                <a:extLst>
                  <a:ext uri="{FF2B5EF4-FFF2-40B4-BE49-F238E27FC236}">
                    <a16:creationId xmlns:a16="http://schemas.microsoft.com/office/drawing/2014/main" id="{F6AFE3EF-A741-4EC2-834E-DDAAB7D8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D5401B25-FE24-49CD-968A-BE739BC7A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2" name="Text Box 9">
                <a:extLst>
                  <a:ext uri="{FF2B5EF4-FFF2-40B4-BE49-F238E27FC236}">
                    <a16:creationId xmlns:a16="http://schemas.microsoft.com/office/drawing/2014/main" id="{81CE497D-0F7D-4A9D-B615-547DA34FE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3" name="Line 10">
                <a:extLst>
                  <a:ext uri="{FF2B5EF4-FFF2-40B4-BE49-F238E27FC236}">
                    <a16:creationId xmlns:a16="http://schemas.microsoft.com/office/drawing/2014/main" id="{ED2699F0-1446-441F-BF75-89CD9A672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278213B2-38ED-469E-9912-47FB33A3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77E18ED2-232D-4AFB-BB10-1D359B364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13">
                <a:extLst>
                  <a:ext uri="{FF2B5EF4-FFF2-40B4-BE49-F238E27FC236}">
                    <a16:creationId xmlns:a16="http://schemas.microsoft.com/office/drawing/2014/main" id="{1B41F7A2-AEEB-4305-8510-426BE0D32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404E471D-00A9-4E99-8234-0AE460036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2" name="Group 15">
              <a:extLst>
                <a:ext uri="{FF2B5EF4-FFF2-40B4-BE49-F238E27FC236}">
                  <a16:creationId xmlns:a16="http://schemas.microsoft.com/office/drawing/2014/main" id="{D588EEE4-6EB4-4E2D-9FFA-5AABD7115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197"/>
              <a:ext cx="720" cy="202"/>
              <a:chOff x="989" y="3168"/>
              <a:chExt cx="720" cy="202"/>
            </a:xfrm>
          </p:grpSpPr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2FE6CDAD-BEC0-48C3-8224-402415AA2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7">
                <a:extLst>
                  <a:ext uri="{FF2B5EF4-FFF2-40B4-BE49-F238E27FC236}">
                    <a16:creationId xmlns:a16="http://schemas.microsoft.com/office/drawing/2014/main" id="{1AEE6B03-6E0A-4D21-9D7C-92AED45338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E2EEBD9A-7A41-4A1C-95D8-34126CCBE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1DF5FBF0-3491-4B7F-8619-9C59CD8E5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47C76CF2-3A39-4A01-AB0E-A1922E7DE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C41C3A21-36CA-485B-A9F4-3CC70A3A5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22">
                <a:extLst>
                  <a:ext uri="{FF2B5EF4-FFF2-40B4-BE49-F238E27FC236}">
                    <a16:creationId xmlns:a16="http://schemas.microsoft.com/office/drawing/2014/main" id="{0C90FD0B-0163-4DDF-AC49-885398975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29" name="Text Box 23">
                <a:extLst>
                  <a:ext uri="{FF2B5EF4-FFF2-40B4-BE49-F238E27FC236}">
                    <a16:creationId xmlns:a16="http://schemas.microsoft.com/office/drawing/2014/main" id="{5592E23E-EC90-4A59-92D1-4BD191C54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CB01883C-20AB-42CB-9DAB-A28106FF2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9" y="3370"/>
              <a:ext cx="720" cy="202"/>
              <a:chOff x="989" y="3168"/>
              <a:chExt cx="720" cy="202"/>
            </a:xfrm>
          </p:grpSpPr>
          <p:sp>
            <p:nvSpPr>
              <p:cNvPr id="14" name="Rectangle 25">
                <a:extLst>
                  <a:ext uri="{FF2B5EF4-FFF2-40B4-BE49-F238E27FC236}">
                    <a16:creationId xmlns:a16="http://schemas.microsoft.com/office/drawing/2014/main" id="{26615F5B-B944-438C-BAEB-29476282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26">
                <a:extLst>
                  <a:ext uri="{FF2B5EF4-FFF2-40B4-BE49-F238E27FC236}">
                    <a16:creationId xmlns:a16="http://schemas.microsoft.com/office/drawing/2014/main" id="{C42F6BD3-F80E-47D5-A2D3-BD3BF2ECB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6" name="Text Box 27">
                <a:extLst>
                  <a:ext uri="{FF2B5EF4-FFF2-40B4-BE49-F238E27FC236}">
                    <a16:creationId xmlns:a16="http://schemas.microsoft.com/office/drawing/2014/main" id="{805BEE88-575F-4581-B09A-AC4C9C2B9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" name="Line 28">
                <a:extLst>
                  <a:ext uri="{FF2B5EF4-FFF2-40B4-BE49-F238E27FC236}">
                    <a16:creationId xmlns:a16="http://schemas.microsoft.com/office/drawing/2014/main" id="{CE66BA36-8AE0-4548-B0D8-8CF4B00FA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9">
                <a:extLst>
                  <a:ext uri="{FF2B5EF4-FFF2-40B4-BE49-F238E27FC236}">
                    <a16:creationId xmlns:a16="http://schemas.microsoft.com/office/drawing/2014/main" id="{40B2066D-D935-42BD-ABCF-0083AE655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5A27E17D-1FB5-429E-AE4F-16D5A2E50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1">
                <a:extLst>
                  <a:ext uri="{FF2B5EF4-FFF2-40B4-BE49-F238E27FC236}">
                    <a16:creationId xmlns:a16="http://schemas.microsoft.com/office/drawing/2014/main" id="{91439DFE-70C0-49A0-81E1-4A4C59703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21" name="Text Box 32">
                <a:extLst>
                  <a:ext uri="{FF2B5EF4-FFF2-40B4-BE49-F238E27FC236}">
                    <a16:creationId xmlns:a16="http://schemas.microsoft.com/office/drawing/2014/main" id="{D70302C1-F05A-4994-BC58-516FF31BE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38" name="Group 33">
            <a:extLst>
              <a:ext uri="{FF2B5EF4-FFF2-40B4-BE49-F238E27FC236}">
                <a16:creationId xmlns:a16="http://schemas.microsoft.com/office/drawing/2014/main" id="{E2CCA7DC-48AF-4BEF-8595-E31B82DDA8B5}"/>
              </a:ext>
            </a:extLst>
          </p:cNvPr>
          <p:cNvGrpSpPr>
            <a:grpSpLocks/>
          </p:cNvGrpSpPr>
          <p:nvPr/>
        </p:nvGrpSpPr>
        <p:grpSpPr bwMode="auto">
          <a:xfrm>
            <a:off x="7309408" y="4428157"/>
            <a:ext cx="2763401" cy="1478081"/>
            <a:chOff x="3984" y="2995"/>
            <a:chExt cx="1008" cy="548"/>
          </a:xfrm>
        </p:grpSpPr>
        <p:grpSp>
          <p:nvGrpSpPr>
            <p:cNvPr id="39" name="Group 34">
              <a:extLst>
                <a:ext uri="{FF2B5EF4-FFF2-40B4-BE49-F238E27FC236}">
                  <a16:creationId xmlns:a16="http://schemas.microsoft.com/office/drawing/2014/main" id="{C5C3E90A-B437-4B91-8431-72E5F772E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995"/>
              <a:ext cx="720" cy="202"/>
              <a:chOff x="989" y="3168"/>
              <a:chExt cx="720" cy="202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C862CBBD-23B9-47D1-A35F-DE083F9E7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36">
                <a:extLst>
                  <a:ext uri="{FF2B5EF4-FFF2-40B4-BE49-F238E27FC236}">
                    <a16:creationId xmlns:a16="http://schemas.microsoft.com/office/drawing/2014/main" id="{076B70F4-ABA5-4650-8F27-6E3A1C71F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0" name="Text Box 37">
                <a:extLst>
                  <a:ext uri="{FF2B5EF4-FFF2-40B4-BE49-F238E27FC236}">
                    <a16:creationId xmlns:a16="http://schemas.microsoft.com/office/drawing/2014/main" id="{9D1DA44A-C994-42AE-92D5-A609278D3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1" name="Line 38">
                <a:extLst>
                  <a:ext uri="{FF2B5EF4-FFF2-40B4-BE49-F238E27FC236}">
                    <a16:creationId xmlns:a16="http://schemas.microsoft.com/office/drawing/2014/main" id="{6B06BEAA-6113-44E7-ACC4-62EA9620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39">
                <a:extLst>
                  <a:ext uri="{FF2B5EF4-FFF2-40B4-BE49-F238E27FC236}">
                    <a16:creationId xmlns:a16="http://schemas.microsoft.com/office/drawing/2014/main" id="{C139E09C-633C-42A0-931D-2A897AE00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40">
                <a:extLst>
                  <a:ext uri="{FF2B5EF4-FFF2-40B4-BE49-F238E27FC236}">
                    <a16:creationId xmlns:a16="http://schemas.microsoft.com/office/drawing/2014/main" id="{41561706-3AE1-494D-8AE5-36AF1C411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41">
                <a:extLst>
                  <a:ext uri="{FF2B5EF4-FFF2-40B4-BE49-F238E27FC236}">
                    <a16:creationId xmlns:a16="http://schemas.microsoft.com/office/drawing/2014/main" id="{11E18AF4-F9DF-4FBF-AB1B-657DF04EC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65" name="Text Box 42">
                <a:extLst>
                  <a:ext uri="{FF2B5EF4-FFF2-40B4-BE49-F238E27FC236}">
                    <a16:creationId xmlns:a16="http://schemas.microsoft.com/office/drawing/2014/main" id="{B0A74DC6-2AA0-44A6-AFB1-7906249A2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40" name="Group 43">
              <a:extLst>
                <a:ext uri="{FF2B5EF4-FFF2-40B4-BE49-F238E27FC236}">
                  <a16:creationId xmlns:a16="http://schemas.microsoft.com/office/drawing/2014/main" id="{7416E30A-A54E-477A-8AA5-79426A2FE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168"/>
              <a:ext cx="720" cy="202"/>
              <a:chOff x="989" y="3168"/>
              <a:chExt cx="720" cy="202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2CBE4CE0-B42F-4AD4-B91E-D1C472C67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45">
                <a:extLst>
                  <a:ext uri="{FF2B5EF4-FFF2-40B4-BE49-F238E27FC236}">
                    <a16:creationId xmlns:a16="http://schemas.microsoft.com/office/drawing/2014/main" id="{B0EEE869-A506-480D-B78A-B93282FCE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2" name="Text Box 46">
                <a:extLst>
                  <a:ext uri="{FF2B5EF4-FFF2-40B4-BE49-F238E27FC236}">
                    <a16:creationId xmlns:a16="http://schemas.microsoft.com/office/drawing/2014/main" id="{57F36CE0-62CD-4CD9-9135-D46647C9D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53" name="Line 47">
                <a:extLst>
                  <a:ext uri="{FF2B5EF4-FFF2-40B4-BE49-F238E27FC236}">
                    <a16:creationId xmlns:a16="http://schemas.microsoft.com/office/drawing/2014/main" id="{D021A337-E3A3-400B-9F88-425FDE6D1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8">
                <a:extLst>
                  <a:ext uri="{FF2B5EF4-FFF2-40B4-BE49-F238E27FC236}">
                    <a16:creationId xmlns:a16="http://schemas.microsoft.com/office/drawing/2014/main" id="{62AC652E-2C16-4680-BE3D-FA509619B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9">
                <a:extLst>
                  <a:ext uri="{FF2B5EF4-FFF2-40B4-BE49-F238E27FC236}">
                    <a16:creationId xmlns:a16="http://schemas.microsoft.com/office/drawing/2014/main" id="{08101E55-6306-4817-A0A2-4122B7D2F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50">
                <a:extLst>
                  <a:ext uri="{FF2B5EF4-FFF2-40B4-BE49-F238E27FC236}">
                    <a16:creationId xmlns:a16="http://schemas.microsoft.com/office/drawing/2014/main" id="{4F7764BB-E6E6-4838-B68A-C0C4907C8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57" name="Text Box 51">
                <a:extLst>
                  <a:ext uri="{FF2B5EF4-FFF2-40B4-BE49-F238E27FC236}">
                    <a16:creationId xmlns:a16="http://schemas.microsoft.com/office/drawing/2014/main" id="{E7D26BAE-F209-47E4-A32E-22B09E89B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41" name="Group 52">
              <a:extLst>
                <a:ext uri="{FF2B5EF4-FFF2-40B4-BE49-F238E27FC236}">
                  <a16:creationId xmlns:a16="http://schemas.microsoft.com/office/drawing/2014/main" id="{BCCC67CD-661B-4F85-AE78-D69F48E57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341"/>
              <a:ext cx="720" cy="202"/>
              <a:chOff x="989" y="3168"/>
              <a:chExt cx="720" cy="202"/>
            </a:xfrm>
          </p:grpSpPr>
          <p:sp>
            <p:nvSpPr>
              <p:cNvPr id="42" name="Rectangle 53">
                <a:extLst>
                  <a:ext uri="{FF2B5EF4-FFF2-40B4-BE49-F238E27FC236}">
                    <a16:creationId xmlns:a16="http://schemas.microsoft.com/office/drawing/2014/main" id="{FDD84D13-CCA2-4EFA-9999-0B8726036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54">
                <a:extLst>
                  <a:ext uri="{FF2B5EF4-FFF2-40B4-BE49-F238E27FC236}">
                    <a16:creationId xmlns:a16="http://schemas.microsoft.com/office/drawing/2014/main" id="{FC90AEAF-0E59-4C14-B8E6-FFB2D267C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Text Box 55">
                <a:extLst>
                  <a:ext uri="{FF2B5EF4-FFF2-40B4-BE49-F238E27FC236}">
                    <a16:creationId xmlns:a16="http://schemas.microsoft.com/office/drawing/2014/main" id="{62EDBEEA-129E-4AF8-A785-76BE92840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>
                    <a:latin typeface="Comic Sans MS" pitchFamily="66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5" name="Line 56">
                <a:extLst>
                  <a:ext uri="{FF2B5EF4-FFF2-40B4-BE49-F238E27FC236}">
                    <a16:creationId xmlns:a16="http://schemas.microsoft.com/office/drawing/2014/main" id="{A0ACAA9D-46A6-4E0C-BB22-D37648FA9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7">
                <a:extLst>
                  <a:ext uri="{FF2B5EF4-FFF2-40B4-BE49-F238E27FC236}">
                    <a16:creationId xmlns:a16="http://schemas.microsoft.com/office/drawing/2014/main" id="{4056784E-7922-434B-827D-6C388902B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6678F61E-DE95-423E-8B6F-59DAE9E01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59">
                <a:extLst>
                  <a:ext uri="{FF2B5EF4-FFF2-40B4-BE49-F238E27FC236}">
                    <a16:creationId xmlns:a16="http://schemas.microsoft.com/office/drawing/2014/main" id="{218BF599-A5A8-49B8-97DD-6898166E2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>
                    <a:latin typeface="Comic Sans MS" pitchFamily="66" charset="0"/>
                    <a:cs typeface="Times New Roman" pitchFamily="18" charset="0"/>
                  </a:rPr>
                  <a:t>k</a:t>
                </a:r>
              </a:p>
            </p:txBody>
          </p:sp>
          <p:sp>
            <p:nvSpPr>
              <p:cNvPr id="49" name="Text Box 60">
                <a:extLst>
                  <a:ext uri="{FF2B5EF4-FFF2-40B4-BE49-F238E27FC236}">
                    <a16:creationId xmlns:a16="http://schemas.microsoft.com/office/drawing/2014/main" id="{DE88F0B1-1617-46CC-8AD9-061C63821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latin typeface="Comic Sans MS" pitchFamily="66" charset="0"/>
                    <a:cs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64F6D97-3B97-4DA5-8660-1344BF06C2DB}"/>
              </a:ext>
            </a:extLst>
          </p:cNvPr>
          <p:cNvSpPr txBox="1">
            <a:spLocks/>
          </p:cNvSpPr>
          <p:nvPr/>
        </p:nvSpPr>
        <p:spPr>
          <a:xfrm>
            <a:off x="801411" y="1858238"/>
            <a:ext cx="6527800" cy="1385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Linear Pipeline Structure:</a:t>
            </a:r>
          </a:p>
          <a:p>
            <a:pPr lvl="1" algn="just"/>
            <a:r>
              <a:rPr lang="en-US" dirty="0"/>
              <a:t>Linear cascade of processing stages</a:t>
            </a:r>
          </a:p>
          <a:p>
            <a:pPr lvl="1" algn="just"/>
            <a:r>
              <a:rPr lang="en-IN" dirty="0"/>
              <a:t>Performs a fixed function – static pipeline</a:t>
            </a:r>
          </a:p>
          <a:p>
            <a:pPr lvl="1" algn="just"/>
            <a:r>
              <a:rPr lang="en-IN" dirty="0"/>
              <a:t>Stream of data flows from one end to another</a:t>
            </a:r>
          </a:p>
        </p:txBody>
      </p:sp>
      <p:sp>
        <p:nvSpPr>
          <p:cNvPr id="68" name="Text Box 61">
            <a:extLst>
              <a:ext uri="{FF2B5EF4-FFF2-40B4-BE49-F238E27FC236}">
                <a16:creationId xmlns:a16="http://schemas.microsoft.com/office/drawing/2014/main" id="{CF39C2AB-B854-4F3F-838F-4E5FA4AA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820" y="6186588"/>
            <a:ext cx="36798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b="1" dirty="0"/>
              <a:t>Without Pipelining</a:t>
            </a:r>
          </a:p>
          <a:p>
            <a:pPr algn="ctr">
              <a:spcBef>
                <a:spcPct val="10000"/>
              </a:spcBef>
            </a:pPr>
            <a:r>
              <a:rPr lang="en-US" dirty="0"/>
              <a:t>One completion every </a:t>
            </a:r>
            <a:r>
              <a:rPr lang="en-US" i="1" dirty="0"/>
              <a:t>k </a:t>
            </a:r>
            <a:r>
              <a:rPr lang="en-US" dirty="0"/>
              <a:t>time units</a:t>
            </a:r>
          </a:p>
        </p:txBody>
      </p:sp>
      <p:sp>
        <p:nvSpPr>
          <p:cNvPr id="70" name="Text Box 62">
            <a:extLst>
              <a:ext uri="{FF2B5EF4-FFF2-40B4-BE49-F238E27FC236}">
                <a16:creationId xmlns:a16="http://schemas.microsoft.com/office/drawing/2014/main" id="{7E97AC2A-C1A9-4C6F-9890-951709465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942" y="6130339"/>
            <a:ext cx="355123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b="1" dirty="0"/>
              <a:t>With Pipelining</a:t>
            </a:r>
          </a:p>
          <a:p>
            <a:pPr algn="ctr">
              <a:spcBef>
                <a:spcPct val="10000"/>
              </a:spcBef>
            </a:pPr>
            <a:r>
              <a:rPr lang="en-US" dirty="0"/>
              <a:t>One completion every 1</a:t>
            </a:r>
            <a:r>
              <a:rPr lang="en-US" i="1" dirty="0"/>
              <a:t> </a:t>
            </a:r>
            <a:r>
              <a:rPr lang="en-US" dirty="0"/>
              <a:t>time unit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A7629D3B-94C7-4EA3-A800-29070B62E06C}"/>
              </a:ext>
            </a:extLst>
          </p:cNvPr>
          <p:cNvSpPr txBox="1">
            <a:spLocks/>
          </p:cNvSpPr>
          <p:nvPr/>
        </p:nvSpPr>
        <p:spPr>
          <a:xfrm>
            <a:off x="990600" y="3692238"/>
            <a:ext cx="4694382" cy="65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/>
          </a:p>
          <a:p>
            <a:pPr algn="just"/>
            <a:endParaRPr lang="en-IN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5AE3541D-A9E0-46DA-9942-1066ABC0E3A1}"/>
              </a:ext>
            </a:extLst>
          </p:cNvPr>
          <p:cNvSpPr txBox="1">
            <a:spLocks/>
          </p:cNvSpPr>
          <p:nvPr/>
        </p:nvSpPr>
        <p:spPr>
          <a:xfrm>
            <a:off x="990600" y="3363048"/>
            <a:ext cx="5844381" cy="96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Serial vs Pipelined Execution: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23353-EE90-4629-BE54-DAE35FF51570}"/>
              </a:ext>
            </a:extLst>
          </p:cNvPr>
          <p:cNvCxnSpPr>
            <a:cxnSpLocks/>
          </p:cNvCxnSpPr>
          <p:nvPr/>
        </p:nvCxnSpPr>
        <p:spPr>
          <a:xfrm>
            <a:off x="1311564" y="4488873"/>
            <a:ext cx="0" cy="12277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B1A0FC-4D42-4EA8-ABAD-ABBE5684AB8C}"/>
              </a:ext>
            </a:extLst>
          </p:cNvPr>
          <p:cNvCxnSpPr>
            <a:cxnSpLocks/>
          </p:cNvCxnSpPr>
          <p:nvPr/>
        </p:nvCxnSpPr>
        <p:spPr>
          <a:xfrm flipH="1">
            <a:off x="4033205" y="5961062"/>
            <a:ext cx="1203813" cy="549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6AE29C-B472-423A-A5DD-8953D1629967}"/>
              </a:ext>
            </a:extLst>
          </p:cNvPr>
          <p:cNvSpPr txBox="1"/>
          <p:nvPr/>
        </p:nvSpPr>
        <p:spPr>
          <a:xfrm>
            <a:off x="1139125" y="4136746"/>
            <a:ext cx="68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Jobs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59FAD0-85D5-4D1C-B035-A882838314F1}"/>
              </a:ext>
            </a:extLst>
          </p:cNvPr>
          <p:cNvSpPr txBox="1"/>
          <p:nvPr/>
        </p:nvSpPr>
        <p:spPr>
          <a:xfrm>
            <a:off x="5237018" y="5791785"/>
            <a:ext cx="7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Time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846FF05-51BA-44FF-9656-1678BFFBE19A}"/>
              </a:ext>
            </a:extLst>
          </p:cNvPr>
          <p:cNvCxnSpPr>
            <a:cxnSpLocks/>
          </p:cNvCxnSpPr>
          <p:nvPr/>
        </p:nvCxnSpPr>
        <p:spPr>
          <a:xfrm flipH="1">
            <a:off x="8877888" y="6032854"/>
            <a:ext cx="1203813" cy="549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DEF4C8-DD39-457B-B0A7-07A270370BEE}"/>
              </a:ext>
            </a:extLst>
          </p:cNvPr>
          <p:cNvSpPr txBox="1"/>
          <p:nvPr/>
        </p:nvSpPr>
        <p:spPr>
          <a:xfrm>
            <a:off x="10104625" y="5863577"/>
            <a:ext cx="7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Time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4E742A-198D-42BD-900A-0FF7B26EF342}"/>
              </a:ext>
            </a:extLst>
          </p:cNvPr>
          <p:cNvCxnSpPr>
            <a:cxnSpLocks/>
          </p:cNvCxnSpPr>
          <p:nvPr/>
        </p:nvCxnSpPr>
        <p:spPr>
          <a:xfrm>
            <a:off x="6996545" y="4617808"/>
            <a:ext cx="0" cy="12277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C366B0-2EA5-4433-9ABE-EC4606446EE8}"/>
              </a:ext>
            </a:extLst>
          </p:cNvPr>
          <p:cNvSpPr txBox="1"/>
          <p:nvPr/>
        </p:nvSpPr>
        <p:spPr>
          <a:xfrm>
            <a:off x="6622364" y="4259631"/>
            <a:ext cx="68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Jobs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591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1372</TotalTime>
  <Words>1738</Words>
  <Application>Microsoft Office PowerPoint</Application>
  <PresentationFormat>Widescreen</PresentationFormat>
  <Paragraphs>285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 Light</vt:lpstr>
      <vt:lpstr>Comic Sans MS</vt:lpstr>
      <vt:lpstr>Lato</vt:lpstr>
      <vt:lpstr>Metropolitan</vt:lpstr>
      <vt:lpstr>Module 6 </vt:lpstr>
      <vt:lpstr>Sample questions on last slide</vt:lpstr>
      <vt:lpstr>Content</vt:lpstr>
      <vt:lpstr>Revisit Computer Architecture Design Goals</vt:lpstr>
      <vt:lpstr>Parallel Processing - Introduction</vt:lpstr>
      <vt:lpstr>Levels of Parallelism</vt:lpstr>
      <vt:lpstr>Instruction Level Parallelism</vt:lpstr>
      <vt:lpstr>Parallelism in Uni-Processor System</vt:lpstr>
      <vt:lpstr>Pipelining Concept</vt:lpstr>
      <vt:lpstr>Instruction Pipeline Example</vt:lpstr>
      <vt:lpstr>Multiple Issue Processors</vt:lpstr>
      <vt:lpstr>Super-pipelined Architecture</vt:lpstr>
      <vt:lpstr>Superscalar Architecture</vt:lpstr>
      <vt:lpstr>Superscalar Architecture</vt:lpstr>
      <vt:lpstr>VLIW Processor</vt:lpstr>
      <vt:lpstr>VLIW Processor – contd.</vt:lpstr>
      <vt:lpstr>Vector Processor</vt:lpstr>
      <vt:lpstr>PowerPoint Presentation</vt:lpstr>
      <vt:lpstr>Vector Instruction Types</vt:lpstr>
      <vt:lpstr>Vector Instruction Types</vt:lpstr>
      <vt:lpstr>PowerPoint Presentation</vt:lpstr>
      <vt:lpstr>Vector Processor Classification</vt:lpstr>
      <vt:lpstr>Vector Processor Architecture</vt:lpstr>
      <vt:lpstr>Vectorizing Compiler</vt:lpstr>
      <vt:lpstr>SIMD Array Processors</vt:lpstr>
      <vt:lpstr>Architectural Configuration of Array Processor</vt:lpstr>
      <vt:lpstr>Architectural Configuration of Array Processor – contd.</vt:lpstr>
      <vt:lpstr>System Design Goals</vt:lpstr>
      <vt:lpstr>Instruction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Level Parallelism</dc:title>
  <dc:creator>HP</dc:creator>
  <cp:lastModifiedBy>nil.the.great@gmail.com</cp:lastModifiedBy>
  <cp:revision>85</cp:revision>
  <dcterms:created xsi:type="dcterms:W3CDTF">2020-11-07T05:42:32Z</dcterms:created>
  <dcterms:modified xsi:type="dcterms:W3CDTF">2022-05-02T09:35:06Z</dcterms:modified>
</cp:coreProperties>
</file>