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8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6"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53C3684-D0F3-4F3E-81F8-0D5A559145F3}"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F3DDE-CC9F-42B8-BDE2-CF14C46E66F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97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C3684-D0F3-4F3E-81F8-0D5A559145F3}"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F3DDE-CC9F-42B8-BDE2-CF14C46E66F3}" type="slidenum">
              <a:rPr lang="en-US" smtClean="0"/>
              <a:pPr/>
              <a:t>‹#›</a:t>
            </a:fld>
            <a:endParaRPr lang="en-US"/>
          </a:p>
        </p:txBody>
      </p:sp>
    </p:spTree>
    <p:extLst>
      <p:ext uri="{BB962C8B-B14F-4D97-AF65-F5344CB8AC3E}">
        <p14:creationId xmlns:p14="http://schemas.microsoft.com/office/powerpoint/2010/main" val="194202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C3684-D0F3-4F3E-81F8-0D5A559145F3}"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F3DDE-CC9F-42B8-BDE2-CF14C46E66F3}"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7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C3684-D0F3-4F3E-81F8-0D5A559145F3}"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F3DDE-CC9F-42B8-BDE2-CF14C46E66F3}" type="slidenum">
              <a:rPr lang="en-US" smtClean="0"/>
              <a:pPr/>
              <a:t>‹#›</a:t>
            </a:fld>
            <a:endParaRPr lang="en-US"/>
          </a:p>
        </p:txBody>
      </p:sp>
    </p:spTree>
    <p:extLst>
      <p:ext uri="{BB962C8B-B14F-4D97-AF65-F5344CB8AC3E}">
        <p14:creationId xmlns:p14="http://schemas.microsoft.com/office/powerpoint/2010/main" val="413934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C3684-D0F3-4F3E-81F8-0D5A559145F3}" type="datetimeFigureOut">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F3DDE-CC9F-42B8-BDE2-CF14C46E66F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49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3C3684-D0F3-4F3E-81F8-0D5A559145F3}"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F3DDE-CC9F-42B8-BDE2-CF14C46E66F3}" type="slidenum">
              <a:rPr lang="en-US" smtClean="0"/>
              <a:pPr/>
              <a:t>‹#›</a:t>
            </a:fld>
            <a:endParaRPr lang="en-US"/>
          </a:p>
        </p:txBody>
      </p:sp>
    </p:spTree>
    <p:extLst>
      <p:ext uri="{BB962C8B-B14F-4D97-AF65-F5344CB8AC3E}">
        <p14:creationId xmlns:p14="http://schemas.microsoft.com/office/powerpoint/2010/main" val="344529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3C3684-D0F3-4F3E-81F8-0D5A559145F3}" type="datetimeFigureOut">
              <a:rPr lang="en-US" smtClean="0"/>
              <a:pPr/>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F3DDE-CC9F-42B8-BDE2-CF14C46E66F3}" type="slidenum">
              <a:rPr lang="en-US" smtClean="0"/>
              <a:pPr/>
              <a:t>‹#›</a:t>
            </a:fld>
            <a:endParaRPr lang="en-US"/>
          </a:p>
        </p:txBody>
      </p:sp>
    </p:spTree>
    <p:extLst>
      <p:ext uri="{BB962C8B-B14F-4D97-AF65-F5344CB8AC3E}">
        <p14:creationId xmlns:p14="http://schemas.microsoft.com/office/powerpoint/2010/main" val="171539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3C3684-D0F3-4F3E-81F8-0D5A559145F3}" type="datetimeFigureOut">
              <a:rPr lang="en-US" smtClean="0"/>
              <a:pPr/>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DF3DDE-CC9F-42B8-BDE2-CF14C46E66F3}" type="slidenum">
              <a:rPr lang="en-US" smtClean="0"/>
              <a:pPr/>
              <a:t>‹#›</a:t>
            </a:fld>
            <a:endParaRPr lang="en-US"/>
          </a:p>
        </p:txBody>
      </p:sp>
    </p:spTree>
    <p:extLst>
      <p:ext uri="{BB962C8B-B14F-4D97-AF65-F5344CB8AC3E}">
        <p14:creationId xmlns:p14="http://schemas.microsoft.com/office/powerpoint/2010/main" val="271820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C3684-D0F3-4F3E-81F8-0D5A559145F3}" type="datetimeFigureOut">
              <a:rPr lang="en-US" smtClean="0"/>
              <a:pPr/>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F3DDE-CC9F-42B8-BDE2-CF14C46E66F3}" type="slidenum">
              <a:rPr lang="en-US" smtClean="0"/>
              <a:pPr/>
              <a:t>‹#›</a:t>
            </a:fld>
            <a:endParaRPr lang="en-US"/>
          </a:p>
        </p:txBody>
      </p:sp>
    </p:spTree>
    <p:extLst>
      <p:ext uri="{BB962C8B-B14F-4D97-AF65-F5344CB8AC3E}">
        <p14:creationId xmlns:p14="http://schemas.microsoft.com/office/powerpoint/2010/main" val="270717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C3684-D0F3-4F3E-81F8-0D5A559145F3}"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F3DDE-CC9F-42B8-BDE2-CF14C46E66F3}" type="slidenum">
              <a:rPr lang="en-US" smtClean="0"/>
              <a:pPr/>
              <a:t>‹#›</a:t>
            </a:fld>
            <a:endParaRPr lang="en-US"/>
          </a:p>
        </p:txBody>
      </p:sp>
    </p:spTree>
    <p:extLst>
      <p:ext uri="{BB962C8B-B14F-4D97-AF65-F5344CB8AC3E}">
        <p14:creationId xmlns:p14="http://schemas.microsoft.com/office/powerpoint/2010/main" val="65375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C3684-D0F3-4F3E-81F8-0D5A559145F3}" type="datetimeFigureOut">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F3DDE-CC9F-42B8-BDE2-CF14C46E66F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2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3C3684-D0F3-4F3E-81F8-0D5A559145F3}" type="datetimeFigureOut">
              <a:rPr lang="en-US" smtClean="0"/>
              <a:pPr/>
              <a:t>5/2/2022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DF3DDE-CC9F-42B8-BDE2-CF14C46E66F3}"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7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COA Module 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Details</a:t>
            </a:r>
            <a:endParaRPr lang="en-US" dirty="0"/>
          </a:p>
        </p:txBody>
      </p:sp>
      <p:sp>
        <p:nvSpPr>
          <p:cNvPr id="3" name="Content Placeholder 2"/>
          <p:cNvSpPr>
            <a:spLocks noGrp="1"/>
          </p:cNvSpPr>
          <p:nvPr>
            <p:ph idx="1"/>
          </p:nvPr>
        </p:nvSpPr>
        <p:spPr/>
        <p:txBody>
          <a:bodyPr>
            <a:normAutofit/>
          </a:bodyPr>
          <a:lstStyle/>
          <a:p>
            <a:pPr fontAlgn="base"/>
            <a:r>
              <a:rPr lang="en-US" b="1" dirty="0"/>
              <a:t>Input / Output Devices –</a:t>
            </a:r>
            <a:r>
              <a:rPr lang="en-US" dirty="0"/>
              <a:t> Program or data is read into main memory from the </a:t>
            </a:r>
            <a:r>
              <a:rPr lang="en-US" i="1" dirty="0"/>
              <a:t>input device</a:t>
            </a:r>
            <a:r>
              <a:rPr lang="en-US" dirty="0"/>
              <a:t> or secondary storage under the control of CPU input instruction. </a:t>
            </a:r>
            <a:r>
              <a:rPr lang="en-US" i="1" dirty="0"/>
              <a:t>Output devices</a:t>
            </a:r>
            <a:r>
              <a:rPr lang="en-US" dirty="0"/>
              <a:t> are used to output the information from a computer. If some results are evaluated by computer and it is stored in the computer, then with the help of output devices, we can present it to the user.</a:t>
            </a:r>
            <a:br>
              <a:rPr lang="en-US" dirty="0"/>
            </a:br>
            <a:endParaRPr lang="en-US" dirty="0"/>
          </a:p>
          <a:p>
            <a:pPr fontAlgn="base"/>
            <a:r>
              <a:rPr lang="en-US" b="1" dirty="0"/>
              <a:t>Buses –</a:t>
            </a:r>
            <a:r>
              <a:rPr lang="en-US" dirty="0"/>
              <a:t> Data is transmitted from one part of a computer to another, connecting all major internal components to the CPU and memory, by the means of Buses. Types:</a:t>
            </a:r>
          </a:p>
          <a:p>
            <a:pPr lvl="1" fontAlgn="base"/>
            <a:r>
              <a:rPr lang="en-US" b="1" dirty="0"/>
              <a:t>Data Bus:</a:t>
            </a:r>
            <a:r>
              <a:rPr lang="en-US" dirty="0"/>
              <a:t> It carries data among the memory unit, the I/O devices, and the processor.</a:t>
            </a:r>
          </a:p>
          <a:p>
            <a:pPr lvl="1" fontAlgn="base"/>
            <a:r>
              <a:rPr lang="en-US" b="1" dirty="0"/>
              <a:t>Address Bus:</a:t>
            </a:r>
            <a:r>
              <a:rPr lang="en-US" dirty="0"/>
              <a:t> It carries the address of data (not the actual data) between memory and processor.</a:t>
            </a:r>
          </a:p>
          <a:p>
            <a:pPr lvl="1" fontAlgn="base"/>
            <a:r>
              <a:rPr lang="en-US" b="1" dirty="0"/>
              <a:t>Control Bus:</a:t>
            </a:r>
            <a:r>
              <a:rPr lang="en-US" dirty="0"/>
              <a:t> It carries control commands from the CPU (and status signals from other devices) in order to control and coordinate all the activities within the computer.</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Von Neumann bottleneck </a:t>
            </a:r>
            <a:endParaRPr lang="en-US" dirty="0"/>
          </a:p>
        </p:txBody>
      </p:sp>
      <p:sp>
        <p:nvSpPr>
          <p:cNvPr id="3" name="Content Placeholder 2"/>
          <p:cNvSpPr>
            <a:spLocks noGrp="1"/>
          </p:cNvSpPr>
          <p:nvPr>
            <p:ph idx="1"/>
          </p:nvPr>
        </p:nvSpPr>
        <p:spPr/>
        <p:txBody>
          <a:bodyPr>
            <a:normAutofit/>
          </a:bodyPr>
          <a:lstStyle/>
          <a:p>
            <a:pPr fontAlgn="base"/>
            <a:r>
              <a:rPr lang="en-US" dirty="0"/>
              <a:t>Whatever we do to enhance performance, we cannot get away from the fact that instructions can only be done one at a time and can only be carried out sequentially. </a:t>
            </a:r>
          </a:p>
          <a:p>
            <a:pPr fontAlgn="base"/>
            <a:r>
              <a:rPr lang="en-US" dirty="0"/>
              <a:t>Both of these factors hold back the competence of the CPU. This is commonly referred to as the ‘Von Neumann bottleneck’. </a:t>
            </a:r>
          </a:p>
          <a:p>
            <a:pPr fontAlgn="base"/>
            <a:r>
              <a:rPr lang="en-US" dirty="0"/>
              <a:t>We can provide a Von Neumann processor with more cache, more RAM, or faster components but if original gains are to be made in CPU performance then an influential inspection needs to take place of CPU configuration.</a:t>
            </a:r>
          </a:p>
          <a:p>
            <a:pPr fontAlgn="base"/>
            <a:r>
              <a:rPr lang="en-US" dirty="0"/>
              <a:t>This architecture is very important and is used in our PCs and even in Super Computers.</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Havard</a:t>
            </a:r>
            <a:r>
              <a:rPr lang="en-US" dirty="0"/>
              <a:t> Architecture</a:t>
            </a:r>
          </a:p>
        </p:txBody>
      </p:sp>
      <p:sp>
        <p:nvSpPr>
          <p:cNvPr id="3" name="Content Placeholder 2"/>
          <p:cNvSpPr>
            <a:spLocks noGrp="1"/>
          </p:cNvSpPr>
          <p:nvPr>
            <p:ph idx="1"/>
          </p:nvPr>
        </p:nvSpPr>
        <p:spPr/>
        <p:txBody>
          <a:bodyPr/>
          <a:lstStyle/>
          <a:p>
            <a:r>
              <a:rPr lang="en-US" dirty="0"/>
              <a:t>Harvard Architecture is the digital computer architecture whose design is based on the concept where there are separate storage and separate buses (signal path) for instruction and data.</a:t>
            </a:r>
          </a:p>
          <a:p>
            <a:r>
              <a:rPr lang="en-US" dirty="0"/>
              <a:t>It was basically developed to overcome the bottleneck of Von Neumann Architecture.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rvard-1.png"/>
          <p:cNvPicPr>
            <a:picLocks noGrp="1" noChangeAspect="1"/>
          </p:cNvPicPr>
          <p:nvPr>
            <p:ph idx="1"/>
          </p:nvPr>
        </p:nvPicPr>
        <p:blipFill>
          <a:blip r:embed="rId2"/>
          <a:stretch>
            <a:fillRect/>
          </a:stretch>
        </p:blipFill>
        <p:spPr>
          <a:xfrm>
            <a:off x="2711624" y="980728"/>
            <a:ext cx="6429420" cy="548324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260648"/>
            <a:ext cx="9720072" cy="1499616"/>
          </a:xfrm>
        </p:spPr>
        <p:txBody>
          <a:bodyPr>
            <a:normAutofit/>
          </a:bodyPr>
          <a:lstStyle/>
          <a:p>
            <a:r>
              <a:rPr lang="en-US" dirty="0"/>
              <a:t>Difference between Von Neumann and Harvard Architecture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8396623"/>
              </p:ext>
            </p:extLst>
          </p:nvPr>
        </p:nvGraphicFramePr>
        <p:xfrm>
          <a:off x="2135560" y="1888192"/>
          <a:ext cx="8229600" cy="4709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base"/>
                      <a:r>
                        <a:rPr lang="en-US" b="1" cap="all" dirty="0">
                          <a:solidFill>
                            <a:srgbClr val="000000"/>
                          </a:solidFill>
                        </a:rPr>
                        <a:t>VON NEUMANN ARCHITECTURE</a:t>
                      </a:r>
                    </a:p>
                  </a:txBody>
                  <a:tcPr marL="60960" marR="60960" marT="60960" marB="60960" anchor="ctr"/>
                </a:tc>
                <a:tc>
                  <a:txBody>
                    <a:bodyPr/>
                    <a:lstStyle/>
                    <a:p>
                      <a:pPr algn="ctr" fontAlgn="base"/>
                      <a:r>
                        <a:rPr lang="en-US" b="1" cap="all">
                          <a:solidFill>
                            <a:srgbClr val="000000"/>
                          </a:solidFill>
                        </a:rPr>
                        <a:t>HARVARD ARCHITECTURE</a:t>
                      </a:r>
                    </a:p>
                  </a:txBody>
                  <a:tcPr marL="60960" marR="60960" marT="60960" marB="60960" anchor="ctr"/>
                </a:tc>
                <a:extLst>
                  <a:ext uri="{0D108BD9-81ED-4DB2-BD59-A6C34878D82A}">
                    <a16:rowId xmlns:a16="http://schemas.microsoft.com/office/drawing/2014/main" val="10000"/>
                  </a:ext>
                </a:extLst>
              </a:tr>
              <a:tr h="370840">
                <a:tc>
                  <a:txBody>
                    <a:bodyPr/>
                    <a:lstStyle/>
                    <a:p>
                      <a:pPr algn="l" fontAlgn="base"/>
                      <a:r>
                        <a:rPr lang="en-US" b="0"/>
                        <a:t>It is ancient computer architecture based on stored program computer concept.</a:t>
                      </a:r>
                    </a:p>
                  </a:txBody>
                  <a:tcPr marL="106680" marR="106680" marT="53340" marB="53340" anchor="ctr"/>
                </a:tc>
                <a:tc>
                  <a:txBody>
                    <a:bodyPr/>
                    <a:lstStyle/>
                    <a:p>
                      <a:pPr algn="l" fontAlgn="base"/>
                      <a:r>
                        <a:rPr lang="en-US" b="0"/>
                        <a:t>It is modern computer architecture based on Harvard Mark I relay based model.</a:t>
                      </a:r>
                    </a:p>
                  </a:txBody>
                  <a:tcPr marL="106680" marR="106680" marT="53340" marB="53340" anchor="ctr"/>
                </a:tc>
                <a:extLst>
                  <a:ext uri="{0D108BD9-81ED-4DB2-BD59-A6C34878D82A}">
                    <a16:rowId xmlns:a16="http://schemas.microsoft.com/office/drawing/2014/main" val="10001"/>
                  </a:ext>
                </a:extLst>
              </a:tr>
              <a:tr h="370840">
                <a:tc>
                  <a:txBody>
                    <a:bodyPr/>
                    <a:lstStyle/>
                    <a:p>
                      <a:pPr algn="l" fontAlgn="base"/>
                      <a:r>
                        <a:rPr lang="en-US" b="0"/>
                        <a:t>Same physical memory address is used for instructions and data.</a:t>
                      </a:r>
                    </a:p>
                  </a:txBody>
                  <a:tcPr marL="106680" marR="106680" marT="53340" marB="53340" anchor="ctr"/>
                </a:tc>
                <a:tc>
                  <a:txBody>
                    <a:bodyPr/>
                    <a:lstStyle/>
                    <a:p>
                      <a:pPr algn="l" fontAlgn="base"/>
                      <a:r>
                        <a:rPr lang="en-US" b="0" dirty="0"/>
                        <a:t>Separate physical memory address is used for instructions and data.</a:t>
                      </a:r>
                    </a:p>
                  </a:txBody>
                  <a:tcPr marL="106680" marR="106680" marT="53340" marB="53340" anchor="ctr"/>
                </a:tc>
                <a:extLst>
                  <a:ext uri="{0D108BD9-81ED-4DB2-BD59-A6C34878D82A}">
                    <a16:rowId xmlns:a16="http://schemas.microsoft.com/office/drawing/2014/main" val="10002"/>
                  </a:ext>
                </a:extLst>
              </a:tr>
              <a:tr h="370840">
                <a:tc>
                  <a:txBody>
                    <a:bodyPr/>
                    <a:lstStyle/>
                    <a:p>
                      <a:pPr algn="l" fontAlgn="base"/>
                      <a:r>
                        <a:rPr lang="en-US" b="0" dirty="0"/>
                        <a:t>There is common bus for data and instruction transfer.</a:t>
                      </a:r>
                    </a:p>
                  </a:txBody>
                  <a:tcPr marL="106680" marR="106680" marT="53340" marB="53340" anchor="ctr"/>
                </a:tc>
                <a:tc>
                  <a:txBody>
                    <a:bodyPr/>
                    <a:lstStyle/>
                    <a:p>
                      <a:pPr algn="l" fontAlgn="base"/>
                      <a:r>
                        <a:rPr lang="en-US" b="0"/>
                        <a:t>Separate buses are used for transferring data and instruction.</a:t>
                      </a:r>
                    </a:p>
                  </a:txBody>
                  <a:tcPr marL="106680" marR="106680" marT="53340" marB="53340" anchor="ctr"/>
                </a:tc>
                <a:extLst>
                  <a:ext uri="{0D108BD9-81ED-4DB2-BD59-A6C34878D82A}">
                    <a16:rowId xmlns:a16="http://schemas.microsoft.com/office/drawing/2014/main" val="10003"/>
                  </a:ext>
                </a:extLst>
              </a:tr>
              <a:tr h="370840">
                <a:tc>
                  <a:txBody>
                    <a:bodyPr/>
                    <a:lstStyle/>
                    <a:p>
                      <a:pPr algn="l" fontAlgn="base"/>
                      <a:r>
                        <a:rPr lang="en-US" b="0"/>
                        <a:t>Two clock cycles are required to execute single instruction.</a:t>
                      </a:r>
                    </a:p>
                  </a:txBody>
                  <a:tcPr marL="106680" marR="106680" marT="53340" marB="53340" anchor="ctr"/>
                </a:tc>
                <a:tc>
                  <a:txBody>
                    <a:bodyPr/>
                    <a:lstStyle/>
                    <a:p>
                      <a:pPr algn="l" fontAlgn="base"/>
                      <a:r>
                        <a:rPr lang="en-US" b="0" dirty="0"/>
                        <a:t>An instruction is executed in a single cycle.</a:t>
                      </a:r>
                    </a:p>
                  </a:txBody>
                  <a:tcPr marL="106680" marR="106680" marT="53340" marB="53340" anchor="ctr"/>
                </a:tc>
                <a:extLst>
                  <a:ext uri="{0D108BD9-81ED-4DB2-BD59-A6C34878D82A}">
                    <a16:rowId xmlns:a16="http://schemas.microsoft.com/office/drawing/2014/main" val="10004"/>
                  </a:ext>
                </a:extLst>
              </a:tr>
              <a:tr h="370840">
                <a:tc>
                  <a:txBody>
                    <a:bodyPr/>
                    <a:lstStyle/>
                    <a:p>
                      <a:pPr algn="l" fontAlgn="base"/>
                      <a:r>
                        <a:rPr lang="en-US" b="0"/>
                        <a:t>It is cheaper in cost.</a:t>
                      </a:r>
                    </a:p>
                  </a:txBody>
                  <a:tcPr marL="106680" marR="106680" marT="53340" marB="53340" anchor="ctr"/>
                </a:tc>
                <a:tc>
                  <a:txBody>
                    <a:bodyPr/>
                    <a:lstStyle/>
                    <a:p>
                      <a:pPr algn="l" fontAlgn="base"/>
                      <a:r>
                        <a:rPr lang="en-US" b="0"/>
                        <a:t>It is costly than van neumann architecture.</a:t>
                      </a:r>
                    </a:p>
                  </a:txBody>
                  <a:tcPr marL="106680" marR="106680" marT="53340" marB="53340" anchor="ctr"/>
                </a:tc>
                <a:extLst>
                  <a:ext uri="{0D108BD9-81ED-4DB2-BD59-A6C34878D82A}">
                    <a16:rowId xmlns:a16="http://schemas.microsoft.com/office/drawing/2014/main" val="10005"/>
                  </a:ext>
                </a:extLst>
              </a:tr>
              <a:tr h="370840">
                <a:tc>
                  <a:txBody>
                    <a:bodyPr/>
                    <a:lstStyle/>
                    <a:p>
                      <a:pPr algn="l" fontAlgn="base"/>
                      <a:r>
                        <a:rPr lang="en-US" b="0"/>
                        <a:t>CPU can not access instructions and read/write at the same time.</a:t>
                      </a:r>
                    </a:p>
                  </a:txBody>
                  <a:tcPr marL="106680" marR="106680" marT="53340" marB="53340" anchor="ctr"/>
                </a:tc>
                <a:tc>
                  <a:txBody>
                    <a:bodyPr/>
                    <a:lstStyle/>
                    <a:p>
                      <a:pPr algn="l" fontAlgn="base"/>
                      <a:r>
                        <a:rPr lang="en-US" b="0"/>
                        <a:t>CPU can access instructions and read/write at the same time.</a:t>
                      </a:r>
                    </a:p>
                  </a:txBody>
                  <a:tcPr marL="106680" marR="106680" marT="53340" marB="53340" anchor="ctr"/>
                </a:tc>
                <a:extLst>
                  <a:ext uri="{0D108BD9-81ED-4DB2-BD59-A6C34878D82A}">
                    <a16:rowId xmlns:a16="http://schemas.microsoft.com/office/drawing/2014/main" val="10006"/>
                  </a:ext>
                </a:extLst>
              </a:tr>
              <a:tr h="370840">
                <a:tc>
                  <a:txBody>
                    <a:bodyPr/>
                    <a:lstStyle/>
                    <a:p>
                      <a:pPr algn="l" fontAlgn="base"/>
                      <a:r>
                        <a:rPr lang="en-US" b="0"/>
                        <a:t>It is used in personal computers and small computers.</a:t>
                      </a:r>
                    </a:p>
                  </a:txBody>
                  <a:tcPr marL="106680" marR="106680" marT="53340" marB="53340" anchor="ctr"/>
                </a:tc>
                <a:tc>
                  <a:txBody>
                    <a:bodyPr/>
                    <a:lstStyle/>
                    <a:p>
                      <a:pPr algn="l" fontAlgn="base"/>
                      <a:r>
                        <a:rPr lang="en-US" b="0" dirty="0"/>
                        <a:t>It is used in micro controllers and signal processing.</a:t>
                      </a:r>
                    </a:p>
                  </a:txBody>
                  <a:tcPr marL="106680" marR="106680" marT="53340" marB="5334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Multicomputers</a:t>
            </a:r>
            <a:endParaRPr lang="en-US" dirty="0"/>
          </a:p>
        </p:txBody>
      </p:sp>
      <p:sp>
        <p:nvSpPr>
          <p:cNvPr id="3" name="Content Placeholder 2"/>
          <p:cNvSpPr>
            <a:spLocks noGrp="1"/>
          </p:cNvSpPr>
          <p:nvPr>
            <p:ph idx="1"/>
          </p:nvPr>
        </p:nvSpPr>
        <p:spPr/>
        <p:txBody>
          <a:bodyPr/>
          <a:lstStyle/>
          <a:p>
            <a:r>
              <a:rPr lang="en-US" dirty="0"/>
              <a:t>Shared Memory</a:t>
            </a:r>
          </a:p>
          <a:p>
            <a:r>
              <a:rPr lang="en-US" dirty="0"/>
              <a:t>Distributed Memory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UMA (</a:t>
            </a:r>
            <a:r>
              <a:rPr lang="en-IN" dirty="0"/>
              <a:t>Uniform memory access)</a:t>
            </a:r>
            <a:br>
              <a:rPr lang="en-IN" b="0" i="0" u="sng" dirty="0">
                <a:solidFill>
                  <a:srgbClr val="1A0DAB"/>
                </a:solidFill>
                <a:effectLst/>
                <a:latin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dirty="0"/>
              <a:t>In this model, all the processors share the physical memory uniformly. All the processors have equal access time to all the memory words. Each processor may have a private cache memory. Same rule is followed for peripheral devices.</a:t>
            </a:r>
          </a:p>
          <a:p>
            <a:r>
              <a:rPr lang="en-US" dirty="0"/>
              <a:t>When all the processors have equal access to all the peripheral devices, the system is called a </a:t>
            </a:r>
            <a:r>
              <a:rPr lang="en-US" b="1" dirty="0"/>
              <a:t>symmetric multiprocessor</a:t>
            </a:r>
            <a:r>
              <a:rPr lang="en-US" dirty="0"/>
              <a:t>. When only one or a few processors can access the peripheral devices, the system is called an </a:t>
            </a:r>
            <a:r>
              <a:rPr lang="en-US" b="1" dirty="0"/>
              <a:t>asymmetric multiprocessor</a:t>
            </a:r>
            <a:r>
              <a:rPr lang="en-US" dirty="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UMA</a:t>
            </a:r>
            <a:endParaRPr lang="en-US" dirty="0"/>
          </a:p>
        </p:txBody>
      </p:sp>
      <p:pic>
        <p:nvPicPr>
          <p:cNvPr id="4" name="Content Placeholder 3" descr="uma_multiprocessor.jpg"/>
          <p:cNvPicPr>
            <a:picLocks noGrp="1" noChangeAspect="1"/>
          </p:cNvPicPr>
          <p:nvPr>
            <p:ph idx="1"/>
          </p:nvPr>
        </p:nvPicPr>
        <p:blipFill>
          <a:blip r:embed="rId2"/>
          <a:stretch>
            <a:fillRect/>
          </a:stretch>
        </p:blipFill>
        <p:spPr>
          <a:xfrm>
            <a:off x="2855640" y="1327457"/>
            <a:ext cx="7643866" cy="471490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Non-uniform Memory Access (NUMA)</a:t>
            </a:r>
          </a:p>
        </p:txBody>
      </p:sp>
      <p:sp>
        <p:nvSpPr>
          <p:cNvPr id="3" name="Content Placeholder 2"/>
          <p:cNvSpPr>
            <a:spLocks noGrp="1"/>
          </p:cNvSpPr>
          <p:nvPr>
            <p:ph idx="1"/>
          </p:nvPr>
        </p:nvSpPr>
        <p:spPr/>
        <p:txBody>
          <a:bodyPr/>
          <a:lstStyle/>
          <a:p>
            <a:r>
              <a:rPr lang="en-US" dirty="0"/>
              <a:t>In NUMA multiprocessor model, the access time varies with the location of the memory word. Here, the shared memory is physically distributed among all the processors, called local memories. The collection of all local memories forms a global address space which can be accessed by all the processors.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NUMA</a:t>
            </a:r>
            <a:endParaRPr lang="en-US" dirty="0"/>
          </a:p>
        </p:txBody>
      </p:sp>
      <p:pic>
        <p:nvPicPr>
          <p:cNvPr id="4" name="Content Placeholder 3" descr="numa_model.jpg"/>
          <p:cNvPicPr>
            <a:picLocks noGrp="1" noChangeAspect="1"/>
          </p:cNvPicPr>
          <p:nvPr>
            <p:ph idx="1"/>
          </p:nvPr>
        </p:nvPicPr>
        <p:blipFill>
          <a:blip r:embed="rId2"/>
          <a:stretch>
            <a:fillRect/>
          </a:stretch>
        </p:blipFill>
        <p:spPr>
          <a:xfrm>
            <a:off x="2859482" y="1484784"/>
            <a:ext cx="7858180" cy="457280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4561-E599-275D-21F6-033DD45F2195}"/>
              </a:ext>
            </a:extLst>
          </p:cNvPr>
          <p:cNvSpPr>
            <a:spLocks noGrp="1"/>
          </p:cNvSpPr>
          <p:nvPr>
            <p:ph type="title"/>
          </p:nvPr>
        </p:nvSpPr>
        <p:spPr/>
        <p:txBody>
          <a:bodyPr/>
          <a:lstStyle/>
          <a:p>
            <a:r>
              <a:rPr lang="en-US" dirty="0"/>
              <a:t>Sample questions on last slide</a:t>
            </a:r>
            <a:endParaRPr lang="en-IN" dirty="0"/>
          </a:p>
        </p:txBody>
      </p:sp>
    </p:spTree>
    <p:extLst>
      <p:ext uri="{BB962C8B-B14F-4D97-AF65-F5344CB8AC3E}">
        <p14:creationId xmlns:p14="http://schemas.microsoft.com/office/powerpoint/2010/main" val="238237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Only Memory Architecture (COMA)</a:t>
            </a:r>
          </a:p>
        </p:txBody>
      </p:sp>
      <p:sp>
        <p:nvSpPr>
          <p:cNvPr id="3" name="Content Placeholder 2"/>
          <p:cNvSpPr>
            <a:spLocks noGrp="1"/>
          </p:cNvSpPr>
          <p:nvPr>
            <p:ph idx="1"/>
          </p:nvPr>
        </p:nvSpPr>
        <p:spPr/>
        <p:txBody>
          <a:bodyPr/>
          <a:lstStyle/>
          <a:p>
            <a:r>
              <a:rPr lang="en-US" dirty="0"/>
              <a:t>The COMA model is a special case of the NUMA model. </a:t>
            </a:r>
          </a:p>
          <a:p>
            <a:r>
              <a:rPr lang="en-US" dirty="0"/>
              <a:t>Here, all the distributed main memories are converted to cache memories.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COMA</a:t>
            </a:r>
            <a:endParaRPr lang="en-US" dirty="0"/>
          </a:p>
        </p:txBody>
      </p:sp>
      <p:pic>
        <p:nvPicPr>
          <p:cNvPr id="4" name="Content Placeholder 3" descr="coma_model.jpg"/>
          <p:cNvPicPr>
            <a:picLocks noGrp="1" noChangeAspect="1"/>
          </p:cNvPicPr>
          <p:nvPr>
            <p:ph idx="1"/>
          </p:nvPr>
        </p:nvPicPr>
        <p:blipFill>
          <a:blip r:embed="rId2"/>
          <a:stretch>
            <a:fillRect/>
          </a:stretch>
        </p:blipFill>
        <p:spPr>
          <a:xfrm>
            <a:off x="2809852" y="1571613"/>
            <a:ext cx="6429420" cy="435771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Distributed - Memory </a:t>
            </a:r>
            <a:r>
              <a:rPr lang="en-US" b="1" dirty="0" err="1"/>
              <a:t>Multicomputers</a:t>
            </a:r>
            <a:r>
              <a:rPr lang="en-US" dirty="0"/>
              <a:t> </a:t>
            </a:r>
          </a:p>
        </p:txBody>
      </p:sp>
      <p:sp>
        <p:nvSpPr>
          <p:cNvPr id="3" name="Content Placeholder 2"/>
          <p:cNvSpPr>
            <a:spLocks noGrp="1"/>
          </p:cNvSpPr>
          <p:nvPr>
            <p:ph idx="1"/>
          </p:nvPr>
        </p:nvSpPr>
        <p:spPr/>
        <p:txBody>
          <a:bodyPr>
            <a:normAutofit/>
          </a:bodyPr>
          <a:lstStyle/>
          <a:p>
            <a:r>
              <a:rPr lang="en-US" dirty="0"/>
              <a:t> A distributed memory multicomputer system consists of multiple computers, known as nodes, inter-connected by message passing network. Each node acts as an autonomous computer having a processor, a local memory and sometimes I/O devices. In this case, all local memories are private and are accessible only to the local processors.</a:t>
            </a:r>
          </a:p>
          <a:p>
            <a:r>
              <a:rPr lang="en-US" dirty="0"/>
              <a:t> This is why, the traditional machines are called </a:t>
            </a:r>
            <a:r>
              <a:rPr lang="en-US" b="1" dirty="0"/>
              <a:t>no-remote-memory-access (NORMA)</a:t>
            </a:r>
            <a:r>
              <a:rPr lang="en-US" dirty="0"/>
              <a:t> machines.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Memory Architecture</a:t>
            </a:r>
            <a:endParaRPr lang="en-US" dirty="0"/>
          </a:p>
        </p:txBody>
      </p:sp>
      <p:pic>
        <p:nvPicPr>
          <p:cNvPr id="4" name="Content Placeholder 3" descr="message_passing_multiprocessor.jpg"/>
          <p:cNvPicPr>
            <a:picLocks noGrp="1" noChangeAspect="1"/>
          </p:cNvPicPr>
          <p:nvPr>
            <p:ph idx="1"/>
          </p:nvPr>
        </p:nvPicPr>
        <p:blipFill>
          <a:blip r:embed="rId2"/>
          <a:stretch>
            <a:fillRect/>
          </a:stretch>
        </p:blipFill>
        <p:spPr>
          <a:xfrm>
            <a:off x="2473052" y="2029214"/>
            <a:ext cx="7245895" cy="434753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02F0-BED0-3630-E00C-863E3E06B67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983367B-F7FF-50E9-676C-D16C8130F216}"/>
              </a:ext>
            </a:extLst>
          </p:cNvPr>
          <p:cNvSpPr>
            <a:spLocks noGrp="1"/>
          </p:cNvSpPr>
          <p:nvPr>
            <p:ph idx="1"/>
          </p:nvPr>
        </p:nvSpPr>
        <p:spPr/>
        <p:txBody>
          <a:bodyPr>
            <a:normAutofit fontScale="47500" lnSpcReduction="20000"/>
          </a:bodyPr>
          <a:lstStyle/>
          <a:p>
            <a:r>
              <a:rPr lang="en-US" dirty="0"/>
              <a:t>Discuss COMA and NUMA model.</a:t>
            </a:r>
          </a:p>
          <a:p>
            <a:r>
              <a:rPr lang="en-US" dirty="0"/>
              <a:t>Analyze cache coherence problem </a:t>
            </a:r>
          </a:p>
          <a:p>
            <a:r>
              <a:rPr lang="en-US" dirty="0"/>
              <a:t>Write a short note on hypercube and mesh connected network.</a:t>
            </a:r>
          </a:p>
          <a:p>
            <a:r>
              <a:rPr lang="en-US" dirty="0"/>
              <a:t>Illustrate parallel computer</a:t>
            </a:r>
          </a:p>
          <a:p>
            <a:r>
              <a:rPr lang="en-US" dirty="0"/>
              <a:t>Demonstrate SISD, SIMD, MISD, MIMD models of parallel computers.</a:t>
            </a:r>
          </a:p>
          <a:p>
            <a:r>
              <a:rPr lang="en-US" dirty="0"/>
              <a:t>Sketch loosely and tightly coupled multi processor system</a:t>
            </a:r>
          </a:p>
          <a:p>
            <a:r>
              <a:rPr lang="en-US" dirty="0"/>
              <a:t>Demonstrate multiprocessor system. Explain How does it differ from a multicomputer system?</a:t>
            </a:r>
          </a:p>
          <a:p>
            <a:r>
              <a:rPr lang="en-US" dirty="0"/>
              <a:t>Evaluate tightly coupled versus loosely coupled system.</a:t>
            </a:r>
          </a:p>
          <a:p>
            <a:r>
              <a:rPr lang="en-US" dirty="0"/>
              <a:t> Describe with proper diagram the working principle of a crossbar switch interconnection network. Draw the basic block diagram of a crossbar switch used in the network.</a:t>
            </a:r>
          </a:p>
          <a:p>
            <a:r>
              <a:rPr lang="en-US" dirty="0"/>
              <a:t>Express the meaning of  cache coherence problem in multiprocessor unit. State the possible solutions to the problem.</a:t>
            </a:r>
          </a:p>
          <a:p>
            <a:r>
              <a:rPr lang="en-US" dirty="0"/>
              <a:t>"Point out the meaning of  tightly coupled &amp; loosely coupled systems</a:t>
            </a:r>
          </a:p>
          <a:p>
            <a:r>
              <a:rPr lang="en-US" dirty="0"/>
              <a:t>Compare &amp; contrast between UMA &amp; NUMA. </a:t>
            </a:r>
          </a:p>
          <a:p>
            <a:r>
              <a:rPr lang="en-US" dirty="0"/>
              <a:t>"</a:t>
            </a:r>
          </a:p>
          <a:p>
            <a:endParaRPr lang="en-IN" dirty="0"/>
          </a:p>
        </p:txBody>
      </p:sp>
    </p:spTree>
    <p:extLst>
      <p:ext uri="{BB962C8B-B14F-4D97-AF65-F5344CB8AC3E}">
        <p14:creationId xmlns:p14="http://schemas.microsoft.com/office/powerpoint/2010/main" val="870928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 of parallel architectures</a:t>
            </a:r>
          </a:p>
        </p:txBody>
      </p:sp>
      <p:sp>
        <p:nvSpPr>
          <p:cNvPr id="3" name="Content Placeholder 2"/>
          <p:cNvSpPr>
            <a:spLocks noGrp="1"/>
          </p:cNvSpPr>
          <p:nvPr>
            <p:ph idx="1"/>
          </p:nvPr>
        </p:nvSpPr>
        <p:spPr/>
        <p:txBody>
          <a:bodyPr/>
          <a:lstStyle/>
          <a:p>
            <a:r>
              <a:rPr lang="en-IN" dirty="0"/>
              <a:t>SISD</a:t>
            </a:r>
          </a:p>
          <a:p>
            <a:r>
              <a:rPr lang="en-IN" dirty="0"/>
              <a:t>SIMD</a:t>
            </a:r>
          </a:p>
          <a:p>
            <a:r>
              <a:rPr lang="en-IN" dirty="0"/>
              <a:t>MISD</a:t>
            </a:r>
          </a:p>
          <a:p>
            <a:r>
              <a:rPr lang="en-IN"/>
              <a:t>MIMD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a:t>
            </a:r>
            <a:r>
              <a:rPr lang="en-US" dirty="0" err="1"/>
              <a:t>Neuman</a:t>
            </a:r>
            <a:r>
              <a:rPr lang="en-US" dirty="0"/>
              <a:t> </a:t>
            </a:r>
            <a:r>
              <a:rPr lang="en-US" dirty="0" err="1"/>
              <a:t>Architechture</a:t>
            </a:r>
            <a:endParaRPr lang="en-US" dirty="0"/>
          </a:p>
        </p:txBody>
      </p:sp>
      <p:sp>
        <p:nvSpPr>
          <p:cNvPr id="3" name="Content Placeholder 2"/>
          <p:cNvSpPr>
            <a:spLocks noGrp="1"/>
          </p:cNvSpPr>
          <p:nvPr>
            <p:ph idx="1"/>
          </p:nvPr>
        </p:nvSpPr>
        <p:spPr/>
        <p:txBody>
          <a:bodyPr>
            <a:normAutofit/>
          </a:bodyPr>
          <a:lstStyle/>
          <a:p>
            <a:pPr fontAlgn="base"/>
            <a:r>
              <a:rPr lang="en-US" dirty="0"/>
              <a:t>Historically there have been 2 types of Computers:</a:t>
            </a:r>
          </a:p>
          <a:p>
            <a:pPr fontAlgn="base"/>
            <a:r>
              <a:rPr lang="en-US" b="1" dirty="0"/>
              <a:t>Fixed Program Computers –</a:t>
            </a:r>
            <a:r>
              <a:rPr lang="en-US" dirty="0"/>
              <a:t> Their function is very specific and they couldn’t be programmed, e.g. Calculators.</a:t>
            </a:r>
          </a:p>
          <a:p>
            <a:pPr fontAlgn="base"/>
            <a:r>
              <a:rPr lang="en-US" b="1" dirty="0"/>
              <a:t>Stored Program Computers –</a:t>
            </a:r>
            <a:r>
              <a:rPr lang="en-US" dirty="0"/>
              <a:t> These can be programmed to carry out many different tasks, applications are stored on them, hence the name.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Details</a:t>
            </a:r>
            <a:endParaRPr lang="en-US" dirty="0"/>
          </a:p>
        </p:txBody>
      </p:sp>
      <p:sp>
        <p:nvSpPr>
          <p:cNvPr id="3" name="Content Placeholder 2"/>
          <p:cNvSpPr>
            <a:spLocks noGrp="1"/>
          </p:cNvSpPr>
          <p:nvPr>
            <p:ph idx="1"/>
          </p:nvPr>
        </p:nvSpPr>
        <p:spPr/>
        <p:txBody>
          <a:bodyPr>
            <a:normAutofit/>
          </a:bodyPr>
          <a:lstStyle/>
          <a:p>
            <a:r>
              <a:rPr lang="en-US" dirty="0"/>
              <a:t>The modern computers are based on a stored-program concept introduced by John Von Neumann. </a:t>
            </a:r>
          </a:p>
          <a:p>
            <a:r>
              <a:rPr lang="en-US" dirty="0"/>
              <a:t>In this stored-program concept, programs and data are stored in a separate storage unit called memories and are treated the same. </a:t>
            </a:r>
          </a:p>
          <a:p>
            <a:r>
              <a:rPr lang="en-US" dirty="0"/>
              <a:t>This novel idea meant that a computer built with this architecture would be much easier to reprogram.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Architecture</a:t>
            </a:r>
            <a:endParaRPr lang="en-US" dirty="0"/>
          </a:p>
        </p:txBody>
      </p:sp>
      <p:pic>
        <p:nvPicPr>
          <p:cNvPr id="4" name="Content Placeholder 3" descr="basic_structure.png"/>
          <p:cNvPicPr>
            <a:picLocks noGrp="1" noChangeAspect="1"/>
          </p:cNvPicPr>
          <p:nvPr>
            <p:ph idx="1"/>
          </p:nvPr>
        </p:nvPicPr>
        <p:blipFill>
          <a:blip r:embed="rId2"/>
          <a:stretch>
            <a:fillRect/>
          </a:stretch>
        </p:blipFill>
        <p:spPr>
          <a:xfrm>
            <a:off x="3215680" y="2084832"/>
            <a:ext cx="6429420" cy="405160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It is also known as </a:t>
            </a:r>
            <a:r>
              <a:rPr lang="en-US" sz="3200" b="1" dirty="0"/>
              <a:t>IAS</a:t>
            </a:r>
            <a:r>
              <a:rPr lang="en-US" sz="3200" dirty="0"/>
              <a:t> computer and is having three basic units</a:t>
            </a:r>
          </a:p>
        </p:txBody>
      </p:sp>
      <p:sp>
        <p:nvSpPr>
          <p:cNvPr id="3" name="Content Placeholder 2"/>
          <p:cNvSpPr>
            <a:spLocks noGrp="1"/>
          </p:cNvSpPr>
          <p:nvPr>
            <p:ph idx="1"/>
          </p:nvPr>
        </p:nvSpPr>
        <p:spPr/>
        <p:txBody>
          <a:bodyPr>
            <a:normAutofit/>
          </a:bodyPr>
          <a:lstStyle/>
          <a:p>
            <a:pPr fontAlgn="base"/>
            <a:r>
              <a:rPr lang="en-US" dirty="0"/>
              <a:t>The Central Processing Unit (CPU)</a:t>
            </a:r>
          </a:p>
          <a:p>
            <a:pPr fontAlgn="base"/>
            <a:r>
              <a:rPr lang="en-US" dirty="0"/>
              <a:t>The Main Memory Unit</a:t>
            </a:r>
          </a:p>
          <a:p>
            <a:pPr fontAlgn="base"/>
            <a:r>
              <a:rPr lang="en-US" dirty="0"/>
              <a:t>The Input /Output Device</a:t>
            </a:r>
          </a:p>
          <a:p>
            <a:pPr fontAlgn="base"/>
            <a:r>
              <a:rPr lang="en-US" b="1" dirty="0"/>
              <a:t>Control Unit –</a:t>
            </a:r>
            <a:r>
              <a:rPr lang="en-US" dirty="0"/>
              <a:t>A control unit (CU) handles all processor control signals. It directs all input and output flow, fetches code for instructions and controlling how data moves around the system.</a:t>
            </a:r>
          </a:p>
          <a:p>
            <a:pPr fontAlgn="base"/>
            <a:r>
              <a:rPr lang="en-US" b="1" dirty="0"/>
              <a:t>Arithmetic and Logic Unit (ALU) –</a:t>
            </a:r>
            <a:r>
              <a:rPr lang="en-US" dirty="0"/>
              <a:t>The arithmetic logic unit is that part of the CPU that handles all the calculations the CPU may need, e.g. Addition, Subtraction, Comparisons. It performs Logical Operations, Bit Shifting Operations, and Arithmetic Operation.</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Figure –</a:t>
            </a:r>
            <a:r>
              <a:rPr lang="en-US" dirty="0"/>
              <a:t> Basic CPU structure, illustrating ALU</a:t>
            </a:r>
          </a:p>
        </p:txBody>
      </p:sp>
      <p:pic>
        <p:nvPicPr>
          <p:cNvPr id="4" name="Content Placeholder 3" descr="vn_cpu.png"/>
          <p:cNvPicPr>
            <a:picLocks noGrp="1" noChangeAspect="1"/>
          </p:cNvPicPr>
          <p:nvPr>
            <p:ph idx="1"/>
          </p:nvPr>
        </p:nvPicPr>
        <p:blipFill>
          <a:blip r:embed="rId2"/>
          <a:stretch>
            <a:fillRect/>
          </a:stretch>
        </p:blipFill>
        <p:spPr>
          <a:xfrm>
            <a:off x="2783632" y="2084832"/>
            <a:ext cx="7398058" cy="441587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Details</a:t>
            </a:r>
            <a:endParaRPr lang="en-US" dirty="0"/>
          </a:p>
        </p:txBody>
      </p:sp>
      <p:sp>
        <p:nvSpPr>
          <p:cNvPr id="3" name="Content Placeholder 2"/>
          <p:cNvSpPr>
            <a:spLocks noGrp="1"/>
          </p:cNvSpPr>
          <p:nvPr>
            <p:ph idx="1"/>
          </p:nvPr>
        </p:nvSpPr>
        <p:spPr>
          <a:xfrm>
            <a:off x="1024128" y="1916832"/>
            <a:ext cx="9720073" cy="4023360"/>
          </a:xfrm>
        </p:spPr>
        <p:txBody>
          <a:bodyPr>
            <a:normAutofit fontScale="92500"/>
          </a:bodyPr>
          <a:lstStyle/>
          <a:p>
            <a:pPr fontAlgn="base"/>
            <a:r>
              <a:rPr lang="en-US" b="1" dirty="0"/>
              <a:t>Main Memory Unit (Registers) –Accumulator:</a:t>
            </a:r>
            <a:r>
              <a:rPr lang="en-US" dirty="0"/>
              <a:t> Stores the results of calculations made by ALU.</a:t>
            </a:r>
          </a:p>
          <a:p>
            <a:pPr fontAlgn="base"/>
            <a:r>
              <a:rPr lang="en-US" b="1" dirty="0"/>
              <a:t>Program Counter (PC):</a:t>
            </a:r>
            <a:r>
              <a:rPr lang="en-US" dirty="0"/>
              <a:t> Keeps track of the memory location of the next instructions to be dealt with. The PC then passes this next address to Memory Address Register (MAR).</a:t>
            </a:r>
          </a:p>
          <a:p>
            <a:pPr fontAlgn="base"/>
            <a:r>
              <a:rPr lang="en-US" b="1" dirty="0"/>
              <a:t>Memory Address Register (MAR):</a:t>
            </a:r>
            <a:r>
              <a:rPr lang="en-US" dirty="0"/>
              <a:t> It stores the memory locations of instructions that need to be fetched from memory or stored into memory.</a:t>
            </a:r>
          </a:p>
          <a:p>
            <a:pPr fontAlgn="base"/>
            <a:r>
              <a:rPr lang="en-US" b="1" dirty="0"/>
              <a:t>Memory Data Register (MDR):</a:t>
            </a:r>
            <a:r>
              <a:rPr lang="en-US" dirty="0"/>
              <a:t> It stores instructions fetched from memory or any data that is to be transferred to, and stored in, memory.</a:t>
            </a:r>
          </a:p>
          <a:p>
            <a:pPr fontAlgn="base"/>
            <a:r>
              <a:rPr lang="en-US" b="1" dirty="0"/>
              <a:t>Current Instruction Register (CIR):</a:t>
            </a:r>
            <a:r>
              <a:rPr lang="en-US" dirty="0"/>
              <a:t> It stores the most recently fetched instructions while it is waiting to be coded and executed.</a:t>
            </a:r>
          </a:p>
          <a:p>
            <a:pPr fontAlgn="base"/>
            <a:r>
              <a:rPr lang="en-US" b="1" dirty="0"/>
              <a:t>Instruction Buffer Register (IBR):</a:t>
            </a:r>
            <a:r>
              <a:rPr lang="en-US" dirty="0"/>
              <a:t> The instruction that is not to be executed immediately is placed in the instruction buffer register IBR.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66</TotalTime>
  <Words>1326</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Tw Cen MT</vt:lpstr>
      <vt:lpstr>Tw Cen MT Condensed</vt:lpstr>
      <vt:lpstr>Wingdings 3</vt:lpstr>
      <vt:lpstr>Integral</vt:lpstr>
      <vt:lpstr>COA Module 7</vt:lpstr>
      <vt:lpstr>Sample questions on last slide</vt:lpstr>
      <vt:lpstr>Taxonomy of parallel architectures</vt:lpstr>
      <vt:lpstr>Von Neuman Architechture</vt:lpstr>
      <vt:lpstr>Basic Details</vt:lpstr>
      <vt:lpstr>Basic Architecture</vt:lpstr>
      <vt:lpstr>It is also known as IAS computer and is having three basic units</vt:lpstr>
      <vt:lpstr>Figure – Basic CPU structure, illustrating ALU</vt:lpstr>
      <vt:lpstr>Details</vt:lpstr>
      <vt:lpstr>Basic Details</vt:lpstr>
      <vt:lpstr>Von Neumann bottleneck </vt:lpstr>
      <vt:lpstr>Havard Architecture</vt:lpstr>
      <vt:lpstr>PowerPoint Presentation</vt:lpstr>
      <vt:lpstr>Difference between Von Neumann and Harvard Architecture</vt:lpstr>
      <vt:lpstr>Multicomputers</vt:lpstr>
      <vt:lpstr>UMA (Uniform memory access) </vt:lpstr>
      <vt:lpstr>UMA</vt:lpstr>
      <vt:lpstr>Non-uniform Memory Access (NUMA)</vt:lpstr>
      <vt:lpstr>NUMA</vt:lpstr>
      <vt:lpstr>Cache Only Memory Architecture (COMA)</vt:lpstr>
      <vt:lpstr>COMA</vt:lpstr>
      <vt:lpstr>Distributed - Memory Multicomputers </vt:lpstr>
      <vt:lpstr>Distributed Memory Architecture</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Von Neuman Architechture</dc:title>
  <dc:creator>Medhasree Ghosh</dc:creator>
  <cp:lastModifiedBy>nil.the.great@gmail.com</cp:lastModifiedBy>
  <cp:revision>13</cp:revision>
  <dcterms:created xsi:type="dcterms:W3CDTF">2020-10-31T14:18:18Z</dcterms:created>
  <dcterms:modified xsi:type="dcterms:W3CDTF">2022-05-02T09:36:26Z</dcterms:modified>
</cp:coreProperties>
</file>