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54"/>
  </p:notesMasterIdLst>
  <p:sldIdLst>
    <p:sldId id="256" r:id="rId2"/>
    <p:sldId id="310" r:id="rId3"/>
    <p:sldId id="311" r:id="rId4"/>
    <p:sldId id="312" r:id="rId5"/>
    <p:sldId id="309" r:id="rId6"/>
    <p:sldId id="313" r:id="rId7"/>
    <p:sldId id="314" r:id="rId8"/>
    <p:sldId id="307" r:id="rId9"/>
    <p:sldId id="308" r:id="rId10"/>
    <p:sldId id="306" r:id="rId11"/>
    <p:sldId id="285" r:id="rId12"/>
    <p:sldId id="315" r:id="rId13"/>
    <p:sldId id="286" r:id="rId14"/>
    <p:sldId id="287" r:id="rId15"/>
    <p:sldId id="288" r:id="rId16"/>
    <p:sldId id="316" r:id="rId17"/>
    <p:sldId id="317" r:id="rId18"/>
    <p:sldId id="318" r:id="rId19"/>
    <p:sldId id="319" r:id="rId20"/>
    <p:sldId id="320" r:id="rId21"/>
    <p:sldId id="290" r:id="rId22"/>
    <p:sldId id="321" r:id="rId23"/>
    <p:sldId id="291" r:id="rId24"/>
    <p:sldId id="292" r:id="rId25"/>
    <p:sldId id="355" r:id="rId26"/>
    <p:sldId id="293" r:id="rId27"/>
    <p:sldId id="322" r:id="rId28"/>
    <p:sldId id="323" r:id="rId29"/>
    <p:sldId id="324" r:id="rId30"/>
    <p:sldId id="325" r:id="rId31"/>
    <p:sldId id="326" r:id="rId32"/>
    <p:sldId id="327" r:id="rId33"/>
    <p:sldId id="328" r:id="rId34"/>
    <p:sldId id="360" r:id="rId35"/>
    <p:sldId id="361" r:id="rId36"/>
    <p:sldId id="362" r:id="rId37"/>
    <p:sldId id="363" r:id="rId38"/>
    <p:sldId id="364" r:id="rId39"/>
    <p:sldId id="329" r:id="rId40"/>
    <p:sldId id="330" r:id="rId41"/>
    <p:sldId id="331" r:id="rId42"/>
    <p:sldId id="332" r:id="rId43"/>
    <p:sldId id="333" r:id="rId44"/>
    <p:sldId id="356" r:id="rId45"/>
    <p:sldId id="353" r:id="rId46"/>
    <p:sldId id="339" r:id="rId47"/>
    <p:sldId id="370" r:id="rId48"/>
    <p:sldId id="366" r:id="rId49"/>
    <p:sldId id="367" r:id="rId50"/>
    <p:sldId id="368" r:id="rId51"/>
    <p:sldId id="369" r:id="rId52"/>
    <p:sldId id="28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94434" autoAdjust="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sorterViewPr>
    <p:cViewPr>
      <p:scale>
        <a:sx n="66" d="100"/>
        <a:sy n="66" d="100"/>
      </p:scale>
      <p:origin x="0" y="-4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5D48D-E9A4-4536-AECB-4104F26E3BDA}" type="datetimeFigureOut">
              <a:rPr lang="en-US" smtClean="0"/>
              <a:pPr/>
              <a:t>3/14/2022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8E61-8FAE-4BF3-AED1-9FECF4609D94}" type="slidenum">
              <a:rPr lang="en-US" smtClean="0"/>
              <a:pPr/>
              <a:t>‹#›</a:t>
            </a:fld>
            <a:endParaRPr lang="en-US"/>
          </a:p>
        </p:txBody>
      </p:sp>
    </p:spTree>
    <p:extLst>
      <p:ext uri="{BB962C8B-B14F-4D97-AF65-F5344CB8AC3E}">
        <p14:creationId xmlns:p14="http://schemas.microsoft.com/office/powerpoint/2010/main" val="376550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C81977-F944-4721-82D4-D81B19CE890D}"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6533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09F69EF-C1B7-4D32-A993-27EEA99727FA}" type="slidenum">
              <a:rPr lang="en-IN" smtClean="0"/>
              <a:pPr/>
              <a:t>33</a:t>
            </a:fld>
            <a:endParaRPr lang="en-IN"/>
          </a:p>
        </p:txBody>
      </p:sp>
    </p:spTree>
    <p:extLst>
      <p:ext uri="{BB962C8B-B14F-4D97-AF65-F5344CB8AC3E}">
        <p14:creationId xmlns:p14="http://schemas.microsoft.com/office/powerpoint/2010/main" val="2838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52</a:t>
            </a:fld>
            <a:endParaRPr lang="en-US"/>
          </a:p>
        </p:txBody>
      </p:sp>
    </p:spTree>
    <p:extLst>
      <p:ext uri="{BB962C8B-B14F-4D97-AF65-F5344CB8AC3E}">
        <p14:creationId xmlns:p14="http://schemas.microsoft.com/office/powerpoint/2010/main" val="259438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21BB44-5FAE-4671-ACE5-C0A0F929EC84}" type="datetimeFigureOut">
              <a:rPr lang="en-US" smtClean="0"/>
              <a:pPr/>
              <a:t>3/14/2022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pPr/>
              <a:t>3/14/2022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21BB44-5FAE-4671-ACE5-C0A0F929EC84}"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21BB44-5FAE-4671-ACE5-C0A0F929EC84}"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3/14/2022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pPr/>
              <a:t>3/14/2022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2507" y="5183779"/>
            <a:ext cx="8923019" cy="1126283"/>
          </a:xfrm>
        </p:spPr>
        <p:txBody>
          <a:bodyPr>
            <a:normAutofit/>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1400" dirty="0" smtClean="0"/>
              <a:t>   </a:t>
            </a:r>
            <a:r>
              <a:rPr lang="en-US" sz="2000" dirty="0" err="1" smtClean="0"/>
              <a:t>Sudeshna</a:t>
            </a:r>
            <a:r>
              <a:rPr lang="en-US" sz="2000" dirty="0" smtClean="0"/>
              <a:t> </a:t>
            </a:r>
            <a:r>
              <a:rPr lang="en-US" sz="2000" dirty="0" err="1" smtClean="0"/>
              <a:t>Kundu</a:t>
            </a:r>
            <a:r>
              <a:rPr lang="en-US" sz="2000" dirty="0" smtClean="0"/>
              <a:t> (</a:t>
            </a:r>
            <a:r>
              <a:rPr lang="en-US" sz="2000" dirty="0" err="1" smtClean="0"/>
              <a:t>Mondal</a:t>
            </a:r>
            <a:r>
              <a:rPr lang="en-US" sz="2000" dirty="0" smtClean="0"/>
              <a:t>)</a:t>
            </a:r>
            <a:endParaRPr lang="en-US" sz="2000" dirty="0"/>
          </a:p>
        </p:txBody>
      </p:sp>
      <p:sp>
        <p:nvSpPr>
          <p:cNvPr id="2" name="Title 1"/>
          <p:cNvSpPr>
            <a:spLocks noGrp="1"/>
          </p:cNvSpPr>
          <p:nvPr>
            <p:ph type="ctrTitle"/>
          </p:nvPr>
        </p:nvSpPr>
        <p:spPr/>
        <p:txBody>
          <a:bodyPr/>
          <a:lstStyle/>
          <a:p>
            <a:r>
              <a:rPr lang="en-US" dirty="0" smtClean="0"/>
              <a:t>Operating Systems</a:t>
            </a:r>
            <a:br>
              <a:rPr lang="en-US" dirty="0" smtClean="0"/>
            </a:br>
            <a:r>
              <a:rPr lang="en-US" dirty="0" smtClean="0"/>
              <a:t>(CPU Scheduling)</a:t>
            </a:r>
            <a:endParaRPr lang="en-US" dirty="0"/>
          </a:p>
        </p:txBody>
      </p:sp>
    </p:spTree>
    <p:extLst>
      <p:ext uri="{BB962C8B-B14F-4D97-AF65-F5344CB8AC3E}">
        <p14:creationId xmlns:p14="http://schemas.microsoft.com/office/powerpoint/2010/main" val="103059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3897"/>
            <a:ext cx="10363200" cy="750627"/>
          </a:xfrm>
        </p:spPr>
        <p:txBody>
          <a:bodyPr>
            <a:normAutofit/>
          </a:bodyPr>
          <a:lstStyle/>
          <a:p>
            <a:r>
              <a:rPr lang="en-US" sz="3600" b="1" dirty="0">
                <a:solidFill>
                  <a:schemeClr val="bg1">
                    <a:lumMod val="65000"/>
                  </a:schemeClr>
                </a:solidFill>
                <a:latin typeface="Times New Roman" panose="02020603050405020304" pitchFamily="18" charset="0"/>
                <a:cs typeface="Times New Roman" panose="02020603050405020304" pitchFamily="18" charset="0"/>
              </a:rPr>
              <a:t>Types of CPU </a:t>
            </a:r>
            <a:r>
              <a:rPr lang="en-US" sz="3600" b="1" dirty="0" smtClean="0">
                <a:solidFill>
                  <a:schemeClr val="bg1">
                    <a:lumMod val="65000"/>
                  </a:schemeClr>
                </a:solidFill>
                <a:latin typeface="Times New Roman" panose="02020603050405020304" pitchFamily="18" charset="0"/>
                <a:cs typeface="Times New Roman" panose="02020603050405020304" pitchFamily="18" charset="0"/>
              </a:rPr>
              <a:t>Scheduling</a:t>
            </a:r>
            <a:endParaRPr lang="en-IN" sz="36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4800" y="1224465"/>
            <a:ext cx="418576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Here are two kinds of Scheduling methods:</a:t>
            </a:r>
            <a:endParaRPr lang="en-IN" dirty="0">
              <a:latin typeface="Times New Roman" panose="02020603050405020304" pitchFamily="18" charset="0"/>
              <a:cs typeface="Times New Roman" panose="02020603050405020304" pitchFamily="18" charset="0"/>
            </a:endParaRPr>
          </a:p>
        </p:txBody>
      </p:sp>
      <p:pic>
        <p:nvPicPr>
          <p:cNvPr id="1028" name="Picture 4" descr="https://www.guru99.com/images/1/122519_0449_CPUschedul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5" y="1224465"/>
            <a:ext cx="5991225"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1753738"/>
            <a:ext cx="6096000" cy="4247317"/>
          </a:xfrm>
          <a:prstGeom prst="rect">
            <a:avLst/>
          </a:prstGeom>
        </p:spPr>
        <p:txBody>
          <a:bodyPr>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Preemptive Scheduling</a:t>
            </a:r>
          </a:p>
          <a:p>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Preemptive Scheduling, the tasks are mostly assigned with their priorities. Sometimes it is important to run a task with a higher priority before another lower priority task, even if the lower priority task is still running. The lower priority task holds for some time and resumes when the higher priority task finishes its execution.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    Non-Preemptive </a:t>
            </a:r>
            <a:r>
              <a:rPr lang="en-US" b="1" dirty="0">
                <a:latin typeface="Times New Roman" panose="02020603050405020304" pitchFamily="18" charset="0"/>
                <a:cs typeface="Times New Roman" panose="02020603050405020304" pitchFamily="18" charset="0"/>
              </a:rPr>
              <a:t>Scheduling</a:t>
            </a:r>
          </a:p>
          <a:p>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this type of scheduling method, the CPU has been allocated to a specific process. The process that keeps the CPU busy will release the CPU either by switching context or terminating. It is the only method that can be used for various hardware platforms. That’s because it doesn’t need special hardware (for example, a timer) like preemptive scheduling.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40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67586" name="Rectangle 2"/>
          <p:cNvSpPr>
            <a:spLocks noGrp="1" noChangeArrowheads="1"/>
          </p:cNvSpPr>
          <p:nvPr>
            <p:ph type="title"/>
          </p:nvPr>
        </p:nvSpPr>
        <p:spPr>
          <a:xfrm>
            <a:off x="577755" y="123825"/>
            <a:ext cx="10363200" cy="1143000"/>
          </a:xfrm>
        </p:spPr>
        <p:txBody>
          <a:bodyPr/>
          <a:lstStyle/>
          <a:p>
            <a:r>
              <a:rPr lang="en-US" dirty="0"/>
              <a:t>Scheduling Algorithms</a:t>
            </a:r>
          </a:p>
        </p:txBody>
      </p:sp>
      <p:sp>
        <p:nvSpPr>
          <p:cNvPr id="67587" name="Rectangle 3"/>
          <p:cNvSpPr>
            <a:spLocks noGrp="1" noChangeArrowheads="1"/>
          </p:cNvSpPr>
          <p:nvPr>
            <p:ph type="body" idx="1"/>
          </p:nvPr>
        </p:nvSpPr>
        <p:spPr>
          <a:xfrm>
            <a:off x="577755" y="1450975"/>
            <a:ext cx="7854950" cy="4978400"/>
          </a:xfrm>
        </p:spPr>
        <p:txBody>
          <a:bodyPr/>
          <a:lstStyle/>
          <a:p>
            <a:r>
              <a:rPr lang="en-US" sz="2400" dirty="0"/>
              <a:t>CPU scheduling deals with the problem of choosing a process from the ready queue to be executed by the CPU.</a:t>
            </a:r>
          </a:p>
          <a:p>
            <a:r>
              <a:rPr lang="en-US" sz="2400" dirty="0"/>
              <a:t>The following CPU scheduling algorithms will be described:</a:t>
            </a:r>
          </a:p>
          <a:p>
            <a:pPr lvl="1"/>
            <a:r>
              <a:rPr lang="en-US" dirty="0"/>
              <a:t>First-Come, First-Served (FCFS).</a:t>
            </a:r>
          </a:p>
          <a:p>
            <a:pPr lvl="1"/>
            <a:r>
              <a:rPr lang="en-US" dirty="0"/>
              <a:t>Shortest-Job-First (SJF).</a:t>
            </a:r>
          </a:p>
          <a:p>
            <a:pPr lvl="1"/>
            <a:r>
              <a:rPr lang="en-US" dirty="0"/>
              <a:t>Priority.</a:t>
            </a:r>
          </a:p>
          <a:p>
            <a:pPr lvl="1"/>
            <a:r>
              <a:rPr lang="en-US" dirty="0"/>
              <a:t>Round-Robin (RR).</a:t>
            </a:r>
          </a:p>
          <a:p>
            <a:pPr lvl="1"/>
            <a:r>
              <a:rPr lang="en-US" dirty="0"/>
              <a:t>Multilevel Queue.</a:t>
            </a:r>
          </a:p>
          <a:p>
            <a:pPr lvl="1"/>
            <a:r>
              <a:rPr lang="en-US" dirty="0"/>
              <a:t>Multilevel Feedback Queue.</a:t>
            </a:r>
          </a:p>
        </p:txBody>
      </p:sp>
    </p:spTree>
    <p:extLst>
      <p:ext uri="{BB962C8B-B14F-4D97-AF65-F5344CB8AC3E}">
        <p14:creationId xmlns:p14="http://schemas.microsoft.com/office/powerpoint/2010/main" val="35425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3" y="479355"/>
            <a:ext cx="7498080" cy="944562"/>
          </a:xfrm>
        </p:spPr>
        <p:txBody>
          <a:bodyPr>
            <a:normAutofit/>
          </a:bodyPr>
          <a:lstStyle/>
          <a:p>
            <a:r>
              <a:rPr lang="en-IN" sz="3200" dirty="0"/>
              <a:t>Formula for Non-</a:t>
            </a:r>
            <a:r>
              <a:rPr lang="en-IN" sz="3200" dirty="0" err="1"/>
              <a:t>preemptive</a:t>
            </a:r>
            <a:r>
              <a:rPr lang="en-IN" sz="3200" dirty="0"/>
              <a:t> scheduling </a:t>
            </a:r>
          </a:p>
        </p:txBody>
      </p:sp>
      <p:sp>
        <p:nvSpPr>
          <p:cNvPr id="3" name="Content Placeholder 2"/>
          <p:cNvSpPr>
            <a:spLocks noGrp="1"/>
          </p:cNvSpPr>
          <p:nvPr>
            <p:ph idx="1"/>
          </p:nvPr>
        </p:nvSpPr>
        <p:spPr>
          <a:xfrm>
            <a:off x="612193" y="1595651"/>
            <a:ext cx="7498080" cy="4800600"/>
          </a:xfrm>
        </p:spPr>
        <p:txBody>
          <a:bodyPr>
            <a:noAutofit/>
          </a:bodyPr>
          <a:lstStyle/>
          <a:p>
            <a:endParaRPr lang="en-IN" sz="1800" dirty="0">
              <a:latin typeface="Times New Roman" panose="02020603050405020304" pitchFamily="18" charset="0"/>
              <a:cs typeface="Times New Roman" panose="02020603050405020304" pitchFamily="18" charset="0"/>
            </a:endParaRPr>
          </a:p>
          <a:p>
            <a:pPr fontAlgn="base"/>
            <a:r>
              <a:rPr lang="en-IN" sz="1800" b="1" dirty="0" err="1">
                <a:latin typeface="Times New Roman" pitchFamily="18" charset="0"/>
                <a:cs typeface="Times New Roman" pitchFamily="18" charset="0"/>
              </a:rPr>
              <a:t>startTime</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 Time at which the process started executing</a:t>
            </a:r>
          </a:p>
          <a:p>
            <a:pPr fontAlgn="base"/>
            <a:r>
              <a:rPr lang="en-IN" sz="1800" b="1" dirty="0" err="1">
                <a:latin typeface="Times New Roman" pitchFamily="18" charset="0"/>
                <a:cs typeface="Times New Roman" pitchFamily="18" charset="0"/>
              </a:rPr>
              <a:t>completionTime</a:t>
            </a:r>
            <a:r>
              <a:rPr lang="en-IN" sz="1800" dirty="0">
                <a:latin typeface="Times New Roman" pitchFamily="18" charset="0"/>
                <a:cs typeface="Times New Roman" pitchFamily="18" charset="0"/>
              </a:rPr>
              <a:t> (CT)= Time at which the process finished executing</a:t>
            </a:r>
          </a:p>
          <a:p>
            <a:r>
              <a:rPr lang="en-IN" sz="1800" b="1" dirty="0">
                <a:latin typeface="Times New Roman" panose="02020603050405020304" pitchFamily="18" charset="0"/>
                <a:cs typeface="Times New Roman" panose="02020603050405020304" pitchFamily="18" charset="0"/>
              </a:rPr>
              <a:t>Burst time (BT): </a:t>
            </a:r>
            <a:r>
              <a:rPr lang="en-IN" sz="1800" dirty="0">
                <a:latin typeface="Times New Roman" pitchFamily="18" charset="0"/>
                <a:cs typeface="Times New Roman" pitchFamily="18" charset="0"/>
              </a:rPr>
              <a:t>The time required by a process for its execution is called as burst time.</a:t>
            </a:r>
          </a:p>
          <a:p>
            <a:pPr fontAlgn="base"/>
            <a:r>
              <a:rPr lang="en-IN" sz="1800" b="1" dirty="0" err="1">
                <a:latin typeface="Times New Roman" pitchFamily="18" charset="0"/>
                <a:cs typeface="Times New Roman" pitchFamily="18" charset="0"/>
              </a:rPr>
              <a:t>arrivalTime</a:t>
            </a:r>
            <a:r>
              <a:rPr lang="en-IN" sz="1800" b="1" dirty="0">
                <a:latin typeface="Times New Roman" pitchFamily="18" charset="0"/>
                <a:cs typeface="Times New Roman" pitchFamily="18" charset="0"/>
              </a:rPr>
              <a:t>(AT):</a:t>
            </a:r>
            <a:r>
              <a:rPr lang="en-IN" sz="1800" dirty="0">
                <a:latin typeface="Times New Roman" pitchFamily="18" charset="0"/>
                <a:cs typeface="Times New Roman" pitchFamily="18" charset="0"/>
              </a:rPr>
              <a:t> Time at which the process enters Ready queue</a:t>
            </a:r>
          </a:p>
          <a:p>
            <a:r>
              <a:rPr lang="en-IN" sz="1800" b="1" dirty="0" err="1">
                <a:latin typeface="Times New Roman" pitchFamily="18" charset="0"/>
                <a:cs typeface="Times New Roman" pitchFamily="18" charset="0"/>
              </a:rPr>
              <a:t>WaitingTime</a:t>
            </a:r>
            <a:r>
              <a:rPr lang="en-IN" sz="1800" b="1" dirty="0">
                <a:latin typeface="Times New Roman" pitchFamily="18" charset="0"/>
                <a:cs typeface="Times New Roman" pitchFamily="18" charset="0"/>
              </a:rPr>
              <a:t>(WT)</a:t>
            </a:r>
            <a:r>
              <a:rPr lang="en-IN" sz="1800" dirty="0">
                <a:latin typeface="Times New Roman" pitchFamily="18" charset="0"/>
                <a:cs typeface="Times New Roman" pitchFamily="18" charset="0"/>
              </a:rPr>
              <a:t> = Waiting time for a process is the time duration which is spent in waiting queue by that process.  (TAT – BT)</a:t>
            </a:r>
          </a:p>
          <a:p>
            <a:r>
              <a:rPr lang="en-IN" sz="1800" b="1" dirty="0" err="1">
                <a:latin typeface="Times New Roman" pitchFamily="18" charset="0"/>
                <a:cs typeface="Times New Roman" pitchFamily="18" charset="0"/>
              </a:rPr>
              <a:t>TurnaroundTime</a:t>
            </a:r>
            <a:r>
              <a:rPr lang="en-IN" sz="1800" b="1" dirty="0">
                <a:latin typeface="Times New Roman" pitchFamily="18" charset="0"/>
                <a:cs typeface="Times New Roman" pitchFamily="18" charset="0"/>
              </a:rPr>
              <a:t>(TAT)</a:t>
            </a:r>
            <a:r>
              <a:rPr lang="en-IN" sz="1800" dirty="0">
                <a:latin typeface="Times New Roman" pitchFamily="18" charset="0"/>
                <a:cs typeface="Times New Roman" pitchFamily="18" charset="0"/>
              </a:rPr>
              <a:t> = The time difference between completion time and arrival time is called as turnaround time. (CT - AT)</a:t>
            </a:r>
          </a:p>
          <a:p>
            <a:r>
              <a:rPr lang="en-IN" sz="1800" b="1" dirty="0">
                <a:latin typeface="Times New Roman" pitchFamily="18" charset="0"/>
                <a:cs typeface="Times New Roman" pitchFamily="18" charset="0"/>
              </a:rPr>
              <a:t>Response Time(RT)</a:t>
            </a:r>
            <a:r>
              <a:rPr lang="en-IN" sz="1800" dirty="0">
                <a:latin typeface="Times New Roman" pitchFamily="18" charset="0"/>
                <a:cs typeface="Times New Roman" pitchFamily="18" charset="0"/>
              </a:rPr>
              <a:t>= The first scheduled time for a process is called response time.   </a:t>
            </a:r>
            <a:r>
              <a:rPr lang="en-IN" sz="1800" dirty="0" err="1">
                <a:latin typeface="Times New Roman" pitchFamily="18" charset="0"/>
                <a:cs typeface="Times New Roman" pitchFamily="18" charset="0"/>
              </a:rPr>
              <a:t>firstResponse</a:t>
            </a:r>
            <a:r>
              <a:rPr lang="en-IN" sz="1800" dirty="0">
                <a:latin typeface="Times New Roman" pitchFamily="18" charset="0"/>
                <a:cs typeface="Times New Roman" pitchFamily="18" charset="0"/>
              </a:rPr>
              <a:t> - arrival Time (AT)</a:t>
            </a:r>
          </a:p>
          <a:p>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                            </a:t>
            </a:r>
          </a:p>
        </p:txBody>
      </p:sp>
    </p:spTree>
    <p:extLst>
      <p:ext uri="{BB962C8B-B14F-4D97-AF65-F5344CB8AC3E}">
        <p14:creationId xmlns:p14="http://schemas.microsoft.com/office/powerpoint/2010/main" val="348717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08295" y="486174"/>
            <a:ext cx="10562609" cy="457200"/>
          </a:xfrm>
        </p:spPr>
        <p:txBody>
          <a:bodyPr>
            <a:normAutofit fontScale="90000"/>
          </a:bodyPr>
          <a:lstStyle/>
          <a:p>
            <a:r>
              <a:rPr lang="en-US" dirty="0"/>
              <a:t>First-Come, First-Served (FCFS) Scheduling</a:t>
            </a:r>
          </a:p>
        </p:txBody>
      </p:sp>
      <p:sp>
        <p:nvSpPr>
          <p:cNvPr id="68611" name="Rectangle 3"/>
          <p:cNvSpPr>
            <a:spLocks noGrp="1" noChangeArrowheads="1"/>
          </p:cNvSpPr>
          <p:nvPr>
            <p:ph type="body" idx="1"/>
          </p:nvPr>
        </p:nvSpPr>
        <p:spPr>
          <a:xfrm>
            <a:off x="587374" y="1117602"/>
            <a:ext cx="10180709" cy="2070100"/>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First come first serve</a:t>
            </a:r>
            <a:r>
              <a:rPr lang="en-US" sz="2400" dirty="0">
                <a:latin typeface="Times New Roman" panose="02020603050405020304" pitchFamily="18" charset="0"/>
                <a:cs typeface="Times New Roman" panose="02020603050405020304" pitchFamily="18" charset="0"/>
              </a:rPr>
              <a:t> (FCFS) scheduling algorithm simply schedules the jobs according to their arrival time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job which comes first in the ready queue will get the CPU first. The lesser the arrival time of the job, the sooner will the job get the CPU</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FCFS scheduling may cause the problem of </a:t>
            </a:r>
            <a:r>
              <a:rPr lang="en-US" sz="2400" dirty="0">
                <a:solidFill>
                  <a:srgbClr val="FF0000"/>
                </a:solidFill>
                <a:latin typeface="Times New Roman" panose="02020603050405020304" pitchFamily="18" charset="0"/>
                <a:cs typeface="Times New Roman" panose="02020603050405020304" pitchFamily="18" charset="0"/>
              </a:rPr>
              <a:t>starvation</a:t>
            </a:r>
            <a:r>
              <a:rPr lang="en-US" sz="2400" dirty="0">
                <a:latin typeface="Times New Roman" panose="02020603050405020304" pitchFamily="18" charset="0"/>
                <a:cs typeface="Times New Roman" panose="02020603050405020304" pitchFamily="18" charset="0"/>
              </a:rPr>
              <a:t> if the burst time of the first process is the longest among all </a:t>
            </a:r>
            <a:r>
              <a:rPr lang="en-US" sz="2400" dirty="0" smtClean="0">
                <a:latin typeface="Times New Roman" panose="02020603050405020304" pitchFamily="18" charset="0"/>
                <a:cs typeface="Times New Roman" panose="02020603050405020304" pitchFamily="18" charset="0"/>
              </a:rPr>
              <a:t>the</a:t>
            </a:r>
            <a:endParaRPr lang="en-US" sz="2400" dirty="0">
              <a:latin typeface="Times New Roman" panose="02020603050405020304" pitchFamily="18" charset="0"/>
              <a:cs typeface="Times New Roman" panose="02020603050405020304" pitchFamily="18" charset="0"/>
            </a:endParaRPr>
          </a:p>
        </p:txBody>
      </p:sp>
      <p:grpSp>
        <p:nvGrpSpPr>
          <p:cNvPr id="68627" name="Group 19"/>
          <p:cNvGrpSpPr>
            <a:grpSpLocks/>
          </p:cNvGrpSpPr>
          <p:nvPr/>
        </p:nvGrpSpPr>
        <p:grpSpPr bwMode="auto">
          <a:xfrm>
            <a:off x="2336800" y="4025901"/>
            <a:ext cx="7607300" cy="1624013"/>
            <a:chOff x="568" y="2392"/>
            <a:chExt cx="4792" cy="1023"/>
          </a:xfrm>
        </p:grpSpPr>
        <p:grpSp>
          <p:nvGrpSpPr>
            <p:cNvPr id="68624" name="Group 16"/>
            <p:cNvGrpSpPr>
              <a:grpSpLocks/>
            </p:cNvGrpSpPr>
            <p:nvPr/>
          </p:nvGrpSpPr>
          <p:grpSpPr bwMode="auto">
            <a:xfrm>
              <a:off x="568" y="2448"/>
              <a:ext cx="4336" cy="640"/>
              <a:chOff x="368" y="2448"/>
              <a:chExt cx="4336" cy="640"/>
            </a:xfrm>
          </p:grpSpPr>
          <p:grpSp>
            <p:nvGrpSpPr>
              <p:cNvPr id="68620" name="Group 12"/>
              <p:cNvGrpSpPr>
                <a:grpSpLocks/>
              </p:cNvGrpSpPr>
              <p:nvPr/>
            </p:nvGrpSpPr>
            <p:grpSpPr bwMode="auto">
              <a:xfrm>
                <a:off x="832" y="2480"/>
                <a:ext cx="1784" cy="584"/>
                <a:chOff x="632" y="2464"/>
                <a:chExt cx="1784" cy="584"/>
              </a:xfrm>
            </p:grpSpPr>
            <p:sp>
              <p:nvSpPr>
                <p:cNvPr id="68613" name="Text Box 5"/>
                <p:cNvSpPr txBox="1">
                  <a:spLocks noChangeArrowheads="1"/>
                </p:cNvSpPr>
                <p:nvPr/>
              </p:nvSpPr>
              <p:spPr bwMode="auto">
                <a:xfrm>
                  <a:off x="816" y="2632"/>
                  <a:ext cx="392" cy="233"/>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3</a:t>
                  </a:r>
                </a:p>
              </p:txBody>
            </p:sp>
            <p:sp>
              <p:nvSpPr>
                <p:cNvPr id="68614" name="Text Box 6"/>
                <p:cNvSpPr txBox="1">
                  <a:spLocks noChangeArrowheads="1"/>
                </p:cNvSpPr>
                <p:nvPr/>
              </p:nvSpPr>
              <p:spPr bwMode="auto">
                <a:xfrm>
                  <a:off x="1400" y="2632"/>
                  <a:ext cx="392" cy="233"/>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2</a:t>
                  </a:r>
                </a:p>
              </p:txBody>
            </p:sp>
            <p:sp>
              <p:nvSpPr>
                <p:cNvPr id="68615" name="Text Box 7"/>
                <p:cNvSpPr txBox="1">
                  <a:spLocks noChangeArrowheads="1"/>
                </p:cNvSpPr>
                <p:nvPr/>
              </p:nvSpPr>
              <p:spPr bwMode="auto">
                <a:xfrm>
                  <a:off x="1968" y="2632"/>
                  <a:ext cx="392" cy="233"/>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68616" name="Line 8"/>
                <p:cNvSpPr>
                  <a:spLocks noChangeShapeType="1"/>
                </p:cNvSpPr>
                <p:nvPr/>
              </p:nvSpPr>
              <p:spPr bwMode="auto">
                <a:xfrm>
                  <a:off x="640" y="2464"/>
                  <a:ext cx="1776"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7" name="Line 9"/>
                <p:cNvSpPr>
                  <a:spLocks noChangeShapeType="1"/>
                </p:cNvSpPr>
                <p:nvPr/>
              </p:nvSpPr>
              <p:spPr bwMode="auto">
                <a:xfrm>
                  <a:off x="632" y="3048"/>
                  <a:ext cx="1776"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8618" name="Oval 10"/>
              <p:cNvSpPr>
                <a:spLocks noChangeArrowheads="1"/>
              </p:cNvSpPr>
              <p:nvPr/>
            </p:nvSpPr>
            <p:spPr bwMode="auto">
              <a:xfrm>
                <a:off x="3184" y="2448"/>
                <a:ext cx="1016" cy="640"/>
              </a:xfrm>
              <a:prstGeom prst="ellipse">
                <a:avLst/>
              </a:prstGeom>
              <a:solidFill>
                <a:schemeClr val="bg1"/>
              </a:soli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19" name="Text Box 11"/>
              <p:cNvSpPr txBox="1">
                <a:spLocks noChangeArrowheads="1"/>
              </p:cNvSpPr>
              <p:nvPr/>
            </p:nvSpPr>
            <p:spPr bwMode="auto">
              <a:xfrm>
                <a:off x="3440" y="2656"/>
                <a:ext cx="520"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CPU</a:t>
                </a:r>
              </a:p>
            </p:txBody>
          </p:sp>
          <p:sp>
            <p:nvSpPr>
              <p:cNvPr id="68621" name="Line 13"/>
              <p:cNvSpPr>
                <a:spLocks noChangeShapeType="1"/>
              </p:cNvSpPr>
              <p:nvPr/>
            </p:nvSpPr>
            <p:spPr bwMode="auto">
              <a:xfrm>
                <a:off x="368" y="2760"/>
                <a:ext cx="4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22" name="Line 14"/>
              <p:cNvSpPr>
                <a:spLocks noChangeShapeType="1"/>
              </p:cNvSpPr>
              <p:nvPr/>
            </p:nvSpPr>
            <p:spPr bwMode="auto">
              <a:xfrm>
                <a:off x="2640" y="2760"/>
                <a:ext cx="4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623" name="Line 15"/>
              <p:cNvSpPr>
                <a:spLocks noChangeShapeType="1"/>
              </p:cNvSpPr>
              <p:nvPr/>
            </p:nvSpPr>
            <p:spPr bwMode="auto">
              <a:xfrm>
                <a:off x="4296" y="2752"/>
                <a:ext cx="408"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8625" name="Text Box 17"/>
            <p:cNvSpPr txBox="1">
              <a:spLocks noChangeArrowheads="1"/>
            </p:cNvSpPr>
            <p:nvPr/>
          </p:nvSpPr>
          <p:spPr bwMode="auto">
            <a:xfrm>
              <a:off x="1168" y="3184"/>
              <a:ext cx="151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Ready Queue</a:t>
              </a:r>
            </a:p>
          </p:txBody>
        </p:sp>
        <p:sp>
          <p:nvSpPr>
            <p:cNvPr id="68626" name="Text Box 18"/>
            <p:cNvSpPr txBox="1">
              <a:spLocks noChangeArrowheads="1"/>
            </p:cNvSpPr>
            <p:nvPr/>
          </p:nvSpPr>
          <p:spPr bwMode="auto">
            <a:xfrm>
              <a:off x="4432" y="2392"/>
              <a:ext cx="92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Completion</a:t>
              </a:r>
            </a:p>
          </p:txBody>
        </p:sp>
      </p:grpSp>
    </p:spTree>
    <p:extLst>
      <p:ext uri="{BB962C8B-B14F-4D97-AF65-F5344CB8AC3E}">
        <p14:creationId xmlns:p14="http://schemas.microsoft.com/office/powerpoint/2010/main" val="168993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32095" y="479425"/>
            <a:ext cx="9699009" cy="457200"/>
          </a:xfrm>
        </p:spPr>
        <p:txBody>
          <a:bodyPr>
            <a:normAutofit fontScale="90000"/>
          </a:bodyPr>
          <a:lstStyle/>
          <a:p>
            <a:r>
              <a:rPr lang="en-US" dirty="0"/>
              <a:t>First-Come, First-Served (FCFS) Scheduling</a:t>
            </a:r>
          </a:p>
        </p:txBody>
      </p:sp>
      <p:sp>
        <p:nvSpPr>
          <p:cNvPr id="36867" name="Rectangle 3"/>
          <p:cNvSpPr>
            <a:spLocks noGrp="1" noChangeArrowheads="1"/>
          </p:cNvSpPr>
          <p:nvPr>
            <p:ph type="body" idx="1"/>
          </p:nvPr>
        </p:nvSpPr>
        <p:spPr>
          <a:xfrm>
            <a:off x="1222374" y="1136650"/>
            <a:ext cx="7918450" cy="5054600"/>
          </a:xfrm>
        </p:spPr>
        <p:txBody>
          <a:bodyPr/>
          <a:lstStyle/>
          <a:p>
            <a:pPr>
              <a:lnSpc>
                <a:spcPct val="90000"/>
              </a:lnSpc>
              <a:tabLst>
                <a:tab pos="3032125" algn="ctr"/>
                <a:tab pos="4635500" algn="ctr"/>
              </a:tabLst>
            </a:pPr>
            <a:r>
              <a:rPr lang="en-US" sz="2200"/>
              <a:t>Example:	</a:t>
            </a:r>
            <a:r>
              <a:rPr lang="en-US" sz="2200" u="sng"/>
              <a:t>Process</a:t>
            </a:r>
            <a:r>
              <a:rPr lang="en-US" sz="2200"/>
              <a:t>	         </a:t>
            </a:r>
            <a:r>
              <a:rPr lang="en-US" sz="2200" u="sng"/>
              <a:t>Burst Time </a:t>
            </a:r>
            <a:r>
              <a:rPr lang="en-US" sz="2200" i="1" u="sng"/>
              <a:t>(milliseconds)</a:t>
            </a:r>
          </a:p>
          <a:p>
            <a:pPr>
              <a:lnSpc>
                <a:spcPct val="90000"/>
              </a:lnSpc>
              <a:buNone/>
              <a:tabLst>
                <a:tab pos="3032125" algn="ctr"/>
                <a:tab pos="4635500" algn="ctr"/>
              </a:tabLst>
            </a:pPr>
            <a:r>
              <a:rPr lang="en-US" sz="2200"/>
              <a:t>		</a:t>
            </a:r>
            <a:r>
              <a:rPr lang="en-US" sz="2200" i="1"/>
              <a:t>P</a:t>
            </a:r>
            <a:r>
              <a:rPr lang="en-US" sz="2200" i="1" baseline="-25000"/>
              <a:t>1</a:t>
            </a:r>
            <a:r>
              <a:rPr lang="en-US" sz="2200"/>
              <a:t>	       24</a:t>
            </a:r>
          </a:p>
          <a:p>
            <a:pPr>
              <a:lnSpc>
                <a:spcPct val="90000"/>
              </a:lnSpc>
              <a:buNone/>
              <a:tabLst>
                <a:tab pos="3032125" algn="ctr"/>
                <a:tab pos="4635500" algn="ctr"/>
              </a:tabLst>
            </a:pPr>
            <a:r>
              <a:rPr lang="en-US" sz="2200"/>
              <a:t>		 </a:t>
            </a:r>
            <a:r>
              <a:rPr lang="en-US" sz="2200" i="1"/>
              <a:t>P</a:t>
            </a:r>
            <a:r>
              <a:rPr lang="en-US" sz="2200" i="1" baseline="-25000"/>
              <a:t>2</a:t>
            </a:r>
            <a:r>
              <a:rPr lang="en-US" sz="2200"/>
              <a:t> 	      3</a:t>
            </a:r>
          </a:p>
          <a:p>
            <a:pPr>
              <a:lnSpc>
                <a:spcPct val="90000"/>
              </a:lnSpc>
              <a:buNone/>
              <a:tabLst>
                <a:tab pos="3032125" algn="ctr"/>
                <a:tab pos="4635500" algn="ctr"/>
              </a:tabLst>
            </a:pPr>
            <a:r>
              <a:rPr lang="en-US" sz="2200"/>
              <a:t>		 </a:t>
            </a:r>
            <a:r>
              <a:rPr lang="en-US" sz="2200" i="1"/>
              <a:t>P</a:t>
            </a:r>
            <a:r>
              <a:rPr lang="en-US" sz="2200" i="1" baseline="-25000"/>
              <a:t>3	         </a:t>
            </a:r>
            <a:r>
              <a:rPr lang="en-US" sz="2200"/>
              <a:t>3</a:t>
            </a:r>
            <a:r>
              <a:rPr lang="en-US" sz="2200" i="1" baseline="-25000"/>
              <a:t> </a:t>
            </a:r>
          </a:p>
          <a:p>
            <a:pPr>
              <a:lnSpc>
                <a:spcPct val="90000"/>
              </a:lnSpc>
              <a:tabLst>
                <a:tab pos="3032125" algn="ctr"/>
                <a:tab pos="4635500" algn="ctr"/>
              </a:tabLst>
            </a:pPr>
            <a:r>
              <a:rPr lang="en-US" sz="2200"/>
              <a:t>Suppose that the processes arrive in the order: </a:t>
            </a:r>
            <a:r>
              <a:rPr lang="en-US" sz="2200" i="1"/>
              <a:t>P</a:t>
            </a:r>
            <a:r>
              <a:rPr lang="en-US" sz="2200" i="1" baseline="-25000"/>
              <a:t>1</a:t>
            </a:r>
            <a:r>
              <a:rPr lang="en-US" sz="2200"/>
              <a:t> , </a:t>
            </a:r>
            <a:r>
              <a:rPr lang="en-US" sz="2200" i="1"/>
              <a:t>P</a:t>
            </a:r>
            <a:r>
              <a:rPr lang="en-US" sz="2200" i="1" baseline="-25000"/>
              <a:t>2</a:t>
            </a:r>
            <a:r>
              <a:rPr lang="en-US" sz="2200"/>
              <a:t> , </a:t>
            </a:r>
            <a:r>
              <a:rPr lang="en-US" sz="2200" i="1"/>
              <a:t>P</a:t>
            </a:r>
            <a:r>
              <a:rPr lang="en-US" sz="2200" i="1" baseline="-25000"/>
              <a:t>3  </a:t>
            </a:r>
            <a:br>
              <a:rPr lang="en-US" sz="2200" i="1" baseline="-25000"/>
            </a:br>
            <a:r>
              <a:rPr lang="en-US" sz="2200"/>
              <a:t>The Gantt Chart for the schedule is:</a:t>
            </a:r>
            <a:br>
              <a:rPr lang="en-US" sz="2200"/>
            </a:br>
            <a:r>
              <a:rPr lang="en-US"/>
              <a:t/>
            </a:r>
            <a:br>
              <a:rPr lang="en-US"/>
            </a:br>
            <a:r>
              <a:rPr lang="en-US"/>
              <a:t/>
            </a:r>
            <a:br>
              <a:rPr lang="en-US"/>
            </a:br>
            <a:r>
              <a:rPr lang="en-US"/>
              <a:t/>
            </a:r>
            <a:br>
              <a:rPr lang="en-US"/>
            </a:br>
            <a:r>
              <a:rPr lang="en-US"/>
              <a:t/>
            </a:r>
            <a:br>
              <a:rPr lang="en-US"/>
            </a:br>
            <a:endParaRPr lang="en-US"/>
          </a:p>
          <a:p>
            <a:pPr>
              <a:lnSpc>
                <a:spcPct val="90000"/>
              </a:lnSpc>
              <a:tabLst>
                <a:tab pos="3032125" algn="ctr"/>
                <a:tab pos="4635500" algn="ctr"/>
              </a:tabLst>
            </a:pPr>
            <a:r>
              <a:rPr lang="en-US" sz="2200"/>
              <a:t>Waiting time for </a:t>
            </a:r>
            <a:r>
              <a:rPr lang="en-US" sz="2200" i="1"/>
              <a:t>P</a:t>
            </a:r>
            <a:r>
              <a:rPr lang="en-US" sz="2200" i="1" baseline="-25000"/>
              <a:t>1</a:t>
            </a:r>
            <a:r>
              <a:rPr lang="en-US" sz="2200"/>
              <a:t>  = 0; </a:t>
            </a:r>
            <a:r>
              <a:rPr lang="en-US" sz="2200" i="1"/>
              <a:t>P</a:t>
            </a:r>
            <a:r>
              <a:rPr lang="en-US" sz="2200" i="1" baseline="-25000"/>
              <a:t>2</a:t>
            </a:r>
            <a:r>
              <a:rPr lang="en-US" sz="2200"/>
              <a:t>  = 24; </a:t>
            </a:r>
            <a:r>
              <a:rPr lang="en-US" sz="2200" i="1"/>
              <a:t>P</a:t>
            </a:r>
            <a:r>
              <a:rPr lang="en-US" sz="2200" i="1" baseline="-25000"/>
              <a:t>3 </a:t>
            </a:r>
            <a:r>
              <a:rPr lang="en-US" sz="2200"/>
              <a:t>= 27</a:t>
            </a:r>
          </a:p>
          <a:p>
            <a:pPr>
              <a:lnSpc>
                <a:spcPct val="90000"/>
              </a:lnSpc>
              <a:tabLst>
                <a:tab pos="3032125" algn="ctr"/>
                <a:tab pos="4635500" algn="ctr"/>
              </a:tabLst>
            </a:pPr>
            <a:r>
              <a:rPr lang="en-US" sz="2200"/>
              <a:t>Average waiting time:  (0 + 24 + 27) / 3 = 17 </a:t>
            </a:r>
            <a:r>
              <a:rPr lang="en-US" sz="2200" i="1"/>
              <a:t>(milliseconds)</a:t>
            </a:r>
          </a:p>
        </p:txBody>
      </p:sp>
      <p:grpSp>
        <p:nvGrpSpPr>
          <p:cNvPr id="36882" name="Group 18"/>
          <p:cNvGrpSpPr>
            <a:grpSpLocks/>
          </p:cNvGrpSpPr>
          <p:nvPr/>
        </p:nvGrpSpPr>
        <p:grpSpPr bwMode="auto">
          <a:xfrm>
            <a:off x="2946400" y="3924301"/>
            <a:ext cx="5556250" cy="1128713"/>
            <a:chOff x="856" y="2688"/>
            <a:chExt cx="3500" cy="711"/>
          </a:xfrm>
        </p:grpSpPr>
        <p:sp>
          <p:nvSpPr>
            <p:cNvPr id="36868" name="Rectangle 4"/>
            <p:cNvSpPr>
              <a:spLocks noChangeArrowheads="1"/>
            </p:cNvSpPr>
            <p:nvPr/>
          </p:nvSpPr>
          <p:spPr bwMode="auto">
            <a:xfrm>
              <a:off x="960" y="2688"/>
              <a:ext cx="3312" cy="384"/>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69" name="Text Box 5"/>
            <p:cNvSpPr txBox="1">
              <a:spLocks noChangeArrowheads="1"/>
            </p:cNvSpPr>
            <p:nvPr/>
          </p:nvSpPr>
          <p:spPr bwMode="auto">
            <a:xfrm>
              <a:off x="1776"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1</a:t>
              </a:r>
              <a:endParaRPr lang="en-US"/>
            </a:p>
          </p:txBody>
        </p:sp>
        <p:sp>
          <p:nvSpPr>
            <p:cNvPr id="36870" name="Text Box 6"/>
            <p:cNvSpPr txBox="1">
              <a:spLocks noChangeArrowheads="1"/>
            </p:cNvSpPr>
            <p:nvPr/>
          </p:nvSpPr>
          <p:spPr bwMode="auto">
            <a:xfrm>
              <a:off x="3264"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2</a:t>
              </a:r>
              <a:endParaRPr lang="en-US"/>
            </a:p>
          </p:txBody>
        </p:sp>
        <p:sp>
          <p:nvSpPr>
            <p:cNvPr id="36871" name="Text Box 7"/>
            <p:cNvSpPr txBox="1">
              <a:spLocks noChangeArrowheads="1"/>
            </p:cNvSpPr>
            <p:nvPr/>
          </p:nvSpPr>
          <p:spPr bwMode="auto">
            <a:xfrm>
              <a:off x="3840" y="273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3</a:t>
              </a:r>
              <a:endParaRPr lang="en-US"/>
            </a:p>
          </p:txBody>
        </p:sp>
        <p:sp>
          <p:nvSpPr>
            <p:cNvPr id="36872" name="Line 8"/>
            <p:cNvSpPr>
              <a:spLocks noChangeShapeType="1"/>
            </p:cNvSpPr>
            <p:nvPr/>
          </p:nvSpPr>
          <p:spPr bwMode="auto">
            <a:xfrm>
              <a:off x="960" y="307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3" name="Line 9"/>
            <p:cNvSpPr>
              <a:spLocks noChangeShapeType="1"/>
            </p:cNvSpPr>
            <p:nvPr/>
          </p:nvSpPr>
          <p:spPr bwMode="auto">
            <a:xfrm>
              <a:off x="4272" y="307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4" name="Line 10"/>
            <p:cNvSpPr>
              <a:spLocks noChangeShapeType="1"/>
            </p:cNvSpPr>
            <p:nvPr/>
          </p:nvSpPr>
          <p:spPr bwMode="auto">
            <a:xfrm>
              <a:off x="3072" y="2688"/>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5" name="Line 11"/>
            <p:cNvSpPr>
              <a:spLocks noChangeShapeType="1"/>
            </p:cNvSpPr>
            <p:nvPr/>
          </p:nvSpPr>
          <p:spPr bwMode="auto">
            <a:xfrm>
              <a:off x="3648" y="2688"/>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6" name="Line 12"/>
            <p:cNvSpPr>
              <a:spLocks noChangeShapeType="1"/>
            </p:cNvSpPr>
            <p:nvPr/>
          </p:nvSpPr>
          <p:spPr bwMode="auto">
            <a:xfrm>
              <a:off x="3072" y="307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7" name="Line 13"/>
            <p:cNvSpPr>
              <a:spLocks noChangeShapeType="1"/>
            </p:cNvSpPr>
            <p:nvPr/>
          </p:nvSpPr>
          <p:spPr bwMode="auto">
            <a:xfrm>
              <a:off x="3648" y="307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8" name="Text Box 14"/>
            <p:cNvSpPr txBox="1">
              <a:spLocks noChangeArrowheads="1"/>
            </p:cNvSpPr>
            <p:nvPr/>
          </p:nvSpPr>
          <p:spPr bwMode="auto">
            <a:xfrm>
              <a:off x="2928"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24</a:t>
              </a:r>
            </a:p>
          </p:txBody>
        </p:sp>
        <p:sp>
          <p:nvSpPr>
            <p:cNvPr id="36879" name="Text Box 15"/>
            <p:cNvSpPr txBox="1">
              <a:spLocks noChangeArrowheads="1"/>
            </p:cNvSpPr>
            <p:nvPr/>
          </p:nvSpPr>
          <p:spPr bwMode="auto">
            <a:xfrm>
              <a:off x="3504"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27</a:t>
              </a:r>
            </a:p>
          </p:txBody>
        </p:sp>
        <p:sp>
          <p:nvSpPr>
            <p:cNvPr id="36880" name="Text Box 16"/>
            <p:cNvSpPr txBox="1">
              <a:spLocks noChangeArrowheads="1"/>
            </p:cNvSpPr>
            <p:nvPr/>
          </p:nvSpPr>
          <p:spPr bwMode="auto">
            <a:xfrm>
              <a:off x="4080" y="316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30</a:t>
              </a:r>
            </a:p>
          </p:txBody>
        </p:sp>
        <p:sp>
          <p:nvSpPr>
            <p:cNvPr id="36881" name="Text Box 17"/>
            <p:cNvSpPr txBox="1">
              <a:spLocks noChangeArrowheads="1"/>
            </p:cNvSpPr>
            <p:nvPr/>
          </p:nvSpPr>
          <p:spPr bwMode="auto">
            <a:xfrm>
              <a:off x="856" y="316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0</a:t>
              </a:r>
            </a:p>
          </p:txBody>
        </p:sp>
      </p:grpSp>
    </p:spTree>
    <p:extLst>
      <p:ext uri="{BB962C8B-B14F-4D97-AF65-F5344CB8AC3E}">
        <p14:creationId xmlns:p14="http://schemas.microsoft.com/office/powerpoint/2010/main" val="3310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a:t>Operating System Concepts</a:t>
            </a:r>
          </a:p>
        </p:txBody>
      </p:sp>
      <p:sp>
        <p:nvSpPr>
          <p:cNvPr id="37890" name="Rectangle 2"/>
          <p:cNvSpPr>
            <a:spLocks noGrp="1" noChangeArrowheads="1"/>
          </p:cNvSpPr>
          <p:nvPr>
            <p:ph type="title"/>
          </p:nvPr>
        </p:nvSpPr>
        <p:spPr>
          <a:xfrm>
            <a:off x="477672" y="274638"/>
            <a:ext cx="11053928" cy="590552"/>
          </a:xfrm>
        </p:spPr>
        <p:txBody>
          <a:bodyPr>
            <a:normAutofit fontScale="90000"/>
          </a:bodyPr>
          <a:lstStyle/>
          <a:p>
            <a:r>
              <a:rPr lang="en-US" dirty="0" smtClean="0"/>
              <a:t>FCFS Scheduling (Cont.)</a:t>
            </a:r>
            <a:endParaRPr lang="en-US" dirty="0"/>
          </a:p>
        </p:txBody>
      </p:sp>
      <p:sp>
        <p:nvSpPr>
          <p:cNvPr id="37891" name="Rectangle 3"/>
          <p:cNvSpPr>
            <a:spLocks noGrp="1" noChangeArrowheads="1"/>
          </p:cNvSpPr>
          <p:nvPr>
            <p:ph type="body" idx="1"/>
          </p:nvPr>
        </p:nvSpPr>
        <p:spPr>
          <a:xfrm>
            <a:off x="555625" y="1400175"/>
            <a:ext cx="7893050" cy="5029200"/>
          </a:xfrm>
        </p:spPr>
        <p:txBody>
          <a:bodyPr/>
          <a:lstStyle/>
          <a:p>
            <a:pPr>
              <a:lnSpc>
                <a:spcPct val="90000"/>
              </a:lnSpc>
              <a:buNone/>
              <a:tabLst>
                <a:tab pos="3651250" algn="ctr"/>
              </a:tabLst>
            </a:pPr>
            <a:r>
              <a:rPr lang="en-US" sz="2400" dirty="0"/>
              <a:t>Suppose that the processes arrive in the order</a:t>
            </a:r>
          </a:p>
          <a:p>
            <a:pPr>
              <a:lnSpc>
                <a:spcPct val="90000"/>
              </a:lnSpc>
              <a:buNone/>
              <a:tabLst>
                <a:tab pos="3651250" algn="ctr"/>
              </a:tabLst>
            </a:pPr>
            <a:r>
              <a:rPr lang="en-US" sz="2400" dirty="0"/>
              <a:t>		 </a:t>
            </a:r>
            <a:r>
              <a:rPr lang="en-US" sz="2400" i="1" dirty="0"/>
              <a:t>P</a:t>
            </a:r>
            <a:r>
              <a:rPr lang="en-US" sz="2400" i="1" baseline="-25000" dirty="0"/>
              <a:t>2</a:t>
            </a:r>
            <a:r>
              <a:rPr lang="en-US" sz="2400" dirty="0"/>
              <a:t> , </a:t>
            </a:r>
            <a:r>
              <a:rPr lang="en-US" sz="2400" i="1" dirty="0"/>
              <a:t>P</a:t>
            </a:r>
            <a:r>
              <a:rPr lang="en-US" sz="2400" i="1" baseline="-25000" dirty="0"/>
              <a:t>3</a:t>
            </a:r>
            <a:r>
              <a:rPr lang="en-US" sz="2400" dirty="0"/>
              <a:t> , </a:t>
            </a:r>
            <a:r>
              <a:rPr lang="en-US" sz="2400" i="1" dirty="0"/>
              <a:t>P</a:t>
            </a:r>
            <a:r>
              <a:rPr lang="en-US" sz="2400" i="1" baseline="-25000" dirty="0"/>
              <a:t>1</a:t>
            </a:r>
            <a:r>
              <a:rPr lang="en-US" sz="2400" dirty="0"/>
              <a:t> .</a:t>
            </a:r>
          </a:p>
          <a:p>
            <a:pPr>
              <a:lnSpc>
                <a:spcPct val="90000"/>
              </a:lnSpc>
              <a:tabLst>
                <a:tab pos="3651250" algn="ctr"/>
              </a:tabLst>
            </a:pPr>
            <a:r>
              <a:rPr lang="en-US" sz="2400" dirty="0"/>
              <a:t>The Gantt chart for the schedule is:</a:t>
            </a:r>
            <a:br>
              <a:rPr lang="en-US" sz="2400" dirty="0"/>
            </a:br>
            <a:endParaRPr lang="en-US" sz="2400" dirty="0"/>
          </a:p>
          <a:p>
            <a:pPr>
              <a:lnSpc>
                <a:spcPct val="90000"/>
              </a:lnSpc>
              <a:buNone/>
              <a:tabLst>
                <a:tab pos="3651250" algn="ctr"/>
              </a:tabLst>
            </a:pPr>
            <a:endParaRPr lang="en-US" dirty="0"/>
          </a:p>
          <a:p>
            <a:pPr>
              <a:lnSpc>
                <a:spcPct val="90000"/>
              </a:lnSpc>
              <a:buNone/>
              <a:tabLst>
                <a:tab pos="3651250" algn="ctr"/>
              </a:tabLst>
            </a:pPr>
            <a:endParaRPr lang="en-US" dirty="0"/>
          </a:p>
          <a:p>
            <a:pPr>
              <a:lnSpc>
                <a:spcPct val="90000"/>
              </a:lnSpc>
              <a:tabLst>
                <a:tab pos="3651250" algn="ctr"/>
              </a:tabLst>
            </a:pPr>
            <a:endParaRPr lang="en-US" dirty="0"/>
          </a:p>
          <a:p>
            <a:pPr>
              <a:lnSpc>
                <a:spcPct val="90000"/>
              </a:lnSpc>
              <a:tabLst>
                <a:tab pos="3651250" algn="ctr"/>
              </a:tabLst>
            </a:pPr>
            <a:r>
              <a:rPr lang="en-US" sz="2400" dirty="0"/>
              <a:t>Waiting time for </a:t>
            </a:r>
            <a:r>
              <a:rPr lang="en-US" sz="2400" i="1" dirty="0"/>
              <a:t>P</a:t>
            </a:r>
            <a:r>
              <a:rPr lang="en-US" sz="2400" i="1" baseline="-25000" dirty="0"/>
              <a:t>1 </a:t>
            </a:r>
            <a:r>
              <a:rPr lang="en-US" sz="2400" i="1" dirty="0"/>
              <a:t>=</a:t>
            </a:r>
            <a:r>
              <a:rPr lang="en-US" sz="2400" dirty="0"/>
              <a:t> 6</a:t>
            </a:r>
            <a:r>
              <a:rPr lang="en-US" sz="2400" i="1" dirty="0"/>
              <a:t>;</a:t>
            </a:r>
            <a:r>
              <a:rPr lang="en-US" sz="2400" i="1" baseline="-25000" dirty="0"/>
              <a:t> </a:t>
            </a:r>
            <a:r>
              <a:rPr lang="en-US" sz="2400" i="1" dirty="0"/>
              <a:t>P</a:t>
            </a:r>
            <a:r>
              <a:rPr lang="en-US" sz="2400" i="1" baseline="-25000" dirty="0"/>
              <a:t>2</a:t>
            </a:r>
            <a:r>
              <a:rPr lang="en-US" sz="2400" dirty="0"/>
              <a:t> = 0</a:t>
            </a:r>
            <a:r>
              <a:rPr lang="en-US" sz="2400" i="1" baseline="-25000" dirty="0"/>
              <a:t>; </a:t>
            </a:r>
            <a:r>
              <a:rPr lang="en-US" sz="2400" i="1" dirty="0"/>
              <a:t>P</a:t>
            </a:r>
            <a:r>
              <a:rPr lang="en-US" sz="2400" i="1" baseline="-25000" dirty="0"/>
              <a:t>3 </a:t>
            </a:r>
            <a:r>
              <a:rPr lang="en-US" sz="2400" i="1" dirty="0"/>
              <a:t>= </a:t>
            </a:r>
            <a:r>
              <a:rPr lang="en-US" sz="2400" dirty="0"/>
              <a:t>3</a:t>
            </a:r>
            <a:endParaRPr lang="en-US" sz="2400" i="1" dirty="0"/>
          </a:p>
          <a:p>
            <a:pPr>
              <a:lnSpc>
                <a:spcPct val="90000"/>
              </a:lnSpc>
              <a:tabLst>
                <a:tab pos="3651250" algn="ctr"/>
              </a:tabLst>
            </a:pPr>
            <a:r>
              <a:rPr lang="en-US" sz="2400" dirty="0"/>
              <a:t>Average waiting time:   (6 + 0 + 3) / 3 = 3 </a:t>
            </a:r>
            <a:r>
              <a:rPr lang="en-US" sz="2400" i="1" dirty="0"/>
              <a:t>(milliseconds)</a:t>
            </a:r>
          </a:p>
          <a:p>
            <a:pPr>
              <a:lnSpc>
                <a:spcPct val="90000"/>
              </a:lnSpc>
              <a:tabLst>
                <a:tab pos="3651250" algn="ctr"/>
              </a:tabLst>
            </a:pPr>
            <a:r>
              <a:rPr lang="en-US" sz="2400" dirty="0"/>
              <a:t>Much better than previous case.</a:t>
            </a:r>
          </a:p>
          <a:p>
            <a:pPr>
              <a:lnSpc>
                <a:spcPct val="90000"/>
              </a:lnSpc>
              <a:tabLst>
                <a:tab pos="3651250" algn="ctr"/>
              </a:tabLst>
            </a:pPr>
            <a:r>
              <a:rPr lang="en-US" sz="2400" dirty="0"/>
              <a:t>The order of processes in FCFS queue is important.</a:t>
            </a:r>
          </a:p>
        </p:txBody>
      </p:sp>
      <p:grpSp>
        <p:nvGrpSpPr>
          <p:cNvPr id="37908" name="Group 20"/>
          <p:cNvGrpSpPr>
            <a:grpSpLocks/>
          </p:cNvGrpSpPr>
          <p:nvPr/>
        </p:nvGrpSpPr>
        <p:grpSpPr bwMode="auto">
          <a:xfrm>
            <a:off x="3175000" y="2971801"/>
            <a:ext cx="5575300" cy="1128713"/>
            <a:chOff x="624" y="1968"/>
            <a:chExt cx="3512" cy="711"/>
          </a:xfrm>
        </p:grpSpPr>
        <p:sp>
          <p:nvSpPr>
            <p:cNvPr id="37894" name="Rectangle 6"/>
            <p:cNvSpPr>
              <a:spLocks noChangeArrowheads="1"/>
            </p:cNvSpPr>
            <p:nvPr/>
          </p:nvSpPr>
          <p:spPr bwMode="auto">
            <a:xfrm flipH="1">
              <a:off x="720" y="1968"/>
              <a:ext cx="3312" cy="384"/>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5" name="Text Box 7"/>
            <p:cNvSpPr txBox="1">
              <a:spLocks noChangeArrowheads="1"/>
            </p:cNvSpPr>
            <p:nvPr/>
          </p:nvSpPr>
          <p:spPr bwMode="auto">
            <a:xfrm flipH="1">
              <a:off x="2951" y="201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1</a:t>
              </a:r>
              <a:endParaRPr lang="en-US"/>
            </a:p>
          </p:txBody>
        </p:sp>
        <p:sp>
          <p:nvSpPr>
            <p:cNvPr id="37896" name="Text Box 8"/>
            <p:cNvSpPr txBox="1">
              <a:spLocks noChangeArrowheads="1"/>
            </p:cNvSpPr>
            <p:nvPr/>
          </p:nvSpPr>
          <p:spPr bwMode="auto">
            <a:xfrm flipH="1">
              <a:off x="1463" y="201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3</a:t>
              </a:r>
              <a:endParaRPr lang="en-US"/>
            </a:p>
          </p:txBody>
        </p:sp>
        <p:sp>
          <p:nvSpPr>
            <p:cNvPr id="37897" name="Text Box 9"/>
            <p:cNvSpPr txBox="1">
              <a:spLocks noChangeArrowheads="1"/>
            </p:cNvSpPr>
            <p:nvPr/>
          </p:nvSpPr>
          <p:spPr bwMode="auto">
            <a:xfrm flipH="1">
              <a:off x="887" y="2016"/>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2</a:t>
              </a:r>
              <a:endParaRPr lang="en-US"/>
            </a:p>
          </p:txBody>
        </p:sp>
        <p:sp>
          <p:nvSpPr>
            <p:cNvPr id="37898" name="Line 10"/>
            <p:cNvSpPr>
              <a:spLocks noChangeShapeType="1"/>
            </p:cNvSpPr>
            <p:nvPr/>
          </p:nvSpPr>
          <p:spPr bwMode="auto">
            <a:xfrm flipH="1">
              <a:off x="4032" y="235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899" name="Line 11"/>
            <p:cNvSpPr>
              <a:spLocks noChangeShapeType="1"/>
            </p:cNvSpPr>
            <p:nvPr/>
          </p:nvSpPr>
          <p:spPr bwMode="auto">
            <a:xfrm flipH="1">
              <a:off x="720" y="235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0" name="Line 12"/>
            <p:cNvSpPr>
              <a:spLocks noChangeShapeType="1"/>
            </p:cNvSpPr>
            <p:nvPr/>
          </p:nvSpPr>
          <p:spPr bwMode="auto">
            <a:xfrm flipH="1">
              <a:off x="1920" y="1968"/>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1" name="Line 13"/>
            <p:cNvSpPr>
              <a:spLocks noChangeShapeType="1"/>
            </p:cNvSpPr>
            <p:nvPr/>
          </p:nvSpPr>
          <p:spPr bwMode="auto">
            <a:xfrm flipH="1">
              <a:off x="1344" y="1968"/>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2" name="Line 14"/>
            <p:cNvSpPr>
              <a:spLocks noChangeShapeType="1"/>
            </p:cNvSpPr>
            <p:nvPr/>
          </p:nvSpPr>
          <p:spPr bwMode="auto">
            <a:xfrm flipH="1">
              <a:off x="1920" y="235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3" name="Line 15"/>
            <p:cNvSpPr>
              <a:spLocks noChangeShapeType="1"/>
            </p:cNvSpPr>
            <p:nvPr/>
          </p:nvSpPr>
          <p:spPr bwMode="auto">
            <a:xfrm flipH="1">
              <a:off x="1344" y="2352"/>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904" name="Text Box 16"/>
            <p:cNvSpPr txBox="1">
              <a:spLocks noChangeArrowheads="1"/>
            </p:cNvSpPr>
            <p:nvPr/>
          </p:nvSpPr>
          <p:spPr bwMode="auto">
            <a:xfrm flipH="1">
              <a:off x="1828" y="244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6</a:t>
              </a:r>
            </a:p>
          </p:txBody>
        </p:sp>
        <p:sp>
          <p:nvSpPr>
            <p:cNvPr id="37905" name="Text Box 17"/>
            <p:cNvSpPr txBox="1">
              <a:spLocks noChangeArrowheads="1"/>
            </p:cNvSpPr>
            <p:nvPr/>
          </p:nvSpPr>
          <p:spPr bwMode="auto">
            <a:xfrm flipH="1">
              <a:off x="1252" y="244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3</a:t>
              </a:r>
            </a:p>
          </p:txBody>
        </p:sp>
        <p:sp>
          <p:nvSpPr>
            <p:cNvPr id="37906" name="Text Box 18"/>
            <p:cNvSpPr txBox="1">
              <a:spLocks noChangeArrowheads="1"/>
            </p:cNvSpPr>
            <p:nvPr/>
          </p:nvSpPr>
          <p:spPr bwMode="auto">
            <a:xfrm flipH="1">
              <a:off x="3860" y="2448"/>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30</a:t>
              </a:r>
            </a:p>
          </p:txBody>
        </p:sp>
        <p:sp>
          <p:nvSpPr>
            <p:cNvPr id="37907" name="Text Box 19"/>
            <p:cNvSpPr txBox="1">
              <a:spLocks noChangeArrowheads="1"/>
            </p:cNvSpPr>
            <p:nvPr/>
          </p:nvSpPr>
          <p:spPr bwMode="auto">
            <a:xfrm flipH="1">
              <a:off x="624" y="2448"/>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0</a:t>
              </a:r>
            </a:p>
          </p:txBody>
        </p:sp>
      </p:grpSp>
    </p:spTree>
    <p:extLst>
      <p:ext uri="{BB962C8B-B14F-4D97-AF65-F5344CB8AC3E}">
        <p14:creationId xmlns:p14="http://schemas.microsoft.com/office/powerpoint/2010/main" val="376262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64" y="304800"/>
            <a:ext cx="10363200" cy="1143000"/>
          </a:xfrm>
        </p:spPr>
        <p:txBody>
          <a:bodyPr>
            <a:normAutofit fontScale="90000"/>
          </a:bodyPr>
          <a:lstStyle/>
          <a:p>
            <a:r>
              <a:rPr lang="en-IN" dirty="0"/>
              <a:t>Convoy Effect in FCFS</a:t>
            </a:r>
            <a:br>
              <a:rPr lang="en-IN" dirty="0"/>
            </a:br>
            <a:endParaRPr lang="en-IN" dirty="0"/>
          </a:p>
        </p:txBody>
      </p:sp>
      <p:sp>
        <p:nvSpPr>
          <p:cNvPr id="3" name="Content Placeholder 2"/>
          <p:cNvSpPr>
            <a:spLocks noGrp="1"/>
          </p:cNvSpPr>
          <p:nvPr>
            <p:ph sz="quarter" idx="1"/>
          </p:nvPr>
        </p:nvSpPr>
        <p:spPr>
          <a:xfrm>
            <a:off x="659642" y="1106606"/>
            <a:ext cx="10363200" cy="4572000"/>
          </a:xfrm>
        </p:spPr>
        <p:txBody>
          <a:bodyPr>
            <a:normAutofit/>
          </a:bodyPr>
          <a:lstStyle/>
          <a:p>
            <a:r>
              <a:rPr lang="en-US" sz="2000" dirty="0">
                <a:latin typeface="Times New Roman" panose="02020603050405020304" pitchFamily="18" charset="0"/>
                <a:cs typeface="Times New Roman" panose="02020603050405020304" pitchFamily="18" charset="0"/>
              </a:rPr>
              <a:t>FCFS may suffer from the </a:t>
            </a:r>
            <a:r>
              <a:rPr lang="en-US" sz="2000" b="1" dirty="0">
                <a:latin typeface="Times New Roman" panose="02020603050405020304" pitchFamily="18" charset="0"/>
                <a:cs typeface="Times New Roman" panose="02020603050405020304" pitchFamily="18" charset="0"/>
              </a:rPr>
              <a:t>convoy effect</a:t>
            </a:r>
            <a:r>
              <a:rPr lang="en-US" sz="2000" dirty="0">
                <a:latin typeface="Times New Roman" panose="02020603050405020304" pitchFamily="18" charset="0"/>
                <a:cs typeface="Times New Roman" panose="02020603050405020304" pitchFamily="18" charset="0"/>
              </a:rPr>
              <a:t> if the burst time of the first job is the highest among all. As in the real life, if a convoy is passing through the road then the other persons may get blocked until it passes completely. This can be simulated in the Operating System also.</a:t>
            </a:r>
          </a:p>
          <a:p>
            <a:r>
              <a:rPr lang="en-US" sz="2000" dirty="0">
                <a:latin typeface="Times New Roman" panose="02020603050405020304" pitchFamily="18" charset="0"/>
                <a:cs typeface="Times New Roman" panose="02020603050405020304" pitchFamily="18" charset="0"/>
              </a:rPr>
              <a:t>If the CPU gets the processes of the higher burst time at the front end of the ready queue then the processes of lower burst time may get blocked which means they may never get the CPU if the job in the execution has a very high burst time. This is called </a:t>
            </a:r>
            <a:r>
              <a:rPr lang="en-US" sz="2000" b="1" dirty="0">
                <a:latin typeface="Times New Roman" panose="02020603050405020304" pitchFamily="18" charset="0"/>
                <a:cs typeface="Times New Roman" panose="02020603050405020304" pitchFamily="18" charset="0"/>
              </a:rPr>
              <a:t>convoy </a:t>
            </a:r>
            <a:r>
              <a:rPr lang="en-US" sz="2000" b="1" dirty="0" smtClean="0">
                <a:latin typeface="Times New Roman" panose="02020603050405020304" pitchFamily="18" charset="0"/>
                <a:cs typeface="Times New Roman" panose="02020603050405020304" pitchFamily="18" charset="0"/>
              </a:rPr>
              <a:t>effect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t="16169"/>
          <a:stretch/>
        </p:blipFill>
        <p:spPr>
          <a:xfrm>
            <a:off x="3557232" y="4135271"/>
            <a:ext cx="5295900" cy="1293551"/>
          </a:xfrm>
          <a:prstGeom prst="rect">
            <a:avLst/>
          </a:prstGeom>
        </p:spPr>
      </p:pic>
    </p:spTree>
    <p:extLst>
      <p:ext uri="{BB962C8B-B14F-4D97-AF65-F5344CB8AC3E}">
        <p14:creationId xmlns:p14="http://schemas.microsoft.com/office/powerpoint/2010/main" val="168881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563562"/>
          </a:xfrm>
        </p:spPr>
        <p:txBody>
          <a:bodyPr>
            <a:normAutofit fontScale="90000"/>
          </a:bodyPr>
          <a:lstStyle/>
          <a:p>
            <a:r>
              <a:rPr lang="en-IN" dirty="0"/>
              <a:t>FCFS Example</a:t>
            </a:r>
          </a:p>
        </p:txBody>
      </p:sp>
      <p:sp>
        <p:nvSpPr>
          <p:cNvPr id="3" name="Content Placeholder 2"/>
          <p:cNvSpPr>
            <a:spLocks noGrp="1"/>
          </p:cNvSpPr>
          <p:nvPr>
            <p:ph idx="1"/>
          </p:nvPr>
        </p:nvSpPr>
        <p:spPr>
          <a:xfrm>
            <a:off x="5943600" y="1905000"/>
            <a:ext cx="4437888" cy="3962400"/>
          </a:xfrm>
        </p:spPr>
        <p:txBody>
          <a:bodyPr>
            <a:normAutofit/>
          </a:bodyPr>
          <a:lstStyle/>
          <a:p>
            <a:r>
              <a:rPr lang="en-IN" sz="2400" dirty="0"/>
              <a:t>Average waiting time:  (0+7+11+13)/4= 7.75</a:t>
            </a:r>
          </a:p>
          <a:p>
            <a:r>
              <a:rPr lang="en-IN" sz="2400" dirty="0"/>
              <a:t>Average response time:  (0+7+11+13)/4= 7.75</a:t>
            </a:r>
          </a:p>
          <a:p>
            <a:endParaRPr lang="en-IN" sz="2400" dirty="0"/>
          </a:p>
        </p:txBody>
      </p:sp>
      <p:pic>
        <p:nvPicPr>
          <p:cNvPr id="3074" name="Picture 2"/>
          <p:cNvPicPr>
            <a:picLocks noChangeAspect="1" noChangeArrowheads="1"/>
          </p:cNvPicPr>
          <p:nvPr/>
        </p:nvPicPr>
        <p:blipFill>
          <a:blip r:embed="rId2"/>
          <a:srcRect/>
          <a:stretch>
            <a:fillRect/>
          </a:stretch>
        </p:blipFill>
        <p:spPr bwMode="auto">
          <a:xfrm>
            <a:off x="2819400" y="1295400"/>
            <a:ext cx="3048000" cy="329628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743200" y="4343400"/>
            <a:ext cx="5867400" cy="1143000"/>
          </a:xfrm>
          <a:prstGeom prst="rect">
            <a:avLst/>
          </a:prstGeom>
          <a:noFill/>
          <a:ln w="9525">
            <a:noFill/>
            <a:miter lim="800000"/>
            <a:headEnd/>
            <a:tailEnd/>
          </a:ln>
          <a:effectLst/>
        </p:spPr>
      </p:pic>
    </p:spTree>
    <p:extLst>
      <p:ext uri="{BB962C8B-B14F-4D97-AF65-F5344CB8AC3E}">
        <p14:creationId xmlns:p14="http://schemas.microsoft.com/office/powerpoint/2010/main" val="37615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898" y="402432"/>
            <a:ext cx="7498080" cy="639762"/>
          </a:xfrm>
        </p:spPr>
        <p:txBody>
          <a:bodyPr>
            <a:normAutofit fontScale="90000"/>
          </a:bodyPr>
          <a:lstStyle/>
          <a:p>
            <a:r>
              <a:rPr lang="en-IN" dirty="0"/>
              <a:t>FCFS problem</a:t>
            </a:r>
          </a:p>
        </p:txBody>
      </p:sp>
      <p:sp>
        <p:nvSpPr>
          <p:cNvPr id="3" name="Content Placeholder 2"/>
          <p:cNvSpPr>
            <a:spLocks noGrp="1"/>
          </p:cNvSpPr>
          <p:nvPr>
            <p:ph idx="1"/>
          </p:nvPr>
        </p:nvSpPr>
        <p:spPr>
          <a:xfrm>
            <a:off x="584898" y="1330722"/>
            <a:ext cx="7498080" cy="1143000"/>
          </a:xfrm>
        </p:spPr>
        <p:txBody>
          <a:bodyPr>
            <a:noAutofit/>
          </a:bodyPr>
          <a:lstStyle/>
          <a:p>
            <a:r>
              <a:rPr lang="en-IN" sz="2000" dirty="0">
                <a:latin typeface="Times New Roman" panose="02020603050405020304" pitchFamily="18" charset="0"/>
                <a:cs typeface="Times New Roman" panose="02020603050405020304" pitchFamily="18" charset="0"/>
              </a:rPr>
              <a:t>Given below are the arrival and burst times of four processes P1, P2, P3 and P4. Draw the Gantt Chart using FCFS. Calculate the average waiting time, average turn around time and average response time.</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1065736" y="3048852"/>
            <a:ext cx="8702368" cy="2219183"/>
          </a:xfrm>
          <a:prstGeom prst="rect">
            <a:avLst/>
          </a:prstGeom>
          <a:noFill/>
          <a:ln w="9525">
            <a:noFill/>
            <a:miter lim="800000"/>
            <a:headEnd/>
            <a:tailEnd/>
          </a:ln>
          <a:effectLst/>
        </p:spPr>
      </p:pic>
    </p:spTree>
    <p:extLst>
      <p:ext uri="{BB962C8B-B14F-4D97-AF65-F5344CB8AC3E}">
        <p14:creationId xmlns:p14="http://schemas.microsoft.com/office/powerpoint/2010/main" val="155383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032" y="274638"/>
            <a:ext cx="7498080" cy="715962"/>
          </a:xfrm>
        </p:spPr>
        <p:txBody>
          <a:bodyPr>
            <a:normAutofit fontScale="90000"/>
          </a:bodyPr>
          <a:lstStyle/>
          <a:p>
            <a:r>
              <a:rPr lang="en-IN" dirty="0"/>
              <a:t>Solution</a:t>
            </a:r>
          </a:p>
        </p:txBody>
      </p:sp>
      <p:pic>
        <p:nvPicPr>
          <p:cNvPr id="2050" name="Picture 2"/>
          <p:cNvPicPr>
            <a:picLocks noGrp="1" noChangeAspect="1" noChangeArrowheads="1"/>
          </p:cNvPicPr>
          <p:nvPr>
            <p:ph idx="1"/>
          </p:nvPr>
        </p:nvPicPr>
        <p:blipFill>
          <a:blip r:embed="rId2"/>
          <a:srcRect/>
          <a:stretch>
            <a:fillRect/>
          </a:stretch>
        </p:blipFill>
        <p:spPr bwMode="auto">
          <a:xfrm>
            <a:off x="696037" y="2157811"/>
            <a:ext cx="8822828" cy="3877627"/>
          </a:xfrm>
          <a:prstGeom prst="rect">
            <a:avLst/>
          </a:prstGeom>
          <a:noFill/>
          <a:ln w="9525">
            <a:noFill/>
            <a:miter lim="800000"/>
            <a:headEnd/>
            <a:tailEnd/>
          </a:ln>
          <a:effectLst/>
        </p:spPr>
      </p:pic>
    </p:spTree>
    <p:extLst>
      <p:ext uri="{BB962C8B-B14F-4D97-AF65-F5344CB8AC3E}">
        <p14:creationId xmlns:p14="http://schemas.microsoft.com/office/powerpoint/2010/main" val="332567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79946" y="1567218"/>
            <a:ext cx="7620000" cy="3733800"/>
          </a:xfrm>
        </p:spPr>
        <p:txBody>
          <a:bodyPr>
            <a:normAutofit/>
          </a:bodyPr>
          <a:lstStyle/>
          <a:p>
            <a:pPr>
              <a:buClr>
                <a:schemeClr val="accent3"/>
              </a:buClr>
              <a:defRPr/>
            </a:pPr>
            <a:r>
              <a:rPr lang="en-US" sz="2400" dirty="0">
                <a:latin typeface="Times New Roman" pitchFamily="18" charset="0"/>
                <a:cs typeface="Times New Roman" pitchFamily="18" charset="0"/>
              </a:rPr>
              <a:t>Selects from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processes </a:t>
            </a:r>
            <a:r>
              <a:rPr lang="en-US" sz="2400" dirty="0" smtClean="0">
                <a:latin typeface="Times New Roman" pitchFamily="18" charset="0"/>
                <a:cs typeface="Times New Roman" pitchFamily="18" charset="0"/>
              </a:rPr>
              <a:t>present in main </a:t>
            </a:r>
            <a:r>
              <a:rPr lang="en-US" sz="2400" dirty="0">
                <a:latin typeface="Times New Roman" pitchFamily="18" charset="0"/>
                <a:cs typeface="Times New Roman" pitchFamily="18" charset="0"/>
              </a:rPr>
              <a:t>memory that are ready to execute, and allocates the CPU to one of them</a:t>
            </a:r>
          </a:p>
          <a:p>
            <a:pPr>
              <a:buClr>
                <a:schemeClr val="accent3"/>
              </a:buClr>
              <a:defRPr/>
            </a:pPr>
            <a:endParaRPr lang="en-US" sz="2400" dirty="0">
              <a:latin typeface="Times New Roman" pitchFamily="18" charset="0"/>
              <a:cs typeface="Times New Roman" pitchFamily="18" charset="0"/>
            </a:endParaRPr>
          </a:p>
          <a:p>
            <a:pPr>
              <a:buClr>
                <a:schemeClr val="accent3"/>
              </a:buClr>
              <a:defRPr/>
            </a:pPr>
            <a:r>
              <a:rPr lang="en-US" sz="2400" dirty="0">
                <a:latin typeface="Times New Roman" pitchFamily="18" charset="0"/>
                <a:cs typeface="Times New Roman" pitchFamily="18" charset="0"/>
              </a:rPr>
              <a:t>CPU scheduling decisions may take place when a process:</a:t>
            </a:r>
          </a:p>
          <a:p>
            <a:pPr marL="640080" lvl="1" indent="-246888">
              <a:buNone/>
              <a:defRPr/>
            </a:pPr>
            <a:r>
              <a:rPr lang="en-US" dirty="0">
                <a:latin typeface="Times New Roman" pitchFamily="18" charset="0"/>
                <a:cs typeface="Times New Roman" pitchFamily="18" charset="0"/>
              </a:rPr>
              <a:t>1.	Switches from running to waiting/blocked state</a:t>
            </a:r>
          </a:p>
          <a:p>
            <a:pPr marL="640080" lvl="1" indent="-246888">
              <a:buNone/>
              <a:defRPr/>
            </a:pPr>
            <a:r>
              <a:rPr lang="en-US" dirty="0">
                <a:latin typeface="Times New Roman" pitchFamily="18" charset="0"/>
                <a:cs typeface="Times New Roman" pitchFamily="18" charset="0"/>
              </a:rPr>
              <a:t>2.	Switches from running to ready state</a:t>
            </a:r>
          </a:p>
          <a:p>
            <a:pPr lvl="1" indent="-246888">
              <a:buNone/>
              <a:defRPr/>
            </a:pPr>
            <a:r>
              <a:rPr lang="en-US" dirty="0">
                <a:latin typeface="Times New Roman" pitchFamily="18" charset="0"/>
                <a:cs typeface="Times New Roman" pitchFamily="18" charset="0"/>
              </a:rPr>
              <a:t>3.	Terminates (Zombie)</a:t>
            </a:r>
          </a:p>
          <a:p>
            <a:pPr marL="850392" lvl="1" indent="-457200">
              <a:buFont typeface="Wingdings" pitchFamily="2" charset="2"/>
              <a:buAutoNum type="arabicPeriod" startAt="4"/>
              <a:defRPr/>
            </a:pPr>
            <a:endParaRPr lang="en-US" sz="1200" dirty="0"/>
          </a:p>
        </p:txBody>
      </p:sp>
      <p:sp>
        <p:nvSpPr>
          <p:cNvPr id="5" name="Rectangle 2"/>
          <p:cNvSpPr>
            <a:spLocks noGrp="1" noRot="1" noChangeArrowheads="1"/>
          </p:cNvSpPr>
          <p:nvPr>
            <p:ph type="title"/>
          </p:nvPr>
        </p:nvSpPr>
        <p:spPr>
          <a:xfrm>
            <a:off x="0" y="663102"/>
            <a:ext cx="4804012" cy="625475"/>
          </a:xfrm>
        </p:spPr>
        <p:txBody>
          <a:bodyPr>
            <a:normAutofit fontScale="90000"/>
          </a:bodyPr>
          <a:lstStyle/>
          <a:p>
            <a:pPr algn="ctr" eaLnBrk="1" hangingPunct="1"/>
            <a:r>
              <a:rPr lang="en-US" sz="4800" b="1" dirty="0">
                <a:solidFill>
                  <a:schemeClr val="bg1">
                    <a:lumMod val="65000"/>
                  </a:schemeClr>
                </a:solidFill>
              </a:rPr>
              <a:t>CPU Scheduler</a:t>
            </a:r>
          </a:p>
        </p:txBody>
      </p:sp>
    </p:spTree>
    <p:extLst>
      <p:ext uri="{BB962C8B-B14F-4D97-AF65-F5344CB8AC3E}">
        <p14:creationId xmlns:p14="http://schemas.microsoft.com/office/powerpoint/2010/main" val="428398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250" y="615832"/>
            <a:ext cx="7498080" cy="639762"/>
          </a:xfrm>
        </p:spPr>
        <p:txBody>
          <a:bodyPr>
            <a:normAutofit fontScale="90000"/>
          </a:bodyPr>
          <a:lstStyle/>
          <a:p>
            <a:r>
              <a:rPr lang="en-IN" dirty="0"/>
              <a:t>FCFS pros and Cons</a:t>
            </a:r>
          </a:p>
        </p:txBody>
      </p:sp>
      <p:pic>
        <p:nvPicPr>
          <p:cNvPr id="4098" name="Picture 2"/>
          <p:cNvPicPr>
            <a:picLocks noChangeAspect="1" noChangeArrowheads="1"/>
          </p:cNvPicPr>
          <p:nvPr/>
        </p:nvPicPr>
        <p:blipFill>
          <a:blip r:embed="rId2"/>
          <a:srcRect/>
          <a:stretch>
            <a:fillRect/>
          </a:stretch>
        </p:blipFill>
        <p:spPr bwMode="auto">
          <a:xfrm>
            <a:off x="571250" y="1396119"/>
            <a:ext cx="7050991" cy="4784042"/>
          </a:xfrm>
          <a:prstGeom prst="rect">
            <a:avLst/>
          </a:prstGeom>
          <a:noFill/>
          <a:ln w="9525">
            <a:noFill/>
            <a:miter lim="800000"/>
            <a:headEnd/>
            <a:tailEnd/>
          </a:ln>
          <a:effectLst/>
        </p:spPr>
      </p:pic>
    </p:spTree>
    <p:extLst>
      <p:ext uri="{BB962C8B-B14F-4D97-AF65-F5344CB8AC3E}">
        <p14:creationId xmlns:p14="http://schemas.microsoft.com/office/powerpoint/2010/main" val="154910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27630" y="500856"/>
            <a:ext cx="10363200" cy="611188"/>
          </a:xfrm>
        </p:spPr>
        <p:txBody>
          <a:bodyPr>
            <a:normAutofit fontScale="90000"/>
          </a:bodyPr>
          <a:lstStyle/>
          <a:p>
            <a:r>
              <a:rPr lang="en-US" dirty="0"/>
              <a:t>Shortest-Job-First (SJF) Scheduling</a:t>
            </a:r>
          </a:p>
        </p:txBody>
      </p:sp>
      <p:sp>
        <p:nvSpPr>
          <p:cNvPr id="38915" name="Rectangle 3"/>
          <p:cNvSpPr>
            <a:spLocks noGrp="1" noChangeArrowheads="1"/>
          </p:cNvSpPr>
          <p:nvPr>
            <p:ph type="body" idx="1"/>
          </p:nvPr>
        </p:nvSpPr>
        <p:spPr>
          <a:xfrm>
            <a:off x="736979" y="1336675"/>
            <a:ext cx="10631606" cy="5092700"/>
          </a:xfrm>
        </p:spPr>
        <p:txBody>
          <a:bodyPr/>
          <a:lstStyle/>
          <a:p>
            <a:pPr>
              <a:lnSpc>
                <a:spcPct val="90000"/>
              </a:lnSpc>
            </a:pPr>
            <a:r>
              <a:rPr lang="en-US" sz="2200" dirty="0"/>
              <a:t>Associate with each process the length of its next CPU burst.  Use these lengths to schedule the process with the shortest time.</a:t>
            </a:r>
          </a:p>
          <a:p>
            <a:pPr>
              <a:lnSpc>
                <a:spcPct val="90000"/>
              </a:lnSpc>
            </a:pPr>
            <a:r>
              <a:rPr lang="en-US" sz="2200" dirty="0"/>
              <a:t>Two schemes: </a:t>
            </a:r>
          </a:p>
          <a:p>
            <a:pPr lvl="1">
              <a:lnSpc>
                <a:spcPct val="90000"/>
              </a:lnSpc>
            </a:pPr>
            <a:r>
              <a:rPr lang="en-US" sz="2200" dirty="0" err="1"/>
              <a:t>Nonpreemptive</a:t>
            </a:r>
            <a:r>
              <a:rPr lang="en-US" sz="2200" dirty="0"/>
              <a:t> – once CPU given to the process it cannot be preempted until completes its CPU burst.</a:t>
            </a:r>
          </a:p>
          <a:p>
            <a:pPr lvl="1">
              <a:lnSpc>
                <a:spcPct val="90000"/>
              </a:lnSpc>
            </a:pPr>
            <a:r>
              <a:rPr lang="en-US" sz="2200" dirty="0"/>
              <a:t>Preemptive – if a new process arrives with CPU burst length less than remaining time of current executing process, preempt.  This scheme is known as the Shortest-Remaining-Time-First (SRTF).</a:t>
            </a:r>
          </a:p>
          <a:p>
            <a:pPr>
              <a:lnSpc>
                <a:spcPct val="90000"/>
              </a:lnSpc>
            </a:pPr>
            <a:r>
              <a:rPr lang="en-US" sz="2200" dirty="0"/>
              <a:t>If two processes have the same length next CPU burst, FCFS scheduling is used.</a:t>
            </a:r>
          </a:p>
          <a:p>
            <a:pPr>
              <a:lnSpc>
                <a:spcPct val="90000"/>
              </a:lnSpc>
            </a:pPr>
            <a:r>
              <a:rPr lang="en-US" sz="2200" dirty="0"/>
              <a:t>SJF is optimal – gives minimum average waiting time for a given set of processes.</a:t>
            </a:r>
          </a:p>
        </p:txBody>
      </p:sp>
    </p:spTree>
    <p:extLst>
      <p:ext uri="{BB962C8B-B14F-4D97-AF65-F5344CB8AC3E}">
        <p14:creationId xmlns:p14="http://schemas.microsoft.com/office/powerpoint/2010/main" val="2058868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8" y="439402"/>
            <a:ext cx="7714488" cy="487362"/>
          </a:xfrm>
        </p:spPr>
        <p:txBody>
          <a:bodyPr>
            <a:normAutofit fontScale="90000"/>
          </a:bodyPr>
          <a:lstStyle/>
          <a:p>
            <a:r>
              <a:rPr lang="en-US" sz="3600" b="1" dirty="0"/>
              <a:t>Example of Non-Preemptive SJF</a:t>
            </a:r>
            <a:endParaRPr lang="en-IN" sz="3600" dirty="0"/>
          </a:p>
        </p:txBody>
      </p:sp>
      <p:pic>
        <p:nvPicPr>
          <p:cNvPr id="5122" name="Picture 2"/>
          <p:cNvPicPr>
            <a:picLocks noGrp="1" noChangeAspect="1" noChangeArrowheads="1"/>
          </p:cNvPicPr>
          <p:nvPr>
            <p:ph idx="1"/>
          </p:nvPr>
        </p:nvPicPr>
        <p:blipFill>
          <a:blip r:embed="rId2"/>
          <a:srcRect/>
          <a:stretch>
            <a:fillRect/>
          </a:stretch>
        </p:blipFill>
        <p:spPr bwMode="auto">
          <a:xfrm>
            <a:off x="1583136" y="1693330"/>
            <a:ext cx="3581400" cy="2821197"/>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659336" y="4454860"/>
            <a:ext cx="4044142" cy="1600200"/>
          </a:xfrm>
          <a:prstGeom prst="rect">
            <a:avLst/>
          </a:prstGeom>
          <a:noFill/>
          <a:ln w="9525">
            <a:noFill/>
            <a:miter lim="800000"/>
            <a:headEnd/>
            <a:tailEnd/>
          </a:ln>
          <a:effectLst/>
        </p:spPr>
      </p:pic>
      <p:sp>
        <p:nvSpPr>
          <p:cNvPr id="6" name="Content Placeholder 2"/>
          <p:cNvSpPr txBox="1">
            <a:spLocks/>
          </p:cNvSpPr>
          <p:nvPr/>
        </p:nvSpPr>
        <p:spPr>
          <a:xfrm>
            <a:off x="5850336" y="2549860"/>
            <a:ext cx="3447288" cy="1752600"/>
          </a:xfrm>
          <a:prstGeom prst="rect">
            <a:avLst/>
          </a:prstGeom>
        </p:spPr>
        <p:txBody>
          <a:bodyPr>
            <a:normAutofit fontScale="92500" lnSpcReduction="20000"/>
          </a:bodyPr>
          <a:lstStyle/>
          <a:p>
            <a:pPr marL="365760" indent="-283464">
              <a:spcBef>
                <a:spcPts val="600"/>
              </a:spcBef>
              <a:buClr>
                <a:schemeClr val="accent1"/>
              </a:buClr>
              <a:buSzPct val="80000"/>
              <a:buFont typeface="Wingdings 2"/>
              <a:buChar char=""/>
              <a:defRPr/>
            </a:pPr>
            <a:r>
              <a:rPr lang="en-IN" sz="2000" dirty="0">
                <a:latin typeface="Times New Roman" pitchFamily="18" charset="0"/>
                <a:cs typeface="Times New Roman" pitchFamily="18" charset="0"/>
              </a:rPr>
              <a:t>Average waiting time:  (7+3+1+0)/4= 2.75</a:t>
            </a:r>
          </a:p>
          <a:p>
            <a:pPr marL="365760" indent="-283464">
              <a:spcBef>
                <a:spcPts val="600"/>
              </a:spcBef>
              <a:buClr>
                <a:schemeClr val="accent1"/>
              </a:buClr>
              <a:buSzPct val="80000"/>
              <a:buFont typeface="Wingdings 2"/>
              <a:buChar char=""/>
            </a:pPr>
            <a:r>
              <a:rPr lang="en-IN" sz="2000" dirty="0">
                <a:latin typeface="Times New Roman" pitchFamily="18" charset="0"/>
                <a:cs typeface="Times New Roman" pitchFamily="18" charset="0"/>
              </a:rPr>
              <a:t>Average response time: (7+3+1+0)/4 = 2.75</a:t>
            </a:r>
          </a:p>
          <a:p>
            <a:pPr marL="365760" indent="-283464">
              <a:spcBef>
                <a:spcPts val="600"/>
              </a:spcBef>
              <a:buClr>
                <a:schemeClr val="accent1"/>
              </a:buClr>
              <a:buSzPct val="80000"/>
              <a:buFont typeface="Wingdings 2"/>
              <a:buChar char=""/>
            </a:pPr>
            <a:r>
              <a:rPr lang="en-IN" sz="2000" dirty="0">
                <a:latin typeface="Times New Roman" pitchFamily="18" charset="0"/>
                <a:cs typeface="Times New Roman" pitchFamily="18" charset="0"/>
              </a:rPr>
              <a:t>Average turn around time:</a:t>
            </a:r>
          </a:p>
          <a:p>
            <a:pPr marL="365760" indent="-283464">
              <a:spcBef>
                <a:spcPts val="600"/>
              </a:spcBef>
              <a:buClr>
                <a:schemeClr val="accent1"/>
              </a:buClr>
              <a:buSzPct val="80000"/>
              <a:buFont typeface="Wingdings 2"/>
              <a:buChar char=""/>
            </a:pPr>
            <a:r>
              <a:rPr lang="en-IN" sz="2000" dirty="0">
                <a:latin typeface="Times New Roman" pitchFamily="18" charset="0"/>
                <a:cs typeface="Times New Roman" pitchFamily="18" charset="0"/>
              </a:rPr>
              <a:t>(14+7+3+1)/4=6.25</a:t>
            </a:r>
          </a:p>
          <a:p>
            <a:pPr marL="365760" indent="-283464">
              <a:spcBef>
                <a:spcPts val="600"/>
              </a:spcBef>
              <a:buClr>
                <a:schemeClr val="accent1"/>
              </a:buClr>
              <a:buSzPct val="80000"/>
              <a:defRPr/>
            </a:pPr>
            <a:endParaRPr lang="en-IN" sz="2400" dirty="0"/>
          </a:p>
        </p:txBody>
      </p:sp>
    </p:spTree>
    <p:extLst>
      <p:ext uri="{BB962C8B-B14F-4D97-AF65-F5344CB8AC3E}">
        <p14:creationId xmlns:p14="http://schemas.microsoft.com/office/powerpoint/2010/main" val="1391224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791570" y="1165225"/>
            <a:ext cx="9203330" cy="5105400"/>
          </a:xfrm>
        </p:spPr>
        <p:txBody>
          <a:bodyPr>
            <a:normAutofit lnSpcReduction="10000"/>
          </a:bodyPr>
          <a:lstStyle/>
          <a:p>
            <a:pPr>
              <a:lnSpc>
                <a:spcPct val="90000"/>
              </a:lnSpc>
              <a:tabLst>
                <a:tab pos="1603375" algn="ctr"/>
                <a:tab pos="3254375" algn="ctr"/>
                <a:tab pos="5143500" algn="ctr"/>
              </a:tabLst>
            </a:pPr>
            <a:r>
              <a:rPr lang="en-US" sz="2400" dirty="0"/>
              <a:t>Example:	 </a:t>
            </a:r>
            <a:r>
              <a:rPr lang="en-US" sz="2400" u="sng" dirty="0"/>
              <a:t>Process</a:t>
            </a:r>
            <a:r>
              <a:rPr lang="en-US" sz="2400" dirty="0"/>
              <a:t>	    </a:t>
            </a:r>
            <a:r>
              <a:rPr lang="en-US" sz="2400" u="sng" dirty="0"/>
              <a:t>Arrival Time</a:t>
            </a:r>
            <a:r>
              <a:rPr lang="en-US" sz="2400" dirty="0"/>
              <a:t>	       </a:t>
            </a:r>
            <a:r>
              <a:rPr lang="en-US" sz="2400" u="sng" dirty="0"/>
              <a:t>Burst Time</a:t>
            </a:r>
            <a:endParaRPr lang="en-US" sz="2400" dirty="0"/>
          </a:p>
          <a:p>
            <a:pPr>
              <a:lnSpc>
                <a:spcPct val="90000"/>
              </a:lnSpc>
              <a:buNone/>
              <a:tabLst>
                <a:tab pos="1603375" algn="ctr"/>
                <a:tab pos="3254375" algn="ctr"/>
                <a:tab pos="5143500" algn="ctr"/>
              </a:tabLst>
            </a:pPr>
            <a:r>
              <a:rPr lang="en-US" sz="2400" dirty="0"/>
              <a:t>		           </a:t>
            </a:r>
            <a:r>
              <a:rPr lang="en-US" sz="2400" i="1" dirty="0"/>
              <a:t>P</a:t>
            </a:r>
            <a:r>
              <a:rPr lang="en-US" sz="2400" i="1" baseline="-25000" dirty="0"/>
              <a:t>1</a:t>
            </a:r>
            <a:r>
              <a:rPr lang="en-US" sz="2400" dirty="0"/>
              <a:t>	              0.0	                    7</a:t>
            </a:r>
          </a:p>
          <a:p>
            <a:pPr>
              <a:lnSpc>
                <a:spcPct val="90000"/>
              </a:lnSpc>
              <a:buNone/>
              <a:tabLst>
                <a:tab pos="1603375" algn="ctr"/>
                <a:tab pos="3254375" algn="ctr"/>
                <a:tab pos="5143500" algn="ctr"/>
              </a:tabLst>
            </a:pPr>
            <a:r>
              <a:rPr lang="en-US" sz="2400" dirty="0"/>
              <a:t>		           </a:t>
            </a:r>
            <a:r>
              <a:rPr lang="en-US" sz="2400" i="1" dirty="0"/>
              <a:t>P</a:t>
            </a:r>
            <a:r>
              <a:rPr lang="en-US" sz="2400" i="1" baseline="-25000" dirty="0"/>
              <a:t>2	                     </a:t>
            </a:r>
            <a:r>
              <a:rPr lang="en-US" sz="2400" dirty="0"/>
              <a:t>2.0	                    4</a:t>
            </a:r>
          </a:p>
          <a:p>
            <a:pPr>
              <a:lnSpc>
                <a:spcPct val="90000"/>
              </a:lnSpc>
              <a:buNone/>
              <a:tabLst>
                <a:tab pos="1603375" algn="ctr"/>
                <a:tab pos="3254375" algn="ctr"/>
                <a:tab pos="5143500" algn="ctr"/>
              </a:tabLst>
            </a:pPr>
            <a:r>
              <a:rPr lang="en-US" sz="2400" dirty="0"/>
              <a:t>		           </a:t>
            </a:r>
            <a:r>
              <a:rPr lang="en-US" sz="2400" i="1" dirty="0"/>
              <a:t>P</a:t>
            </a:r>
            <a:r>
              <a:rPr lang="en-US" sz="2400" i="1" baseline="-25000" dirty="0"/>
              <a:t>3</a:t>
            </a:r>
            <a:r>
              <a:rPr lang="en-US" sz="2400" dirty="0"/>
              <a:t>	              4.0	                    1</a:t>
            </a:r>
          </a:p>
          <a:p>
            <a:pPr>
              <a:lnSpc>
                <a:spcPct val="90000"/>
              </a:lnSpc>
              <a:buNone/>
              <a:tabLst>
                <a:tab pos="1603375" algn="ctr"/>
                <a:tab pos="3254375" algn="ctr"/>
                <a:tab pos="5143500" algn="ctr"/>
              </a:tabLst>
            </a:pPr>
            <a:r>
              <a:rPr lang="en-US" sz="2400" dirty="0"/>
              <a:t>		          </a:t>
            </a:r>
            <a:r>
              <a:rPr lang="en-US" sz="2400" i="1" dirty="0"/>
              <a:t>P</a:t>
            </a:r>
            <a:r>
              <a:rPr lang="en-US" sz="2400" i="1" baseline="-25000" dirty="0"/>
              <a:t>4</a:t>
            </a:r>
            <a:r>
              <a:rPr lang="en-US" sz="2400" dirty="0"/>
              <a:t>	              5.0	                    4</a:t>
            </a:r>
          </a:p>
          <a:p>
            <a:pPr>
              <a:lnSpc>
                <a:spcPct val="90000"/>
              </a:lnSpc>
              <a:tabLst>
                <a:tab pos="1603375" algn="ctr"/>
                <a:tab pos="3254375" algn="ctr"/>
                <a:tab pos="5143500" algn="ctr"/>
              </a:tabLst>
            </a:pPr>
            <a:r>
              <a:rPr lang="en-US" sz="2400" dirty="0"/>
              <a:t>SJF (non-preemptive)</a:t>
            </a:r>
          </a:p>
          <a:p>
            <a:pPr>
              <a:lnSpc>
                <a:spcPct val="90000"/>
              </a:lnSpc>
              <a:buNone/>
              <a:tabLst>
                <a:tab pos="1603375" algn="ctr"/>
                <a:tab pos="3254375" algn="ctr"/>
                <a:tab pos="5143500" algn="ctr"/>
              </a:tabLst>
            </a:pPr>
            <a:endParaRPr lang="en-US" sz="2400" dirty="0"/>
          </a:p>
          <a:p>
            <a:pPr>
              <a:lnSpc>
                <a:spcPct val="90000"/>
              </a:lnSpc>
              <a:buNone/>
              <a:tabLst>
                <a:tab pos="1603375" algn="ctr"/>
                <a:tab pos="3254375" algn="ctr"/>
                <a:tab pos="5143500" algn="ctr"/>
              </a:tabLst>
            </a:pPr>
            <a:endParaRPr lang="en-US" sz="2400" dirty="0"/>
          </a:p>
          <a:p>
            <a:pPr>
              <a:lnSpc>
                <a:spcPct val="90000"/>
              </a:lnSpc>
              <a:buNone/>
              <a:tabLst>
                <a:tab pos="1603375" algn="ctr"/>
                <a:tab pos="3254375" algn="ctr"/>
                <a:tab pos="5143500" algn="ctr"/>
              </a:tabLst>
            </a:pPr>
            <a:endParaRPr lang="en-US" sz="2400" dirty="0"/>
          </a:p>
          <a:p>
            <a:pPr>
              <a:buClr>
                <a:schemeClr val="accent3"/>
              </a:buClr>
              <a:tabLst>
                <a:tab pos="1603375" algn="ctr"/>
                <a:tab pos="3254375" algn="ctr"/>
                <a:tab pos="5143500" algn="ctr"/>
              </a:tabLst>
              <a:defRPr/>
            </a:pPr>
            <a:endParaRPr lang="en-US" sz="2400" dirty="0" smtClean="0"/>
          </a:p>
          <a:p>
            <a:pPr>
              <a:buClr>
                <a:schemeClr val="accent3"/>
              </a:buClr>
              <a:tabLst>
                <a:tab pos="1603375" algn="ctr"/>
                <a:tab pos="3254375" algn="ctr"/>
                <a:tab pos="5143500" algn="ctr"/>
              </a:tabLst>
              <a:defRPr/>
            </a:pPr>
            <a:r>
              <a:rPr lang="en-US" sz="2400" dirty="0" smtClean="0"/>
              <a:t>Average </a:t>
            </a:r>
            <a:r>
              <a:rPr lang="en-US" sz="2400" dirty="0"/>
              <a:t>waiting time = ((0-0) </a:t>
            </a:r>
            <a:r>
              <a:rPr lang="en-US" sz="2000" dirty="0"/>
              <a:t>)+(8-2)+(7-4)+(12-5)</a:t>
            </a:r>
            <a:r>
              <a:rPr lang="en-US" sz="2400" dirty="0"/>
              <a:t>)/4 = 4</a:t>
            </a:r>
          </a:p>
          <a:p>
            <a:pPr>
              <a:buClr>
                <a:schemeClr val="accent3"/>
              </a:buClr>
              <a:tabLst>
                <a:tab pos="1603375" algn="ctr"/>
                <a:tab pos="3254375" algn="ctr"/>
                <a:tab pos="5143500" algn="ctr"/>
              </a:tabLst>
              <a:defRPr/>
            </a:pPr>
            <a:r>
              <a:rPr lang="en-US" sz="2400" dirty="0"/>
              <a:t>Average turnaround time= ((7-0)+(12-2)+(8-4)+(16-5))/4</a:t>
            </a:r>
          </a:p>
          <a:p>
            <a:pPr>
              <a:buClr>
                <a:schemeClr val="accent3"/>
              </a:buClr>
              <a:tabLst>
                <a:tab pos="1603375" algn="ctr"/>
                <a:tab pos="3254375" algn="ctr"/>
                <a:tab pos="5143500" algn="ctr"/>
              </a:tabLst>
              <a:defRPr/>
            </a:pPr>
            <a:r>
              <a:rPr lang="en-US" sz="2400" dirty="0"/>
              <a:t>Average response time=((0-0)+(8-2)+(7-4)+(12-5))/4</a:t>
            </a:r>
            <a:endParaRPr lang="en-US" sz="2400" i="1" baseline="-25000" dirty="0"/>
          </a:p>
          <a:p>
            <a:pPr>
              <a:lnSpc>
                <a:spcPct val="90000"/>
              </a:lnSpc>
              <a:tabLst>
                <a:tab pos="1603375" algn="ctr"/>
                <a:tab pos="3254375" algn="ctr"/>
                <a:tab pos="5143500" algn="ctr"/>
              </a:tabLst>
            </a:pPr>
            <a:endParaRPr lang="en-US" sz="2400" i="1" baseline="-25000" dirty="0"/>
          </a:p>
        </p:txBody>
      </p:sp>
      <p:sp>
        <p:nvSpPr>
          <p:cNvPr id="40964" name="Rectangle 4"/>
          <p:cNvSpPr>
            <a:spLocks noGrp="1" noChangeArrowheads="1"/>
          </p:cNvSpPr>
          <p:nvPr>
            <p:ph type="title"/>
          </p:nvPr>
        </p:nvSpPr>
        <p:spPr>
          <a:xfrm>
            <a:off x="345740" y="286601"/>
            <a:ext cx="10363200" cy="639716"/>
          </a:xfrm>
          <a:noFill/>
          <a:ln/>
        </p:spPr>
        <p:txBody>
          <a:bodyPr>
            <a:normAutofit fontScale="90000"/>
          </a:bodyPr>
          <a:lstStyle/>
          <a:p>
            <a:r>
              <a:rPr lang="en-US" dirty="0"/>
              <a:t>Example of Non-Preemptive SJF</a:t>
            </a:r>
          </a:p>
        </p:txBody>
      </p:sp>
      <p:grpSp>
        <p:nvGrpSpPr>
          <p:cNvPr id="40997" name="Group 37"/>
          <p:cNvGrpSpPr>
            <a:grpSpLocks/>
          </p:cNvGrpSpPr>
          <p:nvPr/>
        </p:nvGrpSpPr>
        <p:grpSpPr bwMode="auto">
          <a:xfrm>
            <a:off x="2870579" y="3717925"/>
            <a:ext cx="5575300" cy="1128712"/>
            <a:chOff x="864" y="2745"/>
            <a:chExt cx="3512" cy="711"/>
          </a:xfrm>
        </p:grpSpPr>
        <p:sp>
          <p:nvSpPr>
            <p:cNvPr id="40965" name="Rectangle 5"/>
            <p:cNvSpPr>
              <a:spLocks noChangeArrowheads="1"/>
            </p:cNvSpPr>
            <p:nvPr/>
          </p:nvSpPr>
          <p:spPr bwMode="auto">
            <a:xfrm flipH="1">
              <a:off x="960" y="2745"/>
              <a:ext cx="3312" cy="384"/>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6" name="Text Box 6"/>
            <p:cNvSpPr txBox="1">
              <a:spLocks noChangeArrowheads="1"/>
            </p:cNvSpPr>
            <p:nvPr/>
          </p:nvSpPr>
          <p:spPr bwMode="auto">
            <a:xfrm flipH="1">
              <a:off x="1392" y="279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1</a:t>
              </a:r>
              <a:endParaRPr lang="en-US"/>
            </a:p>
          </p:txBody>
        </p:sp>
        <p:sp>
          <p:nvSpPr>
            <p:cNvPr id="40967" name="Text Box 7"/>
            <p:cNvSpPr txBox="1">
              <a:spLocks noChangeArrowheads="1"/>
            </p:cNvSpPr>
            <p:nvPr/>
          </p:nvSpPr>
          <p:spPr bwMode="auto">
            <a:xfrm flipH="1">
              <a:off x="2400" y="279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3</a:t>
              </a:r>
              <a:endParaRPr lang="en-US"/>
            </a:p>
          </p:txBody>
        </p:sp>
        <p:sp>
          <p:nvSpPr>
            <p:cNvPr id="40968" name="Text Box 8"/>
            <p:cNvSpPr txBox="1">
              <a:spLocks noChangeArrowheads="1"/>
            </p:cNvSpPr>
            <p:nvPr/>
          </p:nvSpPr>
          <p:spPr bwMode="auto">
            <a:xfrm flipH="1">
              <a:off x="2976" y="279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2</a:t>
              </a:r>
              <a:endParaRPr lang="en-US"/>
            </a:p>
          </p:txBody>
        </p:sp>
        <p:sp>
          <p:nvSpPr>
            <p:cNvPr id="40969" name="Line 9"/>
            <p:cNvSpPr>
              <a:spLocks noChangeShapeType="1"/>
            </p:cNvSpPr>
            <p:nvPr/>
          </p:nvSpPr>
          <p:spPr bwMode="auto">
            <a:xfrm flipH="1">
              <a:off x="4272"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0" name="Line 10"/>
            <p:cNvSpPr>
              <a:spLocks noChangeShapeType="1"/>
            </p:cNvSpPr>
            <p:nvPr/>
          </p:nvSpPr>
          <p:spPr bwMode="auto">
            <a:xfrm flipH="1">
              <a:off x="960"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1" name="Line 11"/>
            <p:cNvSpPr>
              <a:spLocks noChangeShapeType="1"/>
            </p:cNvSpPr>
            <p:nvPr/>
          </p:nvSpPr>
          <p:spPr bwMode="auto">
            <a:xfrm flipH="1">
              <a:off x="2688" y="2745"/>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2" name="Line 12"/>
            <p:cNvSpPr>
              <a:spLocks noChangeShapeType="1"/>
            </p:cNvSpPr>
            <p:nvPr/>
          </p:nvSpPr>
          <p:spPr bwMode="auto">
            <a:xfrm flipH="1">
              <a:off x="2400" y="2745"/>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3" name="Line 13"/>
            <p:cNvSpPr>
              <a:spLocks noChangeShapeType="1"/>
            </p:cNvSpPr>
            <p:nvPr/>
          </p:nvSpPr>
          <p:spPr bwMode="auto">
            <a:xfrm flipH="1">
              <a:off x="2400"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4" name="Line 14"/>
            <p:cNvSpPr>
              <a:spLocks noChangeShapeType="1"/>
            </p:cNvSpPr>
            <p:nvPr/>
          </p:nvSpPr>
          <p:spPr bwMode="auto">
            <a:xfrm flipH="1">
              <a:off x="139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75" name="Text Box 15"/>
            <p:cNvSpPr txBox="1">
              <a:spLocks noChangeArrowheads="1"/>
            </p:cNvSpPr>
            <p:nvPr/>
          </p:nvSpPr>
          <p:spPr bwMode="auto">
            <a:xfrm flipH="1">
              <a:off x="2304" y="322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7</a:t>
              </a:r>
            </a:p>
          </p:txBody>
        </p:sp>
        <p:sp>
          <p:nvSpPr>
            <p:cNvPr id="40976" name="Text Box 16"/>
            <p:cNvSpPr txBox="1">
              <a:spLocks noChangeArrowheads="1"/>
            </p:cNvSpPr>
            <p:nvPr/>
          </p:nvSpPr>
          <p:spPr bwMode="auto">
            <a:xfrm flipH="1">
              <a:off x="1492" y="322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3</a:t>
              </a:r>
            </a:p>
          </p:txBody>
        </p:sp>
        <p:sp>
          <p:nvSpPr>
            <p:cNvPr id="40977" name="Text Box 17"/>
            <p:cNvSpPr txBox="1">
              <a:spLocks noChangeArrowheads="1"/>
            </p:cNvSpPr>
            <p:nvPr/>
          </p:nvSpPr>
          <p:spPr bwMode="auto">
            <a:xfrm flipH="1">
              <a:off x="4100" y="3225"/>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16</a:t>
              </a:r>
            </a:p>
          </p:txBody>
        </p:sp>
        <p:sp>
          <p:nvSpPr>
            <p:cNvPr id="40978" name="Text Box 18"/>
            <p:cNvSpPr txBox="1">
              <a:spLocks noChangeArrowheads="1"/>
            </p:cNvSpPr>
            <p:nvPr/>
          </p:nvSpPr>
          <p:spPr bwMode="auto">
            <a:xfrm flipH="1">
              <a:off x="864" y="322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0</a:t>
              </a:r>
            </a:p>
          </p:txBody>
        </p:sp>
        <p:sp>
          <p:nvSpPr>
            <p:cNvPr id="40980" name="Text Box 20"/>
            <p:cNvSpPr txBox="1">
              <a:spLocks noChangeArrowheads="1"/>
            </p:cNvSpPr>
            <p:nvPr/>
          </p:nvSpPr>
          <p:spPr bwMode="auto">
            <a:xfrm flipH="1">
              <a:off x="3696" y="2793"/>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4</a:t>
              </a:r>
              <a:endParaRPr lang="en-US"/>
            </a:p>
          </p:txBody>
        </p:sp>
        <p:sp>
          <p:nvSpPr>
            <p:cNvPr id="40981" name="Line 21"/>
            <p:cNvSpPr>
              <a:spLocks noChangeShapeType="1"/>
            </p:cNvSpPr>
            <p:nvPr/>
          </p:nvSpPr>
          <p:spPr bwMode="auto">
            <a:xfrm flipH="1">
              <a:off x="3456" y="2745"/>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2" name="Line 22"/>
            <p:cNvSpPr>
              <a:spLocks noChangeShapeType="1"/>
            </p:cNvSpPr>
            <p:nvPr/>
          </p:nvSpPr>
          <p:spPr bwMode="auto">
            <a:xfrm flipH="1">
              <a:off x="115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3" name="Line 23"/>
            <p:cNvSpPr>
              <a:spLocks noChangeShapeType="1"/>
            </p:cNvSpPr>
            <p:nvPr/>
          </p:nvSpPr>
          <p:spPr bwMode="auto">
            <a:xfrm flipH="1">
              <a:off x="163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4" name="Line 24"/>
            <p:cNvSpPr>
              <a:spLocks noChangeShapeType="1"/>
            </p:cNvSpPr>
            <p:nvPr/>
          </p:nvSpPr>
          <p:spPr bwMode="auto">
            <a:xfrm flipH="1">
              <a:off x="187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5" name="Line 25"/>
            <p:cNvSpPr>
              <a:spLocks noChangeShapeType="1"/>
            </p:cNvSpPr>
            <p:nvPr/>
          </p:nvSpPr>
          <p:spPr bwMode="auto">
            <a:xfrm flipH="1">
              <a:off x="2064"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6" name="Line 26"/>
            <p:cNvSpPr>
              <a:spLocks noChangeShapeType="1"/>
            </p:cNvSpPr>
            <p:nvPr/>
          </p:nvSpPr>
          <p:spPr bwMode="auto">
            <a:xfrm flipH="1">
              <a:off x="2256"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7" name="Line 27"/>
            <p:cNvSpPr>
              <a:spLocks noChangeShapeType="1"/>
            </p:cNvSpPr>
            <p:nvPr/>
          </p:nvSpPr>
          <p:spPr bwMode="auto">
            <a:xfrm flipH="1">
              <a:off x="2688"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88" name="Text Box 28"/>
            <p:cNvSpPr txBox="1">
              <a:spLocks noChangeArrowheads="1"/>
            </p:cNvSpPr>
            <p:nvPr/>
          </p:nvSpPr>
          <p:spPr bwMode="auto">
            <a:xfrm flipH="1">
              <a:off x="2592" y="322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8</a:t>
              </a:r>
            </a:p>
          </p:txBody>
        </p:sp>
        <p:sp>
          <p:nvSpPr>
            <p:cNvPr id="40989" name="Line 29"/>
            <p:cNvSpPr>
              <a:spLocks noChangeShapeType="1"/>
            </p:cNvSpPr>
            <p:nvPr/>
          </p:nvSpPr>
          <p:spPr bwMode="auto">
            <a:xfrm flipH="1">
              <a:off x="2928"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0" name="Line 30"/>
            <p:cNvSpPr>
              <a:spLocks noChangeShapeType="1"/>
            </p:cNvSpPr>
            <p:nvPr/>
          </p:nvSpPr>
          <p:spPr bwMode="auto">
            <a:xfrm flipH="1">
              <a:off x="3120"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1" name="Line 31"/>
            <p:cNvSpPr>
              <a:spLocks noChangeShapeType="1"/>
            </p:cNvSpPr>
            <p:nvPr/>
          </p:nvSpPr>
          <p:spPr bwMode="auto">
            <a:xfrm flipH="1">
              <a:off x="331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2" name="Line 32"/>
            <p:cNvSpPr>
              <a:spLocks noChangeShapeType="1"/>
            </p:cNvSpPr>
            <p:nvPr/>
          </p:nvSpPr>
          <p:spPr bwMode="auto">
            <a:xfrm flipH="1">
              <a:off x="3456"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3" name="Text Box 33"/>
            <p:cNvSpPr txBox="1">
              <a:spLocks noChangeArrowheads="1"/>
            </p:cNvSpPr>
            <p:nvPr/>
          </p:nvSpPr>
          <p:spPr bwMode="auto">
            <a:xfrm flipH="1">
              <a:off x="3312" y="3225"/>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12</a:t>
              </a:r>
            </a:p>
          </p:txBody>
        </p:sp>
        <p:sp>
          <p:nvSpPr>
            <p:cNvPr id="40994" name="Line 34"/>
            <p:cNvSpPr>
              <a:spLocks noChangeShapeType="1"/>
            </p:cNvSpPr>
            <p:nvPr/>
          </p:nvSpPr>
          <p:spPr bwMode="auto">
            <a:xfrm flipH="1">
              <a:off x="3696"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5" name="Line 35"/>
            <p:cNvSpPr>
              <a:spLocks noChangeShapeType="1"/>
            </p:cNvSpPr>
            <p:nvPr/>
          </p:nvSpPr>
          <p:spPr bwMode="auto">
            <a:xfrm flipH="1">
              <a:off x="3888"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96" name="Line 36"/>
            <p:cNvSpPr>
              <a:spLocks noChangeShapeType="1"/>
            </p:cNvSpPr>
            <p:nvPr/>
          </p:nvSpPr>
          <p:spPr bwMode="auto">
            <a:xfrm flipH="1">
              <a:off x="4080"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70576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Operating System Concepts</a:t>
            </a:r>
          </a:p>
        </p:txBody>
      </p:sp>
      <p:sp>
        <p:nvSpPr>
          <p:cNvPr id="71682" name="Rectangle 2"/>
          <p:cNvSpPr>
            <a:spLocks noGrp="1" noChangeArrowheads="1"/>
          </p:cNvSpPr>
          <p:nvPr>
            <p:ph type="title"/>
          </p:nvPr>
        </p:nvSpPr>
        <p:spPr>
          <a:xfrm>
            <a:off x="614149" y="495300"/>
            <a:ext cx="8958477" cy="457200"/>
          </a:xfrm>
        </p:spPr>
        <p:txBody>
          <a:bodyPr>
            <a:normAutofit fontScale="90000"/>
          </a:bodyPr>
          <a:lstStyle/>
          <a:p>
            <a:r>
              <a:rPr lang="en-US" dirty="0"/>
              <a:t>Example of Non-Preemptive SJF (Cont.)</a:t>
            </a:r>
          </a:p>
        </p:txBody>
      </p:sp>
      <p:sp>
        <p:nvSpPr>
          <p:cNvPr id="71683" name="Rectangle 3"/>
          <p:cNvSpPr>
            <a:spLocks noGrp="1" noChangeArrowheads="1"/>
          </p:cNvSpPr>
          <p:nvPr>
            <p:ph type="body" idx="1"/>
          </p:nvPr>
        </p:nvSpPr>
        <p:spPr>
          <a:xfrm>
            <a:off x="1108785" y="1111250"/>
            <a:ext cx="7702550" cy="5080000"/>
          </a:xfrm>
        </p:spPr>
        <p:txBody>
          <a:bodyPr/>
          <a:lstStyle/>
          <a:p>
            <a:r>
              <a:rPr lang="en-US" sz="2400" dirty="0"/>
              <a:t>If we used FCFS, then the average waiting time would be:</a:t>
            </a:r>
          </a:p>
          <a:p>
            <a:pPr>
              <a:buFontTx/>
              <a:buNone/>
            </a:pPr>
            <a:r>
              <a:rPr lang="en-US" sz="2400" dirty="0"/>
              <a:t>		(0 + 5 + 7 + 7) / 4 = 4.75 </a:t>
            </a:r>
          </a:p>
          <a:p>
            <a:r>
              <a:rPr lang="en-US" sz="2400" dirty="0"/>
              <a:t>The SJF gives less average waiting time than FCFS.</a:t>
            </a:r>
          </a:p>
          <a:p>
            <a:r>
              <a:rPr lang="en-US" sz="2400" dirty="0"/>
              <a:t>The SJF is a </a:t>
            </a:r>
            <a:r>
              <a:rPr lang="en-US" sz="2400" dirty="0" err="1"/>
              <a:t>nonpreemptive</a:t>
            </a:r>
            <a:r>
              <a:rPr lang="en-US" sz="2400" dirty="0"/>
              <a:t> in which the waiting process with the smallest estimated run-time-to-completion is run next. Therefore, SJF is not useful in timesharing environments.</a:t>
            </a:r>
          </a:p>
          <a:p>
            <a:r>
              <a:rPr lang="en-US" sz="2400" dirty="0"/>
              <a:t>Both FCFS and SJF are not useful for timesharing environments, because they are </a:t>
            </a:r>
            <a:r>
              <a:rPr lang="en-US" sz="2400" dirty="0" err="1"/>
              <a:t>nonpreemptive</a:t>
            </a:r>
            <a:r>
              <a:rPr lang="en-US" sz="2400" dirty="0"/>
              <a:t>.</a:t>
            </a:r>
          </a:p>
          <a:p>
            <a:pPr>
              <a:buFontTx/>
              <a:buNone/>
            </a:pPr>
            <a:r>
              <a:rPr lang="en-US" dirty="0"/>
              <a:t> </a:t>
            </a:r>
          </a:p>
        </p:txBody>
      </p:sp>
    </p:spTree>
    <p:extLst>
      <p:ext uri="{BB962C8B-B14F-4D97-AF65-F5344CB8AC3E}">
        <p14:creationId xmlns:p14="http://schemas.microsoft.com/office/powerpoint/2010/main" val="213760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378" t="16744" r="29196" b="31949"/>
          <a:stretch/>
        </p:blipFill>
        <p:spPr>
          <a:xfrm>
            <a:off x="2129051" y="846161"/>
            <a:ext cx="8366077" cy="5557178"/>
          </a:xfrm>
          <a:prstGeom prst="rect">
            <a:avLst/>
          </a:prstGeom>
        </p:spPr>
      </p:pic>
    </p:spTree>
    <p:extLst>
      <p:ext uri="{BB962C8B-B14F-4D97-AF65-F5344CB8AC3E}">
        <p14:creationId xmlns:p14="http://schemas.microsoft.com/office/powerpoint/2010/main" val="240916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80988" y="195640"/>
            <a:ext cx="10363200" cy="604460"/>
          </a:xfrm>
        </p:spPr>
        <p:txBody>
          <a:bodyPr>
            <a:normAutofit fontScale="90000"/>
          </a:bodyPr>
          <a:lstStyle/>
          <a:p>
            <a:r>
              <a:rPr lang="en-US" dirty="0"/>
              <a:t>Example of Preemptive SJF</a:t>
            </a:r>
          </a:p>
        </p:txBody>
      </p:sp>
      <p:sp>
        <p:nvSpPr>
          <p:cNvPr id="42020" name="Rectangle 36"/>
          <p:cNvSpPr>
            <a:spLocks noGrp="1" noChangeArrowheads="1"/>
          </p:cNvSpPr>
          <p:nvPr>
            <p:ph type="body" idx="1"/>
          </p:nvPr>
        </p:nvSpPr>
        <p:spPr>
          <a:xfrm>
            <a:off x="2241550" y="1152525"/>
            <a:ext cx="7740650" cy="5257800"/>
          </a:xfrm>
          <a:noFill/>
          <a:ln/>
        </p:spPr>
        <p:txBody>
          <a:bodyPr>
            <a:normAutofit lnSpcReduction="10000"/>
          </a:bodyPr>
          <a:lstStyle/>
          <a:p>
            <a:pPr>
              <a:tabLst>
                <a:tab pos="1603375" algn="ctr"/>
                <a:tab pos="3254375" algn="ctr"/>
                <a:tab pos="5143500" algn="ctr"/>
              </a:tabLst>
            </a:pPr>
            <a:r>
              <a:rPr lang="en-US" sz="2200" dirty="0"/>
              <a:t>Example:  </a:t>
            </a:r>
            <a:r>
              <a:rPr lang="en-US" sz="2200" u="sng" dirty="0"/>
              <a:t>Process</a:t>
            </a:r>
            <a:r>
              <a:rPr lang="en-US" sz="2200" dirty="0"/>
              <a:t>	    </a:t>
            </a:r>
            <a:r>
              <a:rPr lang="en-US" sz="2200" u="sng" dirty="0"/>
              <a:t>Arrival Time</a:t>
            </a:r>
            <a:r>
              <a:rPr lang="en-US" sz="2200" dirty="0"/>
              <a:t>       </a:t>
            </a:r>
            <a:r>
              <a:rPr lang="en-US" sz="2200" u="sng" dirty="0"/>
              <a:t>Burst Time</a:t>
            </a:r>
            <a:endParaRPr lang="en-US" sz="2200" dirty="0"/>
          </a:p>
          <a:p>
            <a:pPr>
              <a:buNone/>
              <a:tabLst>
                <a:tab pos="1603375" algn="ctr"/>
                <a:tab pos="3254375" algn="ctr"/>
                <a:tab pos="5143500" algn="ctr"/>
              </a:tabLst>
            </a:pPr>
            <a:r>
              <a:rPr lang="en-US" sz="2200" dirty="0"/>
              <a:t>		              </a:t>
            </a:r>
            <a:r>
              <a:rPr lang="en-US" sz="2200" i="1" dirty="0"/>
              <a:t>P</a:t>
            </a:r>
            <a:r>
              <a:rPr lang="en-US" sz="2200" i="1" baseline="-25000" dirty="0"/>
              <a:t>1</a:t>
            </a:r>
            <a:r>
              <a:rPr lang="en-US" sz="2200" dirty="0"/>
              <a:t>	          0.0	          7</a:t>
            </a:r>
          </a:p>
          <a:p>
            <a:pPr>
              <a:buNone/>
              <a:tabLst>
                <a:tab pos="1603375" algn="ctr"/>
                <a:tab pos="3254375" algn="ctr"/>
                <a:tab pos="5143500" algn="ctr"/>
              </a:tabLst>
            </a:pPr>
            <a:r>
              <a:rPr lang="en-US" sz="2200" dirty="0"/>
              <a:t>		             </a:t>
            </a:r>
            <a:r>
              <a:rPr lang="en-US" sz="2200" i="1" dirty="0"/>
              <a:t>P</a:t>
            </a:r>
            <a:r>
              <a:rPr lang="en-US" sz="2200" i="1" baseline="-25000" dirty="0"/>
              <a:t>2	                </a:t>
            </a:r>
            <a:r>
              <a:rPr lang="en-US" sz="2200" dirty="0"/>
              <a:t>2.0	          4</a:t>
            </a:r>
          </a:p>
          <a:p>
            <a:pPr>
              <a:buNone/>
              <a:tabLst>
                <a:tab pos="1603375" algn="ctr"/>
                <a:tab pos="3254375" algn="ctr"/>
                <a:tab pos="5143500" algn="ctr"/>
              </a:tabLst>
            </a:pPr>
            <a:r>
              <a:rPr lang="en-US" sz="2200" dirty="0"/>
              <a:t>		             </a:t>
            </a:r>
            <a:r>
              <a:rPr lang="en-US" sz="2200" i="1" dirty="0"/>
              <a:t>P</a:t>
            </a:r>
            <a:r>
              <a:rPr lang="en-US" sz="2200" i="1" baseline="-25000" dirty="0"/>
              <a:t>3</a:t>
            </a:r>
            <a:r>
              <a:rPr lang="en-US" sz="2200" dirty="0"/>
              <a:t>	          4.0	          1</a:t>
            </a:r>
          </a:p>
          <a:p>
            <a:pPr>
              <a:buNone/>
              <a:tabLst>
                <a:tab pos="1603375" algn="ctr"/>
                <a:tab pos="3254375" algn="ctr"/>
                <a:tab pos="5143500" algn="ctr"/>
              </a:tabLst>
            </a:pPr>
            <a:r>
              <a:rPr lang="en-US" sz="2200" dirty="0"/>
              <a:t>		            </a:t>
            </a:r>
            <a:r>
              <a:rPr lang="en-US" sz="2200" i="1" dirty="0"/>
              <a:t>P</a:t>
            </a:r>
            <a:r>
              <a:rPr lang="en-US" sz="2200" i="1" baseline="-25000" dirty="0"/>
              <a:t>4   </a:t>
            </a:r>
            <a:r>
              <a:rPr lang="en-US" sz="2200" dirty="0"/>
              <a:t>	          5.0	          4</a:t>
            </a:r>
          </a:p>
          <a:p>
            <a:pPr>
              <a:tabLst>
                <a:tab pos="1603375" algn="ctr"/>
                <a:tab pos="3254375" algn="ctr"/>
                <a:tab pos="5143500" algn="ctr"/>
              </a:tabLst>
            </a:pPr>
            <a:r>
              <a:rPr lang="en-US" sz="2200" dirty="0"/>
              <a:t>SJF (preemptive) [Shortest-Remaining-Time-First (SRTF)]</a:t>
            </a:r>
          </a:p>
          <a:p>
            <a:pPr>
              <a:tabLst>
                <a:tab pos="1603375" algn="ctr"/>
                <a:tab pos="3254375" algn="ctr"/>
                <a:tab pos="5143500" algn="ctr"/>
              </a:tabLst>
            </a:pPr>
            <a:endParaRPr lang="en-US" sz="2200" dirty="0"/>
          </a:p>
          <a:p>
            <a:pPr>
              <a:buNone/>
              <a:tabLst>
                <a:tab pos="1603375" algn="ctr"/>
                <a:tab pos="3254375" algn="ctr"/>
                <a:tab pos="5143500" algn="ctr"/>
              </a:tabLst>
            </a:pPr>
            <a:endParaRPr lang="en-US" sz="1600" dirty="0"/>
          </a:p>
          <a:p>
            <a:pPr>
              <a:tabLst>
                <a:tab pos="1603375" algn="ctr"/>
                <a:tab pos="3254375" algn="ctr"/>
                <a:tab pos="5143500" algn="ctr"/>
              </a:tabLst>
            </a:pPr>
            <a:endParaRPr lang="en-US" sz="1600" dirty="0"/>
          </a:p>
          <a:p>
            <a:pPr>
              <a:tabLst>
                <a:tab pos="1603375" algn="ctr"/>
                <a:tab pos="3254375" algn="ctr"/>
                <a:tab pos="5143500" algn="ctr"/>
              </a:tabLst>
            </a:pPr>
            <a:endParaRPr lang="en-US" sz="1600" dirty="0"/>
          </a:p>
          <a:p>
            <a:pPr>
              <a:buClr>
                <a:schemeClr val="accent3"/>
              </a:buClr>
              <a:tabLst>
                <a:tab pos="1603375" algn="ctr"/>
                <a:tab pos="3254375" algn="ctr"/>
                <a:tab pos="5143500" algn="ctr"/>
              </a:tabLst>
              <a:defRPr/>
            </a:pPr>
            <a:r>
              <a:rPr lang="en-US" sz="2200" dirty="0"/>
              <a:t>Average waiting time = (11-2-0) +  (5 -2-2) +(4-0-4) +(7-0-5)/4 = 3</a:t>
            </a:r>
          </a:p>
          <a:p>
            <a:pPr>
              <a:buClr>
                <a:schemeClr val="accent3"/>
              </a:buClr>
              <a:tabLst>
                <a:tab pos="1603375" algn="ctr"/>
                <a:tab pos="3254375" algn="ctr"/>
                <a:tab pos="5143500" algn="ctr"/>
              </a:tabLst>
              <a:defRPr/>
            </a:pPr>
            <a:r>
              <a:rPr lang="en-US" sz="2200" dirty="0"/>
              <a:t>Average turnaround time= ((16 – 0)+ (7-2)+(5-4)+(11-5))/4</a:t>
            </a:r>
          </a:p>
          <a:p>
            <a:pPr>
              <a:buClr>
                <a:schemeClr val="accent3"/>
              </a:buClr>
              <a:tabLst>
                <a:tab pos="1603375" algn="ctr"/>
                <a:tab pos="3254375" algn="ctr"/>
                <a:tab pos="5143500" algn="ctr"/>
              </a:tabLst>
              <a:defRPr/>
            </a:pPr>
            <a:r>
              <a:rPr lang="en-US" sz="2200" dirty="0"/>
              <a:t>Average response time= (0+(2-2)+(4-4)+(7-5))/4</a:t>
            </a:r>
            <a:endParaRPr lang="en-US" i="1" baseline="-25000" dirty="0"/>
          </a:p>
        </p:txBody>
      </p:sp>
      <p:grpSp>
        <p:nvGrpSpPr>
          <p:cNvPr id="42058" name="Group 74"/>
          <p:cNvGrpSpPr>
            <a:grpSpLocks/>
          </p:cNvGrpSpPr>
          <p:nvPr/>
        </p:nvGrpSpPr>
        <p:grpSpPr bwMode="auto">
          <a:xfrm>
            <a:off x="2668327" y="3385640"/>
            <a:ext cx="5924550" cy="1204913"/>
            <a:chOff x="864" y="2736"/>
            <a:chExt cx="3732" cy="759"/>
          </a:xfrm>
        </p:grpSpPr>
        <p:sp>
          <p:nvSpPr>
            <p:cNvPr id="42021" name="Rectangle 37"/>
            <p:cNvSpPr>
              <a:spLocks noChangeArrowheads="1"/>
            </p:cNvSpPr>
            <p:nvPr/>
          </p:nvSpPr>
          <p:spPr bwMode="auto">
            <a:xfrm flipH="1">
              <a:off x="960" y="2745"/>
              <a:ext cx="3504" cy="384"/>
            </a:xfrm>
            <a:prstGeom prst="rect">
              <a:avLst/>
            </a:prstGeom>
            <a:solidFill>
              <a:schemeClr val="bg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2" name="Text Box 38"/>
            <p:cNvSpPr txBox="1">
              <a:spLocks noChangeArrowheads="1"/>
            </p:cNvSpPr>
            <p:nvPr/>
          </p:nvSpPr>
          <p:spPr bwMode="auto">
            <a:xfrm flipH="1">
              <a:off x="1008"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1</a:t>
              </a:r>
              <a:endParaRPr lang="en-US"/>
            </a:p>
          </p:txBody>
        </p:sp>
        <p:sp>
          <p:nvSpPr>
            <p:cNvPr id="42023" name="Text Box 39"/>
            <p:cNvSpPr txBox="1">
              <a:spLocks noChangeArrowheads="1"/>
            </p:cNvSpPr>
            <p:nvPr/>
          </p:nvSpPr>
          <p:spPr bwMode="auto">
            <a:xfrm flipH="1">
              <a:off x="1824"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3</a:t>
              </a:r>
              <a:endParaRPr lang="en-US"/>
            </a:p>
          </p:txBody>
        </p:sp>
        <p:sp>
          <p:nvSpPr>
            <p:cNvPr id="42024" name="Text Box 40"/>
            <p:cNvSpPr txBox="1">
              <a:spLocks noChangeArrowheads="1"/>
            </p:cNvSpPr>
            <p:nvPr/>
          </p:nvSpPr>
          <p:spPr bwMode="auto">
            <a:xfrm flipH="1">
              <a:off x="1488"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2</a:t>
              </a:r>
              <a:endParaRPr lang="en-US"/>
            </a:p>
          </p:txBody>
        </p:sp>
        <p:sp>
          <p:nvSpPr>
            <p:cNvPr id="42025" name="Line 41"/>
            <p:cNvSpPr>
              <a:spLocks noChangeShapeType="1"/>
            </p:cNvSpPr>
            <p:nvPr/>
          </p:nvSpPr>
          <p:spPr bwMode="auto">
            <a:xfrm flipH="1">
              <a:off x="4452" y="3120"/>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6" name="Line 42"/>
            <p:cNvSpPr>
              <a:spLocks noChangeShapeType="1"/>
            </p:cNvSpPr>
            <p:nvPr/>
          </p:nvSpPr>
          <p:spPr bwMode="auto">
            <a:xfrm flipH="1">
              <a:off x="960"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7" name="Line 43"/>
            <p:cNvSpPr>
              <a:spLocks noChangeShapeType="1"/>
            </p:cNvSpPr>
            <p:nvPr/>
          </p:nvSpPr>
          <p:spPr bwMode="auto">
            <a:xfrm flipH="1">
              <a:off x="2688" y="2745"/>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8" name="Line 44"/>
            <p:cNvSpPr>
              <a:spLocks noChangeShapeType="1"/>
            </p:cNvSpPr>
            <p:nvPr/>
          </p:nvSpPr>
          <p:spPr bwMode="auto">
            <a:xfrm flipH="1">
              <a:off x="1344" y="2736"/>
              <a:ext cx="0" cy="5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9" name="Line 45"/>
            <p:cNvSpPr>
              <a:spLocks noChangeShapeType="1"/>
            </p:cNvSpPr>
            <p:nvPr/>
          </p:nvSpPr>
          <p:spPr bwMode="auto">
            <a:xfrm flipH="1">
              <a:off x="2400"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31" name="Text Box 47"/>
            <p:cNvSpPr txBox="1">
              <a:spLocks noChangeArrowheads="1"/>
            </p:cNvSpPr>
            <p:nvPr/>
          </p:nvSpPr>
          <p:spPr bwMode="auto">
            <a:xfrm flipH="1">
              <a:off x="1728" y="3264"/>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4</a:t>
              </a:r>
            </a:p>
          </p:txBody>
        </p:sp>
        <p:sp>
          <p:nvSpPr>
            <p:cNvPr id="42032" name="Text Box 48"/>
            <p:cNvSpPr txBox="1">
              <a:spLocks noChangeArrowheads="1"/>
            </p:cNvSpPr>
            <p:nvPr/>
          </p:nvSpPr>
          <p:spPr bwMode="auto">
            <a:xfrm flipH="1">
              <a:off x="1248" y="3264"/>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2</a:t>
              </a:r>
            </a:p>
          </p:txBody>
        </p:sp>
        <p:sp>
          <p:nvSpPr>
            <p:cNvPr id="42033" name="Text Box 49"/>
            <p:cNvSpPr txBox="1">
              <a:spLocks noChangeArrowheads="1"/>
            </p:cNvSpPr>
            <p:nvPr/>
          </p:nvSpPr>
          <p:spPr bwMode="auto">
            <a:xfrm flipH="1">
              <a:off x="3312" y="3216"/>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11</a:t>
              </a:r>
            </a:p>
          </p:txBody>
        </p:sp>
        <p:sp>
          <p:nvSpPr>
            <p:cNvPr id="42034" name="Text Box 50"/>
            <p:cNvSpPr txBox="1">
              <a:spLocks noChangeArrowheads="1"/>
            </p:cNvSpPr>
            <p:nvPr/>
          </p:nvSpPr>
          <p:spPr bwMode="auto">
            <a:xfrm flipH="1">
              <a:off x="864" y="3225"/>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0</a:t>
              </a:r>
            </a:p>
          </p:txBody>
        </p:sp>
        <p:sp>
          <p:nvSpPr>
            <p:cNvPr id="42035" name="Text Box 51"/>
            <p:cNvSpPr txBox="1">
              <a:spLocks noChangeArrowheads="1"/>
            </p:cNvSpPr>
            <p:nvPr/>
          </p:nvSpPr>
          <p:spPr bwMode="auto">
            <a:xfrm flipH="1">
              <a:off x="2976"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4</a:t>
              </a:r>
              <a:endParaRPr lang="en-US"/>
            </a:p>
          </p:txBody>
        </p:sp>
        <p:sp>
          <p:nvSpPr>
            <p:cNvPr id="42036" name="Line 52"/>
            <p:cNvSpPr>
              <a:spLocks noChangeShapeType="1"/>
            </p:cNvSpPr>
            <p:nvPr/>
          </p:nvSpPr>
          <p:spPr bwMode="auto">
            <a:xfrm flipH="1">
              <a:off x="3456" y="2745"/>
              <a:ext cx="0" cy="38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37" name="Line 53"/>
            <p:cNvSpPr>
              <a:spLocks noChangeShapeType="1"/>
            </p:cNvSpPr>
            <p:nvPr/>
          </p:nvSpPr>
          <p:spPr bwMode="auto">
            <a:xfrm flipH="1">
              <a:off x="115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38" name="Line 54"/>
            <p:cNvSpPr>
              <a:spLocks noChangeShapeType="1"/>
            </p:cNvSpPr>
            <p:nvPr/>
          </p:nvSpPr>
          <p:spPr bwMode="auto">
            <a:xfrm flipH="1">
              <a:off x="163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42" name="Line 58"/>
            <p:cNvSpPr>
              <a:spLocks noChangeShapeType="1"/>
            </p:cNvSpPr>
            <p:nvPr/>
          </p:nvSpPr>
          <p:spPr bwMode="auto">
            <a:xfrm flipH="1">
              <a:off x="2688"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43" name="Text Box 59"/>
            <p:cNvSpPr txBox="1">
              <a:spLocks noChangeArrowheads="1"/>
            </p:cNvSpPr>
            <p:nvPr/>
          </p:nvSpPr>
          <p:spPr bwMode="auto">
            <a:xfrm flipH="1">
              <a:off x="2064" y="3264"/>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5</a:t>
              </a:r>
            </a:p>
          </p:txBody>
        </p:sp>
        <p:sp>
          <p:nvSpPr>
            <p:cNvPr id="42044" name="Line 60"/>
            <p:cNvSpPr>
              <a:spLocks noChangeShapeType="1"/>
            </p:cNvSpPr>
            <p:nvPr/>
          </p:nvSpPr>
          <p:spPr bwMode="auto">
            <a:xfrm flipH="1">
              <a:off x="2928"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45" name="Line 61"/>
            <p:cNvSpPr>
              <a:spLocks noChangeShapeType="1"/>
            </p:cNvSpPr>
            <p:nvPr/>
          </p:nvSpPr>
          <p:spPr bwMode="auto">
            <a:xfrm flipH="1">
              <a:off x="3120"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46" name="Line 62"/>
            <p:cNvSpPr>
              <a:spLocks noChangeShapeType="1"/>
            </p:cNvSpPr>
            <p:nvPr/>
          </p:nvSpPr>
          <p:spPr bwMode="auto">
            <a:xfrm flipH="1">
              <a:off x="331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47" name="Line 63"/>
            <p:cNvSpPr>
              <a:spLocks noChangeShapeType="1"/>
            </p:cNvSpPr>
            <p:nvPr/>
          </p:nvSpPr>
          <p:spPr bwMode="auto">
            <a:xfrm flipH="1">
              <a:off x="3456" y="3129"/>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48" name="Text Box 64"/>
            <p:cNvSpPr txBox="1">
              <a:spLocks noChangeArrowheads="1"/>
            </p:cNvSpPr>
            <p:nvPr/>
          </p:nvSpPr>
          <p:spPr bwMode="auto">
            <a:xfrm flipH="1">
              <a:off x="2592" y="3264"/>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7</a:t>
              </a:r>
            </a:p>
          </p:txBody>
        </p:sp>
        <p:sp>
          <p:nvSpPr>
            <p:cNvPr id="42049" name="Line 65"/>
            <p:cNvSpPr>
              <a:spLocks noChangeShapeType="1"/>
            </p:cNvSpPr>
            <p:nvPr/>
          </p:nvSpPr>
          <p:spPr bwMode="auto">
            <a:xfrm flipH="1">
              <a:off x="3696"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50" name="Line 66"/>
            <p:cNvSpPr>
              <a:spLocks noChangeShapeType="1"/>
            </p:cNvSpPr>
            <p:nvPr/>
          </p:nvSpPr>
          <p:spPr bwMode="auto">
            <a:xfrm flipH="1">
              <a:off x="3888"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51" name="Line 67"/>
            <p:cNvSpPr>
              <a:spLocks noChangeShapeType="1"/>
            </p:cNvSpPr>
            <p:nvPr/>
          </p:nvSpPr>
          <p:spPr bwMode="auto">
            <a:xfrm flipH="1">
              <a:off x="4080"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52" name="Line 68"/>
            <p:cNvSpPr>
              <a:spLocks noChangeShapeType="1"/>
            </p:cNvSpPr>
            <p:nvPr/>
          </p:nvSpPr>
          <p:spPr bwMode="auto">
            <a:xfrm flipH="1">
              <a:off x="1824" y="2736"/>
              <a:ext cx="0" cy="5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53" name="Line 69"/>
            <p:cNvSpPr>
              <a:spLocks noChangeShapeType="1"/>
            </p:cNvSpPr>
            <p:nvPr/>
          </p:nvSpPr>
          <p:spPr bwMode="auto">
            <a:xfrm flipH="1">
              <a:off x="2160" y="2736"/>
              <a:ext cx="0" cy="57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54" name="Text Box 70"/>
            <p:cNvSpPr txBox="1">
              <a:spLocks noChangeArrowheads="1"/>
            </p:cNvSpPr>
            <p:nvPr/>
          </p:nvSpPr>
          <p:spPr bwMode="auto">
            <a:xfrm flipH="1">
              <a:off x="2256"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2</a:t>
              </a:r>
              <a:endParaRPr lang="en-US"/>
            </a:p>
          </p:txBody>
        </p:sp>
        <p:sp>
          <p:nvSpPr>
            <p:cNvPr id="42055" name="Text Box 71"/>
            <p:cNvSpPr txBox="1">
              <a:spLocks noChangeArrowheads="1"/>
            </p:cNvSpPr>
            <p:nvPr/>
          </p:nvSpPr>
          <p:spPr bwMode="auto">
            <a:xfrm flipH="1">
              <a:off x="3840" y="2784"/>
              <a:ext cx="26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P</a:t>
              </a:r>
              <a:r>
                <a:rPr lang="en-US" baseline="-25000"/>
                <a:t>1</a:t>
              </a:r>
              <a:endParaRPr lang="en-US"/>
            </a:p>
          </p:txBody>
        </p:sp>
        <p:sp>
          <p:nvSpPr>
            <p:cNvPr id="42056" name="Line 72"/>
            <p:cNvSpPr>
              <a:spLocks noChangeShapeType="1"/>
            </p:cNvSpPr>
            <p:nvPr/>
          </p:nvSpPr>
          <p:spPr bwMode="auto">
            <a:xfrm flipH="1">
              <a:off x="4272" y="3058"/>
              <a:ext cx="0" cy="14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57" name="Text Box 73"/>
            <p:cNvSpPr txBox="1">
              <a:spLocks noChangeArrowheads="1"/>
            </p:cNvSpPr>
            <p:nvPr/>
          </p:nvSpPr>
          <p:spPr bwMode="auto">
            <a:xfrm flipH="1">
              <a:off x="4320" y="3216"/>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t>16</a:t>
              </a:r>
            </a:p>
          </p:txBody>
        </p:sp>
      </p:grpSp>
    </p:spTree>
    <p:extLst>
      <p:ext uri="{BB962C8B-B14F-4D97-AF65-F5344CB8AC3E}">
        <p14:creationId xmlns:p14="http://schemas.microsoft.com/office/powerpoint/2010/main" val="669781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080" y="288285"/>
            <a:ext cx="7714488" cy="792162"/>
          </a:xfrm>
        </p:spPr>
        <p:txBody>
          <a:bodyPr>
            <a:normAutofit fontScale="90000"/>
          </a:bodyPr>
          <a:lstStyle/>
          <a:p>
            <a:r>
              <a:rPr lang="en-IN" dirty="0"/>
              <a:t>Advantage and Disadvantage SJF</a:t>
            </a:r>
          </a:p>
        </p:txBody>
      </p:sp>
      <p:pic>
        <p:nvPicPr>
          <p:cNvPr id="7170" name="Picture 2"/>
          <p:cNvPicPr>
            <a:picLocks noChangeAspect="1" noChangeArrowheads="1"/>
          </p:cNvPicPr>
          <p:nvPr/>
        </p:nvPicPr>
        <p:blipFill>
          <a:blip r:embed="rId2"/>
          <a:srcRect/>
          <a:stretch>
            <a:fillRect/>
          </a:stretch>
        </p:blipFill>
        <p:spPr bwMode="auto">
          <a:xfrm>
            <a:off x="537949" y="1213756"/>
            <a:ext cx="6244988" cy="4237106"/>
          </a:xfrm>
          <a:prstGeom prst="rect">
            <a:avLst/>
          </a:prstGeom>
          <a:noFill/>
          <a:ln w="9525">
            <a:noFill/>
            <a:miter lim="800000"/>
            <a:headEnd/>
            <a:tailEnd/>
          </a:ln>
          <a:effectLst/>
        </p:spPr>
      </p:pic>
    </p:spTree>
    <p:extLst>
      <p:ext uri="{BB962C8B-B14F-4D97-AF65-F5344CB8AC3E}">
        <p14:creationId xmlns:p14="http://schemas.microsoft.com/office/powerpoint/2010/main" val="260073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727" y="745332"/>
            <a:ext cx="7498080" cy="411162"/>
          </a:xfrm>
        </p:spPr>
        <p:txBody>
          <a:bodyPr>
            <a:normAutofit fontScale="90000"/>
          </a:bodyPr>
          <a:lstStyle/>
          <a:p>
            <a:r>
              <a:rPr lang="en-IN" dirty="0"/>
              <a:t>Problem</a:t>
            </a:r>
          </a:p>
        </p:txBody>
      </p:sp>
      <p:sp>
        <p:nvSpPr>
          <p:cNvPr id="6" name="Content Placeholder 2"/>
          <p:cNvSpPr>
            <a:spLocks noGrp="1"/>
          </p:cNvSpPr>
          <p:nvPr>
            <p:ph idx="1"/>
          </p:nvPr>
        </p:nvSpPr>
        <p:spPr>
          <a:xfrm>
            <a:off x="833724" y="1529687"/>
            <a:ext cx="7498080" cy="1143000"/>
          </a:xfrm>
        </p:spPr>
        <p:txBody>
          <a:bodyPr>
            <a:noAutofit/>
          </a:bodyPr>
          <a:lstStyle/>
          <a:p>
            <a:r>
              <a:rPr lang="en-IN" sz="2000" dirty="0"/>
              <a:t>Given below are the arrival and burst times of four processes P1, P2, P3 and P4. Draw the Gantt Chart using SJF, SRTF. Calculate the average waiting time, average turn around time and average response time.</a:t>
            </a:r>
            <a:r>
              <a:rPr lang="en-IN" sz="3200" dirty="0"/>
              <a:t/>
            </a:r>
            <a:br>
              <a:rPr lang="en-IN" sz="3200" dirty="0"/>
            </a:br>
            <a:endParaRPr lang="en-IN" sz="3200" dirty="0"/>
          </a:p>
        </p:txBody>
      </p:sp>
      <p:pic>
        <p:nvPicPr>
          <p:cNvPr id="7" name="Picture 3"/>
          <p:cNvPicPr>
            <a:picLocks noChangeAspect="1" noChangeArrowheads="1"/>
          </p:cNvPicPr>
          <p:nvPr/>
        </p:nvPicPr>
        <p:blipFill>
          <a:blip r:embed="rId2"/>
          <a:srcRect/>
          <a:stretch>
            <a:fillRect/>
          </a:stretch>
        </p:blipFill>
        <p:spPr bwMode="auto">
          <a:xfrm>
            <a:off x="833724" y="3608411"/>
            <a:ext cx="8595328" cy="2191887"/>
          </a:xfrm>
          <a:prstGeom prst="rect">
            <a:avLst/>
          </a:prstGeom>
          <a:noFill/>
          <a:ln w="9525">
            <a:noFill/>
            <a:miter lim="800000"/>
            <a:headEnd/>
            <a:tailEnd/>
          </a:ln>
          <a:effectLst/>
        </p:spPr>
      </p:pic>
    </p:spTree>
    <p:extLst>
      <p:ext uri="{BB962C8B-B14F-4D97-AF65-F5344CB8AC3E}">
        <p14:creationId xmlns:p14="http://schemas.microsoft.com/office/powerpoint/2010/main" val="2954354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330" y="752309"/>
            <a:ext cx="7498080" cy="944562"/>
          </a:xfrm>
        </p:spPr>
        <p:txBody>
          <a:bodyPr/>
          <a:lstStyle/>
          <a:p>
            <a:r>
              <a:rPr lang="en-IN" dirty="0"/>
              <a:t>Solution (SRTF)</a:t>
            </a:r>
          </a:p>
        </p:txBody>
      </p:sp>
      <p:pic>
        <p:nvPicPr>
          <p:cNvPr id="3074" name="Picture 2"/>
          <p:cNvPicPr>
            <a:picLocks noGrp="1" noChangeAspect="1" noChangeArrowheads="1"/>
          </p:cNvPicPr>
          <p:nvPr>
            <p:ph idx="1"/>
          </p:nvPr>
        </p:nvPicPr>
        <p:blipFill>
          <a:blip r:embed="rId2"/>
          <a:srcRect/>
          <a:stretch>
            <a:fillRect/>
          </a:stretch>
        </p:blipFill>
        <p:spPr bwMode="auto">
          <a:xfrm>
            <a:off x="843886" y="2207526"/>
            <a:ext cx="7239000" cy="3022469"/>
          </a:xfrm>
          <a:prstGeom prst="rect">
            <a:avLst/>
          </a:prstGeom>
          <a:noFill/>
          <a:ln w="9525">
            <a:noFill/>
            <a:miter lim="800000"/>
            <a:headEnd/>
            <a:tailEnd/>
          </a:ln>
          <a:effectLst/>
        </p:spPr>
      </p:pic>
    </p:spTree>
    <p:extLst>
      <p:ext uri="{BB962C8B-B14F-4D97-AF65-F5344CB8AC3E}">
        <p14:creationId xmlns:p14="http://schemas.microsoft.com/office/powerpoint/2010/main" val="907936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792162"/>
          </a:xfrm>
        </p:spPr>
        <p:txBody>
          <a:bodyPr/>
          <a:lstStyle/>
          <a:p>
            <a:r>
              <a:rPr lang="en-IN" dirty="0"/>
              <a:t>Which Process to choose?</a:t>
            </a:r>
          </a:p>
        </p:txBody>
      </p:sp>
      <p:pic>
        <p:nvPicPr>
          <p:cNvPr id="4098" name="Picture 2"/>
          <p:cNvPicPr>
            <a:picLocks noGrp="1" noChangeAspect="1" noChangeArrowheads="1"/>
          </p:cNvPicPr>
          <p:nvPr>
            <p:ph idx="1"/>
          </p:nvPr>
        </p:nvPicPr>
        <p:blipFill>
          <a:blip r:embed="rId2"/>
          <a:srcRect/>
          <a:stretch>
            <a:fillRect/>
          </a:stretch>
        </p:blipFill>
        <p:spPr bwMode="auto">
          <a:xfrm>
            <a:off x="2971800" y="1524000"/>
            <a:ext cx="6248400" cy="5124785"/>
          </a:xfrm>
          <a:prstGeom prst="rect">
            <a:avLst/>
          </a:prstGeom>
          <a:noFill/>
          <a:ln w="9525">
            <a:noFill/>
            <a:miter lim="800000"/>
            <a:headEnd/>
            <a:tailEnd/>
          </a:ln>
          <a:effectLst/>
        </p:spPr>
      </p:pic>
    </p:spTree>
    <p:extLst>
      <p:ext uri="{BB962C8B-B14F-4D97-AF65-F5344CB8AC3E}">
        <p14:creationId xmlns:p14="http://schemas.microsoft.com/office/powerpoint/2010/main" val="2975221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715962"/>
          </a:xfrm>
        </p:spPr>
        <p:txBody>
          <a:bodyPr>
            <a:normAutofit fontScale="90000"/>
          </a:bodyPr>
          <a:lstStyle/>
          <a:p>
            <a:r>
              <a:rPr lang="en-IN" dirty="0"/>
              <a:t>Solution(SRTF)</a:t>
            </a:r>
          </a:p>
        </p:txBody>
      </p:sp>
      <p:pic>
        <p:nvPicPr>
          <p:cNvPr id="4098" name="Picture 2"/>
          <p:cNvPicPr>
            <a:picLocks noGrp="1" noChangeAspect="1" noChangeArrowheads="1"/>
          </p:cNvPicPr>
          <p:nvPr>
            <p:ph idx="1"/>
          </p:nvPr>
        </p:nvPicPr>
        <p:blipFill>
          <a:blip r:embed="rId2"/>
          <a:srcRect/>
          <a:stretch>
            <a:fillRect/>
          </a:stretch>
        </p:blipFill>
        <p:spPr bwMode="auto">
          <a:xfrm>
            <a:off x="2869721" y="1981201"/>
            <a:ext cx="7139467" cy="3471862"/>
          </a:xfrm>
          <a:prstGeom prst="rect">
            <a:avLst/>
          </a:prstGeom>
          <a:noFill/>
          <a:ln w="9525">
            <a:noFill/>
            <a:miter lim="800000"/>
            <a:headEnd/>
            <a:tailEnd/>
          </a:ln>
          <a:effectLst/>
        </p:spPr>
      </p:pic>
    </p:spTree>
    <p:extLst>
      <p:ext uri="{BB962C8B-B14F-4D97-AF65-F5344CB8AC3E}">
        <p14:creationId xmlns:p14="http://schemas.microsoft.com/office/powerpoint/2010/main" val="4184692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4" y="274638"/>
            <a:ext cx="10116494" cy="792162"/>
          </a:xfrm>
        </p:spPr>
        <p:txBody>
          <a:bodyPr>
            <a:normAutofit/>
          </a:bodyPr>
          <a:lstStyle/>
          <a:p>
            <a:r>
              <a:rPr lang="en-IN" dirty="0"/>
              <a:t>Solution( Non-</a:t>
            </a:r>
            <a:r>
              <a:rPr lang="en-IN" dirty="0" err="1"/>
              <a:t>preemptive</a:t>
            </a:r>
            <a:r>
              <a:rPr lang="en-IN" dirty="0"/>
              <a:t> SJF)</a:t>
            </a:r>
          </a:p>
        </p:txBody>
      </p:sp>
      <p:pic>
        <p:nvPicPr>
          <p:cNvPr id="5122" name="Picture 2"/>
          <p:cNvPicPr>
            <a:picLocks noGrp="1" noChangeAspect="1" noChangeArrowheads="1"/>
          </p:cNvPicPr>
          <p:nvPr>
            <p:ph idx="1"/>
          </p:nvPr>
        </p:nvPicPr>
        <p:blipFill>
          <a:blip r:embed="rId2"/>
          <a:srcRect/>
          <a:stretch>
            <a:fillRect/>
          </a:stretch>
        </p:blipFill>
        <p:spPr bwMode="auto">
          <a:xfrm>
            <a:off x="341194" y="1666164"/>
            <a:ext cx="7609126" cy="3064641"/>
          </a:xfrm>
          <a:prstGeom prst="rect">
            <a:avLst/>
          </a:prstGeom>
          <a:noFill/>
          <a:ln w="9525">
            <a:noFill/>
            <a:miter lim="800000"/>
            <a:headEnd/>
            <a:tailEnd/>
          </a:ln>
          <a:effectLst/>
        </p:spPr>
      </p:pic>
    </p:spTree>
    <p:extLst>
      <p:ext uri="{BB962C8B-B14F-4D97-AF65-F5344CB8AC3E}">
        <p14:creationId xmlns:p14="http://schemas.microsoft.com/office/powerpoint/2010/main" val="36511600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Priority Scheduling</a:t>
            </a:r>
            <a:endParaRPr lang="en-IN" dirty="0"/>
          </a:p>
        </p:txBody>
      </p:sp>
      <p:sp>
        <p:nvSpPr>
          <p:cNvPr id="4" name="Rectangle 3"/>
          <p:cNvSpPr>
            <a:spLocks noGrp="1" noChangeArrowheads="1"/>
          </p:cNvSpPr>
          <p:nvPr>
            <p:ph idx="1"/>
          </p:nvPr>
        </p:nvSpPr>
        <p:spPr/>
        <p:txBody>
          <a:bodyPr>
            <a:normAutofit/>
          </a:bodyPr>
          <a:lstStyle/>
          <a:p>
            <a:pPr eaLnBrk="1" hangingPunct="1"/>
            <a:r>
              <a:rPr lang="en-US" sz="2000" dirty="0">
                <a:latin typeface="Times New Roman" pitchFamily="18" charset="0"/>
                <a:cs typeface="Times New Roman" pitchFamily="18" charset="0"/>
              </a:rPr>
              <a:t>A priority number (integer) is associated with each process</a:t>
            </a:r>
          </a:p>
          <a:p>
            <a:pPr eaLnBrk="1" hangingPunct="1"/>
            <a:r>
              <a:rPr lang="en-US" sz="2000" dirty="0">
                <a:latin typeface="Times New Roman" pitchFamily="18" charset="0"/>
                <a:cs typeface="Times New Roman" pitchFamily="18" charset="0"/>
              </a:rPr>
              <a:t>The CPU is allocated to the process with the highest priority (smallest integer </a:t>
            </a:r>
            <a:r>
              <a:rPr lang="en-US" sz="2000" dirty="0">
                <a:latin typeface="Times New Roman" pitchFamily="18" charset="0"/>
                <a:cs typeface="Times New Roman" pitchFamily="18" charset="0"/>
                <a:sym typeface="Symbol" pitchFamily="18" charset="2"/>
              </a:rPr>
              <a:t> highest priority).</a:t>
            </a:r>
          </a:p>
          <a:p>
            <a:pPr lvl="1" eaLnBrk="1" hangingPunct="1"/>
            <a:r>
              <a:rPr lang="en-US" sz="2000" dirty="0">
                <a:latin typeface="Times New Roman" pitchFamily="18" charset="0"/>
                <a:cs typeface="Times New Roman" pitchFamily="18" charset="0"/>
              </a:rPr>
              <a:t>Preemptive</a:t>
            </a:r>
          </a:p>
          <a:p>
            <a:pPr lvl="1" eaLnBrk="1" hangingPunct="1"/>
            <a:r>
              <a:rPr lang="en-US" sz="2000" dirty="0">
                <a:latin typeface="Times New Roman" pitchFamily="18" charset="0"/>
                <a:cs typeface="Times New Roman" pitchFamily="18" charset="0"/>
              </a:rPr>
              <a:t>Non-preemptive</a:t>
            </a:r>
          </a:p>
          <a:p>
            <a:pPr eaLnBrk="1" hangingPunct="1"/>
            <a:r>
              <a:rPr lang="en-US" sz="2000" dirty="0">
                <a:latin typeface="Times New Roman" pitchFamily="18" charset="0"/>
                <a:cs typeface="Times New Roman" pitchFamily="18" charset="0"/>
              </a:rPr>
              <a:t>SJF is a priority scheduling where priority is the predicted next CPU burst time.</a:t>
            </a:r>
          </a:p>
          <a:p>
            <a:pPr eaLnBrk="1" hangingPunct="1"/>
            <a:r>
              <a:rPr lang="en-US" sz="2000" dirty="0">
                <a:latin typeface="Times New Roman" pitchFamily="18" charset="0"/>
                <a:cs typeface="Times New Roman" pitchFamily="18" charset="0"/>
              </a:rPr>
              <a:t>Problem </a:t>
            </a:r>
            <a:r>
              <a:rPr lang="en-US" sz="2000" dirty="0">
                <a:latin typeface="Times New Roman" pitchFamily="18" charset="0"/>
                <a:cs typeface="Times New Roman" pitchFamily="18" charset="0"/>
                <a:sym typeface="Symbol" pitchFamily="18" charset="2"/>
              </a:rPr>
              <a:t> Starvation – low priority processes may never execute.</a:t>
            </a:r>
          </a:p>
          <a:p>
            <a:r>
              <a:rPr lang="en-US" sz="2000" dirty="0">
                <a:latin typeface="Times New Roman" pitchFamily="18" charset="0"/>
                <a:cs typeface="Times New Roman" pitchFamily="18" charset="0"/>
                <a:sym typeface="Symbol" pitchFamily="18" charset="2"/>
              </a:rPr>
              <a:t>Solution  Aging – as time progresses increase the priority of the process. </a:t>
            </a:r>
            <a:r>
              <a:rPr lang="en-IN" sz="2000" dirty="0"/>
              <a:t> </a:t>
            </a:r>
            <a:r>
              <a:rPr lang="en-IN" sz="2000" dirty="0">
                <a:latin typeface="Times New Roman" pitchFamily="18" charset="0"/>
                <a:cs typeface="Times New Roman" pitchFamily="18" charset="0"/>
                <a:sym typeface="Symbol" pitchFamily="18" charset="2"/>
              </a:rPr>
              <a:t>Priorities of jobs increase the longer they wait.</a:t>
            </a:r>
            <a:endParaRPr lang="en-US" sz="2000" dirty="0">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1630650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023" y="415132"/>
            <a:ext cx="7498080" cy="792162"/>
          </a:xfrm>
        </p:spPr>
        <p:txBody>
          <a:bodyPr>
            <a:normAutofit fontScale="90000"/>
          </a:bodyPr>
          <a:lstStyle/>
          <a:p>
            <a:r>
              <a:rPr lang="en-US" sz="3200" b="1" dirty="0"/>
              <a:t>Example of Priority Scheduling (Preemptive)</a:t>
            </a:r>
            <a:endParaRPr lang="en-IN" sz="3200" dirty="0"/>
          </a:p>
        </p:txBody>
      </p:sp>
      <p:sp>
        <p:nvSpPr>
          <p:cNvPr id="5" name="Rectangle 3"/>
          <p:cNvSpPr>
            <a:spLocks noGrp="1" noChangeArrowheads="1"/>
          </p:cNvSpPr>
          <p:nvPr>
            <p:ph idx="1"/>
          </p:nvPr>
        </p:nvSpPr>
        <p:spPr>
          <a:xfrm>
            <a:off x="735023" y="1510353"/>
            <a:ext cx="7772400" cy="3627437"/>
          </a:xfrm>
        </p:spPr>
        <p:txBody>
          <a:bodyPr>
            <a:normAutofit fontScale="77500" lnSpcReduction="20000"/>
          </a:bodyPr>
          <a:lstStyle/>
          <a:p>
            <a:pPr>
              <a:buNone/>
              <a:tabLst>
                <a:tab pos="1603375" algn="ctr"/>
                <a:tab pos="3254375" algn="ctr"/>
                <a:tab pos="5143500" algn="ctr"/>
              </a:tabLst>
            </a:pPr>
            <a:r>
              <a:rPr lang="en-US" dirty="0"/>
              <a:t>	</a:t>
            </a:r>
            <a:r>
              <a:rPr lang="en-US" sz="2800" u="sng" dirty="0"/>
              <a:t>Process	</a:t>
            </a:r>
            <a:r>
              <a:rPr lang="en-US" sz="2800" dirty="0"/>
              <a:t>	</a:t>
            </a:r>
            <a:r>
              <a:rPr lang="en-US" sz="2800" u="sng" dirty="0"/>
              <a:t>Arrival Time </a:t>
            </a:r>
            <a:r>
              <a:rPr lang="en-US" sz="2800" dirty="0"/>
              <a:t>	</a:t>
            </a:r>
            <a:r>
              <a:rPr lang="en-US" sz="2800" u="sng" dirty="0"/>
              <a:t>Burst Time</a:t>
            </a:r>
            <a:r>
              <a:rPr lang="en-US" sz="2800" dirty="0"/>
              <a:t>	</a:t>
            </a:r>
            <a:r>
              <a:rPr lang="en-US" sz="2800" u="sng" dirty="0"/>
              <a:t>Priority</a:t>
            </a:r>
            <a:endParaRPr lang="en-US" sz="2800" dirty="0"/>
          </a:p>
          <a:p>
            <a:pPr>
              <a:buNone/>
              <a:tabLst>
                <a:tab pos="1603375" algn="ctr"/>
                <a:tab pos="3254375" algn="ctr"/>
                <a:tab pos="5143500" algn="ctr"/>
              </a:tabLst>
            </a:pPr>
            <a:r>
              <a:rPr lang="en-US" sz="2800" dirty="0"/>
              <a:t>	     </a:t>
            </a:r>
            <a:r>
              <a:rPr lang="en-US" sz="2800" i="1" dirty="0"/>
              <a:t>P</a:t>
            </a:r>
            <a:r>
              <a:rPr lang="en-US" sz="2800" i="1" baseline="-25000" dirty="0"/>
              <a:t>1</a:t>
            </a:r>
            <a:r>
              <a:rPr lang="en-US" sz="2800" dirty="0"/>
              <a:t>		0	5			2</a:t>
            </a:r>
          </a:p>
          <a:p>
            <a:pPr>
              <a:buNone/>
              <a:tabLst>
                <a:tab pos="1603375" algn="ctr"/>
                <a:tab pos="3254375" algn="ctr"/>
                <a:tab pos="5143500" algn="ctr"/>
              </a:tabLst>
            </a:pPr>
            <a:r>
              <a:rPr lang="en-US" sz="2800" dirty="0"/>
              <a:t>	     </a:t>
            </a:r>
            <a:r>
              <a:rPr lang="en-US" sz="2800" i="1" dirty="0"/>
              <a:t>P</a:t>
            </a:r>
            <a:r>
              <a:rPr lang="en-US" sz="2800" i="1" baseline="-25000" dirty="0"/>
              <a:t>2		</a:t>
            </a:r>
            <a:r>
              <a:rPr lang="en-US" sz="2800" dirty="0"/>
              <a:t>2	4			1</a:t>
            </a:r>
          </a:p>
          <a:p>
            <a:pPr>
              <a:buNone/>
              <a:tabLst>
                <a:tab pos="1603375" algn="ctr"/>
                <a:tab pos="3254375" algn="ctr"/>
                <a:tab pos="5143500" algn="ctr"/>
              </a:tabLst>
            </a:pPr>
            <a:r>
              <a:rPr lang="en-US" sz="2800" dirty="0"/>
              <a:t>	     </a:t>
            </a:r>
            <a:r>
              <a:rPr lang="en-US" sz="2800" i="1" dirty="0"/>
              <a:t>P</a:t>
            </a:r>
            <a:r>
              <a:rPr lang="en-US" sz="2800" i="1" baseline="-25000" dirty="0"/>
              <a:t>3</a:t>
            </a:r>
            <a:r>
              <a:rPr lang="en-US" sz="2800" dirty="0"/>
              <a:t>		3	7			3</a:t>
            </a:r>
          </a:p>
          <a:p>
            <a:pPr>
              <a:buNone/>
              <a:tabLst>
                <a:tab pos="1603375" algn="ctr"/>
                <a:tab pos="3254375" algn="ctr"/>
                <a:tab pos="5143500" algn="ctr"/>
              </a:tabLst>
            </a:pPr>
            <a:r>
              <a:rPr lang="en-US" sz="2800" dirty="0"/>
              <a:t>	     </a:t>
            </a:r>
            <a:r>
              <a:rPr lang="en-US" sz="2800" i="1" dirty="0"/>
              <a:t>P</a:t>
            </a:r>
            <a:r>
              <a:rPr lang="en-US" sz="2800" i="1" baseline="-25000" dirty="0"/>
              <a:t>4</a:t>
            </a:r>
            <a:r>
              <a:rPr lang="en-US" sz="2800" dirty="0"/>
              <a:t>		5	6			4</a:t>
            </a:r>
          </a:p>
          <a:p>
            <a:pPr>
              <a:tabLst>
                <a:tab pos="1603375" algn="ctr"/>
                <a:tab pos="3254375" algn="ctr"/>
                <a:tab pos="5143500" algn="ctr"/>
              </a:tabLst>
            </a:pPr>
            <a:r>
              <a:rPr lang="en-US" sz="2800" dirty="0"/>
              <a:t>The Gantt chart is:</a:t>
            </a:r>
          </a:p>
          <a:p>
            <a:pPr>
              <a:tabLst>
                <a:tab pos="1603375" algn="ctr"/>
                <a:tab pos="3254375" algn="ctr"/>
                <a:tab pos="5143500" algn="ctr"/>
              </a:tabLst>
            </a:pPr>
            <a:endParaRPr lang="en-US" sz="2800" dirty="0"/>
          </a:p>
          <a:p>
            <a:pPr>
              <a:tabLst>
                <a:tab pos="1603375" algn="ctr"/>
                <a:tab pos="3254375" algn="ctr"/>
                <a:tab pos="5143500" algn="ctr"/>
              </a:tabLst>
            </a:pPr>
            <a:endParaRPr lang="en-US" sz="2800" dirty="0"/>
          </a:p>
          <a:p>
            <a:pPr>
              <a:buNone/>
              <a:tabLst>
                <a:tab pos="1603375" algn="ctr"/>
                <a:tab pos="3254375" algn="ctr"/>
                <a:tab pos="5143500" algn="ctr"/>
              </a:tabLst>
            </a:pPr>
            <a:endParaRPr lang="en-US" sz="2800" dirty="0"/>
          </a:p>
          <a:p>
            <a:pPr>
              <a:tabLst>
                <a:tab pos="1603375" algn="ctr"/>
                <a:tab pos="3254375" algn="ctr"/>
                <a:tab pos="5143500" algn="ctr"/>
              </a:tabLst>
            </a:pPr>
            <a:r>
              <a:rPr lang="en-US" sz="2800" dirty="0"/>
              <a:t>Average waiting time = (4 + 0 + 6 +11)/4 = 5.25</a:t>
            </a:r>
          </a:p>
        </p:txBody>
      </p:sp>
      <p:pic>
        <p:nvPicPr>
          <p:cNvPr id="2052" name="Picture 4"/>
          <p:cNvPicPr>
            <a:picLocks noChangeAspect="1" noChangeArrowheads="1"/>
          </p:cNvPicPr>
          <p:nvPr/>
        </p:nvPicPr>
        <p:blipFill>
          <a:blip r:embed="rId3"/>
          <a:srcRect/>
          <a:stretch>
            <a:fillRect/>
          </a:stretch>
        </p:blipFill>
        <p:spPr bwMode="auto">
          <a:xfrm>
            <a:off x="3276600" y="3810000"/>
            <a:ext cx="5600700" cy="628650"/>
          </a:xfrm>
          <a:prstGeom prst="rect">
            <a:avLst/>
          </a:prstGeom>
          <a:noFill/>
          <a:ln w="9525">
            <a:noFill/>
            <a:miter lim="800000"/>
            <a:headEnd/>
            <a:tailEnd/>
          </a:ln>
          <a:effectLst/>
        </p:spPr>
      </p:pic>
    </p:spTree>
    <p:extLst>
      <p:ext uri="{BB962C8B-B14F-4D97-AF65-F5344CB8AC3E}">
        <p14:creationId xmlns:p14="http://schemas.microsoft.com/office/powerpoint/2010/main" val="2847851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716" y="274638"/>
            <a:ext cx="7498080" cy="792162"/>
          </a:xfrm>
        </p:spPr>
        <p:txBody>
          <a:bodyPr/>
          <a:lstStyle/>
          <a:p>
            <a:r>
              <a:rPr lang="en-IN" dirty="0"/>
              <a:t>Starvation</a:t>
            </a:r>
          </a:p>
        </p:txBody>
      </p:sp>
      <p:pic>
        <p:nvPicPr>
          <p:cNvPr id="1026" name="Picture 2" descr="https://s3.ap-south-1.amazonaws.com/afteracademy-server-uploads/what-is-starvation-and-aging-starvation-example.png"/>
          <p:cNvPicPr>
            <a:picLocks noChangeAspect="1" noChangeArrowheads="1"/>
          </p:cNvPicPr>
          <p:nvPr/>
        </p:nvPicPr>
        <p:blipFill rotWithShape="1">
          <a:blip r:embed="rId2">
            <a:extLst>
              <a:ext uri="{28A0092B-C50C-407E-A947-70E740481C1C}">
                <a14:useLocalDpi xmlns:a14="http://schemas.microsoft.com/office/drawing/2010/main" val="0"/>
              </a:ext>
            </a:extLst>
          </a:blip>
          <a:srcRect b="5849"/>
          <a:stretch/>
        </p:blipFill>
        <p:spPr bwMode="auto">
          <a:xfrm>
            <a:off x="7001839" y="1066800"/>
            <a:ext cx="4729569" cy="43296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75716" y="1426150"/>
            <a:ext cx="6096000" cy="3970318"/>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In the above example, the process P2 is having the highest priority and the process P1 is having the lowest priority. In general, we have a number of processes that are in the ready state for its execution. So, as time passes, if only that processes are coming in the CPU that are having a higher priority than the process P1, then the process P1 will keep on waiting for its turn for CPU allocation and it will never get CPU because all the other processes are having higher priority than P1. This is called Starvation.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Starvation is a phenomenon in which a process that is present in the ready state and has low priority, keeps on waiting for the CPU allocation because some other process with higher priority comes with due respect to time.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574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659" y="329229"/>
            <a:ext cx="7498080" cy="639762"/>
          </a:xfrm>
        </p:spPr>
        <p:txBody>
          <a:bodyPr>
            <a:normAutofit fontScale="90000"/>
          </a:bodyPr>
          <a:lstStyle/>
          <a:p>
            <a:r>
              <a:rPr lang="en-IN" dirty="0"/>
              <a:t>Dealing with starvation (Aging )</a:t>
            </a:r>
          </a:p>
        </p:txBody>
      </p:sp>
      <p:pic>
        <p:nvPicPr>
          <p:cNvPr id="3074" name="Picture 2"/>
          <p:cNvPicPr>
            <a:picLocks noGrp="1" noChangeAspect="1" noChangeArrowheads="1"/>
          </p:cNvPicPr>
          <p:nvPr>
            <p:ph idx="1"/>
          </p:nvPr>
        </p:nvPicPr>
        <p:blipFill>
          <a:blip r:embed="rId2"/>
          <a:srcRect/>
          <a:stretch>
            <a:fillRect/>
          </a:stretch>
        </p:blipFill>
        <p:spPr bwMode="auto">
          <a:xfrm>
            <a:off x="530307" y="1190768"/>
            <a:ext cx="7867768" cy="3421198"/>
          </a:xfrm>
          <a:prstGeom prst="rect">
            <a:avLst/>
          </a:prstGeom>
          <a:noFill/>
          <a:ln w="9525">
            <a:noFill/>
            <a:miter lim="800000"/>
            <a:headEnd/>
            <a:tailEnd/>
          </a:ln>
          <a:effectLst/>
        </p:spPr>
      </p:pic>
    </p:spTree>
    <p:extLst>
      <p:ext uri="{BB962C8B-B14F-4D97-AF65-F5344CB8AC3E}">
        <p14:creationId xmlns:p14="http://schemas.microsoft.com/office/powerpoint/2010/main" val="2345503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966" y="192751"/>
            <a:ext cx="7498080" cy="715962"/>
          </a:xfrm>
        </p:spPr>
        <p:txBody>
          <a:bodyPr>
            <a:normAutofit fontScale="90000"/>
          </a:bodyPr>
          <a:lstStyle/>
          <a:p>
            <a:r>
              <a:rPr lang="en-IN" dirty="0"/>
              <a:t>Aging</a:t>
            </a:r>
          </a:p>
        </p:txBody>
      </p:sp>
      <p:sp>
        <p:nvSpPr>
          <p:cNvPr id="3" name="Content Placeholder 2"/>
          <p:cNvSpPr>
            <a:spLocks noGrp="1"/>
          </p:cNvSpPr>
          <p:nvPr>
            <p:ph idx="1"/>
          </p:nvPr>
        </p:nvSpPr>
        <p:spPr>
          <a:xfrm>
            <a:off x="775966" y="1137313"/>
            <a:ext cx="7714488" cy="5029200"/>
          </a:xfrm>
        </p:spPr>
        <p:txBody>
          <a:bodyPr>
            <a:noAutofit/>
          </a:bodyPr>
          <a:lstStyle/>
          <a:p>
            <a:r>
              <a:rPr lang="en-IN" sz="2400" dirty="0">
                <a:latin typeface="Times New Roman" pitchFamily="18" charset="0"/>
                <a:cs typeface="Times New Roman" pitchFamily="18" charset="0"/>
              </a:rPr>
              <a:t>Every time slot or time slice the priority of the process is increased by a fixed value. So, essentially all processes in the ready queue have their priority increased by a fixed value except for the process that is currently being executed in the CPU. </a:t>
            </a:r>
          </a:p>
          <a:p>
            <a:r>
              <a:rPr lang="en-IN" sz="2400" dirty="0">
                <a:latin typeface="Times New Roman" pitchFamily="18" charset="0"/>
                <a:cs typeface="Times New Roman" pitchFamily="18" charset="0"/>
              </a:rPr>
              <a:t>over a period of time all processes in the priority queue would gradually have their priority increased. </a:t>
            </a:r>
          </a:p>
          <a:p>
            <a:r>
              <a:rPr lang="en-IN" sz="2400" dirty="0">
                <a:latin typeface="Times New Roman" pitchFamily="18" charset="0"/>
                <a:cs typeface="Times New Roman" pitchFamily="18" charset="0"/>
              </a:rPr>
              <a:t>Now even a low priority process would have its priority increased up to the point that its priority is high enough so that it is scheduled the CPU.</a:t>
            </a:r>
          </a:p>
          <a:p>
            <a:r>
              <a:rPr lang="en-IN" sz="2400" dirty="0">
                <a:latin typeface="Times New Roman" pitchFamily="18" charset="0"/>
                <a:cs typeface="Times New Roman" pitchFamily="18" charset="0"/>
              </a:rPr>
              <a:t>After it is scheduled into the CPU and executes in the CPU, at the end of its time slice its priority is reset back to its base priority.</a:t>
            </a:r>
          </a:p>
        </p:txBody>
      </p:sp>
    </p:spTree>
    <p:extLst>
      <p:ext uri="{BB962C8B-B14F-4D97-AF65-F5344CB8AC3E}">
        <p14:creationId xmlns:p14="http://schemas.microsoft.com/office/powerpoint/2010/main" val="24195298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63" y="309845"/>
            <a:ext cx="7498080" cy="792162"/>
          </a:xfrm>
        </p:spPr>
        <p:txBody>
          <a:bodyPr/>
          <a:lstStyle/>
          <a:p>
            <a:r>
              <a:rPr lang="en-IN" dirty="0"/>
              <a:t>Types of Priority</a:t>
            </a:r>
          </a:p>
        </p:txBody>
      </p:sp>
      <p:pic>
        <p:nvPicPr>
          <p:cNvPr id="4098" name="Picture 2"/>
          <p:cNvPicPr>
            <a:picLocks noGrp="1" noChangeAspect="1" noChangeArrowheads="1"/>
          </p:cNvPicPr>
          <p:nvPr>
            <p:ph idx="1"/>
          </p:nvPr>
        </p:nvPicPr>
        <p:blipFill>
          <a:blip r:embed="rId2"/>
          <a:srcRect/>
          <a:stretch>
            <a:fillRect/>
          </a:stretch>
        </p:blipFill>
        <p:spPr bwMode="auto">
          <a:xfrm>
            <a:off x="873457" y="1338917"/>
            <a:ext cx="7499350" cy="2691373"/>
          </a:xfrm>
          <a:prstGeom prst="rect">
            <a:avLst/>
          </a:prstGeom>
          <a:noFill/>
          <a:ln w="9525">
            <a:noFill/>
            <a:miter lim="800000"/>
            <a:headEnd/>
            <a:tailEnd/>
          </a:ln>
          <a:effectLst/>
        </p:spPr>
      </p:pic>
      <p:sp>
        <p:nvSpPr>
          <p:cNvPr id="5" name="Rectangle 4"/>
          <p:cNvSpPr/>
          <p:nvPr/>
        </p:nvSpPr>
        <p:spPr>
          <a:xfrm>
            <a:off x="1017895" y="4526507"/>
            <a:ext cx="7467600" cy="923330"/>
          </a:xfrm>
          <a:prstGeom prst="rect">
            <a:avLst/>
          </a:prstGeom>
        </p:spPr>
        <p:txBody>
          <a:bodyPr wrap="square">
            <a:spAutoFit/>
          </a:bodyPr>
          <a:lstStyle/>
          <a:p>
            <a:r>
              <a:rPr lang="en-IN" b="1" dirty="0">
                <a:latin typeface="Times New Roman" pitchFamily="18" charset="0"/>
                <a:cs typeface="Times New Roman" pitchFamily="18" charset="0"/>
              </a:rPr>
              <a:t>Static Priority </a:t>
            </a:r>
            <a:r>
              <a:rPr lang="en-IN" dirty="0">
                <a:latin typeface="Times New Roman" pitchFamily="18" charset="0"/>
                <a:cs typeface="Times New Roman" pitchFamily="18" charset="0"/>
              </a:rPr>
              <a:t>can be set by user who is starting that application, and  if the user does not set that particular priority then a default value is taken.</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96773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Priority Scheduling advantages and disadvantages </a:t>
            </a:r>
            <a:endParaRPr lang="en-US" dirty="0"/>
          </a:p>
        </p:txBody>
      </p:sp>
      <p:sp>
        <p:nvSpPr>
          <p:cNvPr id="3" name="Content Placeholder 2"/>
          <p:cNvSpPr>
            <a:spLocks noGrp="1"/>
          </p:cNvSpPr>
          <p:nvPr>
            <p:ph sz="quarter" idx="1"/>
          </p:nvPr>
        </p:nvSpPr>
        <p:spPr/>
        <p:txBody>
          <a:bodyPr>
            <a:normAutofit/>
          </a:bodyPr>
          <a:lstStyle/>
          <a:p>
            <a:endParaRPr lang="en-US" dirty="0"/>
          </a:p>
          <a:p>
            <a:r>
              <a:rPr lang="en-US" dirty="0"/>
              <a:t>Advantages – </a:t>
            </a:r>
          </a:p>
          <a:p>
            <a:r>
              <a:rPr lang="en-US" dirty="0"/>
              <a:t>This provides a good mechanism where the relative importance of each process maybe precisely defined.</a:t>
            </a:r>
          </a:p>
          <a:p>
            <a:r>
              <a:rPr lang="en-US" dirty="0"/>
              <a:t>Disadvantages – </a:t>
            </a:r>
          </a:p>
          <a:p>
            <a:r>
              <a:rPr lang="en-US" dirty="0"/>
              <a:t>If high priority processes use up a lot of CPU time, lower priority processes may starve and be postponed </a:t>
            </a:r>
            <a:r>
              <a:rPr lang="en-US" dirty="0" err="1"/>
              <a:t>indefinitely.The</a:t>
            </a:r>
            <a:r>
              <a:rPr lang="en-US" dirty="0"/>
              <a:t> situation where a process never gets scheduled to run is called starvation.</a:t>
            </a:r>
          </a:p>
          <a:p>
            <a:r>
              <a:rPr lang="en-US" dirty="0"/>
              <a:t>Another problem is deciding which process gets which priority level assigned to it.</a:t>
            </a:r>
            <a:endParaRPr lang="en-IN" dirty="0"/>
          </a:p>
        </p:txBody>
      </p:sp>
    </p:spTree>
    <p:extLst>
      <p:ext uri="{BB962C8B-B14F-4D97-AF65-F5344CB8AC3E}">
        <p14:creationId xmlns:p14="http://schemas.microsoft.com/office/powerpoint/2010/main" val="3010643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670" y="315581"/>
            <a:ext cx="7498080" cy="792162"/>
          </a:xfrm>
        </p:spPr>
        <p:txBody>
          <a:bodyPr>
            <a:normAutofit fontScale="90000"/>
          </a:bodyPr>
          <a:lstStyle/>
          <a:p>
            <a:r>
              <a:rPr lang="en-US" sz="4400" b="1" dirty="0"/>
              <a:t>Round Robin (RR)</a:t>
            </a:r>
            <a:endParaRPr lang="en-IN" dirty="0"/>
          </a:p>
        </p:txBody>
      </p:sp>
      <p:sp>
        <p:nvSpPr>
          <p:cNvPr id="4" name="Rectangle 3"/>
          <p:cNvSpPr>
            <a:spLocks noGrp="1" noChangeArrowheads="1"/>
          </p:cNvSpPr>
          <p:nvPr>
            <p:ph idx="1"/>
          </p:nvPr>
        </p:nvSpPr>
        <p:spPr/>
        <p:txBody>
          <a:bodyPr>
            <a:normAutofit/>
          </a:bodyPr>
          <a:lstStyle/>
          <a:p>
            <a:pPr eaLnBrk="1" hangingPunct="1"/>
            <a:r>
              <a:rPr lang="en-US" sz="2400" dirty="0">
                <a:latin typeface="Times New Roman" pitchFamily="18" charset="0"/>
                <a:cs typeface="Times New Roman" pitchFamily="18" charset="0"/>
              </a:rPr>
              <a:t>Each process gets a small unit of CPU time (</a:t>
            </a:r>
            <a:r>
              <a:rPr lang="en-US" sz="2400" i="1" dirty="0">
                <a:latin typeface="Times New Roman" pitchFamily="18" charset="0"/>
                <a:cs typeface="Times New Roman" pitchFamily="18" charset="0"/>
              </a:rPr>
              <a:t>time quantum</a:t>
            </a:r>
            <a:r>
              <a:rPr lang="en-US" sz="2400" dirty="0">
                <a:latin typeface="Times New Roman" pitchFamily="18" charset="0"/>
                <a:cs typeface="Times New Roman" pitchFamily="18" charset="0"/>
              </a:rPr>
              <a:t>), usually 10-100 milliseconds.  After this time has elapsed, the process is preempted and added to the end of the ready queue</a:t>
            </a:r>
          </a:p>
          <a:p>
            <a:pPr eaLnBrk="1" hangingPunct="1"/>
            <a:r>
              <a:rPr lang="en-US" sz="2400" dirty="0">
                <a:latin typeface="Times New Roman" pitchFamily="18" charset="0"/>
                <a:cs typeface="Times New Roman" pitchFamily="18" charset="0"/>
              </a:rPr>
              <a:t>If there are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processes in the ready queue and the time quantum is </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 then each process gets 1/</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of the CPU time in chunks of at most </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 time units at once.  No process waits more than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-1)</a:t>
            </a:r>
            <a:r>
              <a:rPr lang="en-US" sz="2400" i="1" dirty="0">
                <a:latin typeface="Times New Roman" pitchFamily="18" charset="0"/>
                <a:cs typeface="Times New Roman" pitchFamily="18" charset="0"/>
              </a:rPr>
              <a:t>q </a:t>
            </a:r>
            <a:r>
              <a:rPr lang="en-US" sz="2400" dirty="0">
                <a:latin typeface="Times New Roman" pitchFamily="18" charset="0"/>
                <a:cs typeface="Times New Roman" pitchFamily="18" charset="0"/>
              </a:rPr>
              <a:t>time units</a:t>
            </a:r>
          </a:p>
          <a:p>
            <a:pPr eaLnBrk="1" hangingPunct="1"/>
            <a:r>
              <a:rPr lang="en-US" sz="2800" dirty="0">
                <a:latin typeface="Times New Roman" pitchFamily="18" charset="0"/>
                <a:cs typeface="Times New Roman" pitchFamily="18" charset="0"/>
              </a:rPr>
              <a:t>Performance</a:t>
            </a:r>
          </a:p>
          <a:p>
            <a:pPr lvl="1" eaLnBrk="1" hangingPunct="1"/>
            <a:r>
              <a:rPr lang="en-US" i="1" dirty="0">
                <a:latin typeface="Times New Roman" pitchFamily="18" charset="0"/>
                <a:cs typeface="Times New Roman" pitchFamily="18" charset="0"/>
              </a:rPr>
              <a:t>q</a:t>
            </a:r>
            <a:r>
              <a:rPr lang="en-US" dirty="0">
                <a:latin typeface="Times New Roman" pitchFamily="18" charset="0"/>
                <a:cs typeface="Times New Roman" pitchFamily="18" charset="0"/>
              </a:rPr>
              <a:t> large </a:t>
            </a:r>
            <a:r>
              <a:rPr lang="en-US" dirty="0">
                <a:latin typeface="Times New Roman" pitchFamily="18" charset="0"/>
                <a:cs typeface="Times New Roman" pitchFamily="18" charset="0"/>
                <a:sym typeface="Symbol" pitchFamily="18" charset="2"/>
              </a:rPr>
              <a:t> FCFS</a:t>
            </a:r>
          </a:p>
          <a:p>
            <a:pPr lvl="1" eaLnBrk="1" hangingPunct="1"/>
            <a:r>
              <a:rPr lang="en-US" i="1" dirty="0">
                <a:latin typeface="Times New Roman" pitchFamily="18" charset="0"/>
                <a:cs typeface="Times New Roman" pitchFamily="18" charset="0"/>
                <a:sym typeface="Symbol" pitchFamily="18" charset="2"/>
              </a:rPr>
              <a:t>q </a:t>
            </a:r>
            <a:r>
              <a:rPr lang="en-US" dirty="0">
                <a:latin typeface="Times New Roman" pitchFamily="18" charset="0"/>
                <a:cs typeface="Times New Roman" pitchFamily="18" charset="0"/>
                <a:sym typeface="Symbol" pitchFamily="18" charset="2"/>
              </a:rPr>
              <a:t>small  </a:t>
            </a:r>
            <a:r>
              <a:rPr lang="en-US" i="1" dirty="0">
                <a:latin typeface="Times New Roman" pitchFamily="18" charset="0"/>
                <a:cs typeface="Times New Roman" pitchFamily="18" charset="0"/>
                <a:sym typeface="Symbol" pitchFamily="18" charset="2"/>
              </a:rPr>
              <a:t>q </a:t>
            </a:r>
            <a:r>
              <a:rPr lang="en-US" dirty="0">
                <a:latin typeface="Times New Roman" pitchFamily="18" charset="0"/>
                <a:cs typeface="Times New Roman" pitchFamily="18" charset="0"/>
                <a:sym typeface="Symbol" pitchFamily="18" charset="2"/>
              </a:rPr>
              <a:t>must be large with respect to context switch, otherwise overhead is too high</a:t>
            </a:r>
            <a:r>
              <a:rPr lang="en-US" dirty="0">
                <a:sym typeface="Symbol" pitchFamily="18" charset="2"/>
              </a:rPr>
              <a:t>.</a:t>
            </a:r>
          </a:p>
        </p:txBody>
      </p:sp>
    </p:spTree>
    <p:extLst>
      <p:ext uri="{BB962C8B-B14F-4D97-AF65-F5344CB8AC3E}">
        <p14:creationId xmlns:p14="http://schemas.microsoft.com/office/powerpoint/2010/main" val="1423585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36" y="138160"/>
            <a:ext cx="7498080" cy="944562"/>
          </a:xfrm>
        </p:spPr>
        <p:txBody>
          <a:bodyPr/>
          <a:lstStyle/>
          <a:p>
            <a:r>
              <a:rPr lang="en-IN" dirty="0"/>
              <a:t>CPU Burst and IO Burst</a:t>
            </a:r>
          </a:p>
        </p:txBody>
      </p:sp>
      <p:pic>
        <p:nvPicPr>
          <p:cNvPr id="5122" name="Picture 2"/>
          <p:cNvPicPr>
            <a:picLocks noGrp="1" noChangeAspect="1" noChangeArrowheads="1"/>
          </p:cNvPicPr>
          <p:nvPr>
            <p:ph idx="1"/>
          </p:nvPr>
        </p:nvPicPr>
        <p:blipFill>
          <a:blip r:embed="rId2"/>
          <a:srcRect/>
          <a:stretch>
            <a:fillRect/>
          </a:stretch>
        </p:blipFill>
        <p:spPr bwMode="auto">
          <a:xfrm>
            <a:off x="4711902" y="1213515"/>
            <a:ext cx="6535037" cy="5029200"/>
          </a:xfrm>
          <a:prstGeom prst="rect">
            <a:avLst/>
          </a:prstGeom>
          <a:noFill/>
          <a:ln w="9525">
            <a:noFill/>
            <a:miter lim="800000"/>
            <a:headEnd/>
            <a:tailEnd/>
          </a:ln>
          <a:effectLst/>
        </p:spPr>
      </p:pic>
      <p:sp>
        <p:nvSpPr>
          <p:cNvPr id="4" name="Content Placeholder 2"/>
          <p:cNvSpPr txBox="1">
            <a:spLocks/>
          </p:cNvSpPr>
          <p:nvPr/>
        </p:nvSpPr>
        <p:spPr>
          <a:xfrm>
            <a:off x="586849" y="1306773"/>
            <a:ext cx="3425589" cy="4821072"/>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IN" sz="2000" dirty="0" smtClean="0">
                <a:latin typeface="Times New Roman" pitchFamily="18" charset="0"/>
                <a:cs typeface="Times New Roman" pitchFamily="18" charset="0"/>
              </a:rPr>
              <a:t>When process is actually executing instructions it is known as a CPU burst</a:t>
            </a:r>
          </a:p>
          <a:p>
            <a:r>
              <a:rPr lang="en-IN" sz="2000" dirty="0" smtClean="0">
                <a:latin typeface="Times New Roman" pitchFamily="18" charset="0"/>
                <a:cs typeface="Times New Roman" pitchFamily="18" charset="0"/>
              </a:rPr>
              <a:t>When process is blocked on an I/O not doing any operations, the CPU is idle, it is known as IO Burst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7501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10" y="274638"/>
            <a:ext cx="9911778" cy="944562"/>
          </a:xfrm>
        </p:spPr>
        <p:txBody>
          <a:bodyPr>
            <a:normAutofit fontScale="90000"/>
          </a:bodyPr>
          <a:lstStyle/>
          <a:p>
            <a:r>
              <a:rPr lang="en-US" sz="4400" b="1" dirty="0">
                <a:latin typeface="Times New Roman" pitchFamily="18" charset="0"/>
                <a:cs typeface="Times New Roman" pitchFamily="18" charset="0"/>
              </a:rPr>
              <a:t>Example of RR with Time Quantum = 20</a:t>
            </a:r>
            <a:endParaRPr lang="en-IN" dirty="0">
              <a:latin typeface="Times New Roman" pitchFamily="18" charset="0"/>
              <a:cs typeface="Times New Roman" pitchFamily="18" charset="0"/>
            </a:endParaRPr>
          </a:p>
        </p:txBody>
      </p:sp>
      <p:sp>
        <p:nvSpPr>
          <p:cNvPr id="4" name="Rectangle 3"/>
          <p:cNvSpPr>
            <a:spLocks noGrp="1" noChangeArrowheads="1"/>
          </p:cNvSpPr>
          <p:nvPr>
            <p:ph idx="1"/>
          </p:nvPr>
        </p:nvSpPr>
        <p:spPr/>
        <p:txBody>
          <a:bodyPr>
            <a:normAutofit lnSpcReduction="10000"/>
          </a:bodyPr>
          <a:lstStyle/>
          <a:p>
            <a:pPr>
              <a:buNone/>
              <a:tabLst>
                <a:tab pos="2222500" algn="ctr"/>
                <a:tab pos="3997325" algn="ctr"/>
              </a:tabLst>
            </a:pPr>
            <a:r>
              <a:rPr lang="en-US" dirty="0"/>
              <a:t>		</a:t>
            </a:r>
            <a:r>
              <a:rPr lang="en-US" u="sng" dirty="0"/>
              <a:t>Process</a:t>
            </a:r>
            <a:r>
              <a:rPr lang="en-US" dirty="0"/>
              <a:t>	</a:t>
            </a:r>
            <a:r>
              <a:rPr lang="en-US" u="sng" dirty="0"/>
              <a:t>Burst Time</a:t>
            </a:r>
          </a:p>
          <a:p>
            <a:pPr>
              <a:buNone/>
              <a:tabLst>
                <a:tab pos="2222500" algn="ctr"/>
                <a:tab pos="3997325" algn="ctr"/>
              </a:tabLst>
            </a:pPr>
            <a:r>
              <a:rPr lang="en-US" i="1" dirty="0"/>
              <a:t>		P</a:t>
            </a:r>
            <a:r>
              <a:rPr lang="en-US" i="1" baseline="-25000" dirty="0"/>
              <a:t>1	</a:t>
            </a:r>
            <a:r>
              <a:rPr lang="en-US" dirty="0"/>
              <a:t>53</a:t>
            </a:r>
          </a:p>
          <a:p>
            <a:pPr>
              <a:buNone/>
              <a:tabLst>
                <a:tab pos="2222500" algn="ctr"/>
                <a:tab pos="3997325" algn="ctr"/>
              </a:tabLst>
            </a:pPr>
            <a:r>
              <a:rPr lang="en-US" dirty="0"/>
              <a:t>		 </a:t>
            </a:r>
            <a:r>
              <a:rPr lang="en-US" i="1" dirty="0"/>
              <a:t>P</a:t>
            </a:r>
            <a:r>
              <a:rPr lang="en-US" i="1" baseline="-25000" dirty="0"/>
              <a:t>2	 </a:t>
            </a:r>
            <a:r>
              <a:rPr lang="en-US" dirty="0"/>
              <a:t>17</a:t>
            </a:r>
          </a:p>
          <a:p>
            <a:pPr>
              <a:buNone/>
              <a:tabLst>
                <a:tab pos="2222500" algn="ctr"/>
                <a:tab pos="3997325" algn="ctr"/>
              </a:tabLst>
            </a:pPr>
            <a:r>
              <a:rPr lang="en-US" dirty="0"/>
              <a:t>		 </a:t>
            </a:r>
            <a:r>
              <a:rPr lang="en-US" i="1" dirty="0"/>
              <a:t>P</a:t>
            </a:r>
            <a:r>
              <a:rPr lang="en-US" i="1" baseline="-25000" dirty="0"/>
              <a:t>3	</a:t>
            </a:r>
            <a:r>
              <a:rPr lang="en-US" dirty="0"/>
              <a:t>68</a:t>
            </a:r>
          </a:p>
          <a:p>
            <a:pPr>
              <a:buNone/>
              <a:tabLst>
                <a:tab pos="2222500" algn="ctr"/>
                <a:tab pos="3997325" algn="ctr"/>
              </a:tabLst>
            </a:pPr>
            <a:r>
              <a:rPr lang="en-US" dirty="0"/>
              <a:t>		 </a:t>
            </a:r>
            <a:r>
              <a:rPr lang="en-US" i="1" dirty="0"/>
              <a:t>P</a:t>
            </a:r>
            <a:r>
              <a:rPr lang="en-US" i="1" baseline="-25000" dirty="0"/>
              <a:t>4	 </a:t>
            </a:r>
            <a:r>
              <a:rPr lang="en-US" dirty="0"/>
              <a:t>24</a:t>
            </a:r>
          </a:p>
          <a:p>
            <a:pPr>
              <a:tabLst>
                <a:tab pos="2222500" algn="ctr"/>
                <a:tab pos="3997325" algn="ctr"/>
              </a:tabLst>
            </a:pPr>
            <a:r>
              <a:rPr lang="en-US" dirty="0"/>
              <a:t>The Gantt chart is: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Typically, higher average turnaround than SJF, but better </a:t>
            </a:r>
            <a:r>
              <a:rPr lang="en-US" i="1" dirty="0"/>
              <a:t>response</a:t>
            </a:r>
            <a:r>
              <a:rPr lang="en-US" dirty="0"/>
              <a:t>.</a:t>
            </a:r>
          </a:p>
        </p:txBody>
      </p:sp>
      <p:grpSp>
        <p:nvGrpSpPr>
          <p:cNvPr id="5" name="Group 27"/>
          <p:cNvGrpSpPr>
            <a:grpSpLocks/>
          </p:cNvGrpSpPr>
          <p:nvPr/>
        </p:nvGrpSpPr>
        <p:grpSpPr bwMode="auto">
          <a:xfrm>
            <a:off x="2973388" y="4038601"/>
            <a:ext cx="6051550" cy="976313"/>
            <a:chOff x="1056" y="2640"/>
            <a:chExt cx="3812" cy="615"/>
          </a:xfrm>
        </p:grpSpPr>
        <p:grpSp>
          <p:nvGrpSpPr>
            <p:cNvPr id="6" name="Group 14"/>
            <p:cNvGrpSpPr>
              <a:grpSpLocks/>
            </p:cNvGrpSpPr>
            <p:nvPr/>
          </p:nvGrpSpPr>
          <p:grpSpPr bwMode="auto">
            <a:xfrm>
              <a:off x="1151" y="2640"/>
              <a:ext cx="3550" cy="384"/>
              <a:chOff x="1152" y="2736"/>
              <a:chExt cx="2880" cy="288"/>
            </a:xfrm>
          </p:grpSpPr>
          <p:sp>
            <p:nvSpPr>
              <p:cNvPr id="18"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1</a:t>
                </a:r>
                <a:endParaRPr lang="en-US">
                  <a:latin typeface="Helvetica" pitchFamily="34" charset="0"/>
                </a:endParaRPr>
              </a:p>
            </p:txBody>
          </p:sp>
          <p:sp>
            <p:nvSpPr>
              <p:cNvPr id="19"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2</a:t>
                </a:r>
              </a:p>
            </p:txBody>
          </p:sp>
          <p:sp>
            <p:nvSpPr>
              <p:cNvPr id="20"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3</a:t>
                </a:r>
              </a:p>
            </p:txBody>
          </p:sp>
          <p:sp>
            <p:nvSpPr>
              <p:cNvPr id="21"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4</a:t>
                </a:r>
              </a:p>
            </p:txBody>
          </p:sp>
          <p:sp>
            <p:nvSpPr>
              <p:cNvPr id="22"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1</a:t>
                </a:r>
              </a:p>
            </p:txBody>
          </p:sp>
          <p:sp>
            <p:nvSpPr>
              <p:cNvPr id="23"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3</a:t>
                </a:r>
              </a:p>
            </p:txBody>
          </p:sp>
          <p:sp>
            <p:nvSpPr>
              <p:cNvPr id="24"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4</a:t>
                </a:r>
              </a:p>
            </p:txBody>
          </p:sp>
          <p:sp>
            <p:nvSpPr>
              <p:cNvPr id="25"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1</a:t>
                </a:r>
              </a:p>
            </p:txBody>
          </p:sp>
          <p:sp>
            <p:nvSpPr>
              <p:cNvPr id="26"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3</a:t>
                </a:r>
              </a:p>
            </p:txBody>
          </p:sp>
          <p:sp>
            <p:nvSpPr>
              <p:cNvPr id="27"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pitchFamily="34" charset="0"/>
                  </a:rPr>
                  <a:t>P</a:t>
                </a:r>
                <a:r>
                  <a:rPr lang="en-US" baseline="-25000">
                    <a:latin typeface="Helvetica" pitchFamily="34" charset="0"/>
                  </a:rPr>
                  <a:t>3</a:t>
                </a:r>
              </a:p>
            </p:txBody>
          </p:sp>
        </p:grpSp>
        <p:sp>
          <p:nvSpPr>
            <p:cNvPr id="7" name="Text Box 15"/>
            <p:cNvSpPr txBox="1">
              <a:spLocks noChangeArrowheads="1"/>
            </p:cNvSpPr>
            <p:nvPr/>
          </p:nvSpPr>
          <p:spPr bwMode="auto">
            <a:xfrm>
              <a:off x="1056" y="3024"/>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0</a:t>
              </a:r>
            </a:p>
          </p:txBody>
        </p:sp>
        <p:sp>
          <p:nvSpPr>
            <p:cNvPr id="8" name="Text Box 16"/>
            <p:cNvSpPr txBox="1">
              <a:spLocks noChangeArrowheads="1"/>
            </p:cNvSpPr>
            <p:nvPr/>
          </p:nvSpPr>
          <p:spPr bwMode="auto">
            <a:xfrm>
              <a:off x="1352" y="3024"/>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20</a:t>
              </a:r>
            </a:p>
          </p:txBody>
        </p:sp>
        <p:sp>
          <p:nvSpPr>
            <p:cNvPr id="9" name="Text Box 17"/>
            <p:cNvSpPr txBox="1">
              <a:spLocks noChangeArrowheads="1"/>
            </p:cNvSpPr>
            <p:nvPr/>
          </p:nvSpPr>
          <p:spPr bwMode="auto">
            <a:xfrm>
              <a:off x="1688" y="3024"/>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37</a:t>
              </a:r>
            </a:p>
          </p:txBody>
        </p:sp>
        <p:sp>
          <p:nvSpPr>
            <p:cNvPr id="10" name="Text Box 18"/>
            <p:cNvSpPr txBox="1">
              <a:spLocks noChangeArrowheads="1"/>
            </p:cNvSpPr>
            <p:nvPr/>
          </p:nvSpPr>
          <p:spPr bwMode="auto">
            <a:xfrm>
              <a:off x="2068" y="3024"/>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57</a:t>
              </a:r>
            </a:p>
          </p:txBody>
        </p:sp>
        <p:sp>
          <p:nvSpPr>
            <p:cNvPr id="11" name="Text Box 19"/>
            <p:cNvSpPr txBox="1">
              <a:spLocks noChangeArrowheads="1"/>
            </p:cNvSpPr>
            <p:nvPr/>
          </p:nvSpPr>
          <p:spPr bwMode="auto">
            <a:xfrm>
              <a:off x="2456" y="3024"/>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77</a:t>
              </a:r>
            </a:p>
          </p:txBody>
        </p:sp>
        <p:sp>
          <p:nvSpPr>
            <p:cNvPr id="12" name="Text Box 20"/>
            <p:cNvSpPr txBox="1">
              <a:spLocks noChangeArrowheads="1"/>
            </p:cNvSpPr>
            <p:nvPr/>
          </p:nvSpPr>
          <p:spPr bwMode="auto">
            <a:xfrm>
              <a:off x="2792" y="3024"/>
              <a:ext cx="27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97</a:t>
              </a:r>
            </a:p>
          </p:txBody>
        </p:sp>
        <p:sp>
          <p:nvSpPr>
            <p:cNvPr id="13" name="Text Box 21"/>
            <p:cNvSpPr txBox="1">
              <a:spLocks noChangeArrowheads="1"/>
            </p:cNvSpPr>
            <p:nvPr/>
          </p:nvSpPr>
          <p:spPr bwMode="auto">
            <a:xfrm>
              <a:off x="3088" y="3024"/>
              <a:ext cx="35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117</a:t>
              </a:r>
            </a:p>
          </p:txBody>
        </p:sp>
        <p:sp>
          <p:nvSpPr>
            <p:cNvPr id="14" name="Text Box 22"/>
            <p:cNvSpPr txBox="1">
              <a:spLocks noChangeArrowheads="1"/>
            </p:cNvSpPr>
            <p:nvPr/>
          </p:nvSpPr>
          <p:spPr bwMode="auto">
            <a:xfrm>
              <a:off x="3472" y="3024"/>
              <a:ext cx="35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121</a:t>
              </a:r>
            </a:p>
          </p:txBody>
        </p:sp>
        <p:sp>
          <p:nvSpPr>
            <p:cNvPr id="15" name="Text Box 24"/>
            <p:cNvSpPr txBox="1">
              <a:spLocks noChangeArrowheads="1"/>
            </p:cNvSpPr>
            <p:nvPr/>
          </p:nvSpPr>
          <p:spPr bwMode="auto">
            <a:xfrm>
              <a:off x="3808" y="3024"/>
              <a:ext cx="35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134</a:t>
              </a:r>
            </a:p>
          </p:txBody>
        </p:sp>
        <p:sp>
          <p:nvSpPr>
            <p:cNvPr id="16" name="Text Box 25"/>
            <p:cNvSpPr txBox="1">
              <a:spLocks noChangeArrowheads="1"/>
            </p:cNvSpPr>
            <p:nvPr/>
          </p:nvSpPr>
          <p:spPr bwMode="auto">
            <a:xfrm>
              <a:off x="4176" y="3024"/>
              <a:ext cx="35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154</a:t>
              </a:r>
            </a:p>
          </p:txBody>
        </p:sp>
        <p:sp>
          <p:nvSpPr>
            <p:cNvPr id="17" name="Text Box 26"/>
            <p:cNvSpPr txBox="1">
              <a:spLocks noChangeArrowheads="1"/>
            </p:cNvSpPr>
            <p:nvPr/>
          </p:nvSpPr>
          <p:spPr bwMode="auto">
            <a:xfrm>
              <a:off x="4512" y="3024"/>
              <a:ext cx="35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pitchFamily="34" charset="0"/>
                </a:rPr>
                <a:t>162</a:t>
              </a:r>
            </a:p>
          </p:txBody>
        </p:sp>
      </p:grpSp>
    </p:spTree>
    <p:extLst>
      <p:ext uri="{BB962C8B-B14F-4D97-AF65-F5344CB8AC3E}">
        <p14:creationId xmlns:p14="http://schemas.microsoft.com/office/powerpoint/2010/main" val="3649805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513" y="533945"/>
            <a:ext cx="9625175" cy="411162"/>
          </a:xfrm>
        </p:spPr>
        <p:txBody>
          <a:bodyPr>
            <a:normAutofit fontScale="90000"/>
          </a:bodyPr>
          <a:lstStyle/>
          <a:p>
            <a:r>
              <a:rPr lang="en-IN" dirty="0"/>
              <a:t>Problem</a:t>
            </a:r>
          </a:p>
        </p:txBody>
      </p:sp>
      <p:sp>
        <p:nvSpPr>
          <p:cNvPr id="6" name="Content Placeholder 2"/>
          <p:cNvSpPr>
            <a:spLocks noGrp="1"/>
          </p:cNvSpPr>
          <p:nvPr>
            <p:ph idx="1"/>
          </p:nvPr>
        </p:nvSpPr>
        <p:spPr>
          <a:xfrm>
            <a:off x="832513" y="1447800"/>
            <a:ext cx="9625175" cy="1143000"/>
          </a:xfrm>
        </p:spPr>
        <p:txBody>
          <a:bodyPr>
            <a:noAutofit/>
          </a:bodyPr>
          <a:lstStyle/>
          <a:p>
            <a:r>
              <a:rPr lang="en-IN" sz="2000" dirty="0">
                <a:latin typeface="Times New Roman" panose="02020603050405020304" pitchFamily="18" charset="0"/>
                <a:cs typeface="Times New Roman" panose="02020603050405020304" pitchFamily="18" charset="0"/>
              </a:rPr>
              <a:t>Given below are the arrival and burst times of four processes P1, P2, P3 and P4. Draw the Gantt Chart using RR Scheduling. Calculate the average waiting time, average turn around time and average response time. Assume the time slice is 4ms.</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7" name="Picture 3"/>
          <p:cNvPicPr>
            <a:picLocks noChangeAspect="1" noChangeArrowheads="1"/>
          </p:cNvPicPr>
          <p:nvPr/>
        </p:nvPicPr>
        <p:blipFill>
          <a:blip r:embed="rId2"/>
          <a:srcRect/>
          <a:stretch>
            <a:fillRect/>
          </a:stretch>
        </p:blipFill>
        <p:spPr bwMode="auto">
          <a:xfrm>
            <a:off x="983848" y="3390047"/>
            <a:ext cx="7899585" cy="2014466"/>
          </a:xfrm>
          <a:prstGeom prst="rect">
            <a:avLst/>
          </a:prstGeom>
          <a:noFill/>
          <a:ln w="9525">
            <a:noFill/>
            <a:miter lim="800000"/>
            <a:headEnd/>
            <a:tailEnd/>
          </a:ln>
          <a:effectLst/>
        </p:spPr>
      </p:pic>
    </p:spTree>
    <p:extLst>
      <p:ext uri="{BB962C8B-B14F-4D97-AF65-F5344CB8AC3E}">
        <p14:creationId xmlns:p14="http://schemas.microsoft.com/office/powerpoint/2010/main" val="2859317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34953" y="1066800"/>
            <a:ext cx="8011695" cy="2971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68352" y="4038600"/>
            <a:ext cx="6267450" cy="3238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596928" y="4495800"/>
            <a:ext cx="6524625" cy="1581150"/>
          </a:xfrm>
          <a:prstGeom prst="rect">
            <a:avLst/>
          </a:prstGeom>
          <a:noFill/>
          <a:ln w="9525">
            <a:noFill/>
            <a:miter lim="800000"/>
            <a:headEnd/>
            <a:tailEnd/>
          </a:ln>
          <a:effectLst/>
        </p:spPr>
      </p:pic>
    </p:spTree>
    <p:extLst>
      <p:ext uri="{BB962C8B-B14F-4D97-AF65-F5344CB8AC3E}">
        <p14:creationId xmlns:p14="http://schemas.microsoft.com/office/powerpoint/2010/main" val="11147624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Time Quantum and Context Switch Time</a:t>
            </a:r>
            <a:endParaRPr lang="en-IN" dirty="0"/>
          </a:p>
        </p:txBody>
      </p:sp>
      <p:pic>
        <p:nvPicPr>
          <p:cNvPr id="4" name="Picture 5"/>
          <p:cNvPicPr>
            <a:picLocks noGrp="1" noChangeAspect="1" noChangeArrowheads="1"/>
          </p:cNvPicPr>
          <p:nvPr>
            <p:ph idx="1"/>
          </p:nvPr>
        </p:nvPicPr>
        <p:blipFill>
          <a:blip r:embed="rId2"/>
          <a:srcRect l="33292" t="23140" r="28781" b="55464"/>
          <a:stretch>
            <a:fillRect/>
          </a:stretch>
        </p:blipFill>
        <p:spPr bwMode="auto">
          <a:xfrm>
            <a:off x="2739936" y="1623774"/>
            <a:ext cx="7242265" cy="3267636"/>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766832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482" t="18423" r="28987" b="25980"/>
          <a:stretch/>
        </p:blipFill>
        <p:spPr>
          <a:xfrm>
            <a:off x="2292824" y="627796"/>
            <a:ext cx="7451677" cy="5350844"/>
          </a:xfrm>
          <a:prstGeom prst="rect">
            <a:avLst/>
          </a:prstGeom>
        </p:spPr>
      </p:pic>
    </p:spTree>
    <p:extLst>
      <p:ext uri="{BB962C8B-B14F-4D97-AF65-F5344CB8AC3E}">
        <p14:creationId xmlns:p14="http://schemas.microsoft.com/office/powerpoint/2010/main" val="27317676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792162"/>
          </a:xfrm>
        </p:spPr>
        <p:txBody>
          <a:bodyPr/>
          <a:lstStyle/>
          <a:p>
            <a:r>
              <a:rPr lang="en-IN" dirty="0"/>
              <a:t>Links</a:t>
            </a:r>
          </a:p>
        </p:txBody>
      </p:sp>
      <p:sp>
        <p:nvSpPr>
          <p:cNvPr id="3" name="Content Placeholder 2"/>
          <p:cNvSpPr>
            <a:spLocks noGrp="1"/>
          </p:cNvSpPr>
          <p:nvPr>
            <p:ph idx="1"/>
          </p:nvPr>
        </p:nvSpPr>
        <p:spPr/>
        <p:txBody>
          <a:bodyPr/>
          <a:lstStyle/>
          <a:p>
            <a:r>
              <a:rPr lang="en-IN" dirty="0"/>
              <a:t>https://www.scribd.com/doc/121618986/Process-Scheduling-problems</a:t>
            </a:r>
          </a:p>
        </p:txBody>
      </p:sp>
    </p:spTree>
    <p:extLst>
      <p:ext uri="{BB962C8B-B14F-4D97-AF65-F5344CB8AC3E}">
        <p14:creationId xmlns:p14="http://schemas.microsoft.com/office/powerpoint/2010/main" val="1292306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383820"/>
            <a:ext cx="7498080" cy="868362"/>
          </a:xfrm>
        </p:spPr>
        <p:txBody>
          <a:bodyPr/>
          <a:lstStyle/>
          <a:p>
            <a:r>
              <a:rPr lang="en-IN" dirty="0"/>
              <a:t>Multilevel </a:t>
            </a:r>
            <a:r>
              <a:rPr lang="en-IN" dirty="0" smtClean="0"/>
              <a:t>Queue Scheduling</a:t>
            </a:r>
            <a:endParaRPr lang="en-IN" dirty="0"/>
          </a:p>
        </p:txBody>
      </p:sp>
      <p:pic>
        <p:nvPicPr>
          <p:cNvPr id="3" name="Picture 2"/>
          <p:cNvPicPr>
            <a:picLocks noChangeAspect="1"/>
          </p:cNvPicPr>
          <p:nvPr/>
        </p:nvPicPr>
        <p:blipFill rotWithShape="1">
          <a:blip r:embed="rId2"/>
          <a:srcRect l="7763" t="25770" r="39686" b="33210"/>
          <a:stretch/>
        </p:blipFill>
        <p:spPr>
          <a:xfrm>
            <a:off x="688075" y="1252182"/>
            <a:ext cx="10625919" cy="4749420"/>
          </a:xfrm>
          <a:prstGeom prst="rect">
            <a:avLst/>
          </a:prstGeom>
        </p:spPr>
      </p:pic>
    </p:spTree>
    <p:extLst>
      <p:ext uri="{BB962C8B-B14F-4D97-AF65-F5344CB8AC3E}">
        <p14:creationId xmlns:p14="http://schemas.microsoft.com/office/powerpoint/2010/main" val="37175089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917" t="19170" r="39896" b="28218"/>
          <a:stretch/>
        </p:blipFill>
        <p:spPr>
          <a:xfrm>
            <a:off x="928048" y="518613"/>
            <a:ext cx="9676263" cy="5591613"/>
          </a:xfrm>
          <a:prstGeom prst="rect">
            <a:avLst/>
          </a:prstGeom>
        </p:spPr>
      </p:pic>
    </p:spTree>
    <p:extLst>
      <p:ext uri="{BB962C8B-B14F-4D97-AF65-F5344CB8AC3E}">
        <p14:creationId xmlns:p14="http://schemas.microsoft.com/office/powerpoint/2010/main" val="700017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Operating System Concepts</a:t>
            </a:r>
          </a:p>
        </p:txBody>
      </p:sp>
      <p:sp>
        <p:nvSpPr>
          <p:cNvPr id="59394" name="Rectangle 2"/>
          <p:cNvSpPr>
            <a:spLocks noGrp="1" noChangeArrowheads="1"/>
          </p:cNvSpPr>
          <p:nvPr>
            <p:ph type="title"/>
          </p:nvPr>
        </p:nvSpPr>
        <p:spPr/>
        <p:txBody>
          <a:bodyPr/>
          <a:lstStyle/>
          <a:p>
            <a:r>
              <a:rPr lang="en-US"/>
              <a:t>Multilevel Queue Scheduling</a:t>
            </a:r>
          </a:p>
        </p:txBody>
      </p:sp>
      <p:pic>
        <p:nvPicPr>
          <p:cNvPr id="59397" name="Picture 5"/>
          <p:cNvPicPr>
            <a:picLocks noChangeAspect="1" noChangeArrowheads="1"/>
          </p:cNvPicPr>
          <p:nvPr/>
        </p:nvPicPr>
        <p:blipFill>
          <a:blip r:embed="rId2">
            <a:extLst>
              <a:ext uri="{28A0092B-C50C-407E-A947-70E740481C1C}">
                <a14:useLocalDpi xmlns:a14="http://schemas.microsoft.com/office/drawing/2010/main" val="0"/>
              </a:ext>
            </a:extLst>
          </a:blip>
          <a:srcRect l="569" t="8675" r="571" b="9201"/>
          <a:stretch>
            <a:fillRect/>
          </a:stretch>
        </p:blipFill>
        <p:spPr bwMode="auto">
          <a:xfrm>
            <a:off x="2582863" y="1316038"/>
            <a:ext cx="6851650" cy="4868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998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26473" y="302347"/>
            <a:ext cx="10363200" cy="695180"/>
          </a:xfrm>
        </p:spPr>
        <p:txBody>
          <a:bodyPr>
            <a:normAutofit fontScale="90000"/>
          </a:bodyPr>
          <a:lstStyle/>
          <a:p>
            <a:r>
              <a:rPr lang="en-US" dirty="0"/>
              <a:t>Multilevel Feedback Queue</a:t>
            </a:r>
          </a:p>
        </p:txBody>
      </p:sp>
      <p:pic>
        <p:nvPicPr>
          <p:cNvPr id="3" name="Content Placeholder 2"/>
          <p:cNvPicPr>
            <a:picLocks noGrp="1" noChangeAspect="1"/>
          </p:cNvPicPr>
          <p:nvPr>
            <p:ph sz="quarter" idx="1"/>
          </p:nvPr>
        </p:nvPicPr>
        <p:blipFill rotWithShape="1">
          <a:blip r:embed="rId2"/>
          <a:srcRect l="9553" t="27438" r="38923" b="31368"/>
          <a:stretch/>
        </p:blipFill>
        <p:spPr>
          <a:xfrm>
            <a:off x="526473" y="1596787"/>
            <a:ext cx="9729614" cy="4373571"/>
          </a:xfrm>
          <a:prstGeom prst="rect">
            <a:avLst/>
          </a:prstGeom>
        </p:spPr>
      </p:pic>
    </p:spTree>
    <p:extLst>
      <p:ext uri="{BB962C8B-B14F-4D97-AF65-F5344CB8AC3E}">
        <p14:creationId xmlns:p14="http://schemas.microsoft.com/office/powerpoint/2010/main" val="464340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6644" t="16931" r="23847" b="25607"/>
          <a:stretch/>
        </p:blipFill>
        <p:spPr>
          <a:xfrm>
            <a:off x="477673" y="1228299"/>
            <a:ext cx="5500578" cy="3589361"/>
          </a:xfrm>
          <a:prstGeom prst="rect">
            <a:avLst/>
          </a:prstGeom>
        </p:spPr>
      </p:pic>
      <p:sp>
        <p:nvSpPr>
          <p:cNvPr id="6" name="Title 1"/>
          <p:cNvSpPr>
            <a:spLocks noGrp="1"/>
          </p:cNvSpPr>
          <p:nvPr>
            <p:ph type="title"/>
          </p:nvPr>
        </p:nvSpPr>
        <p:spPr>
          <a:xfrm>
            <a:off x="477672" y="438411"/>
            <a:ext cx="7498080" cy="563562"/>
          </a:xfrm>
        </p:spPr>
        <p:txBody>
          <a:bodyPr>
            <a:normAutofit fontScale="90000"/>
          </a:bodyPr>
          <a:lstStyle/>
          <a:p>
            <a:r>
              <a:rPr lang="en-IN" dirty="0">
                <a:solidFill>
                  <a:schemeClr val="bg1">
                    <a:lumMod val="65000"/>
                  </a:schemeClr>
                </a:solidFill>
              </a:rPr>
              <a:t>CPU bound and I/O bound process</a:t>
            </a:r>
          </a:p>
        </p:txBody>
      </p:sp>
      <p:pic>
        <p:nvPicPr>
          <p:cNvPr id="7" name="Picture 3"/>
          <p:cNvPicPr>
            <a:picLocks noChangeAspect="1" noChangeArrowheads="1"/>
          </p:cNvPicPr>
          <p:nvPr/>
        </p:nvPicPr>
        <p:blipFill>
          <a:blip r:embed="rId3"/>
          <a:srcRect/>
          <a:stretch>
            <a:fillRect/>
          </a:stretch>
        </p:blipFill>
        <p:spPr bwMode="auto">
          <a:xfrm>
            <a:off x="6343934" y="1106333"/>
            <a:ext cx="5562600" cy="4310094"/>
          </a:xfrm>
          <a:prstGeom prst="rect">
            <a:avLst/>
          </a:prstGeom>
          <a:noFill/>
          <a:ln w="9525">
            <a:noFill/>
            <a:miter lim="800000"/>
            <a:headEnd/>
            <a:tailEnd/>
          </a:ln>
          <a:effectLst/>
        </p:spPr>
      </p:pic>
    </p:spTree>
    <p:extLst>
      <p:ext uri="{BB962C8B-B14F-4D97-AF65-F5344CB8AC3E}">
        <p14:creationId xmlns:p14="http://schemas.microsoft.com/office/powerpoint/2010/main" val="3626853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Multilevel Feedback Queues</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l="514" t="12209" r="537" b="12032"/>
          <a:stretch>
            <a:fillRect/>
          </a:stretch>
        </p:blipFill>
        <p:spPr bwMode="auto">
          <a:xfrm>
            <a:off x="2674938" y="1619251"/>
            <a:ext cx="6723062" cy="411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8912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10363200" cy="806017"/>
          </a:xfrm>
        </p:spPr>
        <p:txBody>
          <a:bodyPr/>
          <a:lstStyle/>
          <a:p>
            <a:r>
              <a:rPr lang="en-US" dirty="0"/>
              <a:t>Example of Multilevel Feedback Queue</a:t>
            </a:r>
          </a:p>
        </p:txBody>
      </p:sp>
      <p:sp>
        <p:nvSpPr>
          <p:cNvPr id="50179" name="Rectangle 3"/>
          <p:cNvSpPr>
            <a:spLocks noGrp="1" noChangeArrowheads="1"/>
          </p:cNvSpPr>
          <p:nvPr>
            <p:ph type="body" idx="1"/>
          </p:nvPr>
        </p:nvSpPr>
        <p:spPr>
          <a:xfrm>
            <a:off x="2190750" y="1228725"/>
            <a:ext cx="7880350" cy="4940300"/>
          </a:xfrm>
        </p:spPr>
        <p:txBody>
          <a:bodyPr/>
          <a:lstStyle/>
          <a:p>
            <a:pPr>
              <a:lnSpc>
                <a:spcPct val="90000"/>
              </a:lnSpc>
            </a:pPr>
            <a:r>
              <a:rPr lang="en-US" sz="2200"/>
              <a:t>Three queues: </a:t>
            </a:r>
          </a:p>
          <a:p>
            <a:pPr lvl="1">
              <a:lnSpc>
                <a:spcPct val="90000"/>
              </a:lnSpc>
            </a:pPr>
            <a:r>
              <a:rPr lang="en-US" sz="2200" i="1"/>
              <a:t>Q</a:t>
            </a:r>
            <a:r>
              <a:rPr lang="en-US" sz="2200" baseline="-25000"/>
              <a:t>0</a:t>
            </a:r>
            <a:r>
              <a:rPr lang="en-US" sz="2200"/>
              <a:t> – time quantum 8 milliseconds</a:t>
            </a:r>
          </a:p>
          <a:p>
            <a:pPr lvl="1">
              <a:lnSpc>
                <a:spcPct val="90000"/>
              </a:lnSpc>
            </a:pPr>
            <a:r>
              <a:rPr lang="en-US" sz="2200" i="1"/>
              <a:t>Q</a:t>
            </a:r>
            <a:r>
              <a:rPr lang="en-US" sz="2200" baseline="-25000"/>
              <a:t>1</a:t>
            </a:r>
            <a:r>
              <a:rPr lang="en-US" sz="2200"/>
              <a:t> – time quantum 16 milliseconds</a:t>
            </a:r>
          </a:p>
          <a:p>
            <a:pPr lvl="1">
              <a:lnSpc>
                <a:spcPct val="90000"/>
              </a:lnSpc>
            </a:pPr>
            <a:r>
              <a:rPr lang="en-US" sz="2200" i="1"/>
              <a:t>Q</a:t>
            </a:r>
            <a:r>
              <a:rPr lang="en-US" sz="2200" baseline="-25000"/>
              <a:t>2</a:t>
            </a:r>
            <a:r>
              <a:rPr lang="en-US" sz="2200"/>
              <a:t> – FCFS</a:t>
            </a:r>
          </a:p>
          <a:p>
            <a:pPr>
              <a:lnSpc>
                <a:spcPct val="90000"/>
              </a:lnSpc>
            </a:pPr>
            <a:r>
              <a:rPr lang="en-US" sz="2200"/>
              <a:t>Scheduling:</a:t>
            </a:r>
          </a:p>
          <a:p>
            <a:pPr lvl="1">
              <a:lnSpc>
                <a:spcPct val="90000"/>
              </a:lnSpc>
            </a:pPr>
            <a:r>
              <a:rPr lang="en-US" sz="2200"/>
              <a:t>A new job enters queue </a:t>
            </a:r>
            <a:r>
              <a:rPr lang="en-US" sz="2200" i="1"/>
              <a:t>Q</a:t>
            </a:r>
            <a:r>
              <a:rPr lang="en-US" sz="2200" i="1" baseline="-25000"/>
              <a:t>0</a:t>
            </a:r>
            <a:r>
              <a:rPr lang="en-US" sz="2200" i="1"/>
              <a:t> </a:t>
            </a:r>
            <a:r>
              <a:rPr lang="en-US" sz="2200"/>
              <a:t>which is served</a:t>
            </a:r>
            <a:r>
              <a:rPr lang="en-US" sz="2200" i="1"/>
              <a:t> </a:t>
            </a:r>
            <a:r>
              <a:rPr lang="en-US" sz="2200"/>
              <a:t>FCFS. When it gains CPU, job receives 8 milliseconds.  If it does not finish in 8 milliseconds, job is moved to queue </a:t>
            </a:r>
            <a:r>
              <a:rPr lang="en-US" sz="2200" i="1"/>
              <a:t>Q</a:t>
            </a:r>
            <a:r>
              <a:rPr lang="en-US" sz="2200" baseline="-25000"/>
              <a:t>1</a:t>
            </a:r>
            <a:r>
              <a:rPr lang="en-US" sz="2200"/>
              <a:t>.</a:t>
            </a:r>
          </a:p>
          <a:p>
            <a:pPr lvl="1">
              <a:lnSpc>
                <a:spcPct val="90000"/>
              </a:lnSpc>
            </a:pPr>
            <a:r>
              <a:rPr lang="en-US" sz="2200"/>
              <a:t>At </a:t>
            </a:r>
            <a:r>
              <a:rPr lang="en-US" sz="2200" i="1"/>
              <a:t>Q</a:t>
            </a:r>
            <a:r>
              <a:rPr lang="en-US" sz="2200" baseline="-25000"/>
              <a:t>1</a:t>
            </a:r>
            <a:r>
              <a:rPr lang="en-US" sz="2200"/>
              <a:t> job is again served FCFS and receives 16 additional milliseconds.  If it still does not complete, it is preempted and moved to queue </a:t>
            </a:r>
            <a:r>
              <a:rPr lang="en-US" sz="2200" i="1"/>
              <a:t>Q</a:t>
            </a:r>
            <a:r>
              <a:rPr lang="en-US" sz="2200" baseline="-25000"/>
              <a:t>2</a:t>
            </a:r>
            <a:r>
              <a:rPr lang="en-US" sz="2200"/>
              <a:t>.</a:t>
            </a:r>
          </a:p>
          <a:p>
            <a:pPr>
              <a:lnSpc>
                <a:spcPct val="90000"/>
              </a:lnSpc>
            </a:pPr>
            <a:r>
              <a:rPr lang="en-US" sz="2200"/>
              <a:t>The Multilevel Feedback Queue Scheduling is </a:t>
            </a:r>
            <a:r>
              <a:rPr lang="en-US" sz="2200" i="1"/>
              <a:t>preemptive</a:t>
            </a:r>
            <a:r>
              <a:rPr lang="en-US" sz="2200"/>
              <a:t>.</a:t>
            </a:r>
          </a:p>
        </p:txBody>
      </p:sp>
    </p:spTree>
    <p:extLst>
      <p:ext uri="{BB962C8B-B14F-4D97-AF65-F5344CB8AC3E}">
        <p14:creationId xmlns:p14="http://schemas.microsoft.com/office/powerpoint/2010/main" val="23934732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59307" y="2537478"/>
            <a:ext cx="4070041" cy="1183341"/>
          </a:xfrm>
        </p:spPr>
        <p:txBody>
          <a:bodyPr>
            <a:noAutofit/>
          </a:bodyPr>
          <a:lstStyle/>
          <a:p>
            <a:pPr algn="ct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212679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191069" y="228600"/>
            <a:ext cx="10630469" cy="931460"/>
          </a:xfrm>
        </p:spPr>
        <p:txBody>
          <a:bodyPr>
            <a:noAutofit/>
          </a:bodyPr>
          <a:lstStyle/>
          <a:p>
            <a:pPr algn="ctr">
              <a:defRPr/>
            </a:pPr>
            <a:r>
              <a:rPr lang="en-US" sz="3200" b="1" dirty="0"/>
              <a:t>Alternating Sequence of CPU And I/O Bursts</a:t>
            </a:r>
          </a:p>
        </p:txBody>
      </p:sp>
      <p:sp>
        <p:nvSpPr>
          <p:cNvPr id="5" name="Slide Number Placeholder 3"/>
          <p:cNvSpPr>
            <a:spLocks noGrp="1"/>
          </p:cNvSpPr>
          <p:nvPr>
            <p:ph type="sldNum" sz="quarter" idx="12"/>
          </p:nvPr>
        </p:nvSpPr>
        <p:spPr/>
        <p:txBody>
          <a:bodyPr/>
          <a:lstStyle/>
          <a:p>
            <a:pPr>
              <a:defRPr/>
            </a:pPr>
            <a:fld id="{18FF1FD6-C73F-403A-ADD6-E17229AF4EBC}" type="slidenum">
              <a:rPr lang="en-US"/>
              <a:pPr>
                <a:defRPr/>
              </a:pPr>
              <a:t>6</a:t>
            </a:fld>
            <a:endParaRPr lang="en-US"/>
          </a:p>
        </p:txBody>
      </p:sp>
      <p:pic>
        <p:nvPicPr>
          <p:cNvPr id="9222" name="Picture 5"/>
          <p:cNvPicPr>
            <a:picLocks noChangeAspect="1" noChangeArrowheads="1"/>
          </p:cNvPicPr>
          <p:nvPr/>
        </p:nvPicPr>
        <p:blipFill>
          <a:blip r:embed="rId2"/>
          <a:srcRect l="38274" t="10310" r="40599" b="52560"/>
          <a:stretch>
            <a:fillRect/>
          </a:stretch>
        </p:blipFill>
        <p:spPr bwMode="auto">
          <a:xfrm>
            <a:off x="8206854" y="1412875"/>
            <a:ext cx="3413125" cy="4797425"/>
          </a:xfrm>
          <a:prstGeom prst="rect">
            <a:avLst/>
          </a:prstGeom>
          <a:noFill/>
          <a:ln w="57150" cmpd="thickThin">
            <a:solidFill>
              <a:schemeClr val="tx1"/>
            </a:solidFill>
            <a:miter lim="800000"/>
            <a:headEnd/>
            <a:tailEnd/>
          </a:ln>
        </p:spPr>
      </p:pic>
      <p:sp>
        <p:nvSpPr>
          <p:cNvPr id="7" name="Content Placeholder 2"/>
          <p:cNvSpPr txBox="1">
            <a:spLocks/>
          </p:cNvSpPr>
          <p:nvPr/>
        </p:nvSpPr>
        <p:spPr>
          <a:xfrm>
            <a:off x="708774" y="1736654"/>
            <a:ext cx="7498080" cy="48006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IN" sz="2000" smtClean="0">
                <a:latin typeface="Times New Roman" pitchFamily="18" charset="0"/>
                <a:cs typeface="Times New Roman" pitchFamily="18" charset="0"/>
              </a:rPr>
              <a:t>A process which behaves both like an I/O bound as well as CPU bound, you could take for instance Microsoft excel.  When we are actually entering data into the various cells in excel, it acts as I/O bound process. So, it behaves like an I/O bound process with small CPU burst and large times of I/O cycles. </a:t>
            </a:r>
          </a:p>
          <a:p>
            <a:r>
              <a:rPr lang="en-IN" sz="2000" smtClean="0">
                <a:latin typeface="Times New Roman" pitchFamily="18" charset="0"/>
                <a:cs typeface="Times New Roman" pitchFamily="18" charset="0"/>
              </a:rPr>
              <a:t>While on the other hand when you are actually computing some statistic on the data entered, Excel will behave like a CPU bound process, where there is a large portion of CPU activity or the time taken to actually operate on that particular data.</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652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191069" y="228600"/>
            <a:ext cx="10630469" cy="931460"/>
          </a:xfrm>
        </p:spPr>
        <p:txBody>
          <a:bodyPr>
            <a:noAutofit/>
          </a:bodyPr>
          <a:lstStyle/>
          <a:p>
            <a:pPr algn="ctr">
              <a:defRPr/>
            </a:pPr>
            <a:r>
              <a:rPr lang="en-US" sz="3200" b="1" dirty="0"/>
              <a:t>Alternating Sequence of CPU And I/O Bursts</a:t>
            </a:r>
          </a:p>
        </p:txBody>
      </p:sp>
      <p:sp>
        <p:nvSpPr>
          <p:cNvPr id="5" name="Slide Number Placeholder 3"/>
          <p:cNvSpPr>
            <a:spLocks noGrp="1"/>
          </p:cNvSpPr>
          <p:nvPr>
            <p:ph type="sldNum" sz="quarter" idx="12"/>
          </p:nvPr>
        </p:nvSpPr>
        <p:spPr/>
        <p:txBody>
          <a:bodyPr/>
          <a:lstStyle/>
          <a:p>
            <a:pPr>
              <a:defRPr/>
            </a:pPr>
            <a:fld id="{18FF1FD6-C73F-403A-ADD6-E17229AF4EBC}" type="slidenum">
              <a:rPr lang="en-US"/>
              <a:pPr>
                <a:defRPr/>
              </a:pPr>
              <a:t>7</a:t>
            </a:fld>
            <a:endParaRPr lang="en-US"/>
          </a:p>
        </p:txBody>
      </p:sp>
      <p:pic>
        <p:nvPicPr>
          <p:cNvPr id="9222" name="Picture 5"/>
          <p:cNvPicPr>
            <a:picLocks noChangeAspect="1" noChangeArrowheads="1"/>
          </p:cNvPicPr>
          <p:nvPr/>
        </p:nvPicPr>
        <p:blipFill>
          <a:blip r:embed="rId2"/>
          <a:srcRect l="38274" t="10310" r="40599" b="52560"/>
          <a:stretch>
            <a:fillRect/>
          </a:stretch>
        </p:blipFill>
        <p:spPr bwMode="auto">
          <a:xfrm>
            <a:off x="8206854" y="1412875"/>
            <a:ext cx="3413125" cy="4797425"/>
          </a:xfrm>
          <a:prstGeom prst="rect">
            <a:avLst/>
          </a:prstGeom>
          <a:noFill/>
          <a:ln w="57150" cmpd="thickThin">
            <a:solidFill>
              <a:schemeClr val="tx1"/>
            </a:solidFill>
            <a:miter lim="800000"/>
            <a:headEnd/>
            <a:tailEnd/>
          </a:ln>
        </p:spPr>
      </p:pic>
      <p:sp>
        <p:nvSpPr>
          <p:cNvPr id="6" name="Content Placeholder 2"/>
          <p:cNvSpPr txBox="1">
            <a:spLocks/>
          </p:cNvSpPr>
          <p:nvPr/>
        </p:nvSpPr>
        <p:spPr>
          <a:xfrm>
            <a:off x="562148" y="1447800"/>
            <a:ext cx="7498080" cy="48006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IN" sz="2000" dirty="0" smtClean="0">
                <a:latin typeface="Times New Roman" pitchFamily="18" charset="0"/>
                <a:cs typeface="Times New Roman" pitchFamily="18" charset="0"/>
              </a:rPr>
              <a:t>CPU bound processes could work with a lower priority</a:t>
            </a:r>
          </a:p>
          <a:p>
            <a:pPr lvl="1"/>
            <a:r>
              <a:rPr lang="en-IN" sz="2000" dirty="0" smtClean="0">
                <a:latin typeface="Times New Roman" pitchFamily="18" charset="0"/>
                <a:cs typeface="Times New Roman" pitchFamily="18" charset="0"/>
              </a:rPr>
              <a:t>CPU bound applications like  ‘</a:t>
            </a:r>
            <a:r>
              <a:rPr lang="en-IN" sz="2000" dirty="0" err="1" smtClean="0">
                <a:latin typeface="Times New Roman" pitchFamily="18" charset="0"/>
                <a:cs typeface="Times New Roman" pitchFamily="18" charset="0"/>
              </a:rPr>
              <a:t>gcc</a:t>
            </a:r>
            <a:r>
              <a:rPr lang="en-IN" sz="2000" dirty="0" smtClean="0">
                <a:latin typeface="Times New Roman" pitchFamily="18" charset="0"/>
                <a:cs typeface="Times New Roman" pitchFamily="18" charset="0"/>
              </a:rPr>
              <a:t>’ that is compiling a large program which takes 5 minutes. Now it will not effect this user much if the time taken to compile that particular program increases from 5 minutes to say 5.5 minutes.</a:t>
            </a:r>
          </a:p>
          <a:p>
            <a:r>
              <a:rPr lang="en-IN" sz="2000" dirty="0" smtClean="0">
                <a:latin typeface="Times New Roman" pitchFamily="18" charset="0"/>
                <a:cs typeface="Times New Roman" pitchFamily="18" charset="0"/>
              </a:rPr>
              <a:t>I/O bound process such as the word processor higher priority with which it will get the CPU, so that the user interaction with the CPU becomes more comfortable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9101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5546" y="473622"/>
            <a:ext cx="7696200" cy="576262"/>
          </a:xfrm>
        </p:spPr>
        <p:txBody>
          <a:bodyPr>
            <a:normAutofit fontScale="90000"/>
          </a:bodyPr>
          <a:lstStyle/>
          <a:p>
            <a:pPr eaLnBrk="1" hangingPunct="1"/>
            <a:r>
              <a:rPr lang="en-US" altLang="en-US" dirty="0" smtClean="0">
                <a:solidFill>
                  <a:schemeClr val="bg1">
                    <a:lumMod val="65000"/>
                  </a:schemeClr>
                </a:solidFill>
              </a:rPr>
              <a:t>Scheduling Criteria</a:t>
            </a:r>
          </a:p>
        </p:txBody>
      </p:sp>
      <p:sp>
        <p:nvSpPr>
          <p:cNvPr id="11267" name="Rectangle 3"/>
          <p:cNvSpPr>
            <a:spLocks noGrp="1" noChangeArrowheads="1"/>
          </p:cNvSpPr>
          <p:nvPr>
            <p:ph type="body" idx="1"/>
          </p:nvPr>
        </p:nvSpPr>
        <p:spPr>
          <a:xfrm>
            <a:off x="600501" y="1246188"/>
            <a:ext cx="10713493" cy="4959350"/>
          </a:xfrm>
        </p:spPr>
        <p:txBody>
          <a:bodyPr>
            <a:normAutofit/>
          </a:bodyPr>
          <a:lstStyle/>
          <a:p>
            <a:r>
              <a:rPr lang="en-US" altLang="en-US" sz="2000" b="1" dirty="0" smtClean="0"/>
              <a:t>CPU utilization </a:t>
            </a:r>
            <a:r>
              <a:rPr lang="en-US" altLang="en-US" sz="2000" dirty="0" smtClean="0"/>
              <a:t>– keep the CPU as busy as possible</a:t>
            </a:r>
          </a:p>
          <a:p>
            <a:r>
              <a:rPr lang="en-US" altLang="en-US" sz="2000" b="1" dirty="0" smtClean="0"/>
              <a:t>Throughput</a:t>
            </a:r>
            <a:r>
              <a:rPr lang="en-US" altLang="en-US" sz="2000" dirty="0" smtClean="0"/>
              <a:t> – # of processes that complete their execution per time unit</a:t>
            </a:r>
          </a:p>
          <a:p>
            <a:r>
              <a:rPr lang="en-US" altLang="en-US" sz="2000" b="1" dirty="0" smtClean="0"/>
              <a:t>Turnaround time </a:t>
            </a:r>
            <a:r>
              <a:rPr lang="en-US" altLang="en-US" sz="2000" dirty="0" smtClean="0"/>
              <a:t>– amount of time to execute a particular process</a:t>
            </a:r>
          </a:p>
          <a:p>
            <a:r>
              <a:rPr lang="en-US" altLang="en-US" sz="2000" b="1" dirty="0" smtClean="0"/>
              <a:t>Waiting time </a:t>
            </a:r>
            <a:r>
              <a:rPr lang="en-US" altLang="en-US" sz="2000" dirty="0" smtClean="0"/>
              <a:t>– amount of time a process has been waiting in the ready queue</a:t>
            </a:r>
          </a:p>
          <a:p>
            <a:r>
              <a:rPr lang="en-US" altLang="en-US" sz="2000" b="1" dirty="0" smtClean="0"/>
              <a:t>Response time </a:t>
            </a:r>
            <a:r>
              <a:rPr lang="en-US" altLang="en-US" sz="2000" dirty="0" smtClean="0"/>
              <a:t>– amount of time it takes from when a request was submitted until the first response is produced, not output  (for time-sharing environment)</a:t>
            </a:r>
          </a:p>
        </p:txBody>
      </p:sp>
    </p:spTree>
    <p:extLst>
      <p:ext uri="{BB962C8B-B14F-4D97-AF65-F5344CB8AC3E}">
        <p14:creationId xmlns:p14="http://schemas.microsoft.com/office/powerpoint/2010/main" val="136294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64" y="329229"/>
            <a:ext cx="7498080" cy="715962"/>
          </a:xfrm>
        </p:spPr>
        <p:txBody>
          <a:bodyPr>
            <a:normAutofit/>
          </a:bodyPr>
          <a:lstStyle/>
          <a:p>
            <a:r>
              <a:rPr lang="en-US" sz="3600" b="1" dirty="0">
                <a:solidFill>
                  <a:schemeClr val="bg1">
                    <a:lumMod val="65000"/>
                  </a:schemeClr>
                </a:solidFill>
                <a:latin typeface="Times New Roman" pitchFamily="18" charset="0"/>
                <a:cs typeface="Times New Roman" pitchFamily="18" charset="0"/>
              </a:rPr>
              <a:t>Optimization Criteria</a:t>
            </a:r>
            <a:endParaRPr lang="en-IN" sz="3600" dirty="0">
              <a:solidFill>
                <a:schemeClr val="bg1">
                  <a:lumMod val="6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599364" y="1313987"/>
            <a:ext cx="6784075" cy="5266510"/>
          </a:xfrm>
          <a:prstGeom prst="rect">
            <a:avLst/>
          </a:prstGeom>
          <a:noFill/>
          <a:ln w="9525">
            <a:noFill/>
            <a:miter lim="800000"/>
            <a:headEnd/>
            <a:tailEnd/>
          </a:ln>
          <a:effectLst/>
        </p:spPr>
      </p:pic>
      <p:pic>
        <p:nvPicPr>
          <p:cNvPr id="4" name="Picture 2" descr="https://www.guru99.com/images/1/122519_0449_CPUscheduli2.png"/>
          <p:cNvPicPr>
            <a:picLocks noChangeAspect="1" noChangeArrowheads="1"/>
          </p:cNvPicPr>
          <p:nvPr/>
        </p:nvPicPr>
        <p:blipFill rotWithShape="1">
          <a:blip r:embed="rId3">
            <a:extLst>
              <a:ext uri="{28A0092B-C50C-407E-A947-70E740481C1C}">
                <a14:useLocalDpi xmlns:a14="http://schemas.microsoft.com/office/drawing/2010/main" val="0"/>
              </a:ext>
            </a:extLst>
          </a:blip>
          <a:srcRect b="16196"/>
          <a:stretch/>
        </p:blipFill>
        <p:spPr bwMode="auto">
          <a:xfrm>
            <a:off x="7083188" y="1313987"/>
            <a:ext cx="4770935" cy="302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90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26487</TotalTime>
  <Words>1639</Words>
  <Application>Microsoft Office PowerPoint</Application>
  <PresentationFormat>Widescreen</PresentationFormat>
  <Paragraphs>286</Paragraphs>
  <Slides>52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MS PGothic</vt:lpstr>
      <vt:lpstr>Calibri</vt:lpstr>
      <vt:lpstr>Century Gothic</vt:lpstr>
      <vt:lpstr>Franklin Gothic Book</vt:lpstr>
      <vt:lpstr>Helvetica</vt:lpstr>
      <vt:lpstr>Perpetua</vt:lpstr>
      <vt:lpstr>Symbol</vt:lpstr>
      <vt:lpstr>Times New Roman</vt:lpstr>
      <vt:lpstr>Wingdings</vt:lpstr>
      <vt:lpstr>Wingdings 2</vt:lpstr>
      <vt:lpstr>Equity</vt:lpstr>
      <vt:lpstr>Operating Systems (CPU Scheduling)</vt:lpstr>
      <vt:lpstr>CPU Scheduler</vt:lpstr>
      <vt:lpstr>Which Process to choose?</vt:lpstr>
      <vt:lpstr>CPU Burst and IO Burst</vt:lpstr>
      <vt:lpstr>CPU bound and I/O bound process</vt:lpstr>
      <vt:lpstr>Alternating Sequence of CPU And I/O Bursts</vt:lpstr>
      <vt:lpstr>Alternating Sequence of CPU And I/O Bursts</vt:lpstr>
      <vt:lpstr>Scheduling Criteria</vt:lpstr>
      <vt:lpstr>Optimization Criteria</vt:lpstr>
      <vt:lpstr>Types of CPU Scheduling</vt:lpstr>
      <vt:lpstr>Scheduling Algorithms</vt:lpstr>
      <vt:lpstr>Formula for Non-preemptive scheduling </vt:lpstr>
      <vt:lpstr>First-Come, First-Served (FCFS) Scheduling</vt:lpstr>
      <vt:lpstr>First-Come, First-Served (FCFS) Scheduling</vt:lpstr>
      <vt:lpstr>FCFS Scheduling (Cont.)</vt:lpstr>
      <vt:lpstr>Convoy Effect in FCFS </vt:lpstr>
      <vt:lpstr>FCFS Example</vt:lpstr>
      <vt:lpstr>FCFS problem</vt:lpstr>
      <vt:lpstr>Solution</vt:lpstr>
      <vt:lpstr>FCFS pros and Cons</vt:lpstr>
      <vt:lpstr>Shortest-Job-First (SJF) Scheduling</vt:lpstr>
      <vt:lpstr>Example of Non-Preemptive SJF</vt:lpstr>
      <vt:lpstr>Example of Non-Preemptive SJF</vt:lpstr>
      <vt:lpstr>Example of Non-Preemptive SJF (Cont.)</vt:lpstr>
      <vt:lpstr>PowerPoint Presentation</vt:lpstr>
      <vt:lpstr>Example of Preemptive SJF</vt:lpstr>
      <vt:lpstr>Advantage and Disadvantage SJF</vt:lpstr>
      <vt:lpstr>Problem</vt:lpstr>
      <vt:lpstr>Solution (SRTF)</vt:lpstr>
      <vt:lpstr>Solution(SRTF)</vt:lpstr>
      <vt:lpstr>Solution( Non-preemptive SJF)</vt:lpstr>
      <vt:lpstr>Priority Scheduling</vt:lpstr>
      <vt:lpstr>Example of Priority Scheduling (Preemptive)</vt:lpstr>
      <vt:lpstr>Starvation</vt:lpstr>
      <vt:lpstr>Dealing with starvation (Aging )</vt:lpstr>
      <vt:lpstr>Aging</vt:lpstr>
      <vt:lpstr>Types of Priority</vt:lpstr>
      <vt:lpstr>Priority Scheduling advantages and disadvantages </vt:lpstr>
      <vt:lpstr>Round Robin (RR)</vt:lpstr>
      <vt:lpstr>Example of RR with Time Quantum = 20</vt:lpstr>
      <vt:lpstr>Problem</vt:lpstr>
      <vt:lpstr>PowerPoint Presentation</vt:lpstr>
      <vt:lpstr>Time Quantum and Context Switch Time</vt:lpstr>
      <vt:lpstr>PowerPoint Presentation</vt:lpstr>
      <vt:lpstr>Links</vt:lpstr>
      <vt:lpstr>Multilevel Queue Scheduling</vt:lpstr>
      <vt:lpstr>PowerPoint Presentation</vt:lpstr>
      <vt:lpstr>Multilevel Queue Scheduling</vt:lpstr>
      <vt:lpstr>Multilevel Feedback Queue</vt:lpstr>
      <vt:lpstr>Multilevel Feedback Queues</vt:lpstr>
      <vt:lpstr>Example of Multilevel Feedback Queue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User</cp:lastModifiedBy>
  <cp:revision>343</cp:revision>
  <dcterms:created xsi:type="dcterms:W3CDTF">2017-12-03T11:28:36Z</dcterms:created>
  <dcterms:modified xsi:type="dcterms:W3CDTF">2022-03-15T11:46:04Z</dcterms:modified>
</cp:coreProperties>
</file>