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8" r:id="rId4"/>
    <p:sldId id="275" r:id="rId5"/>
    <p:sldId id="297" r:id="rId6"/>
    <p:sldId id="294" r:id="rId7"/>
    <p:sldId id="286" r:id="rId8"/>
    <p:sldId id="287" r:id="rId9"/>
    <p:sldId id="288" r:id="rId10"/>
    <p:sldId id="295" r:id="rId11"/>
    <p:sldId id="296" r:id="rId12"/>
    <p:sldId id="291" r:id="rId13"/>
    <p:sldId id="292" r:id="rId14"/>
    <p:sldId id="2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FC9-D024-4DCF-BC77-228C59C4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&amp; ANALYSIS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2E5-0B1B-4A27-BD9D-2A6E0DE7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PCC-CS404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9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Algorithmic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Statement                                 Steps</a:t>
            </a:r>
          </a:p>
          <a:p>
            <a:pPr marL="0" indent="0">
              <a:buNone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                                                     </a:t>
            </a: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I=1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1                                       </a:t>
            </a:r>
            <a:endParaRPr lang="pl-PL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IF  I&gt; n go to 9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n+1</a:t>
            </a:r>
            <a:endParaRPr lang="pl-PL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3. X=a[i]</a:t>
            </a: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4. Y=B[I]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(3-6)body - </a:t>
            </a:r>
            <a:r>
              <a:rPr lang="en-IN" sz="9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b.n</a:t>
            </a:r>
            <a:endParaRPr lang="pl-PL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5. Z=X+Y</a:t>
            </a: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6. C[I]= Z</a:t>
            </a: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7.  I=I+1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(7-8) 2.n</a:t>
            </a:r>
            <a:endParaRPr lang="pl-PL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8. GOTO 2</a:t>
            </a:r>
          </a:p>
          <a:p>
            <a:pPr marL="0" indent="0">
              <a:buNone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</a:t>
            </a: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5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Algorithmic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3313"/>
          </a:xfrm>
        </p:spPr>
        <p:txBody>
          <a:bodyPr>
            <a:normAutofit fontScale="25000" lnSpcReduction="20000"/>
          </a:bodyPr>
          <a:lstStyle/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</a:p>
          <a:p>
            <a:pPr marL="0" indent="0">
              <a:buNone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Statement                                Steps</a:t>
            </a:r>
          </a:p>
          <a:p>
            <a:pPr marL="0" indent="0">
              <a:buNone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                    </a:t>
            </a: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I=1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1                                       </a:t>
            </a:r>
            <a:endParaRPr lang="pl-PL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IF  I&gt; n go to 9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n+1</a:t>
            </a:r>
            <a:endParaRPr lang="pl-PL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X=a[i]</a:t>
            </a: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4. Y=B[I]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(3-6)body - </a:t>
            </a:r>
            <a:r>
              <a:rPr lang="en-IN" sz="9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b.n</a:t>
            </a:r>
            <a:endParaRPr lang="pl-PL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5. Z=X+Y</a:t>
            </a: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6. C[I]= Z</a:t>
            </a: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7.  I=I+1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(7-8) 2.n</a:t>
            </a:r>
            <a:endParaRPr lang="pl-PL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8. GOTO 2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Total=1+n+1+bn+2n=(b+3)n+2</a:t>
            </a:r>
          </a:p>
          <a:p>
            <a:pPr marL="0" indent="0">
              <a:buNone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so T</a:t>
            </a:r>
            <a:r>
              <a:rPr lang="en-IN" sz="9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(n)=(b+3)n+2</a:t>
            </a:r>
          </a:p>
          <a:p>
            <a:pPr marL="0" indent="0">
              <a:buNone/>
            </a:pPr>
            <a:endParaRPr lang="pl-PL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</a:t>
            </a: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8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General   analysis  strategy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(n)= maximum time taken by our algorithm A to solve any input instance of size n. </a:t>
            </a: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7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General   analysis  strategy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Conservative- worst case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form of T(n) is important (shape)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 bound/lower bound of T(n)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n is important</a:t>
            </a: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2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 </a:t>
            </a:r>
            <a:r>
              <a:rPr lang="en-IN" dirty="0" smtClean="0"/>
              <a:t>topic-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Counting </a:t>
            </a: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6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262-C3D8-4260-9AAE-EB4220F4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 &amp; analysis of ALGORITHM</a:t>
            </a:r>
            <a:br>
              <a:rPr lang="en-IN" dirty="0"/>
            </a:br>
            <a:r>
              <a:rPr lang="en-IN" dirty="0"/>
              <a:t>Schedule ----topic wise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E8EF11-F76D-4CA7-BB7F-06B79CC89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67364"/>
              </p:ext>
            </p:extLst>
          </p:nvPr>
        </p:nvGraphicFramePr>
        <p:xfrm>
          <a:off x="581192" y="1934817"/>
          <a:ext cx="11029615" cy="463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982">
                  <a:extLst>
                    <a:ext uri="{9D8B030D-6E8A-4147-A177-3AD203B41FA5}">
                      <a16:colId xmlns:a16="http://schemas.microsoft.com/office/drawing/2014/main" val="2031750860"/>
                    </a:ext>
                  </a:extLst>
                </a:gridCol>
                <a:gridCol w="3109854">
                  <a:extLst>
                    <a:ext uri="{9D8B030D-6E8A-4147-A177-3AD203B41FA5}">
                      <a16:colId xmlns:a16="http://schemas.microsoft.com/office/drawing/2014/main" val="2047018891"/>
                    </a:ext>
                  </a:extLst>
                </a:gridCol>
                <a:gridCol w="6136779">
                  <a:extLst>
                    <a:ext uri="{9D8B030D-6E8A-4147-A177-3AD203B41FA5}">
                      <a16:colId xmlns:a16="http://schemas.microsoft.com/office/drawing/2014/main" val="2641373936"/>
                    </a:ext>
                  </a:extLst>
                </a:gridCol>
              </a:tblGrid>
              <a:tr h="2134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Topic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Topic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01702268"/>
                  </a:ext>
                </a:extLst>
              </a:tr>
              <a:tr h="46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cap="all" baseline="0" dirty="0">
                          <a:effectLst/>
                        </a:rPr>
                        <a:t>Design of algorithm , Analysis of algorithm,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cap="all" baseline="0" dirty="0">
                          <a:effectLst/>
                        </a:rPr>
                        <a:t> Algorithm properties</a:t>
                      </a:r>
                      <a:endParaRPr lang="en-IN" sz="1600" cap="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400370865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FOR ALGORITHM ANALYSIS</a:t>
                      </a: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HOW TO COUNT EXECUTION TIME OF ALGORITHM,INPUT INSTANCES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2941341317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ASYMPTOTIC NOTATION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CASE,AVERAGE CASE, WORST CASE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15080954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SOLVING RECURRENCE RELATION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24535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SUBSTITUTION METHOD, MASTER THEOREM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43670595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 DESIGN TECHNIQUES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DIVIDE &amp; CONQUER, GREEDY,DYNAMIC PROGRAMMING, BACKTRACKING,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21069007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DISJOINT SET MANIPULATION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UNION FIND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86562550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FLOW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FORD FULKERSON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60569443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 COMPLETENESS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NP,NP HARD………ALGORITHM</a:t>
                      </a: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4842341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APPROXIMATION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COMPLEXITY ANALYSIS OF NP COMPETE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130104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0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Objective of class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the concept of T</a:t>
            </a:r>
            <a:r>
              <a:rPr lang="en-IN" sz="3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(n) which represent the functional representation of an algorithm based on input instance n.</a:t>
            </a:r>
          </a:p>
          <a:p>
            <a:pPr marL="324000" lvl="1" indent="0">
              <a:buNone/>
            </a:pP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0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Frame work for Algorithm Analysis -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Framework-What are the thing require to analyse an algorithm.</a:t>
            </a:r>
          </a:p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Answer- Input instance and its size.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4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problem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GCD PROBLEM</a:t>
            </a:r>
          </a:p>
          <a:p>
            <a:pPr lvl="1"/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 PATH </a:t>
            </a:r>
          </a:p>
          <a:p>
            <a:pPr lvl="1"/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DICTIONARY SEARCH</a:t>
            </a:r>
          </a:p>
          <a:p>
            <a:pPr lvl="1"/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NB- Every problem input – output combination is distinct.</a:t>
            </a:r>
          </a:p>
          <a:p>
            <a:pPr marL="324000" lvl="1" indent="0">
              <a:buNone/>
            </a:pP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9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instances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PROBLEM-</a:t>
            </a:r>
          </a:p>
          <a:p>
            <a:pPr lvl="1"/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GCD PROBLEM                                      36,48   numeric data</a:t>
            </a:r>
          </a:p>
          <a:p>
            <a:pPr lvl="1"/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 PATH                                            Array of places</a:t>
            </a:r>
          </a:p>
          <a:p>
            <a:pPr lvl="1"/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DICTIONARY SEARCH                        “cat”     string</a:t>
            </a:r>
          </a:p>
          <a:p>
            <a:pPr marL="324000" lvl="1" indent="0">
              <a:buNone/>
            </a:pP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847565-6BD7-4D00-A0B6-57065B96C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82391"/>
              </p:ext>
            </p:extLst>
          </p:nvPr>
        </p:nvGraphicFramePr>
        <p:xfrm>
          <a:off x="3918857" y="3429000"/>
          <a:ext cx="2873830" cy="40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6">
                  <a:extLst>
                    <a:ext uri="{9D8B030D-6E8A-4147-A177-3AD203B41FA5}">
                      <a16:colId xmlns:a16="http://schemas.microsoft.com/office/drawing/2014/main" val="787350821"/>
                    </a:ext>
                  </a:extLst>
                </a:gridCol>
                <a:gridCol w="1262744">
                  <a:extLst>
                    <a:ext uri="{9D8B030D-6E8A-4147-A177-3AD203B41FA5}">
                      <a16:colId xmlns:a16="http://schemas.microsoft.com/office/drawing/2014/main" val="3924812981"/>
                    </a:ext>
                  </a:extLst>
                </a:gridCol>
              </a:tblGrid>
              <a:tr h="401739">
                <a:tc>
                  <a:txBody>
                    <a:bodyPr/>
                    <a:lstStyle/>
                    <a:p>
                      <a:r>
                        <a:rPr lang="en-IN" dirty="0"/>
                        <a:t>Technopolis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5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54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Size of an input instance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of bits require to represent the input instance.</a:t>
            </a:r>
          </a:p>
          <a:p>
            <a:pPr lvl="1"/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GCD                     36,48                                  6+6=12 bits</a:t>
            </a:r>
          </a:p>
          <a:p>
            <a:pPr lvl="1"/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 Path                                                 Size of  the string present in the 2d array</a:t>
            </a:r>
          </a:p>
          <a:p>
            <a:pPr lvl="1"/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Dictionary           “cat”                                   21  </a:t>
            </a: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NB- cat  /c or a or t ascii value  wise size is 7 bit/3*7=21</a:t>
            </a: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6089E42-B306-4F17-A2CE-181E6AEE3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71891"/>
              </p:ext>
            </p:extLst>
          </p:nvPr>
        </p:nvGraphicFramePr>
        <p:xfrm>
          <a:off x="2656115" y="4328886"/>
          <a:ext cx="2873830" cy="40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6">
                  <a:extLst>
                    <a:ext uri="{9D8B030D-6E8A-4147-A177-3AD203B41FA5}">
                      <a16:colId xmlns:a16="http://schemas.microsoft.com/office/drawing/2014/main" val="787350821"/>
                    </a:ext>
                  </a:extLst>
                </a:gridCol>
                <a:gridCol w="1262744">
                  <a:extLst>
                    <a:ext uri="{9D8B030D-6E8A-4147-A177-3AD203B41FA5}">
                      <a16:colId xmlns:a16="http://schemas.microsoft.com/office/drawing/2014/main" val="3924812981"/>
                    </a:ext>
                  </a:extLst>
                </a:gridCol>
              </a:tblGrid>
              <a:tr h="401739">
                <a:tc>
                  <a:txBody>
                    <a:bodyPr/>
                    <a:lstStyle/>
                    <a:p>
                      <a:r>
                        <a:rPr lang="en-IN" dirty="0"/>
                        <a:t>Technopolis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5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7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algorithm with higher size of input instances – much time.</a:t>
            </a: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1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Algorithmic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Statement                      no of step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A= B + C * D – F              3 (no of operation </a:t>
            </a:r>
            <a:r>
              <a:rPr lang="en-IN" sz="9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+,*,-)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  I ]= B[I] + C[I]             3  (operation extract from index,+, extract from index)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C=A[</a:t>
            </a:r>
            <a:r>
              <a:rPr lang="en-IN" sz="9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i,j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=A[(i-1)</a:t>
            </a:r>
            <a:r>
              <a:rPr lang="en-IN" sz="9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m+j</a:t>
            </a: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                 4</a:t>
            </a:r>
          </a:p>
          <a:p>
            <a:pPr marL="0" indent="0">
              <a:buNone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    FOR I=1 TO N</a:t>
            </a:r>
          </a:p>
          <a:p>
            <a:pPr marL="0" indent="0">
              <a:buNone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C[I]= A[I] +B[I]          3n</a:t>
            </a:r>
          </a:p>
          <a:p>
            <a:pPr marL="0" indent="0">
              <a:buNone/>
            </a:pPr>
            <a:r>
              <a:rPr lang="en-IN" sz="9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9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</a:t>
            </a: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117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2631</TotalTime>
  <Words>408</Words>
  <Application>Microsoft Office PowerPoint</Application>
  <PresentationFormat>Widescreen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Times New Roman</vt:lpstr>
      <vt:lpstr>Wingdings 2</vt:lpstr>
      <vt:lpstr>Dividend</vt:lpstr>
      <vt:lpstr>DESIGN &amp; ANALYSIS OF ALGORITHM</vt:lpstr>
      <vt:lpstr>Design &amp; analysis of ALGORITHM Schedule ----topic wise</vt:lpstr>
      <vt:lpstr>            Objective of class </vt:lpstr>
      <vt:lpstr>            Frame work for Algorithm Analysis - </vt:lpstr>
      <vt:lpstr>            problem </vt:lpstr>
      <vt:lpstr>            input instances</vt:lpstr>
      <vt:lpstr>Size of an input instance </vt:lpstr>
      <vt:lpstr>conclusion </vt:lpstr>
      <vt:lpstr>Algorithmic statement </vt:lpstr>
      <vt:lpstr>Algorithmic statement </vt:lpstr>
      <vt:lpstr>Algorithmic statement </vt:lpstr>
      <vt:lpstr>General   analysis  strategy  </vt:lpstr>
      <vt:lpstr>General   analysis  strategy  </vt:lpstr>
      <vt:lpstr>Next class topic-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sudipto mondal</dc:creator>
  <cp:lastModifiedBy>UEM</cp:lastModifiedBy>
  <cp:revision>107</cp:revision>
  <dcterms:created xsi:type="dcterms:W3CDTF">2020-06-21T01:35:24Z</dcterms:created>
  <dcterms:modified xsi:type="dcterms:W3CDTF">2022-02-22T05:36:04Z</dcterms:modified>
</cp:coreProperties>
</file>