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298" r:id="rId4"/>
    <p:sldId id="299" r:id="rId5"/>
    <p:sldId id="314" r:id="rId6"/>
    <p:sldId id="315" r:id="rId7"/>
    <p:sldId id="316" r:id="rId8"/>
    <p:sldId id="302" r:id="rId9"/>
    <p:sldId id="294" r:id="rId10"/>
    <p:sldId id="301" r:id="rId11"/>
    <p:sldId id="303" r:id="rId12"/>
    <p:sldId id="305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PCC-CS404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sum(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1  sum 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0……………………………………….1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2  while(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1 to n)                                     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3         sum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sum +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 ………………….…1.n       //  3.n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4   Return sum    ………………………………….1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----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2n+3                              T</a:t>
            </a:r>
            <a:r>
              <a:rPr lang="en-IN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)=2n+3    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		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)=n+1+1+1      </a:t>
            </a:r>
            <a:r>
              <a:rPr lang="en-IN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8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SUM(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       n+1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                                           n *(n+1)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C[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A[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+ B[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                     n * n       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4    Return sum                                                  1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------------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2n</a:t>
            </a:r>
            <a:r>
              <a:rPr lang="en-IN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+2n+2                         T</a:t>
            </a:r>
            <a:r>
              <a:rPr lang="en-IN" sz="3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2n</a:t>
            </a:r>
            <a:r>
              <a:rPr lang="en-IN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+2n+2           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3000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		       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3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= 3n</a:t>
            </a:r>
            <a:r>
              <a:rPr lang="en-IN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+1+1+1        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3000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1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 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considering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loop at step no 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n)…………………………………………………n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0…………………………………………………n 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n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B[k][j]………..n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              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considering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jth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loop at step no 2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n)…………………………………………………n*(n+1)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0…………………………………………………n*n 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n*n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B[k][j]………..n*n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              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considering kth  loop at step no 4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n)…………………………………………………n*(n+1)                                 T</a:t>
            </a:r>
            <a:r>
              <a:rPr lang="en-IN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(N)= 2n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+2n+2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0…………………………………………………n*n                                                     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24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n*n*(n+1)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B[k][j]………..n*n*n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              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Q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</a:t>
            </a:r>
            <a:r>
              <a:rPr lang="en-IN" sz="3600" dirty="0" err="1"/>
              <a:t>n;i</a:t>
            </a:r>
            <a:r>
              <a:rPr lang="en-IN" sz="3600" dirty="0"/>
              <a:t>=</a:t>
            </a:r>
            <a:r>
              <a:rPr lang="en-IN" sz="3600" dirty="0" err="1"/>
              <a:t>i</a:t>
            </a:r>
            <a:r>
              <a:rPr lang="en-IN" sz="3600" dirty="0"/>
              <a:t>*2) {statement} - its Time complexity 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    1 2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………2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[k indicates number of steps]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log2 = log n      [considering log both side]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 log n  ……………………………………….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T(n)=O(k)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IN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</a:t>
            </a:r>
            <a:r>
              <a:rPr lang="en-IN" sz="2000" dirty="0"/>
              <a:t>Time complexity of the code snippet ?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for(j=0,j&lt;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   statement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0       0            0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0,1         1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2      0,1,2      2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n      0 to n    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T(n)=0+1+2+3+……+n=n(n+1)/2           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D60C55-58C4-44E6-8BD6-A4E42717316D}"/>
              </a:ext>
            </a:extLst>
          </p:cNvPr>
          <p:cNvGraphicFramePr>
            <a:graphicFrameLocks noGrp="1"/>
          </p:cNvGraphicFramePr>
          <p:nvPr/>
        </p:nvGraphicFramePr>
        <p:xfrm>
          <a:off x="2164521" y="3590933"/>
          <a:ext cx="24604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63">
                  <a:extLst>
                    <a:ext uri="{9D8B030D-6E8A-4147-A177-3AD203B41FA5}">
                      <a16:colId xmlns:a16="http://schemas.microsoft.com/office/drawing/2014/main" val="3748573830"/>
                    </a:ext>
                  </a:extLst>
                </a:gridCol>
                <a:gridCol w="820163">
                  <a:extLst>
                    <a:ext uri="{9D8B030D-6E8A-4147-A177-3AD203B41FA5}">
                      <a16:colId xmlns:a16="http://schemas.microsoft.com/office/drawing/2014/main" val="1244311623"/>
                    </a:ext>
                  </a:extLst>
                </a:gridCol>
                <a:gridCol w="820163">
                  <a:extLst>
                    <a:ext uri="{9D8B030D-6E8A-4147-A177-3AD203B41FA5}">
                      <a16:colId xmlns:a16="http://schemas.microsoft.com/office/drawing/2014/main" val="251076190"/>
                    </a:ext>
                  </a:extLst>
                </a:gridCol>
              </a:tblGrid>
              <a:tr h="361122">
                <a:tc>
                  <a:txBody>
                    <a:bodyPr/>
                    <a:lstStyle/>
                    <a:p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x=0                                 </a:t>
            </a:r>
            <a:r>
              <a:rPr lang="en-IN" sz="2000" dirty="0"/>
              <a:t>Time complexity of the code snippet ?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:=1, x&lt;=n,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x= x +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I       x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1       1            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1+2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2      1+2+3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k      1+2+3……k                  so T(n)=k*(k+1)/2 &gt;n      so k &gt;     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of Complexities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5209"/>
            <a:ext cx="11029615" cy="3678303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1 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√n &lt; n 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………………..&lt;2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alysis of Algorithms | Big-O analysis - GeeksforGeeks">
            <a:extLst>
              <a:ext uri="{FF2B5EF4-FFF2-40B4-BE49-F238E27FC236}">
                <a16:creationId xmlns:a16="http://schemas.microsoft.com/office/drawing/2014/main" id="{3DB9C062-1DC8-4D0D-A78A-EA135766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79" y="2853981"/>
            <a:ext cx="8029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    to   write   an    algorithm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sz="8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8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GCD </a:t>
            </a:r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 GCD(M,N)  </a:t>
            </a:r>
            <a:endParaRPr lang="en-IN" sz="8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8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8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bjective: Following </a:t>
            </a:r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</a:t>
            </a:r>
            <a:r>
              <a:rPr lang="en-IN" sz="8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returns/calculates </a:t>
            </a:r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8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 of two number M,N where N&gt;M.</a:t>
            </a:r>
            <a:endParaRPr lang="en-IN" sz="8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while(N % M !=0)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   := N%M                  // R  </a:t>
            </a:r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N%M</a:t>
            </a:r>
            <a:endParaRPr lang="en-IN" sz="8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  := M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M := R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end while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N</a:t>
            </a:r>
          </a:p>
          <a:p>
            <a:pPr lvl="1"/>
            <a:r>
              <a:rPr lang="en-IN" sz="8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 approach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96756" cy="3239643"/>
          </a:xfrm>
        </p:spPr>
        <p:txBody>
          <a:bodyPr>
            <a:normAutofit fontScale="925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O(n)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=i+2) O(n)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&gt;1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--)    O(n)</a:t>
            </a:r>
          </a:p>
          <a:p>
            <a:pPr marL="0" indent="0">
              <a:buNone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2DEC2-CE5C-46C9-AD90-26F0C1158796}"/>
              </a:ext>
            </a:extLst>
          </p:cNvPr>
          <p:cNvSpPr txBox="1">
            <a:spLocks/>
          </p:cNvSpPr>
          <p:nvPr/>
        </p:nvSpPr>
        <p:spPr>
          <a:xfrm>
            <a:off x="5777948" y="2180495"/>
            <a:ext cx="5161721" cy="323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*2) 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</a:t>
            </a:r>
            <a:r>
              <a:rPr lang="en-IN" sz="32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*3) 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</a:t>
            </a:r>
            <a:r>
              <a:rPr lang="en-IN" sz="32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/2) 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IN" sz="3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7155-DD5F-42AD-8C34-A23FDF2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input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440-F6F7-4EC6-B849-35F983C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If(x==0)                                                                                              x=0   O(1)                         x!=0    O(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(“Start Execution.”);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                        </a:t>
            </a:r>
          </a:p>
          <a:p>
            <a:pPr marL="324000" lvl="1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=1;i&lt;</a:t>
            </a:r>
            <a:r>
              <a:rPr lang="en-IN" sz="2000" dirty="0" err="1"/>
              <a:t>n;i</a:t>
            </a:r>
            <a:r>
              <a:rPr lang="en-IN" sz="2000" dirty="0"/>
              <a:t>=</a:t>
            </a:r>
            <a:r>
              <a:rPr lang="en-IN" sz="2000" dirty="0" err="1"/>
              <a:t>i</a:t>
            </a:r>
            <a:r>
              <a:rPr lang="en-IN" sz="2000" dirty="0"/>
              <a:t>*2) {statement}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5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 </a:t>
            </a:r>
            <a:r>
              <a:rPr lang="en-IN" dirty="0" smtClean="0"/>
              <a:t>topic-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Counting Method Continue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properties of algorithm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Finiteness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Definiteness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properties of algorithm         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Input------                                                  ---- M,N           numerical type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Output----                                                ----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M,N   numerical type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Finiteness--                                           ---- for 36,48 it is 3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Definiteness--                                       ---- steps are definite</a:t>
            </a:r>
          </a:p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 -------------------------------------</a:t>
            </a:r>
            <a:r>
              <a:rPr lang="pt-BR" dirty="0"/>
              <a:t>O(Log min(a, b))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7422A-3918-4B40-90A0-F0678139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41" y="1948070"/>
            <a:ext cx="2821056" cy="26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case / average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Instance scenario.</a:t>
            </a:r>
          </a:p>
          <a:p>
            <a:r>
              <a:rPr lang="en-IN" b="1" dirty="0"/>
              <a:t>Best Case</a:t>
            </a:r>
            <a:r>
              <a:rPr lang="en-IN" dirty="0"/>
              <a:t>: In which we analyse the performance of an algorithm for the input, for which the algorithm takes less time or space.</a:t>
            </a:r>
          </a:p>
          <a:p>
            <a:r>
              <a:rPr lang="en-IN" b="1" dirty="0"/>
              <a:t>Worst Case</a:t>
            </a:r>
            <a:r>
              <a:rPr lang="en-IN" dirty="0"/>
              <a:t>: In which we analyse the performance of an algorithm for the input, for which the algorithm takes long time or space.</a:t>
            </a:r>
          </a:p>
          <a:p>
            <a:r>
              <a:rPr lang="en-IN" b="1" dirty="0"/>
              <a:t>Average Case</a:t>
            </a:r>
            <a:r>
              <a:rPr lang="en-IN" dirty="0"/>
              <a:t>: In which we analyse the performance of an algorithm for the input, for which the algorithm takes time or space that lies between best and worst case.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5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/ average  case                               linear search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Case</a:t>
            </a:r>
            <a:r>
              <a:rPr lang="en-IN" dirty="0"/>
              <a:t>:            search 10.  </a:t>
            </a:r>
          </a:p>
          <a:p>
            <a:r>
              <a:rPr lang="en-IN" b="1" dirty="0"/>
              <a:t>Worst Case</a:t>
            </a:r>
            <a:r>
              <a:rPr lang="en-IN" dirty="0"/>
              <a:t>:         search 9.</a:t>
            </a:r>
          </a:p>
          <a:p>
            <a:r>
              <a:rPr lang="en-IN" b="1" dirty="0"/>
              <a:t>Average Case</a:t>
            </a:r>
            <a:r>
              <a:rPr lang="en-IN" dirty="0"/>
              <a:t>:      search 15  or search 5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2F83C-406B-4F5C-AD9F-24D5FF61D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5747" y="2148726"/>
          <a:ext cx="8128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2556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0693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45965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9426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88381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38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/ average  case                               binary search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Case</a:t>
            </a:r>
            <a:r>
              <a:rPr lang="en-IN" dirty="0"/>
              <a:t>:            search 5.                                                   </a:t>
            </a:r>
            <a:r>
              <a:rPr lang="en-IN" dirty="0" smtClean="0"/>
              <a:t>     O(1</a:t>
            </a:r>
            <a:r>
              <a:rPr lang="en-IN" dirty="0"/>
              <a:t>)  </a:t>
            </a:r>
          </a:p>
          <a:p>
            <a:r>
              <a:rPr lang="en-IN" b="1" dirty="0"/>
              <a:t>Worst Case</a:t>
            </a:r>
            <a:r>
              <a:rPr lang="en-IN" dirty="0"/>
              <a:t>:         search 15 or search 5 or search 20.           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r>
              <a:rPr lang="en-IN" b="1" dirty="0"/>
              <a:t>Average Case</a:t>
            </a:r>
            <a:r>
              <a:rPr lang="en-IN" dirty="0"/>
              <a:t>:      search </a:t>
            </a:r>
            <a:r>
              <a:rPr lang="en-IN" dirty="0" smtClean="0"/>
              <a:t>6,</a:t>
            </a:r>
            <a:r>
              <a:rPr lang="en-IN" dirty="0" smtClean="0"/>
              <a:t> </a:t>
            </a:r>
            <a:r>
              <a:rPr lang="en-IN" dirty="0"/>
              <a:t>search </a:t>
            </a:r>
            <a:r>
              <a:rPr lang="en-IN" dirty="0" smtClean="0"/>
              <a:t>12                                    O(</a:t>
            </a:r>
            <a:r>
              <a:rPr lang="en-IN" dirty="0" err="1" smtClean="0"/>
              <a:t>logn</a:t>
            </a:r>
            <a:r>
              <a:rPr lang="en-IN" dirty="0"/>
              <a:t>)                    </a:t>
            </a:r>
          </a:p>
          <a:p>
            <a:r>
              <a:rPr lang="en-IN" dirty="0"/>
              <a:t>                     0              1              2            3               4              5                6             7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2F83C-406B-4F5C-AD9F-24D5FF61D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1999" y="4567073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2556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06934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4596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69426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3811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2954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5796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38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Type  of  Algorithm   Analysis -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</a:p>
          <a:p>
            <a:pPr lvl="1"/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sum(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sum 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………………….……1       // 2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Return sum    …………………….1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----</a:t>
            </a:r>
          </a:p>
          <a:p>
            <a:pPr marL="324000" lvl="1" indent="0">
              <a:buNone/>
            </a:pP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2                               T</a:t>
            </a:r>
            <a:r>
              <a:rPr lang="en-IN" sz="3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)=2       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  <a:r>
              <a:rPr lang="en-IN" sz="3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 marL="324000" lvl="1" indent="0">
              <a:buNone/>
            </a:pPr>
            <a:r>
              <a:rPr lang="en-IN" sz="3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3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)=3      </a:t>
            </a:r>
            <a:r>
              <a:rPr lang="en-IN" sz="3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  <a:r>
              <a:rPr lang="en-IN" sz="3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								Analysis of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5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3746</TotalTime>
  <Words>1079</Words>
  <Application>Microsoft Office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Gill Sans MT</vt:lpstr>
      <vt:lpstr>Times New Roman</vt:lpstr>
      <vt:lpstr>Wingdings</vt:lpstr>
      <vt:lpstr>Wingdings 2</vt:lpstr>
      <vt:lpstr>Dividend</vt:lpstr>
      <vt:lpstr>DESIGN &amp; ANALYSIS OF ALGORITHM</vt:lpstr>
      <vt:lpstr>           How    to   write   an    algorithm </vt:lpstr>
      <vt:lpstr>            properties of algorithm </vt:lpstr>
      <vt:lpstr>            properties of algorithm                 gcd(M,n) </vt:lpstr>
      <vt:lpstr>Best / worst case / average </vt:lpstr>
      <vt:lpstr>Best / worst / average  case                               linear search          </vt:lpstr>
      <vt:lpstr>Best / worst / average  case                               binary search          </vt:lpstr>
      <vt:lpstr>            Type  of  Algorithm   Analysis - </vt:lpstr>
      <vt:lpstr>            FREQUENCY  COUNT METHOD         Analysis of algorithm</vt:lpstr>
      <vt:lpstr>            FREQUENCY  COUNT METHOD                                               Analysis of algorithm</vt:lpstr>
      <vt:lpstr>            FREQUENCY  COUNT METHOD               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FREQUENCY  COUNT METHOD               Q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order of Complexities </vt:lpstr>
      <vt:lpstr>Common approach  </vt:lpstr>
      <vt:lpstr>Different input scenario</vt:lpstr>
      <vt:lpstr>Next class topic-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135</cp:revision>
  <dcterms:created xsi:type="dcterms:W3CDTF">2020-06-21T01:35:24Z</dcterms:created>
  <dcterms:modified xsi:type="dcterms:W3CDTF">2022-02-22T05:36:20Z</dcterms:modified>
</cp:coreProperties>
</file>