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4" r:id="rId3"/>
    <p:sldId id="319" r:id="rId4"/>
    <p:sldId id="322" r:id="rId5"/>
    <p:sldId id="323" r:id="rId6"/>
    <p:sldId id="324" r:id="rId7"/>
    <p:sldId id="320" r:id="rId8"/>
    <p:sldId id="325" r:id="rId9"/>
    <p:sldId id="326" r:id="rId10"/>
    <p:sldId id="327" r:id="rId11"/>
    <p:sldId id="321" r:id="rId12"/>
    <p:sldId id="330" r:id="rId13"/>
    <p:sldId id="331" r:id="rId14"/>
    <p:sldId id="31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PCC-CS404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omega or lower bound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/>
              <a:t>The function f(n)= (g(n))  </a:t>
            </a:r>
            <a:r>
              <a:rPr lang="en-IN" sz="2400" dirty="0" err="1"/>
              <a:t>iff</a:t>
            </a:r>
            <a:r>
              <a:rPr lang="en-IN" sz="2400" dirty="0"/>
              <a:t> </a:t>
            </a:r>
            <a:r>
              <a:rPr lang="en-IN" sz="2400" b="1" dirty="0"/>
              <a:t>∃</a:t>
            </a:r>
            <a:r>
              <a:rPr lang="en-IN" sz="2400" dirty="0"/>
              <a:t> positive constant c and n</a:t>
            </a:r>
            <a:r>
              <a:rPr lang="en-IN" sz="2400" baseline="-25000" dirty="0"/>
              <a:t>0</a:t>
            </a:r>
            <a:r>
              <a:rPr lang="en-IN" sz="2400" dirty="0"/>
              <a:t> such that f(n)&gt;=cg(n)    for </a:t>
            </a:r>
            <a:r>
              <a:rPr lang="en-IN" sz="2400" b="1" dirty="0"/>
              <a:t>∀  </a:t>
            </a:r>
            <a:r>
              <a:rPr lang="en-IN" sz="2400" dirty="0"/>
              <a:t>n&gt;n</a:t>
            </a:r>
            <a:r>
              <a:rPr lang="en-IN" sz="2400" baseline="-25000" dirty="0"/>
              <a:t>0</a:t>
            </a:r>
            <a:r>
              <a:rPr lang="en-IN" sz="2400" dirty="0"/>
              <a:t>   </a:t>
            </a:r>
            <a:r>
              <a:rPr lang="en-IN" baseline="-25000" dirty="0"/>
              <a:t>      .</a:t>
            </a:r>
          </a:p>
          <a:p>
            <a:pPr marL="0" indent="0">
              <a:buNone/>
            </a:pPr>
            <a:r>
              <a:rPr lang="en-IN" sz="3200" baseline="-25000" dirty="0"/>
              <a:t>    Example-                f(n)=6n+7  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    so complexity= O(</a:t>
            </a:r>
            <a:r>
              <a:rPr lang="en-IN" sz="3200" baseline="-25000" dirty="0" err="1"/>
              <a:t>logn</a:t>
            </a:r>
            <a:r>
              <a:rPr lang="en-IN" sz="3200" baseline="-25000" dirty="0"/>
              <a:t>)  or  O(n)  , </a:t>
            </a:r>
            <a:r>
              <a:rPr lang="en-IN" sz="3200" dirty="0"/>
              <a:t>n</a:t>
            </a:r>
            <a:r>
              <a:rPr lang="en-IN" sz="3200" baseline="-25000" dirty="0"/>
              <a:t>0 =1</a:t>
            </a:r>
          </a:p>
          <a:p>
            <a:pPr marL="0" indent="0">
              <a:buNone/>
            </a:pPr>
            <a:endParaRPr lang="en-IN" sz="3200" baseline="-25000" dirty="0"/>
          </a:p>
          <a:p>
            <a:pPr marL="0" indent="0">
              <a:buNone/>
            </a:pPr>
            <a:r>
              <a:rPr lang="en-IN" sz="3200" baseline="-25000" dirty="0"/>
              <a:t>                     </a:t>
            </a:r>
            <a:r>
              <a:rPr lang="en-IN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&lt; </a:t>
            </a:r>
            <a:r>
              <a:rPr lang="en-IN" sz="32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√n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 n  &lt; </a:t>
            </a:r>
            <a:r>
              <a:rPr lang="en-IN" sz="32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sz="3200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sz="3200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………………..&lt;2</a:t>
            </a:r>
            <a:r>
              <a:rPr lang="en-IN" sz="3200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&lt;3</a:t>
            </a:r>
            <a:r>
              <a:rPr lang="en-IN" sz="3200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IN" sz="32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baseline="300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IN" sz="3200" baseline="-25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baseline="-25000" dirty="0"/>
              <a:t>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baseline="-25000" dirty="0"/>
              <a:t>                                         </a:t>
            </a:r>
            <a:endParaRPr lang="en-IN" sz="2800" baseline="-25000" dirty="0"/>
          </a:p>
          <a:p>
            <a:r>
              <a:rPr lang="en-IN" sz="3300" baseline="-25000" dirty="0"/>
              <a:t>N.B- choose Closest  one</a:t>
            </a:r>
            <a:r>
              <a:rPr lang="en-IN" baseline="-25000" dirty="0"/>
              <a:t> </a:t>
            </a:r>
          </a:p>
          <a:p>
            <a:endParaRPr lang="en-IN" baseline="-25000" dirty="0"/>
          </a:p>
          <a:p>
            <a:endParaRPr lang="en-IN" baseline="-25000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91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Big theta  or tight bound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function f(n)=O(g(n)) 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b="1" dirty="0"/>
              <a:t>∃</a:t>
            </a:r>
            <a:r>
              <a:rPr lang="en-IN" dirty="0"/>
              <a:t> positive constant c1,c2 and n</a:t>
            </a:r>
            <a:r>
              <a:rPr lang="en-IN" baseline="-25000" dirty="0"/>
              <a:t>0</a:t>
            </a:r>
            <a:r>
              <a:rPr lang="en-IN" dirty="0"/>
              <a:t> such that </a:t>
            </a:r>
          </a:p>
          <a:p>
            <a:pPr marL="0" indent="0">
              <a:buNone/>
            </a:pPr>
            <a:r>
              <a:rPr lang="en-IN" dirty="0"/>
              <a:t>                        c2g(n) =&lt; f(n)&lt;=c1g(n)              for </a:t>
            </a:r>
            <a:r>
              <a:rPr lang="en-IN" b="1" dirty="0"/>
              <a:t>∀  </a:t>
            </a:r>
            <a:r>
              <a:rPr lang="en-IN" dirty="0"/>
              <a:t>n&gt;n</a:t>
            </a:r>
            <a:r>
              <a:rPr lang="en-IN" baseline="-25000" dirty="0"/>
              <a:t>0.</a:t>
            </a:r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dirty="0"/>
              <a:t>                                                                    n</a:t>
            </a:r>
            <a:r>
              <a:rPr lang="en-IN" baseline="-25000" dirty="0"/>
              <a:t>0</a:t>
            </a:r>
            <a:r>
              <a:rPr lang="en-IN" dirty="0"/>
              <a:t>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D75F0-4F5F-4872-A81E-1ADD5D25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529" y="2920654"/>
            <a:ext cx="3771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9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Big theta  or tight bound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function f(n)=O(g(n)) 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b="1" dirty="0"/>
              <a:t>∃</a:t>
            </a:r>
            <a:r>
              <a:rPr lang="en-IN" dirty="0"/>
              <a:t> positive constant c1,c2 and n</a:t>
            </a:r>
            <a:r>
              <a:rPr lang="en-IN" baseline="-25000" dirty="0"/>
              <a:t>0</a:t>
            </a:r>
            <a:r>
              <a:rPr lang="en-IN" dirty="0"/>
              <a:t> such that </a:t>
            </a:r>
          </a:p>
          <a:p>
            <a:pPr marL="0" indent="0">
              <a:buNone/>
            </a:pPr>
            <a:r>
              <a:rPr lang="en-IN" dirty="0"/>
              <a:t>                        c2g(n) =&lt; f(n)&lt;=c1g(n)              for </a:t>
            </a:r>
            <a:r>
              <a:rPr lang="en-IN" b="1" dirty="0"/>
              <a:t>∀  </a:t>
            </a:r>
            <a:r>
              <a:rPr lang="en-IN" dirty="0"/>
              <a:t>n&gt;n</a:t>
            </a:r>
            <a:r>
              <a:rPr lang="en-IN" baseline="-25000" dirty="0"/>
              <a:t>0.</a:t>
            </a:r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dirty="0"/>
              <a:t>                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EAFC-5856-4447-B7AD-AD6943C2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45" y="3346174"/>
            <a:ext cx="9541067" cy="1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Big theta  or </a:t>
            </a:r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tight bound 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function f(n)=O(g(n)) 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b="1" dirty="0"/>
              <a:t>∃</a:t>
            </a:r>
            <a:r>
              <a:rPr lang="en-IN" dirty="0"/>
              <a:t> positive constant c1,c2 and n</a:t>
            </a:r>
            <a:r>
              <a:rPr lang="en-IN" baseline="-25000" dirty="0"/>
              <a:t>0</a:t>
            </a:r>
            <a:r>
              <a:rPr lang="en-IN" dirty="0"/>
              <a:t> such that </a:t>
            </a:r>
          </a:p>
          <a:p>
            <a:pPr marL="0" indent="0">
              <a:buNone/>
            </a:pPr>
            <a:r>
              <a:rPr lang="en-IN" dirty="0"/>
              <a:t>                        c2g(n) =&lt; f(n)&lt;=c1g(n)              for </a:t>
            </a:r>
            <a:r>
              <a:rPr lang="en-IN" b="1" dirty="0"/>
              <a:t>∀  </a:t>
            </a:r>
            <a:r>
              <a:rPr lang="en-IN" dirty="0"/>
              <a:t>n&gt;n</a:t>
            </a:r>
            <a:r>
              <a:rPr lang="en-IN" baseline="-25000" dirty="0"/>
              <a:t>0.</a:t>
            </a:r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baseline="-25000" dirty="0"/>
              <a:t> 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&lt; </a:t>
            </a:r>
            <a:r>
              <a:rPr lang="en-IN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√n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 n  &lt; 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………………..&lt;2</a:t>
            </a:r>
            <a:r>
              <a:rPr lang="en-IN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&lt;3</a:t>
            </a:r>
            <a:r>
              <a:rPr lang="en-IN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baseline="300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dirty="0"/>
              <a:t>                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EAFC-5856-4447-B7AD-AD6943C2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45" y="3346174"/>
            <a:ext cx="9541067" cy="1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/>
              <a:t>Asymptotic </a:t>
            </a:r>
            <a:r>
              <a:rPr lang="en-IN" sz="3600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146219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               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2000" dirty="0"/>
              <a:t>Asymptotic analysis refers to computing the running time of any operation in mathematical units of computation.                    Example:  T</a:t>
            </a:r>
            <a:r>
              <a:rPr lang="en-IN" sz="2000" baseline="-25000" dirty="0"/>
              <a:t>A</a:t>
            </a:r>
            <a:r>
              <a:rPr lang="en-IN" sz="2000" dirty="0"/>
              <a:t>(N)=O(n^2)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oh or upper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theta or tight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omega or lower bound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136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Big oh  or upper bound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function f(n)=O(g(n)) 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b="1" dirty="0"/>
              <a:t>∃</a:t>
            </a:r>
            <a:r>
              <a:rPr lang="en-IN" dirty="0"/>
              <a:t> positive constant c and n</a:t>
            </a:r>
            <a:r>
              <a:rPr lang="en-IN" baseline="-25000" dirty="0"/>
              <a:t>0</a:t>
            </a:r>
            <a:r>
              <a:rPr lang="en-IN" dirty="0"/>
              <a:t> such that f(n)&lt;=cg(n)    for </a:t>
            </a:r>
            <a:r>
              <a:rPr lang="en-IN" b="1" dirty="0"/>
              <a:t>∀  </a:t>
            </a:r>
            <a:r>
              <a:rPr lang="en-IN" dirty="0"/>
              <a:t>n&gt; n</a:t>
            </a:r>
            <a:r>
              <a:rPr lang="en-IN" baseline="-25000" dirty="0"/>
              <a:t>0</a:t>
            </a:r>
            <a:r>
              <a:rPr lang="en-IN" dirty="0"/>
              <a:t>   </a:t>
            </a:r>
            <a:r>
              <a:rPr lang="en-IN" baseline="-25000" dirty="0"/>
              <a:t>      .</a:t>
            </a:r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baseline="-25000" dirty="0"/>
              <a:t>                                  </a:t>
            </a:r>
            <a:r>
              <a:rPr lang="en-IN" dirty="0" smtClean="0"/>
              <a:t>  </a:t>
            </a:r>
            <a:r>
              <a:rPr lang="en-IN" sz="2800" baseline="-25000" dirty="0" smtClean="0"/>
              <a:t>growth</a:t>
            </a:r>
            <a:endParaRPr lang="en-IN" sz="2800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dirty="0"/>
              <a:t>                                                   n</a:t>
            </a:r>
            <a:r>
              <a:rPr lang="en-IN" baseline="-25000" dirty="0"/>
              <a:t>0</a:t>
            </a:r>
            <a:r>
              <a:rPr lang="en-IN" dirty="0"/>
              <a:t>              input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5B924-1CE0-4066-B951-3EA0A0B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49" y="2893894"/>
            <a:ext cx="38957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Big oh  or upper bound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function f(n)=O(g(n)) 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b="1" dirty="0"/>
              <a:t>∃</a:t>
            </a:r>
            <a:r>
              <a:rPr lang="en-IN" dirty="0"/>
              <a:t> positive constant c and n</a:t>
            </a:r>
            <a:r>
              <a:rPr lang="en-IN" baseline="-25000" dirty="0"/>
              <a:t>0</a:t>
            </a:r>
            <a:r>
              <a:rPr lang="en-IN" dirty="0"/>
              <a:t> such that f(n)&lt;=cg(n)    for </a:t>
            </a:r>
            <a:r>
              <a:rPr lang="en-IN" b="1" dirty="0"/>
              <a:t>∀  </a:t>
            </a:r>
            <a:r>
              <a:rPr lang="en-IN" dirty="0"/>
              <a:t>n&gt; n</a:t>
            </a:r>
            <a:r>
              <a:rPr lang="en-IN" baseline="-25000" dirty="0"/>
              <a:t>0</a:t>
            </a:r>
            <a:r>
              <a:rPr lang="en-IN" dirty="0"/>
              <a:t>   </a:t>
            </a:r>
            <a:r>
              <a:rPr lang="en-IN" baseline="-25000" dirty="0"/>
              <a:t>      .</a:t>
            </a:r>
          </a:p>
          <a:p>
            <a:pPr marL="0" indent="0">
              <a:buNone/>
            </a:pPr>
            <a:r>
              <a:rPr lang="en-IN" sz="3200" baseline="-25000" dirty="0"/>
              <a:t>    Example-                f(n)=6n+7  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6n+7 &lt;= 6n+7n  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              c=13 g(n)=n    so complexity= O(n)   , </a:t>
            </a:r>
            <a:r>
              <a:rPr lang="en-IN" sz="3200" dirty="0"/>
              <a:t>n</a:t>
            </a:r>
            <a:r>
              <a:rPr lang="en-IN" sz="3200" baseline="-25000" dirty="0"/>
              <a:t>0 =1</a:t>
            </a:r>
          </a:p>
          <a:p>
            <a:r>
              <a:rPr lang="en-IN" baseline="-25000" dirty="0"/>
              <a:t>                                       </a:t>
            </a:r>
          </a:p>
          <a:p>
            <a:r>
              <a:rPr lang="en-IN" baseline="-25000" dirty="0"/>
              <a:t>                                         </a:t>
            </a:r>
            <a:endParaRPr lang="en-IN" sz="2800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dirty="0"/>
              <a:t>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9914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Big oh  or upper bound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function f(n)=O(g(n)) 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b="1" dirty="0"/>
              <a:t>∃</a:t>
            </a:r>
            <a:r>
              <a:rPr lang="en-IN" dirty="0"/>
              <a:t> positive constant c and n</a:t>
            </a:r>
            <a:r>
              <a:rPr lang="en-IN" baseline="-25000" dirty="0"/>
              <a:t>0</a:t>
            </a:r>
            <a:r>
              <a:rPr lang="en-IN" dirty="0"/>
              <a:t> such that f(n)&lt;=cg(n)    for </a:t>
            </a:r>
            <a:r>
              <a:rPr lang="en-IN" b="1" dirty="0"/>
              <a:t>∀  </a:t>
            </a:r>
            <a:r>
              <a:rPr lang="en-IN" dirty="0"/>
              <a:t>n&gt; n</a:t>
            </a:r>
            <a:r>
              <a:rPr lang="en-IN" baseline="-25000" dirty="0"/>
              <a:t>0</a:t>
            </a:r>
            <a:r>
              <a:rPr lang="en-IN" dirty="0"/>
              <a:t>   </a:t>
            </a:r>
            <a:r>
              <a:rPr lang="en-IN" baseline="-25000" dirty="0"/>
              <a:t>      .</a:t>
            </a:r>
          </a:p>
          <a:p>
            <a:pPr marL="0" indent="0">
              <a:buNone/>
            </a:pPr>
            <a:r>
              <a:rPr lang="en-IN" sz="3200" baseline="-25000" dirty="0"/>
              <a:t>    Example-                f(n)=6n+7  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6n+7 &lt;= 6n</a:t>
            </a:r>
            <a:r>
              <a:rPr lang="en-IN" sz="3200" baseline="30000" dirty="0"/>
              <a:t>2</a:t>
            </a:r>
            <a:r>
              <a:rPr lang="en-IN" sz="3200" baseline="-25000" dirty="0"/>
              <a:t>+7n</a:t>
            </a:r>
            <a:r>
              <a:rPr lang="en-IN" sz="3200" baseline="30000" dirty="0"/>
              <a:t>2</a:t>
            </a:r>
            <a:r>
              <a:rPr lang="en-IN" sz="3200" baseline="-25000" dirty="0"/>
              <a:t>  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              c=13 g(n)=n</a:t>
            </a:r>
            <a:r>
              <a:rPr lang="en-IN" sz="3200" baseline="30000" dirty="0"/>
              <a:t>2</a:t>
            </a:r>
            <a:r>
              <a:rPr lang="en-IN" sz="3200" baseline="-25000" dirty="0"/>
              <a:t>    so complexity= O(n</a:t>
            </a:r>
            <a:r>
              <a:rPr lang="en-IN" sz="3200" baseline="30000" dirty="0"/>
              <a:t>2</a:t>
            </a:r>
            <a:r>
              <a:rPr lang="en-IN" sz="3200" baseline="-25000" dirty="0"/>
              <a:t>)   , </a:t>
            </a:r>
            <a:r>
              <a:rPr lang="en-IN" sz="3200" dirty="0"/>
              <a:t>n</a:t>
            </a:r>
            <a:r>
              <a:rPr lang="en-IN" sz="3200" baseline="-25000" dirty="0"/>
              <a:t>0 =1</a:t>
            </a:r>
          </a:p>
          <a:p>
            <a:pPr marL="0" indent="0">
              <a:buNone/>
            </a:pPr>
            <a:r>
              <a:rPr lang="en-IN" baseline="-25000" dirty="0"/>
              <a:t>                                       </a:t>
            </a:r>
          </a:p>
          <a:p>
            <a:pPr marL="0" indent="0">
              <a:buNone/>
            </a:pPr>
            <a:r>
              <a:rPr lang="en-IN" baseline="-25000" dirty="0"/>
              <a:t>                                         </a:t>
            </a:r>
            <a:endParaRPr lang="en-IN" sz="2800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1171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Big oh  or upper bound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/>
              <a:t>The function f(n)=O(g(n))  </a:t>
            </a:r>
            <a:r>
              <a:rPr lang="en-IN" sz="2400" dirty="0" err="1"/>
              <a:t>iff</a:t>
            </a:r>
            <a:r>
              <a:rPr lang="en-IN" sz="2400" dirty="0"/>
              <a:t> </a:t>
            </a:r>
            <a:r>
              <a:rPr lang="en-IN" sz="2400" b="1" dirty="0"/>
              <a:t>∃</a:t>
            </a:r>
            <a:r>
              <a:rPr lang="en-IN" sz="2400" dirty="0"/>
              <a:t> positive constant c and n</a:t>
            </a:r>
            <a:r>
              <a:rPr lang="en-IN" sz="2400" baseline="-25000" dirty="0"/>
              <a:t>0</a:t>
            </a:r>
            <a:r>
              <a:rPr lang="en-IN" sz="2400" dirty="0"/>
              <a:t> such that f(n)&lt;=cg(n)    for </a:t>
            </a:r>
            <a:r>
              <a:rPr lang="en-IN" sz="2400" b="1" dirty="0"/>
              <a:t>∀  </a:t>
            </a:r>
            <a:r>
              <a:rPr lang="en-IN" sz="2400" dirty="0"/>
              <a:t>n&gt; n</a:t>
            </a:r>
            <a:r>
              <a:rPr lang="en-IN" sz="2400" baseline="-25000" dirty="0"/>
              <a:t>0</a:t>
            </a:r>
            <a:r>
              <a:rPr lang="en-IN" sz="2400" dirty="0"/>
              <a:t>   </a:t>
            </a:r>
            <a:r>
              <a:rPr lang="en-IN" baseline="-25000" dirty="0"/>
              <a:t>      .</a:t>
            </a:r>
          </a:p>
          <a:p>
            <a:pPr marL="0" indent="0">
              <a:buNone/>
            </a:pPr>
            <a:r>
              <a:rPr lang="en-IN" sz="3200" baseline="-25000" dirty="0"/>
              <a:t>    Example-                f(n)=6n+7  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    so complexity= O(n</a:t>
            </a:r>
            <a:r>
              <a:rPr lang="en-IN" sz="3200" baseline="30000" dirty="0"/>
              <a:t>2</a:t>
            </a:r>
            <a:r>
              <a:rPr lang="en-IN" sz="3200" baseline="-25000" dirty="0"/>
              <a:t>)  or  O(n)  , </a:t>
            </a:r>
            <a:r>
              <a:rPr lang="en-IN" sz="3200" dirty="0"/>
              <a:t>n</a:t>
            </a:r>
            <a:r>
              <a:rPr lang="en-IN" sz="3200" baseline="-25000" dirty="0"/>
              <a:t>0 =1</a:t>
            </a:r>
          </a:p>
          <a:p>
            <a:pPr marL="0" indent="0">
              <a:buNone/>
            </a:pPr>
            <a:endParaRPr lang="en-IN" sz="3200" baseline="-25000" dirty="0"/>
          </a:p>
          <a:p>
            <a:pPr marL="0" indent="0">
              <a:buNone/>
            </a:pPr>
            <a:r>
              <a:rPr lang="en-IN" sz="3200" baseline="-25000" dirty="0"/>
              <a:t>                     </a:t>
            </a:r>
            <a:r>
              <a:rPr lang="en-IN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&lt; </a:t>
            </a:r>
            <a:r>
              <a:rPr lang="en-IN" sz="32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√n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 n  &lt; </a:t>
            </a:r>
            <a:r>
              <a:rPr lang="en-IN" sz="32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sz="3200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sz="3200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………………..&lt;2</a:t>
            </a:r>
            <a:r>
              <a:rPr lang="en-IN" sz="3200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&lt;3</a:t>
            </a:r>
            <a:r>
              <a:rPr lang="en-IN" sz="3200" baseline="30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IN" sz="32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baseline="300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IN" sz="3200" baseline="-25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baseline="-25000" dirty="0"/>
              <a:t>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baseline="-25000" dirty="0"/>
              <a:t>                                         </a:t>
            </a:r>
            <a:endParaRPr lang="en-IN" sz="2800" baseline="-25000" dirty="0"/>
          </a:p>
          <a:p>
            <a:r>
              <a:rPr lang="en-IN" sz="3300" baseline="-25000" dirty="0"/>
              <a:t>N.B- choose Closest  one</a:t>
            </a:r>
            <a:r>
              <a:rPr lang="en-IN" baseline="-25000" dirty="0"/>
              <a:t> </a:t>
            </a:r>
          </a:p>
          <a:p>
            <a:endParaRPr lang="en-IN" baseline="-25000" dirty="0"/>
          </a:p>
          <a:p>
            <a:endParaRPr lang="en-IN" baseline="-25000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1313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Big omega or lower bound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function f(n)= (g(n)) 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b="1" dirty="0"/>
              <a:t>∃</a:t>
            </a:r>
            <a:r>
              <a:rPr lang="en-IN" dirty="0"/>
              <a:t> positive constant c and n</a:t>
            </a:r>
            <a:r>
              <a:rPr lang="en-IN" baseline="-25000" dirty="0"/>
              <a:t>0</a:t>
            </a:r>
            <a:r>
              <a:rPr lang="en-IN" dirty="0"/>
              <a:t> such that f(n)&gt;=cg(n)    for </a:t>
            </a:r>
            <a:r>
              <a:rPr lang="en-IN" b="1" dirty="0"/>
              <a:t>∀  </a:t>
            </a:r>
            <a:r>
              <a:rPr lang="en-IN" dirty="0"/>
              <a:t>n&gt;n</a:t>
            </a:r>
            <a:r>
              <a:rPr lang="en-IN" baseline="-25000" dirty="0"/>
              <a:t>0.</a:t>
            </a:r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dirty="0"/>
              <a:t>                                                    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408A3-E385-415B-AA84-2A5398AD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6" y="3081978"/>
            <a:ext cx="3857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omega or lower bound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function f(n)= </a:t>
            </a:r>
            <a:r>
              <a:rPr lang="el-GR" baseline="-25000" dirty="0"/>
              <a:t>Ω</a:t>
            </a:r>
            <a:r>
              <a:rPr lang="en-IN" dirty="0"/>
              <a:t>(g(n)) 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b="1" dirty="0"/>
              <a:t>∃</a:t>
            </a:r>
            <a:r>
              <a:rPr lang="en-IN" dirty="0"/>
              <a:t> positive constant c and n</a:t>
            </a:r>
            <a:r>
              <a:rPr lang="en-IN" baseline="-25000" dirty="0"/>
              <a:t>0</a:t>
            </a:r>
            <a:r>
              <a:rPr lang="en-IN" dirty="0"/>
              <a:t> such that f(n)&gt;=cg(n)    for </a:t>
            </a:r>
            <a:r>
              <a:rPr lang="en-IN" b="1" dirty="0"/>
              <a:t>∀  </a:t>
            </a:r>
            <a:r>
              <a:rPr lang="en-IN" dirty="0"/>
              <a:t>n&gt;n</a:t>
            </a:r>
            <a:r>
              <a:rPr lang="en-IN" baseline="-25000" dirty="0"/>
              <a:t>0</a:t>
            </a:r>
            <a:r>
              <a:rPr lang="en-IN" dirty="0"/>
              <a:t>   </a:t>
            </a:r>
            <a:r>
              <a:rPr lang="en-IN" baseline="-25000" dirty="0"/>
              <a:t>      .</a:t>
            </a:r>
          </a:p>
          <a:p>
            <a:pPr marL="0" indent="0">
              <a:buNone/>
            </a:pPr>
            <a:r>
              <a:rPr lang="en-IN" sz="3200" baseline="-25000" dirty="0"/>
              <a:t>    Example-                f(n)=6n+7  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6n+7 &gt;= n , n0=0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              c=1 g(n)=n    so complexity= </a:t>
            </a:r>
            <a:r>
              <a:rPr lang="el-GR" sz="3200" baseline="-25000" dirty="0"/>
              <a:t>Ω</a:t>
            </a:r>
            <a:r>
              <a:rPr lang="en-IN" sz="3200" baseline="-25000" dirty="0"/>
              <a:t>(n)   , </a:t>
            </a:r>
            <a:r>
              <a:rPr lang="en-IN" sz="3200" dirty="0"/>
              <a:t>n</a:t>
            </a:r>
            <a:r>
              <a:rPr lang="en-IN" sz="3200" baseline="-25000" dirty="0"/>
              <a:t>0 =0</a:t>
            </a:r>
            <a:r>
              <a:rPr lang="en-IN" baseline="-25000" dirty="0"/>
              <a:t>                                     </a:t>
            </a:r>
          </a:p>
          <a:p>
            <a:pPr marL="0" indent="0">
              <a:buNone/>
            </a:pPr>
            <a:r>
              <a:rPr lang="en-IN" baseline="-25000" dirty="0"/>
              <a:t>                                         </a:t>
            </a:r>
            <a:endParaRPr lang="en-IN" sz="2800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8588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omega or lower bound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function f(n)= </a:t>
            </a:r>
            <a:r>
              <a:rPr lang="el-GR" sz="1800" baseline="-25000" dirty="0"/>
              <a:t>Ω</a:t>
            </a:r>
            <a:r>
              <a:rPr lang="en-IN" dirty="0"/>
              <a:t>(g(n)) 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b="1" dirty="0"/>
              <a:t>∃</a:t>
            </a:r>
            <a:r>
              <a:rPr lang="en-IN" dirty="0"/>
              <a:t> positive constant c and n</a:t>
            </a:r>
            <a:r>
              <a:rPr lang="en-IN" baseline="-25000" dirty="0"/>
              <a:t>0</a:t>
            </a:r>
            <a:r>
              <a:rPr lang="en-IN" dirty="0"/>
              <a:t> such that f(n)&gt;=cg(n)    for </a:t>
            </a:r>
            <a:r>
              <a:rPr lang="en-IN" b="1" dirty="0"/>
              <a:t>∀  </a:t>
            </a:r>
            <a:r>
              <a:rPr lang="en-IN" dirty="0"/>
              <a:t>n&gt;n</a:t>
            </a:r>
            <a:r>
              <a:rPr lang="en-IN" baseline="-25000" dirty="0"/>
              <a:t>0</a:t>
            </a:r>
            <a:r>
              <a:rPr lang="en-IN" dirty="0"/>
              <a:t>   </a:t>
            </a:r>
            <a:r>
              <a:rPr lang="en-IN" baseline="-25000" dirty="0"/>
              <a:t>      .</a:t>
            </a:r>
          </a:p>
          <a:p>
            <a:pPr marL="0" indent="0">
              <a:buNone/>
            </a:pPr>
            <a:r>
              <a:rPr lang="en-IN" sz="3200" baseline="-25000" dirty="0"/>
              <a:t>    Example-                f(n)=6n+7  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6n+7 &gt;= </a:t>
            </a:r>
            <a:r>
              <a:rPr lang="en-IN" sz="3200" baseline="-25000" dirty="0" err="1"/>
              <a:t>logn</a:t>
            </a:r>
            <a:r>
              <a:rPr lang="en-IN" sz="3200" baseline="-25000" dirty="0"/>
              <a:t>  </a:t>
            </a:r>
          </a:p>
          <a:p>
            <a:pPr marL="0" indent="0">
              <a:buNone/>
            </a:pPr>
            <a:r>
              <a:rPr lang="en-IN" sz="3200" baseline="-25000" dirty="0"/>
              <a:t>                                              c=1 g(n)=</a:t>
            </a:r>
            <a:r>
              <a:rPr lang="en-IN" sz="3200" baseline="-25000" dirty="0" err="1"/>
              <a:t>logn</a:t>
            </a:r>
            <a:r>
              <a:rPr lang="en-IN" sz="3200" baseline="-25000" dirty="0"/>
              <a:t>    so complexity= </a:t>
            </a:r>
            <a:r>
              <a:rPr lang="el-GR" sz="3200" baseline="-25000" dirty="0"/>
              <a:t>Ω</a:t>
            </a:r>
            <a:r>
              <a:rPr lang="en-IN" sz="3200" baseline="-25000" dirty="0"/>
              <a:t>(</a:t>
            </a:r>
            <a:r>
              <a:rPr lang="en-IN" sz="3200" baseline="-25000" dirty="0" err="1"/>
              <a:t>logn</a:t>
            </a:r>
            <a:r>
              <a:rPr lang="en-IN" sz="3200" baseline="-25000" dirty="0"/>
              <a:t>)   , </a:t>
            </a:r>
            <a:r>
              <a:rPr lang="en-IN" sz="3200" dirty="0"/>
              <a:t>n</a:t>
            </a:r>
            <a:r>
              <a:rPr lang="en-IN" sz="3200" baseline="-25000" dirty="0"/>
              <a:t>0 =1</a:t>
            </a:r>
          </a:p>
          <a:p>
            <a:pPr marL="0" indent="0">
              <a:buNone/>
            </a:pPr>
            <a:r>
              <a:rPr lang="en-IN" baseline="-25000" dirty="0"/>
              <a:t>                                       </a:t>
            </a:r>
          </a:p>
          <a:p>
            <a:pPr marL="0" indent="0">
              <a:buNone/>
            </a:pPr>
            <a:r>
              <a:rPr lang="en-IN" baseline="-25000" dirty="0"/>
              <a:t>                                         </a:t>
            </a:r>
            <a:endParaRPr lang="en-IN" sz="2800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08278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4724</TotalTime>
  <Words>615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Times New Roman</vt:lpstr>
      <vt:lpstr>Wingdings 2</vt:lpstr>
      <vt:lpstr>Dividend</vt:lpstr>
      <vt:lpstr>DESIGN &amp; ANALYSIS OF ALGORITHM</vt:lpstr>
      <vt:lpstr>               Asymptotic notation                                                              Analysis of algorithm</vt:lpstr>
      <vt:lpstr> Big oh  or upper bound</vt:lpstr>
      <vt:lpstr> Big oh  or upper bound  </vt:lpstr>
      <vt:lpstr> Big oh  or upper bound  </vt:lpstr>
      <vt:lpstr> Big oh  or upper bound  </vt:lpstr>
      <vt:lpstr> Big omega or lower bound  </vt:lpstr>
      <vt:lpstr>Big omega or lower bound </vt:lpstr>
      <vt:lpstr>Big omega or lower bound </vt:lpstr>
      <vt:lpstr>Big omega or lower bound </vt:lpstr>
      <vt:lpstr> Big theta  or tight bound  </vt:lpstr>
      <vt:lpstr> Big theta  or tight bound  </vt:lpstr>
      <vt:lpstr> Big theta  or tight bound  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UEM</cp:lastModifiedBy>
  <cp:revision>176</cp:revision>
  <dcterms:created xsi:type="dcterms:W3CDTF">2020-06-21T01:35:24Z</dcterms:created>
  <dcterms:modified xsi:type="dcterms:W3CDTF">2022-02-24T08:53:34Z</dcterms:modified>
</cp:coreProperties>
</file>