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4" r:id="rId4"/>
    <p:sldId id="319" r:id="rId5"/>
    <p:sldId id="316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If f(n) is O(g(n)) Then </a:t>
            </a:r>
            <a:r>
              <a:rPr lang="en-IN" sz="3600" dirty="0" err="1"/>
              <a:t>af</a:t>
            </a:r>
            <a:r>
              <a:rPr lang="en-IN" sz="3600" dirty="0"/>
              <a:t>(n)=O(g(n)) </a:t>
            </a:r>
          </a:p>
          <a:p>
            <a:pPr marL="0" indent="0">
              <a:buNone/>
            </a:pPr>
            <a:r>
              <a:rPr lang="en-IN" sz="3600" dirty="0"/>
              <a:t>     f(n) =n     f(n)=O(n)</a:t>
            </a:r>
          </a:p>
          <a:p>
            <a:pPr marL="0" indent="0">
              <a:buNone/>
            </a:pPr>
            <a:r>
              <a:rPr lang="en-IN" sz="3600" dirty="0"/>
              <a:t>    15f(n)          f(n)=?</a:t>
            </a:r>
          </a:p>
        </p:txBody>
      </p:sp>
    </p:spTree>
    <p:extLst>
      <p:ext uri="{BB962C8B-B14F-4D97-AF65-F5344CB8AC3E}">
        <p14:creationId xmlns:p14="http://schemas.microsoft.com/office/powerpoint/2010/main" val="96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Reflexive -</a:t>
            </a:r>
          </a:p>
          <a:p>
            <a:pPr marL="0" indent="0">
              <a:buNone/>
            </a:pPr>
            <a:r>
              <a:rPr lang="en-IN" sz="3600" dirty="0"/>
              <a:t>    If f(n) is given    Then f(n)=</a:t>
            </a:r>
            <a:r>
              <a:rPr lang="en-IN" sz="3600" dirty="0" smtClean="0"/>
              <a:t>O(f(n</a:t>
            </a:r>
            <a:r>
              <a:rPr lang="en-IN" sz="3600" dirty="0"/>
              <a:t>))</a:t>
            </a:r>
          </a:p>
          <a:p>
            <a:pPr marL="0" indent="0">
              <a:buNone/>
            </a:pPr>
            <a:r>
              <a:rPr lang="en-IN" sz="3600" dirty="0"/>
              <a:t>    Example- f(n</a:t>
            </a:r>
            <a:r>
              <a:rPr lang="en-IN" sz="3600" dirty="0" smtClean="0"/>
              <a:t>)=n      </a:t>
            </a:r>
            <a:r>
              <a:rPr lang="en-IN" sz="3600" dirty="0"/>
              <a:t>f(n)=O(n)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9891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Transitive- </a:t>
            </a:r>
          </a:p>
          <a:p>
            <a:pPr marL="0" indent="0">
              <a:buNone/>
            </a:pPr>
            <a:r>
              <a:rPr lang="en-IN" sz="3600" dirty="0"/>
              <a:t>    If f(n) is O(g(n)) and g(n)=O(h(n))    Then f(n)=O(h(n))</a:t>
            </a:r>
          </a:p>
          <a:p>
            <a:pPr marL="0" indent="0">
              <a:buNone/>
            </a:pPr>
            <a:r>
              <a:rPr lang="en-IN" sz="3600" dirty="0"/>
              <a:t>    Example- f(n)=5n          g(n)=n^2               h(n)=n^3</a:t>
            </a:r>
          </a:p>
          <a:p>
            <a:r>
              <a:rPr lang="en-IN" sz="3600" dirty="0"/>
              <a:t>                             O(n^3)</a:t>
            </a:r>
          </a:p>
        </p:txBody>
      </p:sp>
    </p:spTree>
    <p:extLst>
      <p:ext uri="{BB962C8B-B14F-4D97-AF65-F5344CB8AC3E}">
        <p14:creationId xmlns:p14="http://schemas.microsoft.com/office/powerpoint/2010/main" val="345569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Symmetric- (only true for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 </a:t>
            </a:r>
            <a:r>
              <a:rPr lang="en-IN" sz="3600" dirty="0"/>
              <a:t>notation)</a:t>
            </a:r>
          </a:p>
          <a:p>
            <a:pPr marL="0" indent="0">
              <a:buNone/>
            </a:pPr>
            <a:r>
              <a:rPr lang="en-IN" sz="3600" dirty="0"/>
              <a:t>    If f(n) is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</a:t>
            </a:r>
            <a:r>
              <a:rPr lang="en-IN" sz="3600" dirty="0"/>
              <a:t>(g(n)) then g(n)=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Ɵ</a:t>
            </a:r>
            <a:r>
              <a:rPr lang="en-IN" sz="3600" dirty="0"/>
              <a:t>(f(n)).</a:t>
            </a:r>
          </a:p>
          <a:p>
            <a:pPr marL="0" indent="0">
              <a:buNone/>
            </a:pPr>
            <a:r>
              <a:rPr lang="en-IN" sz="3600" dirty="0"/>
              <a:t>    Example- f(n</a:t>
            </a:r>
            <a:r>
              <a:rPr lang="en-IN" sz="3600"/>
              <a:t>)=</a:t>
            </a:r>
            <a:r>
              <a:rPr lang="en-IN" sz="3600" smtClean="0"/>
              <a:t>5n^2          </a:t>
            </a:r>
            <a:r>
              <a:rPr lang="en-IN" sz="3600" dirty="0"/>
              <a:t>g(n)=</a:t>
            </a:r>
            <a:r>
              <a:rPr lang="en-IN" sz="3600"/>
              <a:t>n^2              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4142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Transpose Symmetric- (only true for O &amp; </a:t>
            </a:r>
            <a:r>
              <a:rPr lang="el-GR" sz="3600" dirty="0"/>
              <a:t>Ω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/>
              <a:t>notation)</a:t>
            </a:r>
          </a:p>
          <a:p>
            <a:pPr marL="0" indent="0">
              <a:buNone/>
            </a:pPr>
            <a:r>
              <a:rPr lang="en-IN" sz="3600" dirty="0"/>
              <a:t>    If f(n) is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then g(n)=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3600" dirty="0"/>
              <a:t>Ω</a:t>
            </a:r>
            <a:r>
              <a:rPr lang="en-IN" sz="3600" dirty="0"/>
              <a:t>(f(n)).</a:t>
            </a:r>
          </a:p>
          <a:p>
            <a:pPr marL="0" indent="0">
              <a:buNone/>
            </a:pPr>
            <a:r>
              <a:rPr lang="en-IN" sz="3600" dirty="0"/>
              <a:t>    Example- f(n)=5n          g(n)=n^2        Then</a:t>
            </a:r>
          </a:p>
          <a:p>
            <a:pPr marL="0" indent="0">
              <a:buNone/>
            </a:pPr>
            <a:r>
              <a:rPr lang="en-IN" sz="3600" dirty="0"/>
              <a:t>                    n=O(n^2) and n^2=</a:t>
            </a:r>
            <a:r>
              <a:rPr lang="el-GR" sz="3600" dirty="0"/>
              <a:t> Ω</a:t>
            </a:r>
            <a:r>
              <a:rPr lang="en-IN" sz="3600" dirty="0"/>
              <a:t>(n)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8912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and d(n)=O(e(n)) then </a:t>
            </a:r>
          </a:p>
          <a:p>
            <a:pPr marL="0" indent="0">
              <a:buNone/>
            </a:pPr>
            <a:r>
              <a:rPr lang="en-IN" sz="3600" dirty="0"/>
              <a:t>        f(n)+d(n)=O(max(g(n),d(n))</a:t>
            </a:r>
          </a:p>
          <a:p>
            <a:pPr marL="0" indent="0">
              <a:buNone/>
            </a:pPr>
            <a:r>
              <a:rPr lang="en-IN" sz="3600" dirty="0"/>
              <a:t>    Example- f(n)=5n          d(n)=n^2        Then</a:t>
            </a:r>
          </a:p>
          <a:p>
            <a:pPr marL="0" indent="0">
              <a:buNone/>
            </a:pPr>
            <a:r>
              <a:rPr lang="en-IN" sz="3600" dirty="0"/>
              <a:t>                    f(n)+d(n)=O(n) +O(n^2)=</a:t>
            </a:r>
            <a:r>
              <a:rPr lang="el-GR" sz="3600" dirty="0"/>
              <a:t> </a:t>
            </a:r>
            <a:r>
              <a:rPr lang="en-IN" sz="3600" dirty="0"/>
              <a:t>O(n^2)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0966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and d(n)=O(e(n)) then </a:t>
            </a:r>
          </a:p>
          <a:p>
            <a:pPr marL="0" indent="0">
              <a:buNone/>
            </a:pPr>
            <a:r>
              <a:rPr lang="en-IN" sz="3600" dirty="0"/>
              <a:t>        f(n)*d(n)=O(g(n)*d(n))</a:t>
            </a:r>
          </a:p>
          <a:p>
            <a:pPr marL="0" indent="0">
              <a:buNone/>
            </a:pPr>
            <a:r>
              <a:rPr lang="en-IN" sz="3600" dirty="0"/>
              <a:t>    Example- f(n)=5n          d(n)=n^2        Then</a:t>
            </a:r>
          </a:p>
          <a:p>
            <a:pPr marL="0" indent="0">
              <a:buNone/>
            </a:pPr>
            <a:r>
              <a:rPr lang="en-IN" sz="3600" dirty="0"/>
              <a:t>                    f(n)*d(n)=O(n^3)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4599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043-5BDE-4BD1-99E8-28112AD1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C7F4-AF61-420C-B4F9-15D69BB1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 RECURRENCE RELATION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77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262-C3D8-4260-9AAE-EB4220F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&amp; analysis of ALGORITHM</a:t>
            </a:r>
            <a:br>
              <a:rPr lang="en-IN" dirty="0"/>
            </a:br>
            <a:r>
              <a:rPr lang="en-IN" dirty="0"/>
              <a:t>Schedule ----topic wise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E8EF11-F76D-4CA7-BB7F-06B79CC8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67364"/>
              </p:ext>
            </p:extLst>
          </p:nvPr>
        </p:nvGraphicFramePr>
        <p:xfrm>
          <a:off x="581192" y="1934817"/>
          <a:ext cx="11029615" cy="463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982">
                  <a:extLst>
                    <a:ext uri="{9D8B030D-6E8A-4147-A177-3AD203B41FA5}">
                      <a16:colId xmlns:a16="http://schemas.microsoft.com/office/drawing/2014/main" val="2031750860"/>
                    </a:ext>
                  </a:extLst>
                </a:gridCol>
                <a:gridCol w="3109854">
                  <a:extLst>
                    <a:ext uri="{9D8B030D-6E8A-4147-A177-3AD203B41FA5}">
                      <a16:colId xmlns:a16="http://schemas.microsoft.com/office/drawing/2014/main" val="2047018891"/>
                    </a:ext>
                  </a:extLst>
                </a:gridCol>
                <a:gridCol w="6136779">
                  <a:extLst>
                    <a:ext uri="{9D8B030D-6E8A-4147-A177-3AD203B41FA5}">
                      <a16:colId xmlns:a16="http://schemas.microsoft.com/office/drawing/2014/main" val="2641373936"/>
                    </a:ext>
                  </a:extLst>
                </a:gridCol>
              </a:tblGrid>
              <a:tr h="2134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Topic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Topic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01702268"/>
                  </a:ext>
                </a:extLst>
              </a:tr>
              <a:tr h="46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cap="all" baseline="0" dirty="0">
                          <a:effectLst/>
                        </a:rPr>
                        <a:t>Design of algorithm , Analysis of algorithm,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 Algorithm properties</a:t>
                      </a:r>
                      <a:endParaRPr lang="en-IN" sz="16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400370865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ALGORITHM ANALYSIS</a:t>
                      </a: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TO COUNT EXECUTION TIME OF ALGORITHM,INPUT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2941341317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ASYMPTOTIC NOTATION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CASE,AVERAGE CASE, WORST CASE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15080954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SOLVING RECURRENCE RELATION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4535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SUBSTITUTION METHOD, MASTER THEOREM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43670595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DESIGN 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DIVIDE &amp; CONQUER, GREEDY,DYNAMIC PROGRAMMING, BACKTRACKING,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21069007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DISJOINT SET MANIPULATION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 FIND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86562550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FLOW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FORD FULKERSON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60569443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 COMPLETENESS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NP,NP HARD………ALGORITHM</a:t>
                      </a: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484234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APPROXIMATION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ANALYSIS OF NP COMPETE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13010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notation               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2000" dirty="0"/>
              <a:t>Asymptotic analysis refers to computing the running time of any operation in mathematical units of computation.                    Example:  T</a:t>
            </a:r>
            <a:r>
              <a:rPr lang="en-IN" sz="2000" baseline="-25000" dirty="0"/>
              <a:t>A</a:t>
            </a:r>
            <a:r>
              <a:rPr lang="en-IN" sz="2000" dirty="0"/>
              <a:t>(N)=O(</a:t>
            </a:r>
            <a:r>
              <a:rPr lang="en-IN" sz="2000" dirty="0" err="1"/>
              <a:t>logn</a:t>
            </a:r>
            <a:r>
              <a:rPr lang="en-IN" sz="2000" dirty="0"/>
              <a:t>)/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oh or upper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theta or tight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omega or lower bound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136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f(n)=O(g(n))    </a:t>
            </a:r>
            <a:r>
              <a:rPr lang="en-IN" baseline="-25000" dirty="0"/>
              <a:t>      .                                                 </a:t>
            </a:r>
            <a:r>
              <a:rPr lang="en-IN" dirty="0"/>
              <a:t>f(n)=</a:t>
            </a:r>
            <a:r>
              <a:rPr lang="el-GR" baseline="-25000" dirty="0"/>
              <a:t> </a:t>
            </a:r>
            <a:r>
              <a:rPr lang="el-GR" dirty="0"/>
              <a:t>Ω</a:t>
            </a:r>
            <a:r>
              <a:rPr lang="en-IN" dirty="0"/>
              <a:t>(g(n))                                            f(n)=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Ɵ</a:t>
            </a:r>
            <a:r>
              <a:rPr lang="en-IN" dirty="0"/>
              <a:t>(g(n)) </a:t>
            </a:r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baseline="-25000" dirty="0"/>
              <a:t>                                        </a:t>
            </a:r>
            <a:endParaRPr lang="en-IN" sz="2800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dirty="0"/>
              <a:t>              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5B924-1CE0-4066-B951-3EA0A0B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4" y="3081977"/>
            <a:ext cx="3179826" cy="2603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023A3-8E3F-46FC-8888-2FD71D7D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04" y="2888974"/>
            <a:ext cx="3179826" cy="279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03673-17F4-446A-9AC4-D117BCBFE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994" y="2615854"/>
            <a:ext cx="3771900" cy="30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calculation using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Find the all possible complexities of f(n)=4n</a:t>
            </a:r>
            <a:r>
              <a:rPr lang="en-IN" sz="3600" baseline="30000" dirty="0"/>
              <a:t>3</a:t>
            </a:r>
            <a:r>
              <a:rPr lang="en-IN" sz="3600" dirty="0"/>
              <a:t>+3n+5 </a:t>
            </a:r>
          </a:p>
          <a:p>
            <a:r>
              <a:rPr lang="en-IN" sz="3600" dirty="0"/>
              <a:t>             &lt;=f(n)  ,n</a:t>
            </a:r>
            <a:r>
              <a:rPr lang="en-IN" sz="3600" baseline="-25000" dirty="0"/>
              <a:t>0</a:t>
            </a:r>
            <a:r>
              <a:rPr lang="en-IN" sz="3600" dirty="0"/>
              <a:t>=                        f(n)&lt;=   , n</a:t>
            </a:r>
            <a:r>
              <a:rPr lang="en-IN" sz="3600" baseline="-25000" dirty="0"/>
              <a:t>0</a:t>
            </a:r>
            <a:r>
              <a:rPr lang="en-IN" sz="3600" dirty="0"/>
              <a:t>=</a:t>
            </a:r>
          </a:p>
          <a:p>
            <a:r>
              <a:rPr lang="en-IN" sz="3600" dirty="0"/>
              <a:t>                                    &lt;=f(n)&lt;=      , n</a:t>
            </a:r>
            <a:r>
              <a:rPr lang="en-IN" sz="3600" baseline="-25000" dirty="0"/>
              <a:t>0</a:t>
            </a:r>
            <a:r>
              <a:rPr lang="en-IN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6219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calculation using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Find the all possible complexities of f(n)=4n</a:t>
            </a:r>
            <a:r>
              <a:rPr lang="en-IN" sz="3600" baseline="30000" dirty="0"/>
              <a:t>3</a:t>
            </a:r>
            <a:r>
              <a:rPr lang="en-IN" sz="3600" dirty="0"/>
              <a:t>logn+2n+5 </a:t>
            </a:r>
          </a:p>
          <a:p>
            <a:r>
              <a:rPr lang="en-IN" sz="3600" dirty="0"/>
              <a:t>             ?&lt;=f(n)  ,n</a:t>
            </a:r>
            <a:r>
              <a:rPr lang="en-IN" sz="3600" baseline="-25000" dirty="0"/>
              <a:t>0</a:t>
            </a:r>
            <a:r>
              <a:rPr lang="en-IN" sz="3600" dirty="0"/>
              <a:t>=  ?                      f(n)&lt;= ?  , n</a:t>
            </a:r>
            <a:r>
              <a:rPr lang="en-IN" sz="3600" baseline="-25000" dirty="0"/>
              <a:t>0</a:t>
            </a:r>
            <a:r>
              <a:rPr lang="en-IN" sz="3600" dirty="0"/>
              <a:t>=?</a:t>
            </a:r>
          </a:p>
          <a:p>
            <a:r>
              <a:rPr lang="en-IN" sz="3600" dirty="0"/>
              <a:t>                                ?    &lt;=f(n)&lt;=   ?   , n</a:t>
            </a:r>
            <a:r>
              <a:rPr lang="en-IN" sz="3600" baseline="-25000" dirty="0"/>
              <a:t>0</a:t>
            </a:r>
            <a:r>
              <a:rPr lang="en-IN" sz="3600" dirty="0"/>
              <a:t>= ?</a:t>
            </a:r>
          </a:p>
        </p:txBody>
      </p:sp>
    </p:spTree>
    <p:extLst>
      <p:ext uri="{BB962C8B-B14F-4D97-AF65-F5344CB8AC3E}">
        <p14:creationId xmlns:p14="http://schemas.microsoft.com/office/powerpoint/2010/main" val="360786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calculation using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/>
              <a:t>Find the all possible complexities of f(n)=4n</a:t>
            </a:r>
            <a:r>
              <a:rPr lang="en-IN" sz="3600" baseline="30000" dirty="0"/>
              <a:t>3</a:t>
            </a:r>
            <a:r>
              <a:rPr lang="en-IN" sz="3600" dirty="0"/>
              <a:t>logn+2n+5 </a:t>
            </a:r>
          </a:p>
          <a:p>
            <a:r>
              <a:rPr lang="en-IN" sz="3600" dirty="0"/>
              <a:t>  n</a:t>
            </a:r>
            <a:r>
              <a:rPr lang="en-IN" sz="3600" baseline="30000" dirty="0"/>
              <a:t>3</a:t>
            </a:r>
            <a:r>
              <a:rPr lang="en-IN" sz="3600" dirty="0"/>
              <a:t>logn  &lt;=f(n)  ,n</a:t>
            </a:r>
            <a:r>
              <a:rPr lang="en-IN" sz="3600" baseline="-25000" dirty="0"/>
              <a:t>0</a:t>
            </a:r>
            <a:r>
              <a:rPr lang="en-IN" sz="3600" dirty="0"/>
              <a:t>=  1     ||      f(n)&lt;= 11n</a:t>
            </a:r>
            <a:r>
              <a:rPr lang="en-IN" sz="3600" baseline="30000" dirty="0"/>
              <a:t>3</a:t>
            </a:r>
            <a:r>
              <a:rPr lang="en-IN" sz="3600" dirty="0"/>
              <a:t>logn  , n</a:t>
            </a:r>
            <a:r>
              <a:rPr lang="en-IN" sz="3600" baseline="-25000" dirty="0"/>
              <a:t>0</a:t>
            </a:r>
            <a:r>
              <a:rPr lang="en-IN" sz="3600" dirty="0"/>
              <a:t>=1</a:t>
            </a:r>
          </a:p>
          <a:p>
            <a:r>
              <a:rPr lang="en-IN" sz="3600" dirty="0"/>
              <a:t>                  n</a:t>
            </a:r>
            <a:r>
              <a:rPr lang="en-IN" sz="3600" baseline="30000" dirty="0"/>
              <a:t>3</a:t>
            </a:r>
            <a:r>
              <a:rPr lang="en-IN" sz="3600" dirty="0"/>
              <a:t>logn    &lt;=f(n)&lt;= 11n</a:t>
            </a:r>
            <a:r>
              <a:rPr lang="en-IN" sz="3600" baseline="30000" dirty="0"/>
              <a:t>3</a:t>
            </a:r>
            <a:r>
              <a:rPr lang="en-IN" sz="3600" dirty="0"/>
              <a:t>logn   , n</a:t>
            </a:r>
            <a:r>
              <a:rPr lang="en-IN" sz="3600" baseline="-25000" dirty="0"/>
              <a:t>0</a:t>
            </a:r>
            <a:r>
              <a:rPr lang="en-IN" sz="3600" dirty="0"/>
              <a:t>= 1</a:t>
            </a:r>
          </a:p>
          <a:p>
            <a:r>
              <a:rPr lang="el-GR" sz="3600" dirty="0"/>
              <a:t>Ω</a:t>
            </a:r>
            <a:r>
              <a:rPr lang="en-IN" sz="3600" dirty="0"/>
              <a:t>(n</a:t>
            </a:r>
            <a:r>
              <a:rPr lang="en-IN" sz="3600" baseline="30000" dirty="0"/>
              <a:t>3</a:t>
            </a:r>
            <a:r>
              <a:rPr lang="en-IN" sz="3600" dirty="0"/>
              <a:t>logn) 				      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Ɵ(</a:t>
            </a:r>
            <a:r>
              <a:rPr lang="en-IN" sz="3600" dirty="0"/>
              <a:t>n</a:t>
            </a:r>
            <a:r>
              <a:rPr lang="en-IN" sz="3600" baseline="30000" dirty="0"/>
              <a:t>3</a:t>
            </a:r>
            <a:r>
              <a:rPr lang="en-IN" sz="3600" dirty="0"/>
              <a:t>logn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) 					</a:t>
            </a:r>
            <a:r>
              <a:rPr lang="en-IN" sz="3600" dirty="0"/>
              <a:t>O(n</a:t>
            </a:r>
            <a:r>
              <a:rPr lang="en-IN" sz="3600" baseline="30000" dirty="0"/>
              <a:t>3</a:t>
            </a:r>
            <a:r>
              <a:rPr lang="en-IN" sz="3600" dirty="0"/>
              <a:t>logn)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834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calculation using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Find the all possible complexities of f(n)=n! </a:t>
            </a:r>
          </a:p>
          <a:p>
            <a:r>
              <a:rPr lang="en-IN" sz="3600" dirty="0"/>
              <a:t>             f(n)=n.(n-1).(n-2)………3.2.1</a:t>
            </a:r>
          </a:p>
          <a:p>
            <a:r>
              <a:rPr lang="en-IN" sz="3600" dirty="0"/>
              <a:t>              1.1.1….1 &lt;=  f(n)&lt;=</a:t>
            </a:r>
            <a:r>
              <a:rPr lang="en-IN" sz="3600" dirty="0" err="1"/>
              <a:t>n.n.n</a:t>
            </a:r>
            <a:r>
              <a:rPr lang="en-IN" sz="3600" dirty="0"/>
              <a:t>….. n  , n</a:t>
            </a:r>
            <a:r>
              <a:rPr lang="en-IN" sz="3600" baseline="-25000" dirty="0"/>
              <a:t>0</a:t>
            </a:r>
            <a:r>
              <a:rPr lang="en-IN" sz="3600" dirty="0"/>
              <a:t>=1</a:t>
            </a:r>
          </a:p>
          <a:p>
            <a:r>
              <a:rPr lang="en-IN" sz="3600" dirty="0"/>
              <a:t>    </a:t>
            </a:r>
            <a:r>
              <a:rPr lang="el-GR" sz="3600" dirty="0"/>
              <a:t>Ω</a:t>
            </a:r>
            <a:r>
              <a:rPr lang="en-IN" sz="3600" dirty="0"/>
              <a:t>( ?) 				  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Ɵ(?) 			              </a:t>
            </a:r>
            <a:r>
              <a:rPr lang="en-IN" sz="3600" dirty="0"/>
              <a:t>O(</a:t>
            </a:r>
            <a:r>
              <a:rPr lang="en-IN" sz="3600" dirty="0" err="1"/>
              <a:t>n^n</a:t>
            </a:r>
            <a:r>
              <a:rPr lang="en-IN" sz="3600" dirty="0"/>
              <a:t>)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7002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calculation using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Find the all possible complexities of f(n)=log(n!) </a:t>
            </a:r>
          </a:p>
          <a:p>
            <a:r>
              <a:rPr lang="en-IN" sz="3600" dirty="0"/>
              <a:t>             f(n)=log(n.(n-1).(n-2)………3.2.1)</a:t>
            </a:r>
          </a:p>
          <a:p>
            <a:r>
              <a:rPr lang="en-IN" sz="3600" dirty="0"/>
              <a:t>               log()&lt;=  f(n)&lt;=log()   , n</a:t>
            </a:r>
            <a:r>
              <a:rPr lang="en-IN" sz="3600" baseline="-25000" dirty="0"/>
              <a:t>0</a:t>
            </a:r>
            <a:r>
              <a:rPr lang="en-IN" sz="3600" dirty="0"/>
              <a:t>=</a:t>
            </a:r>
          </a:p>
          <a:p>
            <a:r>
              <a:rPr lang="en-IN" sz="3600" dirty="0"/>
              <a:t>    </a:t>
            </a:r>
            <a:r>
              <a:rPr lang="el-GR" sz="3600" dirty="0"/>
              <a:t>Ω</a:t>
            </a:r>
            <a:r>
              <a:rPr lang="en-IN" sz="3600" dirty="0"/>
              <a:t>( ?) 				  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Ɵ(?) 			              </a:t>
            </a:r>
            <a:r>
              <a:rPr lang="en-IN" sz="3600" dirty="0"/>
              <a:t>O(?)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4620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4624</TotalTime>
  <Words>617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Gill Sans MT</vt:lpstr>
      <vt:lpstr>Times New Roman</vt:lpstr>
      <vt:lpstr>Wingdings 2</vt:lpstr>
      <vt:lpstr>Dividend</vt:lpstr>
      <vt:lpstr>DESIGN &amp; ANALYSIS OF ALGORITHM</vt:lpstr>
      <vt:lpstr>Design &amp; analysis of ALGORITHM Schedule ----topic wise</vt:lpstr>
      <vt:lpstr>               Asymptotic notation                                                              Analysis of algorithm</vt:lpstr>
      <vt:lpstr>Asymptotic notation</vt:lpstr>
      <vt:lpstr>Complexity calculation using Asymptotic notation</vt:lpstr>
      <vt:lpstr>Complexity calculation using Asymptotic notation</vt:lpstr>
      <vt:lpstr>Complexity calculation using Asymptotic notation</vt:lpstr>
      <vt:lpstr>Complexity calculation using Asymptotic notation</vt:lpstr>
      <vt:lpstr>Complexity calculation using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UEM</cp:lastModifiedBy>
  <cp:revision>190</cp:revision>
  <dcterms:created xsi:type="dcterms:W3CDTF">2020-06-21T01:35:24Z</dcterms:created>
  <dcterms:modified xsi:type="dcterms:W3CDTF">2022-03-06T18:24:41Z</dcterms:modified>
</cp:coreProperties>
</file>