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DACC4-4087-4A1E-8780-B18B17D4F06E}">
          <p14:sldIdLst>
            <p14:sldId id="256"/>
            <p14:sldId id="257"/>
            <p14:sldId id="258"/>
            <p14:sldId id="259"/>
            <p14:sldId id="264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PCC-CS501</a:t>
            </a:r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516-65B6-4818-9349-AF345E54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C33D-B7FE-4BAA-88A3-33D92EA5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 &amp; CONQUER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17646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262-C3D8-4260-9AAE-EB4220F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&amp; analysis of ALGORITHM</a:t>
            </a:r>
            <a:br>
              <a:rPr lang="en-IN" dirty="0"/>
            </a:br>
            <a:r>
              <a:rPr lang="en-IN" dirty="0"/>
              <a:t>Schedule ----topic wise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E8EF11-F76D-4CA7-BB7F-06B79CC8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67364"/>
              </p:ext>
            </p:extLst>
          </p:nvPr>
        </p:nvGraphicFramePr>
        <p:xfrm>
          <a:off x="581192" y="1934817"/>
          <a:ext cx="11029615" cy="4582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982">
                  <a:extLst>
                    <a:ext uri="{9D8B030D-6E8A-4147-A177-3AD203B41FA5}">
                      <a16:colId xmlns:a16="http://schemas.microsoft.com/office/drawing/2014/main" val="2031750860"/>
                    </a:ext>
                  </a:extLst>
                </a:gridCol>
                <a:gridCol w="3109854">
                  <a:extLst>
                    <a:ext uri="{9D8B030D-6E8A-4147-A177-3AD203B41FA5}">
                      <a16:colId xmlns:a16="http://schemas.microsoft.com/office/drawing/2014/main" val="2047018891"/>
                    </a:ext>
                  </a:extLst>
                </a:gridCol>
                <a:gridCol w="6136779">
                  <a:extLst>
                    <a:ext uri="{9D8B030D-6E8A-4147-A177-3AD203B41FA5}">
                      <a16:colId xmlns:a16="http://schemas.microsoft.com/office/drawing/2014/main" val="2641373936"/>
                    </a:ext>
                  </a:extLst>
                </a:gridCol>
              </a:tblGrid>
              <a:tr h="2134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Topic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Topic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01702268"/>
                  </a:ext>
                </a:extLst>
              </a:tr>
              <a:tr h="46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cap="all" baseline="0" dirty="0">
                          <a:effectLst/>
                        </a:rPr>
                        <a:t>Design of algorithm , Analysis of algorithm,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 Algorithm properties</a:t>
                      </a:r>
                      <a:endParaRPr lang="en-IN" sz="16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400370865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ALGORITHM ANALYSIS</a:t>
                      </a: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TO COUNT EXECUTION TIME OF ALGORITHM,INPUT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2941341317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ASYMPTOTIC NOTATION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CASE,AVERAGE CASE, WORST CASE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15080954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SOLVING RECURRENCE RELATION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4535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SUBSTITUTION METHOD, MASTER THEOREM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43670595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DESIGN 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DIVIDE &amp; CONQUER, GREEDY,DYNAMIC PROGRAMMING, BACKTRACKING,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21069007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DISJOINT SET MANIPULATION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 FIND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86562550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FLOW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FORD FULKERSON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60569443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 COMPLETENESS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NP,NP HARD………ALGORITHM</a:t>
                      </a: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484234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APPROXIMATION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ANALYSIS OF NP COMPETE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13010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87BB-95EC-48AF-B982-0F32BED5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9921-3FCB-4550-BD79-A472E3C1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Func1(n){ …………………T(n)                                             </a:t>
            </a:r>
          </a:p>
          <a:p>
            <a:r>
              <a:rPr lang="en-IN" dirty="0"/>
              <a:t>If(n&gt;0)</a:t>
            </a:r>
          </a:p>
          <a:p>
            <a:r>
              <a:rPr lang="en-IN" dirty="0"/>
              <a:t>   {                                                                                              </a:t>
            </a:r>
            <a:r>
              <a:rPr lang="en-IN" sz="3200" dirty="0"/>
              <a:t>O(?)</a:t>
            </a:r>
          </a:p>
          <a:p>
            <a:r>
              <a:rPr lang="en-IN" dirty="0"/>
              <a:t>      Func1(n-1)………………T(n-1)</a:t>
            </a:r>
          </a:p>
          <a:p>
            <a:r>
              <a:rPr lang="en-IN" dirty="0"/>
              <a:t>     write(“A”)………………</a:t>
            </a:r>
          </a:p>
          <a:p>
            <a:r>
              <a:rPr lang="en-IN" dirty="0"/>
              <a:t>      Func1(n-1)……………….T(n-1)</a:t>
            </a:r>
          </a:p>
          <a:p>
            <a:r>
              <a:rPr lang="en-IN" dirty="0"/>
              <a:t>    }                                  ………………….</a:t>
            </a:r>
          </a:p>
          <a:p>
            <a:r>
              <a:rPr lang="en-IN" dirty="0"/>
              <a:t>                                         T(n)=2T(n-1)+1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80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1B77-F5AE-4185-902E-8AF80B0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using  master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8CE6-9FDC-4ECE-823D-0967172A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It is a direct way to get the solution. </a:t>
            </a:r>
          </a:p>
          <a:p>
            <a:r>
              <a:rPr lang="en-IN" sz="3200" dirty="0"/>
              <a:t>The master method works only for following type of recurrences or for recurrences that can be transformed to following type.</a:t>
            </a:r>
          </a:p>
          <a:p>
            <a:r>
              <a:rPr lang="en-IN" sz="3200" dirty="0"/>
              <a:t>T(n)= a T(n/b) + f(n) where a &gt;=1  and  b &gt;1</a:t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45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1EDA-D323-4369-91CC-46E9313E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master    theorem   is   applicable    or   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EB3C-3E79-4668-B5F1-840542E8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T(n)= (2^n)T(n/2)+n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T (n) = 16T (n/4) + n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T (n) = 2T (n/4) + n </a:t>
            </a:r>
            <a:r>
              <a:rPr lang="pt-BR" sz="2800" baseline="30000" dirty="0"/>
              <a:t>0.51</a:t>
            </a:r>
            <a:endParaRPr lang="en-IN" sz="2800" baseline="30000" dirty="0"/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T (n) = 0.5T (n/2) + 1/n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T (n) = 64T (n/8) − n 2 log n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4C006-C22A-49B9-8FE5-A7EC8057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04" y="2276475"/>
            <a:ext cx="5944429" cy="7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3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C888-1447-43DA-ABE7-3FDB6D2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Master theorem              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E789-7BFC-4230-98BD-55462EDB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IN" dirty="0"/>
          </a:p>
          <a:p>
            <a:pPr marL="0" indent="0" fontAlgn="base">
              <a:buNone/>
            </a:pPr>
            <a:r>
              <a:rPr lang="en-IN" dirty="0"/>
              <a:t>                                                             </a:t>
            </a:r>
            <a:br>
              <a:rPr lang="en-IN" dirty="0"/>
            </a:br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marL="0" indent="0" fontAlgn="base">
              <a:buNone/>
            </a:pPr>
            <a:endParaRPr lang="en-IN" dirty="0"/>
          </a:p>
          <a:p>
            <a:pPr fontAlgn="base"/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83B78-6A21-4477-A2FB-EC902075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2040835"/>
            <a:ext cx="10881937" cy="45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2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F4E3-F292-43DE-857D-E0B542A1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Master theorem                                                         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491D02-CF00-4995-BA37-41295E895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93173"/>
              </p:ext>
            </p:extLst>
          </p:nvPr>
        </p:nvGraphicFramePr>
        <p:xfrm>
          <a:off x="424070" y="2181224"/>
          <a:ext cx="11186739" cy="39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83">
                  <a:extLst>
                    <a:ext uri="{9D8B030D-6E8A-4147-A177-3AD203B41FA5}">
                      <a16:colId xmlns:a16="http://schemas.microsoft.com/office/drawing/2014/main" val="3679736989"/>
                    </a:ext>
                  </a:extLst>
                </a:gridCol>
                <a:gridCol w="534441">
                  <a:extLst>
                    <a:ext uri="{9D8B030D-6E8A-4147-A177-3AD203B41FA5}">
                      <a16:colId xmlns:a16="http://schemas.microsoft.com/office/drawing/2014/main" val="621381977"/>
                    </a:ext>
                  </a:extLst>
                </a:gridCol>
                <a:gridCol w="574028">
                  <a:extLst>
                    <a:ext uri="{9D8B030D-6E8A-4147-A177-3AD203B41FA5}">
                      <a16:colId xmlns:a16="http://schemas.microsoft.com/office/drawing/2014/main" val="1048752869"/>
                    </a:ext>
                  </a:extLst>
                </a:gridCol>
                <a:gridCol w="890734">
                  <a:extLst>
                    <a:ext uri="{9D8B030D-6E8A-4147-A177-3AD203B41FA5}">
                      <a16:colId xmlns:a16="http://schemas.microsoft.com/office/drawing/2014/main" val="4205781037"/>
                    </a:ext>
                  </a:extLst>
                </a:gridCol>
                <a:gridCol w="910526">
                  <a:extLst>
                    <a:ext uri="{9D8B030D-6E8A-4147-A177-3AD203B41FA5}">
                      <a16:colId xmlns:a16="http://schemas.microsoft.com/office/drawing/2014/main" val="1909769335"/>
                    </a:ext>
                  </a:extLst>
                </a:gridCol>
                <a:gridCol w="896453">
                  <a:extLst>
                    <a:ext uri="{9D8B030D-6E8A-4147-A177-3AD203B41FA5}">
                      <a16:colId xmlns:a16="http://schemas.microsoft.com/office/drawing/2014/main" val="3636193631"/>
                    </a:ext>
                  </a:extLst>
                </a:gridCol>
                <a:gridCol w="2822342">
                  <a:extLst>
                    <a:ext uri="{9D8B030D-6E8A-4147-A177-3AD203B41FA5}">
                      <a16:colId xmlns:a16="http://schemas.microsoft.com/office/drawing/2014/main" val="3048647162"/>
                    </a:ext>
                  </a:extLst>
                </a:gridCol>
                <a:gridCol w="1526632">
                  <a:extLst>
                    <a:ext uri="{9D8B030D-6E8A-4147-A177-3AD203B41FA5}">
                      <a16:colId xmlns:a16="http://schemas.microsoft.com/office/drawing/2014/main" val="3241505461"/>
                    </a:ext>
                  </a:extLst>
                </a:gridCol>
              </a:tblGrid>
              <a:tr h="1189356">
                <a:tc>
                  <a:txBody>
                    <a:bodyPr/>
                    <a:lstStyle/>
                    <a:p>
                      <a:r>
                        <a:rPr lang="en-IN" dirty="0"/>
                        <a:t>Recurrence 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Log</a:t>
                      </a:r>
                      <a:r>
                        <a:rPr lang="en-IN" baseline="-25000" dirty="0" err="1"/>
                        <a:t>b</a:t>
                      </a:r>
                      <a:r>
                        <a:rPr lang="en-IN" dirty="0" err="1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</a:t>
                      </a:r>
                      <a:r>
                        <a:rPr lang="en-IN" baseline="30000" dirty="0" err="1"/>
                        <a:t>Log</a:t>
                      </a:r>
                      <a:r>
                        <a:rPr lang="en-IN" baseline="-25000" dirty="0" err="1"/>
                        <a:t>b</a:t>
                      </a:r>
                      <a:r>
                        <a:rPr lang="en-IN" baseline="30000" dirty="0" err="1"/>
                        <a:t>a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IN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Ɵ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97113"/>
                  </a:ext>
                </a:extLst>
              </a:tr>
              <a:tr h="689072">
                <a:tc>
                  <a:txBody>
                    <a:bodyPr/>
                    <a:lstStyle/>
                    <a:p>
                      <a:r>
                        <a:rPr lang="pt-BR" dirty="0"/>
                        <a:t>T(n) = 9T(n/3)+n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97188"/>
                  </a:ext>
                </a:extLst>
              </a:tr>
              <a:tr h="689072">
                <a:tc>
                  <a:txBody>
                    <a:bodyPr/>
                    <a:lstStyle/>
                    <a:p>
                      <a:r>
                        <a:rPr lang="en-IN" dirty="0"/>
                        <a:t>T(n) = T(2n/3)+1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</a:t>
                      </a:r>
                      <a:r>
                        <a:rPr lang="en-IN" baseline="-25000" dirty="0"/>
                        <a:t>3/2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  <a:r>
                        <a:rPr lang="en-IN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402230"/>
                  </a:ext>
                </a:extLst>
              </a:tr>
              <a:tr h="718048">
                <a:tc>
                  <a:txBody>
                    <a:bodyPr/>
                    <a:lstStyle/>
                    <a:p>
                      <a:r>
                        <a:rPr lang="pt-BR" dirty="0"/>
                        <a:t>T(n) = 3T(n/4) + n log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</a:t>
                      </a:r>
                      <a:r>
                        <a:rPr lang="en-IN" baseline="-25000" dirty="0"/>
                        <a:t>4</a:t>
                      </a:r>
                      <a:r>
                        <a:rPr lang="en-IN" dirty="0"/>
                        <a:t>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  <a:r>
                        <a:rPr lang="en-IN" baseline="30000" dirty="0"/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3(n/4)log(n/4)&lt;=c n log n,</a:t>
                      </a:r>
                    </a:p>
                    <a:p>
                      <a:r>
                        <a:rPr lang="en-IN" dirty="0"/>
                        <a:t>c=3/4       so rule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nlogn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21130"/>
                  </a:ext>
                </a:extLst>
              </a:tr>
              <a:tr h="689072">
                <a:tc>
                  <a:txBody>
                    <a:bodyPr/>
                    <a:lstStyle/>
                    <a:p>
                      <a:r>
                        <a:rPr lang="pt-BR" dirty="0"/>
                        <a:t>T(n) = 2T(n/2)+n log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9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47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123-8D3D-4987-9AEC-A3EA485F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                   Master theorem  not applicable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F2A6-4D7F-46C2-9398-5831B50F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/>
              <a:t>1.It is possible for f(n) to be asymptotically larger than </a:t>
            </a:r>
            <a:r>
              <a:rPr lang="en-IN" sz="2800" dirty="0" err="1"/>
              <a:t>n</a:t>
            </a:r>
            <a:r>
              <a:rPr lang="en-IN" sz="2800" baseline="30000" dirty="0" err="1"/>
              <a:t>Log</a:t>
            </a:r>
            <a:r>
              <a:rPr lang="en-IN" sz="2800" baseline="-25000" dirty="0" err="1"/>
              <a:t>b</a:t>
            </a:r>
            <a:r>
              <a:rPr lang="en-IN" sz="2800" baseline="30000" dirty="0" err="1"/>
              <a:t>a</a:t>
            </a:r>
            <a:r>
              <a:rPr lang="en-IN" sz="2800" dirty="0"/>
              <a:t> ,</a:t>
            </a:r>
          </a:p>
          <a:p>
            <a:pPr marL="0" indent="0">
              <a:buNone/>
            </a:pPr>
            <a:r>
              <a:rPr lang="en-IN" sz="2800" dirty="0"/>
              <a:t>   but not larger by a polynomial factor </a:t>
            </a:r>
          </a:p>
          <a:p>
            <a:pPr marL="0" indent="0">
              <a:buNone/>
            </a:pPr>
            <a:r>
              <a:rPr lang="en-IN" sz="2800" dirty="0"/>
              <a:t>   (no matter how small the exponent in the polynomial is). </a:t>
            </a:r>
          </a:p>
          <a:p>
            <a:r>
              <a:rPr lang="en-IN" sz="2800" dirty="0"/>
              <a:t>For example, this is true when f(n) =      </a:t>
            </a:r>
            <a:r>
              <a:rPr lang="en-IN" sz="2800" dirty="0" err="1"/>
              <a:t>n</a:t>
            </a:r>
            <a:r>
              <a:rPr lang="en-IN" sz="2800" baseline="30000" dirty="0" err="1"/>
              <a:t>Log</a:t>
            </a:r>
            <a:r>
              <a:rPr lang="en-IN" sz="2800" baseline="-25000" dirty="0" err="1"/>
              <a:t>b</a:t>
            </a:r>
            <a:r>
              <a:rPr lang="en-IN" sz="2800" baseline="30000" dirty="0" err="1"/>
              <a:t>a</a:t>
            </a:r>
            <a:r>
              <a:rPr lang="en-IN" sz="2800" dirty="0"/>
              <a:t> log n</a:t>
            </a:r>
          </a:p>
          <a:p>
            <a:pPr marL="0" indent="0">
              <a:buNone/>
            </a:pPr>
            <a:endParaRPr lang="en-IN" sz="2800" dirty="0"/>
          </a:p>
          <a:p>
            <a:pPr marL="514350" indent="-514350">
              <a:buAutoNum type="arabicPeriod" startAt="2"/>
            </a:pPr>
            <a:r>
              <a:rPr lang="en-IN" sz="2800" dirty="0"/>
              <a:t>If recurrence relation is not following                                                                     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T(n)= a T(n/b) + f(n) where a &gt;=1  and  b &gt;1</a:t>
            </a:r>
          </a:p>
          <a:p>
            <a:pPr marL="0" indent="0">
              <a:buNone/>
            </a:pPr>
            <a:r>
              <a:rPr lang="en-IN" sz="2800" dirty="0"/>
              <a:t>        Example: T(n)= T(n-1)+1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2715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2B6A-0140-405A-8A2A-3820FF84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												     master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FB94-E7FB-4D63-A62C-9A65FFB5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sz="3600" dirty="0"/>
              <a:t>The problem size must shrink by a constant factor</a:t>
            </a:r>
          </a:p>
          <a:p>
            <a:pPr fontAlgn="base"/>
            <a:r>
              <a:rPr lang="en-IN" sz="3600" dirty="0"/>
              <a:t>The subproblems must all have the same size</a:t>
            </a:r>
          </a:p>
          <a:p>
            <a:pPr fontAlgn="base"/>
            <a:r>
              <a:rPr lang="en-IN" sz="3600" dirty="0"/>
              <a:t>There must be a constant number of subproblems</a:t>
            </a:r>
          </a:p>
          <a:p>
            <a:pPr fontAlgn="base"/>
            <a:r>
              <a:rPr lang="en-IN" sz="3600" dirty="0"/>
              <a:t>The additive term must be a polynomial.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9426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5635</TotalTime>
  <Words>606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DESIGN &amp; ANALYSIS OF ALGORITHM</vt:lpstr>
      <vt:lpstr>Design &amp; analysis of ALGORITHM Schedule ----topic wise</vt:lpstr>
      <vt:lpstr>Practice Problem</vt:lpstr>
      <vt:lpstr>Solving using  master theorem</vt:lpstr>
      <vt:lpstr>            master    theorem   is   applicable    or    not</vt:lpstr>
      <vt:lpstr>Master theorem                                                        </vt:lpstr>
      <vt:lpstr>Master theorem                                                          example</vt:lpstr>
      <vt:lpstr>Observation                   Master theorem  not applicable</vt:lpstr>
      <vt:lpstr>Observation                 master theorem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sudipto mondal</cp:lastModifiedBy>
  <cp:revision>236</cp:revision>
  <dcterms:created xsi:type="dcterms:W3CDTF">2020-06-21T01:35:24Z</dcterms:created>
  <dcterms:modified xsi:type="dcterms:W3CDTF">2020-07-23T23:20:40Z</dcterms:modified>
</cp:coreProperties>
</file>