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Obesity</a:t>
            </a:r>
            <a:r>
              <a:rPr/>
              <a:t> </a:t>
            </a:r>
            <a:r>
              <a:rPr/>
              <a:t>Level</a:t>
            </a:r>
            <a:r>
              <a:rPr/>
              <a:t> </a:t>
            </a:r>
            <a:r>
              <a:rPr/>
              <a:t>Classification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Visha</a:t>
            </a:r>
          </a:p>
        </p:txBody>
      </p:sp>
      <p:sp>
        <p:nvSpPr>
          <p:cNvPr id="4" name="Date Placeholder 3"/>
          <p:cNvSpPr>
            <a:spLocks noGrp="1"/>
          </p:cNvSpPr>
          <p:nvPr>
            <p:ph type="dt" sz="half" idx="10"/>
          </p:nvPr>
        </p:nvSpPr>
        <p:spPr/>
        <p:txBody>
          <a:bodyPr/>
          <a:lstStyle/>
          <a:p>
            <a:pPr lvl="0" marL="0" indent="0">
              <a:buNone/>
            </a:pPr>
            <a:r>
              <a:rPr/>
              <a:t>12/05/2021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ial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As per height, weight and age distribution plot, height and weight follows the reasonable normal distribution whereas on age it is slightly right skewed.</a:t>
            </a:r>
          </a:p>
          <a:p>
            <a:pPr lvl="0" marL="0" indent="0">
              <a:spcBef>
                <a:spcPts val="3000"/>
              </a:spcBef>
              <a:buNone/>
            </a:pPr>
            <a:r>
              <a:rPr b="1"/>
              <a:t>Age Level Analysis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ial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As per the above plot the count of obesity level people from obesity type I to III is more in the age range between 20 and 30,from 30 to 45 the data contains the people with more obesity level II and III which are at high risk of getting obesity associated health problems.</a:t>
            </a:r>
          </a:p>
          <a:p>
            <a:pPr lvl="0" marL="0" indent="0">
              <a:spcBef>
                <a:spcPts val="3000"/>
              </a:spcBef>
              <a:buNone/>
            </a:pPr>
            <a:r>
              <a:rPr b="1"/>
              <a:t>Gender Level Analysis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ial_files/figure-pptx/unnamed-chunk-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From the above plot , it is observed that the data set contains female with more concentration of Obesity type I and III ,whereas the male contains only the concentration of Obesity type I and II.The data set doesn’t have balanced record on weight category on gender level.</a:t>
            </a:r>
          </a:p>
          <a:p>
            <a:pPr lvl="0" marL="0" indent="0">
              <a:spcBef>
                <a:spcPts val="3000"/>
              </a:spcBef>
              <a:buNone/>
            </a:pPr>
            <a:r>
              <a:rPr b="1"/>
              <a:t>Correlation Matrix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ial_files/figure-pptx/unnamed-chunk-1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There is no correlation exist between age, height and weight but there exists a strong correlation between bmi and height/weight as expected; since bmi is calculated using the formula</a:t>
                </a:r>
              </a:p>
              <a:p>
                <a:pPr lvl="0" marL="0" indent="0">
                  <a:buNone/>
                </a:pPr>
                <a14:m>
                  <m:oMathPara xmlns:m="http://schemas.openxmlformats.org/officeDocument/2006/math">
                    <m:oMathParaPr>
                      <m:jc m:val="center"/>
                    </m:oMathParaPr>
                    <m:oMath>
                      <m:r>
                        <m:t>b</m:t>
                      </m:r>
                      <m:r>
                        <m:t>m</m:t>
                      </m:r>
                      <m:r>
                        <m:t>i</m:t>
                      </m:r>
                      <m:r>
                        <m:rPr>
                          <m:sty m:val="p"/>
                        </m:rPr>
                        <m:t>=</m:t>
                      </m:r>
                      <m:r>
                        <m:t>w</m:t>
                      </m:r>
                      <m:r>
                        <m:t>e</m:t>
                      </m:r>
                      <m:r>
                        <m:t>i</m:t>
                      </m:r>
                      <m:r>
                        <m:t>g</m:t>
                      </m:r>
                      <m:r>
                        <m:t>h</m:t>
                      </m:r>
                      <m:r>
                        <m:t>t</m:t>
                      </m:r>
                      <m:r>
                        <m:rPr>
                          <m:sty m:val="p"/>
                        </m:rPr>
                        <m:t>/</m:t>
                      </m:r>
                      <m:r>
                        <m:t>h</m:t>
                      </m:r>
                      <m:r>
                        <m:t>e</m:t>
                      </m:r>
                      <m:r>
                        <m:t>i</m:t>
                      </m:r>
                      <m:r>
                        <m:t>g</m:t>
                      </m:r>
                      <m:r>
                        <m:t>h</m:t>
                      </m:r>
                      <m:sSup>
                        <m:e>
                          <m:r>
                            <m:t>t</m:t>
                          </m:r>
                        </m:e>
                        <m:sup>
                          <m:r>
                            <m:t>2</m:t>
                          </m:r>
                        </m:sup>
                      </m:sSup>
                    </m:oMath>
                  </m:oMathPara>
                </a14:m>
              </a:p>
              <a:p>
                <a:pPr lvl="0" marL="0" indent="0">
                  <a:buNone/>
                </a:pPr>
                <a:r>
                  <a:rPr/>
                  <a:t>. So in modelling either we use height and weight or bmi for the best fit.</a:t>
                </a:r>
              </a:p>
              <a:p>
                <a:pPr lvl="0" marL="0" indent="0">
                  <a:spcBef>
                    <a:spcPts val="3000"/>
                  </a:spcBef>
                  <a:buNone/>
                </a:pPr>
                <a:r>
                  <a:rPr b="1"/>
                  <a:t>Relation between Weight and category</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ial_files/figure-pptx/unnamed-chunk-1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Based on the box plot, there is no strong relation between the weight category and the median weight. Till overweight II category the median weight is increased after that the median weight is lower than the overweight category. so from this we can predict that obesity level is not classified based on weight , it depends upon many other parameters.</a:t>
            </a:r>
          </a:p>
          <a:p>
            <a:pPr lvl="0" marL="0" indent="0">
              <a:spcBef>
                <a:spcPts val="3000"/>
              </a:spcBef>
              <a:buNone/>
            </a:pPr>
            <a:r>
              <a:rPr b="1"/>
              <a:t>Relationship between bmi and category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h1.title { font-size: 38px; text-align: center; } h4.author { font-size: 18px; text-align: center; } h4.date { font-size: 18px; text-align: center; }</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ial_files/figure-pptx/unnamed-chunk-1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Similarly as weight, bmi doent have no strong relationship on the weight category. Till overweight II category the median bmi is increased after that the median bmi is lower than the overweight category.At the same time,the average bmi level for the weight category is as below. but the data doesn’t reflect the same.so this provides the strong evidence that the obesity level is not classified based on height and weight , it depends upon many other parameters.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ctr">
                        <a:buNone/>
                      </a:pPr>
                      <a:r>
                        <a:rPr/>
                        <a:t>BMI</a:t>
                      </a:r>
                    </a:p>
                  </a:txBody>
                  <a:tcPr/>
                </a:tc>
                <a:tc>
                  <a:txBody>
                    <a:bodyPr/>
                    <a:lstStyle/>
                    <a:p>
                      <a:pPr lvl="0" marL="0" indent="0" algn="ctr">
                        <a:buNone/>
                      </a:pPr>
                      <a:r>
                        <a:rPr/>
                        <a:t>Weight</a:t>
                      </a:r>
                      <a:r>
                        <a:rPr/>
                        <a:t> </a:t>
                      </a:r>
                      <a:r>
                        <a:rPr/>
                        <a:t>Status</a:t>
                      </a:r>
                    </a:p>
                  </a:txBody>
                  <a:tcPr/>
                </a:tc>
              </a:tr>
              <a:tr h="0">
                <a:tc>
                  <a:txBody>
                    <a:bodyPr/>
                    <a:lstStyle/>
                    <a:p>
                      <a:pPr lvl="0" marL="0" indent="0" algn="ctr">
                        <a:buNone/>
                      </a:pPr>
                      <a:r>
                        <a:rPr/>
                        <a:t>Below</a:t>
                      </a:r>
                      <a:r>
                        <a:rPr/>
                        <a:t> </a:t>
                      </a:r>
                      <a:r>
                        <a:rPr/>
                        <a:t>18.5</a:t>
                      </a:r>
                    </a:p>
                  </a:txBody>
                </a:tc>
                <a:tc>
                  <a:txBody>
                    <a:bodyPr/>
                    <a:lstStyle/>
                    <a:p>
                      <a:pPr lvl="0" marL="0" indent="0" algn="ctr">
                        <a:buNone/>
                      </a:pPr>
                      <a:r>
                        <a:rPr/>
                        <a:t>Underweight</a:t>
                      </a:r>
                    </a:p>
                  </a:txBody>
                </a:tc>
              </a:tr>
              <a:tr h="0">
                <a:tc>
                  <a:txBody>
                    <a:bodyPr/>
                    <a:lstStyle/>
                    <a:p>
                      <a:pPr lvl="0" marL="0" indent="0" algn="ctr">
                        <a:buNone/>
                      </a:pPr>
                      <a:r>
                        <a:rPr/>
                        <a:t>18.5—24.9</a:t>
                      </a:r>
                    </a:p>
                  </a:txBody>
                </a:tc>
                <a:tc>
                  <a:txBody>
                    <a:bodyPr/>
                    <a:lstStyle/>
                    <a:p>
                      <a:pPr lvl="0" marL="0" indent="0" algn="ctr">
                        <a:buNone/>
                      </a:pPr>
                      <a:r>
                        <a:rPr/>
                        <a:t>Healthy</a:t>
                      </a:r>
                    </a:p>
                  </a:txBody>
                </a:tc>
              </a:tr>
              <a:tr h="0">
                <a:tc>
                  <a:txBody>
                    <a:bodyPr/>
                    <a:lstStyle/>
                    <a:p>
                      <a:pPr lvl="0" marL="0" indent="0" algn="ctr">
                        <a:buNone/>
                      </a:pPr>
                      <a:r>
                        <a:rPr/>
                        <a:t>25.0—29.9</a:t>
                      </a:r>
                    </a:p>
                  </a:txBody>
                </a:tc>
                <a:tc>
                  <a:txBody>
                    <a:bodyPr/>
                    <a:lstStyle/>
                    <a:p>
                      <a:pPr lvl="0" marL="0" indent="0" algn="ctr">
                        <a:buNone/>
                      </a:pPr>
                      <a:r>
                        <a:rPr/>
                        <a:t>Overweight</a:t>
                      </a:r>
                    </a:p>
                  </a:txBody>
                </a:tc>
              </a:tr>
              <a:tr h="0">
                <a:tc>
                  <a:txBody>
                    <a:bodyPr/>
                    <a:lstStyle/>
                    <a:p>
                      <a:pPr lvl="0" marL="0" indent="0" algn="ctr">
                        <a:buNone/>
                      </a:pPr>
                      <a:r>
                        <a:rPr/>
                        <a:t>30.0</a:t>
                      </a:r>
                      <a:r>
                        <a:rPr/>
                        <a:t> </a:t>
                      </a:r>
                      <a:r>
                        <a:rPr/>
                        <a:t>and</a:t>
                      </a:r>
                      <a:r>
                        <a:rPr/>
                        <a:t> </a:t>
                      </a:r>
                      <a:r>
                        <a:rPr/>
                        <a:t>Above</a:t>
                      </a:r>
                    </a:p>
                  </a:txBody>
                </a:tc>
                <a:tc>
                  <a:txBody>
                    <a:bodyPr/>
                    <a:lstStyle/>
                    <a:p>
                      <a:pPr lvl="0" marL="0" indent="0" algn="ctr">
                        <a:buNone/>
                      </a:pPr>
                      <a:r>
                        <a:rPr/>
                        <a:t>Obese</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Relationship between Height and category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ial_files/figure-pptx/unnamed-chunk-1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Feature</a:t>
            </a:r>
            <a:r>
              <a:rPr/>
              <a:t> </a:t>
            </a:r>
            <a:r>
              <a:rPr/>
              <a:t>Selection</a:t>
            </a:r>
          </a:p>
        </p:txBody>
      </p:sp>
      <p:sp>
        <p:nvSpPr>
          <p:cNvPr id="3" name="Content Placeholder 2"/>
          <p:cNvSpPr>
            <a:spLocks noGrp="1"/>
          </p:cNvSpPr>
          <p:nvPr>
            <p:ph idx="1"/>
          </p:nvPr>
        </p:nvSpPr>
        <p:spPr/>
        <p:txBody>
          <a:bodyPr/>
          <a:lstStyle/>
          <a:p>
            <a:pPr lvl="0" marL="0" indent="0">
              <a:spcBef>
                <a:spcPts val="3000"/>
              </a:spcBef>
              <a:buNone/>
            </a:pPr>
            <a:r>
              <a:rPr b="1"/>
              <a:t>Stepwise AIC method</a:t>
            </a:r>
          </a:p>
          <a:p>
            <a:pPr lvl="0" indent="0">
              <a:buNone/>
            </a:pPr>
            <a:r>
              <a:rPr>
                <a:latin typeface="Courier"/>
              </a:rPr>
              <a:t>## 
## Call:
## glm(formula = weight_category ~ Weight + Height + eats_snacks + 
##     time_using_tech + Age + exercises_often, family = "binomial", 
##     data = obesity_data)
## 
## Deviance Residuals: 
##      Min        1Q    Median        3Q       Max  
## -0.01011   0.00000   0.00000   0.00000   0.01073  
## 
## Coefficients:
##                        Estimate Std. Error z value Pr(&gt;|z|)
## (Intercept)            16652.55   73332.44   0.227    0.820
## Weight                   273.30    1118.12   0.244    0.807
## Height                -18183.16   74342.47  -0.245    0.807
## eats_snacksFrequently   -434.35   27419.61  -0.016    0.987
## eats_snacksno            188.92   59552.52   0.003    0.997
## eats_snacksSometimes    -171.21   27379.73  -0.006    0.995
## time_using_tech1         301.99    1245.96   0.242    0.808
## time_using_tech2         394.87   19824.82   0.020    0.984
## Age                      -15.77      74.77  -0.211    0.833
## exercises_often1          15.63   14206.33   0.001    0.999
## exercises_often2        -118.55     630.02  -0.188    0.851
## exercises_often3        -381.02    7378.61  -0.052    0.959
## 
## (Dispersion parameter for binomial family taken to be 1)
## 
##     Null deviance: 1.6221e+03  on 2110  degrees of freedom
## Residual deviance: 4.5920e-04  on 2099  degrees of freedom
## AIC: 24
## 
## Number of Fisher Scoring iterations: 25</a:t>
            </a:r>
          </a:p>
          <a:p>
            <a:pPr lvl="0" indent="0">
              <a:buNone/>
            </a:pPr>
            <a:r>
              <a:rPr>
                <a:latin typeface="Courier"/>
              </a:rPr>
              <a:t>## 
##  Hosmer and Lemeshow goodness of fit (GOF) test
## 
## data:  model_obesity_AIC$y, fitted(model_obesity_AIC)
## X-squared = 5.071e-13, df = 8, p-value = 1</a:t>
            </a:r>
          </a:p>
          <a:p>
            <a:pPr lvl="0" marL="0" indent="0">
              <a:buNone/>
            </a:pPr>
            <a:r>
              <a:rPr/>
              <a:t>The p value(1) of the Hosmer and lemeshow test is greater than the significant level(0.1), so we can conclude that the model by stepwise AIC method is adequate and we can conclude that </a:t>
            </a:r>
            <a:r>
              <a:rPr b="1"/>
              <a:t>Age, height, weight,eats_snacks,time_using_tech and exercises_often</a:t>
            </a:r>
            <a:r>
              <a:rPr/>
              <a:t> are the best predictors to find out obesity level of an individual.</a:t>
            </a:r>
          </a:p>
          <a:p>
            <a:pPr lvl="0" indent="0">
              <a:buNone/>
            </a:pPr>
            <a:r>
              <a:rPr>
                <a:latin typeface="Courier"/>
              </a:rPr>
              <a:t>## Analysis of Deviance Table
## 
## Model: binomial, link: logit
## 
## Response: weight_category
## 
## Terms added sequentially (first to last)
## 
## 
##                                Df Deviance Resid. Df Resid. Dev  Pr(&gt;Chi)    
## NULL                                            2110     1622.1              
## Gender                          1     25.4      2109     1596.6 4.601e-07 ***
## Age                             1    269.1      2108     1327.5 &lt; 2.2e-16 ***
## Height                          1      0.2      2107     1327.3  0.622442    
## Weight                          1   1288.4      2106       38.9 &lt; 2.2e-16 ***
## family_history_with_overweight  1      0.7      2105       38.2  0.419733    
## eats_high_calor_food            1      0.6      2104       37.6  0.445912    
## eats_veggies                    2      1.5      2102       36.1  0.464086    
## num_meals                       3      6.8      2099       29.3  0.077428 .  
## eats_snacks                     3     11.7      2096       17.5  0.008336 ** 
## SMOKE                           1      0.0      2095       17.5  0.869068    
## drinks_water                    2      0.1      2093       17.4  0.947304    
## counts_calories                 1      2.1      2092       15.3  0.149319    
## exercises_often                 3      2.7      2089       12.6  0.443699    
## time_using_tech                 2     12.6      2087        0.0  0.001816 ** 
## drinks_alcohol                  3      0.0      2084     3820.6  1.000000    
## method_trans                    4   3820.6      2080        0.0 &lt; 2.2e-16 ***
## ---
## Signif. codes:  0 '***' 0.001 '**' 0.01 '*' 0.05 '.' 0.1 ' ' 1</a:t>
            </a:r>
          </a:p>
          <a:p>
            <a:pPr lvl="0" marL="0" indent="0">
              <a:buNone/>
            </a:pPr>
            <a:r>
              <a:rPr/>
              <a:t>As per the Residual deviance difference from anova test, the addition of predictors such as Gender,Age,weight,eats_snacks,time_using_tech and method_trans to the null model reduces the deviance drastically, so the following predictors such as </a:t>
            </a:r>
            <a:r>
              <a:rPr b="1"/>
              <a:t>Gender,Age,weight,eats_snacks,time_using_tech and method_trans</a:t>
            </a:r>
            <a:r>
              <a:rPr/>
              <a:t> are considered as best predictors in estimating the obesity level of an individual.</a:t>
            </a:r>
          </a:p>
          <a:p>
            <a:pPr lvl="0" marL="0" indent="0">
              <a:spcBef>
                <a:spcPts val="3000"/>
              </a:spcBef>
              <a:buNone/>
            </a:pPr>
            <a:r>
              <a:rPr b="1"/>
              <a:t>Variable Importance</a:t>
            </a:r>
          </a:p>
          <a:p>
            <a:pPr lvl="0" indent="0">
              <a:buNone/>
            </a:pPr>
            <a:r>
              <a:rPr>
                <a:latin typeface="Courier"/>
              </a:rPr>
              <a:t>##      Importance            Variable_Name
## 13 4.146512e-05            eats_snacksno
## 27 2.815285e-04         method_transBike
## 14 2.874572e-04     eats_snacksSometimes
## 28 3.934774e-04    method_transMotorbike
## 12 6.732614e-04    eats_snacksFrequently
## 18 7.260746e-04       counts_caloriesyes
## 24 7.449938e-04 drinks_alcoholFrequently
## 26 8.846745e-04  drinks_alcoholSometimes
## 25 1.008909e-03         drinks_alcoholno
## 17 2.726414e-03            drinks_water3</a:t>
            </a:r>
          </a:p>
          <a:p>
            <a:pPr lvl="0" marL="0" indent="0">
              <a:buNone/>
            </a:pPr>
            <a:r>
              <a:rPr/>
              <a:t>Since full dataset logistic regression varaiable selection and variable importance doesn’t provide clear information about the best predictors, Split the data set based on gender and find out the best predictors to estimate the obesity level as per the gender.</a:t>
            </a:r>
          </a:p>
          <a:p>
            <a:pPr lvl="0" marL="0" indent="0">
              <a:spcBef>
                <a:spcPts val="3000"/>
              </a:spcBef>
              <a:buNone/>
            </a:pPr>
            <a:r>
              <a:rPr b="1"/>
              <a:t>Stepwise Model selection for male Individuals.</a:t>
            </a:r>
          </a:p>
          <a:p>
            <a:pPr lvl="0" indent="0">
              <a:buNone/>
            </a:pPr>
            <a:r>
              <a:rPr>
                <a:latin typeface="Courier"/>
              </a:rPr>
              <a:t>## 
## Call:
## glm(formula = weight_category ~ Weight + Height + drinks_water, 
##     family = "binomial", data = obesity_data_male)
## 
## Deviance Residuals: 
##      Min        1Q    Median        3Q       Max  
## -0.02180   0.00000   0.00000   0.00000   0.02505  
## 
## Coefficients:
##               Estimate Std. Error z value Pr(&gt;|z|)
## (Intercept)      82460     254568   0.324    0.746
## Weight            1258       3388   0.371    0.710
## Height          -86213     232193  -0.371    0.710
## drinks_water2    -2890     124792  -0.023    0.982
## drinks_water3    -1406     128396  -0.011    0.991
## 
## (Dispersion parameter for binomial family taken to be 1)
## 
##     Null deviance: 6.5945e+02  on 1067  degrees of freedom
## Residual deviance: 1.5719e-03  on 1063  degrees of freedom
## AIC: 10.002
## 
## Number of Fisher Scoring iterations: 25</a:t>
            </a:r>
          </a:p>
          <a:p>
            <a:pPr lvl="0" indent="0">
              <a:buNone/>
            </a:pPr>
            <a:r>
              <a:rPr>
                <a:latin typeface="Courier"/>
              </a:rPr>
              <a:t>## 
##  Hosmer and Lemeshow goodness of fit (GOF) test
## 
## data:  model_obesity_male_AIC$y, fitted(model_obesity_male_AIC)
## X-squared = 2.7979e-10, df = 8, p-value = 1</a:t>
            </a:r>
          </a:p>
          <a:p>
            <a:pPr lvl="0" marL="0" indent="0">
              <a:buNone/>
            </a:pPr>
            <a:r>
              <a:rPr/>
              <a:t>The p value(1) of the Hosmer and lemeshow test is greater than the significant level(0.1), so we can conclude that the model by stepwise AIC method is adequate and we can conclude that height, weight and drinks_water are the best predictors to find out obesity level in male individual.</a:t>
            </a:r>
          </a:p>
          <a:p>
            <a:pPr lvl="0" indent="0">
              <a:buNone/>
            </a:pPr>
            <a:r>
              <a:rPr>
                <a:latin typeface="Courier"/>
              </a:rPr>
              <a:t>## Analysis of Deviance Table
## 
## Model: binomial, link: logit
## 
## Response: weight_category
## 
## Terms added sequentially (first to last)
## 
## 
##                                Df Deviance Resid. Df Resid. Dev  Pr(&gt;Chi)    
## NULL                                            1067     659.45              
## Age                             1   226.00      1066     433.45 &lt; 2.2e-16 ***
## Height                          1    11.54      1065     421.92 0.0006826 ***
## Weight                          1   412.10      1064       9.81 &lt; 2.2e-16 ***
## family_history_with_overweight  1     0.24      1063       9.58 0.6243477    
## eats_high_calor_food            1     1.20      1062       8.38 0.2738185    
## eats_veggies                    2     1.15      1060       7.23 0.5628614    
## num_meals                       3     7.23      1057       0.00 0.0649724 .  
## eats_snacks                     3     0.00      1054       0.00 1.0000000    
## SMOKE                           1     0.00      1053       0.00 1.0000000    
## drinks_water                    2     0.00      1051       0.00 0.9999998    
## counts_calories                 1     0.00      1050       0.00 1.0000000    
## exercises_often                 3     0.00      1047       0.00 1.0000000    
## time_using_tech                 2     0.00      1045       0.00 0.9999999    
## drinks_alcohol                  3     0.00      1042       0.00 1.0000000    
## method_trans                    4     0.00      1038       0.00 1.0000000    
## ---
## Signif. codes:  0 '***' 0.001 '**' 0.01 '*' 0.05 '.' 0.1 ' ' 1</a:t>
            </a:r>
          </a:p>
          <a:p>
            <a:pPr lvl="0" marL="0" indent="0">
              <a:buNone/>
            </a:pPr>
            <a:r>
              <a:rPr/>
              <a:t>As per the Residual deviance difference from anova test, the addition of predictors such as Age,weight and Height to the null model reduces the deviance drastically, so the following predictors such as Age,weight and height are considered as best predictors in estimating the obesity level in male individual.</a:t>
            </a:r>
          </a:p>
          <a:p>
            <a:pPr lvl="0" marL="0" indent="0">
              <a:spcBef>
                <a:spcPts val="3000"/>
              </a:spcBef>
              <a:buNone/>
            </a:pPr>
            <a:r>
              <a:rPr b="1"/>
              <a:t>Stepwise model selection for female individuals:</a:t>
            </a:r>
          </a:p>
          <a:p>
            <a:pPr lvl="0" indent="0">
              <a:buNone/>
            </a:pPr>
            <a:r>
              <a:rPr>
                <a:latin typeface="Courier"/>
              </a:rPr>
              <a:t>## 
## Call:
## glm(formula = weight_category ~ bmi + eats_snacks + Age, family = "binomial", 
##     data = obesity_data_female)
## 
## Deviance Residuals: 
##    Min      1Q  Median      3Q     Max  
## -2.078   0.000   0.000   0.000   1.589  
## 
## Coefficients:
##                        Estimate Std. Error z value Pr(&gt;|z|)   
## (Intercept)           -177.7084  4206.6977  -0.042  0.96630   
## bmi                     10.4090     4.0324   2.581  0.00984 **
## eats_snacksFrequently  -12.3725  4206.0268  -0.003  0.99765   
## eats_snacksno          -10.9806  4206.1933  -0.003  0.99792   
## eats_snacksSometimes    -7.9234  4206.0281  -0.002  0.99850   
## Age                     -0.2697     0.1765  -1.528  0.12647   
## ---
## Signif. codes:  0 '***' 0.001 '**' 0.01 '*' 0.05 '.' 0.1 ' ' 1
## 
## (Dispersion parameter for binomial family taken to be 1)
## 
##     Null deviance: 937.183  on 1042  degrees of freedom
## Residual deviance:  15.582  on 1037  degrees of freedom
## AIC: 27.582
## 
## Number of Fisher Scoring iterations: 20</a:t>
            </a:r>
          </a:p>
          <a:p>
            <a:pPr lvl="0" indent="0">
              <a:buNone/>
            </a:pPr>
            <a:r>
              <a:rPr>
                <a:latin typeface="Courier"/>
              </a:rPr>
              <a:t>## 
##  Hosmer and Lemeshow goodness of fit (GOF) test
## 
## data:  model_obesity_female_AIC$y, fitted(model_obesity_female_AIC)
## X-squared = 0.00034063, df = 8, p-value = 1</a:t>
            </a:r>
          </a:p>
          <a:p>
            <a:pPr lvl="0" marL="0" indent="0">
              <a:buNone/>
            </a:pPr>
            <a:r>
              <a:rPr/>
              <a:t>The p value(1) of the Hosmer and lemeshow test is greater than the significant level(0.1), so we can conclude that the model by stepwise AIC method is adequate and we can conclude that height, weight, eats_snacks, time_using_tech and exercises_often are the best predictors to find out obesity level in fmale individual.</a:t>
            </a:r>
          </a:p>
          <a:p>
            <a:pPr lvl="0" indent="0">
              <a:buNone/>
            </a:pPr>
            <a:r>
              <a:rPr>
                <a:latin typeface="Courier"/>
              </a:rPr>
              <a:t>## Analysis of Deviance Table
## 
## Model: binomial, link: logit
## 
## Response: weight_category
## 
## Terms added sequentially (first to last)
## 
## 
##                                Df Deviance Resid. Df Resid. Dev Pr(&gt;Chi)    
## NULL                                            1042     937.18             
## Age                             1    93.54      1041     843.65  &lt; 2e-16 ***
## Height                          1     3.42      1040     840.23  0.06449 .  
## Weight                          1   815.61      1039      24.62  &lt; 2e-16 ***
## family_history_with_overweight  1     0.11      1038      24.51  0.74323    
## eats_high_calor_food            1     0.05      1037      24.46  0.82395    
## eats_veggies                    2     2.57      1035      21.89  0.27702    
## num_meals                       3     0.90      1032      21.00  0.82603    
## eats_snacks                     3     8.62      1029      12.38  0.03485 *  
## SMOKE                           1     0.03      1028      12.35  0.85845    
## drinks_water                    2     0.29      1026      12.06  0.86354    
## counts_calories                 1     3.05      1025       9.00  0.08068 .  
## exercises_often                 3     0.95      1022       8.05  0.81258    
## time_using_tech                 2     8.05      1020       0.00  0.01785 *  
## drinks_alcohol                  2     0.00      1018       0.00  1.00000    
## method_trans                    3     0.00      1015       0.00  1.00000    
## bmi                             1     0.00      1014       0.00  1.00000    
## ---
## Signif. codes:  0 '***' 0.001 '**' 0.01 '*' 0.05 '.' 0.1 ' ' 1</a:t>
            </a:r>
          </a:p>
          <a:p>
            <a:pPr lvl="0" marL="0" indent="0">
              <a:buNone/>
            </a:pPr>
            <a:r>
              <a:rPr/>
              <a:t>As per the Residual deviance difference from anova test, the addition of predictors such as Age,weight,eats_snacks and time_using_tech to the null model reduces the deviance drastically, so the following predictors such as Age,weight,eats_snacks and time_using_tech are considered as best predictors in estimating the obesity level in female individual.</a:t>
            </a:r>
          </a:p>
          <a:p>
            <a:pPr lvl="0" marL="0" indent="0">
              <a:buNone/>
            </a:pPr>
            <a:r>
              <a:rPr/>
              <a:t>Since logistic regression p value is too high, variable importance value of full logistic regression doesn’t give much clarity in deciding the significant value, I have used step wise model selection and anova inferential test for the full data set and data set with male and female individual separately in order to come with the reasonable predictors to estimate the obesity level. Based on the above analysis the predictors such as </a:t>
            </a:r>
            <a:r>
              <a:rPr b="1"/>
              <a:t>Age, Gender, weight, height, eat_snacks, drinks_water,time_using_tech,method_trans and exercises_often</a:t>
            </a:r>
            <a:r>
              <a:rPr/>
              <a:t> are the best parameters in estimating obesity level of an individual.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the</a:t>
            </a:r>
            <a:r>
              <a:rPr/>
              <a:t> </a:t>
            </a:r>
            <a:r>
              <a:rPr/>
              <a:t>data</a:t>
            </a:r>
          </a:p>
        </p:txBody>
      </p:sp>
      <p:sp>
        <p:nvSpPr>
          <p:cNvPr id="3" name="Content Placeholder 2"/>
          <p:cNvSpPr>
            <a:spLocks noGrp="1"/>
          </p:cNvSpPr>
          <p:nvPr>
            <p:ph idx="1"/>
          </p:nvPr>
        </p:nvSpPr>
        <p:spPr/>
        <p:txBody>
          <a:bodyPr/>
          <a:lstStyle/>
          <a:p>
            <a:pPr lvl="0" marL="0" indent="0">
              <a:buNone/>
            </a:pPr>
            <a:r>
              <a:rPr/>
              <a:t>In order to use various modelling techniques and compare the model accuracy, split the dataset into test and train with 80 and 20 respectively.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Various</a:t>
            </a:r>
            <a:r>
              <a:rPr/>
              <a:t> </a:t>
            </a:r>
            <a:r>
              <a:rPr/>
              <a:t>Modelling</a:t>
            </a:r>
            <a:r>
              <a:rPr/>
              <a:t> </a:t>
            </a:r>
            <a:r>
              <a:rPr/>
              <a:t>techniques</a:t>
            </a:r>
          </a:p>
        </p:txBody>
      </p:sp>
      <p:sp>
        <p:nvSpPr>
          <p:cNvPr id="3" name="Content Placeholder 2"/>
          <p:cNvSpPr>
            <a:spLocks noGrp="1"/>
          </p:cNvSpPr>
          <p:nvPr>
            <p:ph idx="1"/>
          </p:nvPr>
        </p:nvSpPr>
        <p:spPr/>
        <p:txBody>
          <a:bodyPr/>
          <a:lstStyle/>
          <a:p>
            <a:pPr lvl="0" marL="0" indent="0">
              <a:spcBef>
                <a:spcPts val="3000"/>
              </a:spcBef>
              <a:buNone/>
            </a:pPr>
            <a:r>
              <a:rPr b="1"/>
              <a:t>Logistic Regression:</a:t>
            </a:r>
          </a:p>
          <a:p>
            <a:pPr lvl="0" marL="0" indent="0">
              <a:spcBef>
                <a:spcPts val="3000"/>
              </a:spcBef>
              <a:buNone/>
            </a:pPr>
            <a:r>
              <a:rPr b="1"/>
              <a:t>Full Model</a:t>
            </a:r>
          </a:p>
          <a:p>
            <a:pPr lvl="0" indent="0">
              <a:buNone/>
            </a:pPr>
            <a:r>
              <a:rPr>
                <a:latin typeface="Courier"/>
              </a:rPr>
              <a:t>##       Accuracy          Kappa  AccuracyLower  AccuracyUpper   AccuracyNull 
##      0.9479495      0.9391940      0.9276753      0.9639035      0.1593060 
## AccuracyPValue  McnemarPValue 
##      0.0000000            NaN</a:t>
            </a:r>
          </a:p>
          <a:p>
            <a:pPr lvl="0" indent="0">
              <a:buNone/>
            </a:pPr>
            <a:r>
              <a:rPr>
                <a:latin typeface="Courier"/>
              </a:rPr>
              <a:t>##                            Sensitivity Specificity Pos Pred Value
## Class: Insufficient_Weight   1.0000000   0.9910555      0.9375000
## Class: Normal_Weight         0.9130435   0.9870849      0.9230769
## Class: Obesity_Type_I        0.9693878   0.9888060      0.9405941
## Class: Obesity_Type_II       0.9894737   0.9944341      0.9690722
## Class: Obesity_Type_III      1.0000000   1.0000000      1.0000000
## Class: Overweight_Level_I    0.8255814   0.9908759      0.9342105
## Class: Overweight_Level_II   0.9310345   0.9872029      0.9204545
##                            Neg Pred Value Precision    Recall        F1
## Class: Insufficient_Weight      1.0000000 0.9375000 1.0000000 0.9677419
## Class: Normal_Weight            0.9852670 0.9230769 0.9130435 0.9180328
## Class: Obesity_Type_I           0.9943715 0.9405941 0.9693878 0.9547739
## Class: Obesity_Type_II          0.9981378 0.9690722 0.9894737 0.9791667
## Class: Obesity_Type_III         1.0000000 1.0000000 1.0000000 1.0000000
## Class: Overweight_Level_I       0.9731183 0.9342105 0.8255814 0.8765432
## Class: Overweight_Level_II      0.9890110 0.9204545 0.9310345 0.9257143
##                            Prevalence Detection Rate Detection Prevalence
## Class: Insufficient_Weight  0.1182965      0.1182965            0.1261830
## Class: Normal_Weight        0.1451104      0.1324921            0.1435331
## Class: Obesity_Type_I       0.1545741      0.1498423            0.1593060
## Class: Obesity_Type_II      0.1498423      0.1482650            0.1529968
## Class: Obesity_Type_III     0.1593060      0.1593060            0.1593060
## Class: Overweight_Level_I   0.1356467      0.1119874            0.1198738
## Class: Overweight_Level_II  0.1372240      0.1277603            0.1388013
##                            Balanced Accuracy
## Class: Insufficient_Weight         0.9955277
## Class: Normal_Weight               0.9500642
## Class: Obesity_Type_I              0.9790969
## Class: Obesity_Type_II             0.9919539
## Class: Obesity_Type_III            1.0000000
## Class: Overweight_Level_I          0.9082287
## Class: Overweight_Level_II         0.9591187</a:t>
            </a:r>
          </a:p>
          <a:p>
            <a:pPr lvl="0" marL="0" indent="0">
              <a:spcBef>
                <a:spcPts val="3000"/>
              </a:spcBef>
              <a:buNone/>
            </a:pPr>
            <a:r>
              <a:rPr b="1"/>
              <a:t>Model with significant parameters</a:t>
            </a:r>
          </a:p>
          <a:p>
            <a:pPr lvl="0" indent="0">
              <a:buNone/>
            </a:pPr>
            <a:r>
              <a:rPr>
                <a:latin typeface="Courier"/>
              </a:rPr>
              <a:t>##       Accuracy          Kappa  AccuracyLower  AccuracyUpper   AccuracyNull 
##      0.9511041      0.9428797      0.9313113      0.9665393      0.1593060 
## AccuracyPValue  McnemarPValue 
##      0.0000000            NaN</a:t>
            </a:r>
          </a:p>
          <a:p>
            <a:pPr lvl="0" indent="0">
              <a:buNone/>
            </a:pPr>
            <a:r>
              <a:rPr>
                <a:latin typeface="Courier"/>
              </a:rPr>
              <a:t>##                            Sensitivity Specificity Pos Pred Value
## Class: Insufficient_Weight   1.0000000   0.9928444      0.9493671
## Class: Normal_Weight         0.9021739   0.9926199      0.9540230
## Class: Obesity_Type_I        0.9693878   0.9869403      0.9313725
## Class: Obesity_Type_II       0.9894737   0.9944341      0.9690722
## Class: Obesity_Type_III      1.0000000   1.0000000      1.0000000
## Class: Overweight_Level_I    0.8720930   0.9872263      0.9146341
## Class: Overweight_Level_II   0.9195402   0.9890311      0.9302326
##                            Neg Pred Value Precision    Recall        F1
## Class: Insufficient_Weight      1.0000000 0.9493671 1.0000000 0.9740260
## Class: Normal_Weight            0.9835466 0.9540230 0.9021739 0.9273743
## Class: Obesity_Type_I           0.9943609 0.9313725 0.9693878 0.9500000
## Class: Obesity_Type_II          0.9981378 0.9690722 0.9894737 0.9791667
## Class: Obesity_Type_III         1.0000000 1.0000000 1.0000000 1.0000000
## Class: Overweight_Level_I       0.9800725 0.9146341 0.8720930 0.8928571
## Class: Overweight_Level_II      0.9872263 0.9302326 0.9195402 0.9248555
##                            Prevalence Detection Rate Detection Prevalence
## Class: Insufficient_Weight  0.1182965      0.1182965            0.1246057
## Class: Normal_Weight        0.1451104      0.1309148            0.1372240
## Class: Obesity_Type_I       0.1545741      0.1498423            0.1608833
## Class: Obesity_Type_II      0.1498423      0.1482650            0.1529968
## Class: Obesity_Type_III     0.1593060      0.1593060            0.1593060
## Class: Overweight_Level_I   0.1356467      0.1182965            0.1293375
## Class: Overweight_Level_II  0.1372240      0.1261830            0.1356467
##                            Balanced Accuracy
## Class: Insufficient_Weight         0.9964222
## Class: Normal_Weight               0.9473969
## Class: Obesity_Type_I              0.9781640
## Class: Obesity_Type_II             0.9919539
## Class: Obesity_Type_III            1.0000000
## Class: Overweight_Level_I          0.9296597
## Class: Overweight_Level_II         0.9542857</a:t>
            </a:r>
          </a:p>
          <a:p>
            <a:pPr lvl="0" marL="0" indent="0">
              <a:spcBef>
                <a:spcPts val="3000"/>
              </a:spcBef>
              <a:buNone/>
            </a:pPr>
            <a:r>
              <a:rPr b="1"/>
              <a:t>Model with significant parameters and bmi</a:t>
            </a:r>
          </a:p>
          <a:p>
            <a:pPr lvl="0" indent="0">
              <a:buNone/>
            </a:pPr>
            <a:r>
              <a:rPr>
                <a:latin typeface="Courier"/>
              </a:rPr>
              <a:t>##       Accuracy          Kappa  AccuracyLower  AccuracyUpper   AccuracyNull 
##      0.9574132      0.9502520      0.9386410      0.9717506      0.1593060 
## AccuracyPValue  McnemarPValue 
##      0.0000000            NaN</a:t>
            </a:r>
          </a:p>
          <a:p>
            <a:pPr lvl="0" indent="0">
              <a:buNone/>
            </a:pPr>
            <a:r>
              <a:rPr>
                <a:latin typeface="Courier"/>
              </a:rPr>
              <a:t>##                            Sensitivity Specificity Pos Pred Value
## Class: Insufficient_Weight   1.0000000   0.9946333      0.9615385
## Class: Normal_Weight         0.9130435   0.9926199      0.9545455
## Class: Obesity_Type_I        0.9795918   0.9925373      0.9600000
## Class: Obesity_Type_II       0.9894737   0.9962894      0.9791667
## Class: Obesity_Type_III      1.0000000   1.0000000      1.0000000
## Class: Overweight_Level_I    0.8720930   0.9872263      0.9146341
## Class: Overweight_Level_II   0.9425287   0.9872029      0.9213483
##                            Neg Pred Value Precision    Recall        F1
## Class: Insufficient_Weight      1.0000000 0.9615385 1.0000000 0.9803922
## Class: Normal_Weight            0.9853480 0.9545455 0.9130435 0.9333333
## Class: Obesity_Type_I           0.9962547 0.9600000 0.9795918 0.9696970
## Class: Obesity_Type_II          0.9981413 0.9791667 0.9894737 0.9842932
## Class: Obesity_Type_III         1.0000000 1.0000000 1.0000000 1.0000000
## Class: Overweight_Level_I       0.9800725 0.9146341 0.8720930 0.8928571
## Class: Overweight_Level_II      0.9908257 0.9213483 0.9425287 0.9318182
##                            Prevalence Detection Rate Detection Prevalence
## Class: Insufficient_Weight  0.1182965      0.1182965            0.1230284
## Class: Normal_Weight        0.1451104      0.1324921            0.1388013
## Class: Obesity_Type_I       0.1545741      0.1514196            0.1577287
## Class: Obesity_Type_II      0.1498423      0.1482650            0.1514196
## Class: Obesity_Type_III     0.1593060      0.1593060            0.1593060
## Class: Overweight_Level_I   0.1356467      0.1182965            0.1293375
## Class: Overweight_Level_II  0.1372240      0.1293375            0.1403785
##                            Balanced Accuracy
## Class: Insufficient_Weight         0.9973166
## Class: Normal_Weight               0.9528317
## Class: Obesity_Type_I              0.9860646
## Class: Obesity_Type_II             0.9928816
## Class: Obesity_Type_III            1.0000000
## Class: Overweight_Level_I          0.9296597
## Class: Overweight_Level_II         0.9648658</a:t>
            </a:r>
          </a:p>
          <a:p>
            <a:pPr lvl="0" marL="0" indent="0">
              <a:spcBef>
                <a:spcPts val="3000"/>
              </a:spcBef>
              <a:buNone/>
            </a:pPr>
            <a:r>
              <a:rPr b="1"/>
              <a:t>K Nearest Neighbor</a:t>
            </a:r>
          </a:p>
          <a:p>
            <a:pPr lvl="0" marL="0" indent="0">
              <a:spcBef>
                <a:spcPts val="3000"/>
              </a:spcBef>
              <a:buNone/>
            </a:pPr>
            <a:r>
              <a:rPr b="1"/>
              <a:t>Full Model</a:t>
            </a:r>
          </a:p>
          <a:p>
            <a:pPr lvl="0" indent="0">
              <a:buNone/>
            </a:pPr>
            <a:r>
              <a:rPr>
                <a:latin typeface="Courier"/>
              </a:rPr>
              <a:t>##       Accuracy          Kappa  AccuracyLower  AccuracyUpper   AccuracyNull 
##   8.359621e-01   8.085093e-01   8.047980e-01   8.639565e-01   1.593060e-01 
## AccuracyPValue  McnemarPValue 
##  7.579457e-310            NaN</a:t>
            </a:r>
          </a:p>
          <a:p>
            <a:pPr lvl="0" indent="0">
              <a:buNone/>
            </a:pPr>
            <a:r>
              <a:rPr>
                <a:latin typeface="Courier"/>
              </a:rPr>
              <a:t>##                            Sensitivity Specificity Pos Pred Value
## Class: Insufficient_Weight   0.9733333   0.9624329      0.7765957
## Class: Normal_Weight         0.4347826   0.9907749      0.8888889
## Class: Obesity_Type_I        0.9081633   0.9514925      0.7739130
## Class: Obesity_Type_II       0.9578947   0.9925788      0.9578947
## Class: Obesity_Type_III      0.9900990   0.9943715      0.9708738
## Class: Overweight_Level_I    0.8720930   0.9616788      0.7812500
## Class: Overweight_Level_II   0.7126437   0.9561243      0.7209302
##                            Neg Pred Value Precision    Recall        F1
## Class: Insufficient_Weight      0.9962963 0.7765957 0.9733333 0.8639053
## Class: Normal_Weight            0.9117148 0.8888889 0.4347826 0.5839416
## Class: Obesity_Type_I           0.9826590 0.7739130 0.9081633 0.8356808
## Class: Obesity_Type_II          0.9925788 0.9578947 0.9578947 0.9578947
## Class: Obesity_Type_III         0.9981168 0.9708738 0.9900990 0.9803922
## Class: Overweight_Level_I       0.9795539 0.7812500 0.8720930 0.8241758
## Class: Overweight_Level_II      0.9543796 0.7209302 0.7126437 0.7167630
##                            Prevalence Detection Rate Detection Prevalence
## Class: Insufficient_Weight  0.1182965     0.11514196           0.14826498
## Class: Normal_Weight        0.1451104     0.06309148           0.07097792
## Class: Obesity_Type_I       0.1545741     0.14037855           0.18138801
## Class: Obesity_Type_II      0.1498423     0.14353312           0.14984227
## Class: Obesity_Type_III     0.1593060     0.15772871           0.16246057
## Class: Overweight_Level_I   0.1356467     0.11829653           0.15141956
## Class: Overweight_Level_II  0.1372240     0.09779180           0.13564669
##                            Balanced Accuracy
## Class: Insufficient_Weight         0.9678831
## Class: Normal_Weight               0.7127788
## Class: Obesity_Type_I              0.9298279
## Class: Obesity_Type_II             0.9752368
## Class: Obesity_Type_III            0.9922352
## Class: Overweight_Level_I          0.9168859
## Class: Overweight_Level_II         0.8343840</a:t>
            </a:r>
          </a:p>
          <a:p>
            <a:pPr lvl="0" marL="0" indent="0">
              <a:spcBef>
                <a:spcPts val="3000"/>
              </a:spcBef>
              <a:buNone/>
            </a:pPr>
            <a:r>
              <a:rPr b="1"/>
              <a:t>Model with significant parameters</a:t>
            </a:r>
          </a:p>
          <a:p>
            <a:pPr lvl="0" indent="0">
              <a:buNone/>
            </a:pPr>
            <a:r>
              <a:rPr>
                <a:latin typeface="Courier"/>
              </a:rPr>
              <a:t>##       Accuracy          Kappa  AccuracyLower  AccuracyUpper   AccuracyNull 
##   8.201893e-01   7.900339e-01   7.880385e-01   8.493228e-01   1.593060e-01 
## AccuracyPValue  McnemarPValue 
##  8.292349e-296            NaN</a:t>
            </a:r>
          </a:p>
          <a:p>
            <a:pPr lvl="0" indent="0">
              <a:buNone/>
            </a:pPr>
            <a:r>
              <a:rPr>
                <a:latin typeface="Courier"/>
              </a:rPr>
              <a:t>##                            Sensitivity Specificity Pos Pred Value
## Class: Insufficient_Weight   0.9333333   0.9660107      0.7865169
## Class: Normal_Weight         0.4456522   0.9870849      0.8541667
## Class: Obesity_Type_I        0.8775510   0.9421642      0.7350427
## Class: Obesity_Type_II       0.9473684   0.9851577      0.9183673
## Class: Obesity_Type_III      0.9801980   0.9943715      0.9705882
## Class: Overweight_Level_I    0.8953488   0.9580292      0.7700000
## Class: Overweight_Level_II   0.6551724   0.9579525      0.7125000
##                            Neg Pred Value Precision    Recall        F1
## Class: Insufficient_Weight      0.9908257 0.7865169 0.9333333 0.8536585
## Class: Normal_Weight            0.9129693 0.8541667 0.4456522 0.5857143
## Class: Obesity_Type_I           0.9767892 0.7350427 0.8775510 0.8000000
## Class: Obesity_Type_II          0.9906716 0.9183673 0.9473684 0.9326425
## Class: Obesity_Type_III         0.9962406 0.9705882 0.9801980 0.9753695
## Class: Overweight_Level_I       0.9831461 0.7700000 0.8953488 0.8279570
## Class: Overweight_Level_II      0.9458484 0.7125000 0.6551724 0.6826347
##                            Prevalence Detection Rate Detection Prevalence
## Class: Insufficient_Weight  0.1182965     0.11041009           0.14037855
## Class: Normal_Weight        0.1451104     0.06466877           0.07570978
## Class: Obesity_Type_I       0.1545741     0.13564669           0.18454259
## Class: Obesity_Type_II      0.1498423     0.14195584           0.15457413
## Class: Obesity_Type_III     0.1593060     0.15615142           0.16088328
## Class: Overweight_Level_I   0.1356467     0.12145110           0.15772871
## Class: Overweight_Level_II  0.1372240     0.08990536           0.12618297
##                            Balanced Accuracy
## Class: Insufficient_Weight         0.9496720
## Class: Normal_Weight               0.7163685
## Class: Obesity_Type_I              0.9098576
## Class: Obesity_Type_II             0.9662631
## Class: Obesity_Type_III            0.9872848
## Class: Overweight_Level_I          0.9266890
## Class: Overweight_Level_II         0.8065624</a:t>
            </a:r>
          </a:p>
          <a:p>
            <a:pPr lvl="0" marL="0" indent="0">
              <a:spcBef>
                <a:spcPts val="3000"/>
              </a:spcBef>
              <a:buNone/>
            </a:pPr>
            <a:r>
              <a:rPr b="1"/>
              <a:t>Model with significant parameters and bmi</a:t>
            </a:r>
          </a:p>
          <a:p>
            <a:pPr lvl="0" indent="0">
              <a:buNone/>
            </a:pPr>
            <a:r>
              <a:rPr>
                <a:latin typeface="Courier"/>
              </a:rPr>
              <a:t>##       Accuracy          Kappa  AccuracyLower  AccuracyUpper   AccuracyNull 
##   8.170347e-01   7.863422e-01   7.846970e-01   8.463855e-01   1.593060e-01 
## AccuracyPValue  McnemarPValue 
##  4.676353e-293            NaN</a:t>
            </a:r>
          </a:p>
          <a:p>
            <a:pPr lvl="0" indent="0">
              <a:buNone/>
            </a:pPr>
            <a:r>
              <a:rPr>
                <a:latin typeface="Courier"/>
              </a:rPr>
              <a:t>##                            Sensitivity Specificity Pos Pred Value
## Class: Insufficient_Weight   0.9200000   0.9660107      0.7840909
## Class: Normal_Weight         0.4456522   0.9833948      0.8200000
## Class: Obesity_Type_I        0.8775510   0.9440299      0.7413793
## Class: Obesity_Type_II       0.9473684   0.9851577      0.9183673
## Class: Obesity_Type_III      0.9801980   0.9943715      0.9705882
## Class: Overweight_Level_I    0.8720930   0.9580292      0.7653061
## Class: Overweight_Level_II   0.6666667   0.9561243      0.7073171
##                            Neg Pred Value Precision    Recall        F1
## Class: Insufficient_Weight      0.9890110 0.7840909 0.9200000 0.8466258
## Class: Normal_Weight            0.9126712 0.8200000 0.4456522 0.5774648
## Class: Obesity_Type_I           0.9768340 0.7413793 0.8775510 0.8037383
## Class: Obesity_Type_II          0.9906716 0.9183673 0.9473684 0.9326425
## Class: Obesity_Type_III         0.9962406 0.9705882 0.9801980 0.9753695
## Class: Overweight_Level_I       0.9794776 0.7653061 0.8720930 0.8152174
## Class: Overweight_Level_II      0.9474638 0.7073171 0.6666667 0.6863905
##                            Prevalence Detection Rate Detection Prevalence
## Class: Insufficient_Weight  0.1182965     0.10883281           0.13880126
## Class: Normal_Weight        0.1451104     0.06466877           0.07886435
## Class: Obesity_Type_I       0.1545741     0.13564669           0.18296530
## Class: Obesity_Type_II      0.1498423     0.14195584           0.15457413
## Class: Obesity_Type_III     0.1593060     0.15615142           0.16088328
## Class: Overweight_Level_I   0.1356467     0.11829653           0.15457413
## Class: Overweight_Level_II  0.1372240     0.09148265           0.12933754
##                            Balanced Accuracy
## Class: Insufficient_Weight         0.9430054
## Class: Normal_Weight               0.7145235
## Class: Obesity_Type_I              0.9107904
## Class: Obesity_Type_II             0.9662631
## Class: Obesity_Type_III            0.9872848
## Class: Overweight_Level_I          0.9150611
## Class: Overweight_Level_II         0.8113955</a:t>
            </a:r>
          </a:p>
          <a:p>
            <a:pPr lvl="0" marL="0" indent="0">
              <a:spcBef>
                <a:spcPts val="3000"/>
              </a:spcBef>
              <a:buNone/>
            </a:pPr>
            <a:r>
              <a:rPr b="1"/>
              <a:t>Random Forest</a:t>
            </a:r>
          </a:p>
          <a:p>
            <a:pPr lvl="0" marL="0" indent="0">
              <a:spcBef>
                <a:spcPts val="3000"/>
              </a:spcBef>
              <a:buNone/>
            </a:pPr>
            <a:r>
              <a:rPr b="1"/>
              <a:t>Full Model</a:t>
            </a:r>
          </a:p>
          <a:p>
            <a:pPr lvl="0" indent="0">
              <a:buNone/>
            </a:pPr>
            <a:r>
              <a:rPr>
                <a:latin typeface="Courier"/>
              </a:rPr>
              <a:t>##       Accuracy          Kappa  AccuracyLower  AccuracyUpper   AccuracyNull 
##      0.9574132      0.9502602      0.9386410      0.9717506      0.1593060 
## AccuracyPValue  McnemarPValue 
##      0.0000000            NaN</a:t>
            </a:r>
          </a:p>
          <a:p>
            <a:pPr lvl="0" indent="0">
              <a:buNone/>
            </a:pPr>
            <a:r>
              <a:rPr>
                <a:latin typeface="Courier"/>
              </a:rPr>
              <a:t>##                            Sensitivity Specificity Pos Pred Value
## Class: Insufficient_Weight   1.0000000   0.9892665      0.9259259
## Class: Normal_Weight         0.8913043   0.9870849      0.9213483
## Class: Obesity_Type_I        0.9693878   0.9925373      0.9595960
## Class: Obesity_Type_II       0.9789474   0.9981447      0.9893617
## Class: Obesity_Type_III      1.0000000   1.0000000      1.0000000
## Class: Overweight_Level_I    0.8953488   0.9927007      0.9506173
## Class: Overweight_Level_II   0.9655172   0.9908592      0.9438202
##                            Neg Pred Value Precision    Recall        F1
## Class: Insufficient_Weight      1.0000000 0.9259259 1.0000000 0.9615385
## Class: Normal_Weight            0.9816514 0.9213483 0.8913043 0.9060773
## Class: Obesity_Type_I           0.9943925 0.9595960 0.9693878 0.9644670
## Class: Obesity_Type_II          0.9962963 0.9893617 0.9789474 0.9841270
## Class: Obesity_Type_III         1.0000000 1.0000000 1.0000000 1.0000000
## Class: Overweight_Level_I       0.9837251 0.9506173 0.8953488 0.9221557
## Class: Overweight_Level_II      0.9944954 0.9438202 0.9655172 0.9545455
##                            Prevalence Detection Rate Detection Prevalence
## Class: Insufficient_Weight  0.1182965      0.1182965            0.1277603
## Class: Normal_Weight        0.1451104      0.1293375            0.1403785
## Class: Obesity_Type_I       0.1545741      0.1498423            0.1561514
## Class: Obesity_Type_II      0.1498423      0.1466877            0.1482650
## Class: Obesity_Type_III     0.1593060      0.1593060            0.1593060
## Class: Overweight_Level_I   0.1356467      0.1214511            0.1277603
## Class: Overweight_Level_II  0.1372240      0.1324921            0.1403785
##                            Balanced Accuracy
## Class: Insufficient_Weight         0.9946333
## Class: Normal_Weight               0.9391946
## Class: Obesity_Type_I              0.9809625
## Class: Obesity_Type_II             0.9885460
## Class: Obesity_Type_III            1.0000000
## Class: Overweight_Level_I          0.9440248
## Class: Overweight_Level_II         0.9781882</a:t>
            </a:r>
          </a:p>
          <a:p>
            <a:pPr lvl="0" marL="0" indent="0">
              <a:spcBef>
                <a:spcPts val="3000"/>
              </a:spcBef>
              <a:buNone/>
            </a:pPr>
            <a:r>
              <a:rPr b="1"/>
              <a:t>Model with Significant parameters</a:t>
            </a:r>
          </a:p>
          <a:p>
            <a:pPr lvl="0" indent="0">
              <a:buNone/>
            </a:pPr>
            <a:r>
              <a:rPr>
                <a:latin typeface="Courier"/>
              </a:rPr>
              <a:t>##       Accuracy          Kappa  AccuracyLower  AccuracyUpper   AccuracyNull 
##      0.9542587      0.9465641      0.9349660      0.9691556      0.1593060 
## AccuracyPValue  McnemarPValue 
##      0.0000000            NaN</a:t>
            </a:r>
          </a:p>
          <a:p>
            <a:pPr lvl="0" indent="0">
              <a:buNone/>
            </a:pPr>
            <a:r>
              <a:rPr>
                <a:latin typeface="Courier"/>
              </a:rPr>
              <a:t>##                            Sensitivity Specificity Pos Pred Value
## Class: Insufficient_Weight   0.9733333   0.9874776      0.9125000
## Class: Normal_Weight         0.9130435   0.9889299      0.9333333
## Class: Obesity_Type_I        0.9897959   0.9869403      0.9326923
## Class: Obesity_Type_II       0.9789474   0.9981447      0.9893617
## Class: Obesity_Type_III      1.0000000   1.0000000      1.0000000
## Class: Overweight_Level_I    0.8837209   0.9963504      0.9743590
## Class: Overweight_Level_II   0.9310345   0.9890311      0.9310345
##                            Neg Pred Value Precision    Recall        F1
## Class: Insufficient_Weight      0.9963899 0.9125000 0.9733333 0.9419355
## Class: Normal_Weight            0.9852941 0.9333333 0.9130435 0.9230769
## Class: Obesity_Type_I           0.9981132 0.9326923 0.9897959 0.9603960
## Class: Obesity_Type_II          0.9962963 0.9893617 0.9789474 0.9841270
## Class: Obesity_Type_III         1.0000000 1.0000000 1.0000000 1.0000000
## Class: Overweight_Level_I       0.9820144 0.9743590 0.8837209 0.9268293
## Class: Overweight_Level_II      0.9890311 0.9310345 0.9310345 0.9310345
##                            Prevalence Detection Rate Detection Prevalence
## Class: Insufficient_Weight  0.1182965      0.1151420            0.1261830
## Class: Normal_Weight        0.1451104      0.1324921            0.1419558
## Class: Obesity_Type_I       0.1545741      0.1529968            0.1640379
## Class: Obesity_Type_II      0.1498423      0.1466877            0.1482650
## Class: Obesity_Type_III     0.1593060      0.1593060            0.1593060
## Class: Overweight_Level_I   0.1356467      0.1198738            0.1230284
## Class: Overweight_Level_II  0.1372240      0.1277603            0.1372240
##                            Balanced Accuracy
## Class: Insufficient_Weight         0.9804055
## Class: Normal_Weight               0.9509867
## Class: Obesity_Type_I              0.9883681
## Class: Obesity_Type_II             0.9885460
## Class: Obesity_Type_III            1.0000000
## Class: Overweight_Level_I          0.9400356
## Class: Overweight_Level_II         0.9600328</a:t>
            </a:r>
          </a:p>
          <a:p>
            <a:pPr lvl="0" marL="0" indent="0">
              <a:spcBef>
                <a:spcPts val="3000"/>
              </a:spcBef>
              <a:buNone/>
            </a:pPr>
            <a:r>
              <a:rPr b="1"/>
              <a:t>Model with Significant parameters and bmi</a:t>
            </a:r>
          </a:p>
          <a:p>
            <a:pPr lvl="0" indent="0">
              <a:buNone/>
            </a:pPr>
            <a:r>
              <a:rPr>
                <a:latin typeface="Courier"/>
              </a:rPr>
              <a:t>##       Accuracy          Kappa  AccuracyLower  AccuracyUpper   AccuracyNull 
##      0.9700315      0.9649810      0.9535950      0.9818626      0.1593060 
## AccuracyPValue  McnemarPValue 
##      0.0000000            NaN</a:t>
            </a:r>
          </a:p>
          <a:p>
            <a:pPr lvl="0" indent="0">
              <a:buNone/>
            </a:pPr>
            <a:r>
              <a:rPr>
                <a:latin typeface="Courier"/>
              </a:rPr>
              <a:t>##                            Sensitivity Specificity Pos Pred Value
## Class: Insufficient_Weight   0.9733333   1.0000000      1.0000000
## Class: Normal_Weight         1.0000000   0.9944649      0.9684211
## Class: Obesity_Type_I        0.9795918   0.9906716      0.9504950
## Class: Obesity_Type_II       0.9684211   0.9962894      0.9787234
## Class: Obesity_Type_III      1.0000000   0.9981238      0.9901961
## Class: Overweight_Level_I    0.8953488   1.0000000      1.0000000
## Class: Overweight_Level_II   0.9655172   0.9853748      0.9130435
##                            Neg Pred Value Precision    Recall        F1
## Class: Insufficient_Weight      0.9964349 1.0000000 0.9733333 0.9864865
## Class: Normal_Weight            1.0000000 0.9684211 1.0000000 0.9839572
## Class: Obesity_Type_I           0.9962477 0.9504950 0.9795918 0.9648241
## Class: Obesity_Type_II          0.9944444 0.9787234 0.9684211 0.9735450
## Class: Obesity_Type_III         1.0000000 0.9901961 1.0000000 0.9950739
## Class: Overweight_Level_I       0.9838420 1.0000000 0.8953488 0.9447853
## Class: Overweight_Level_II      0.9944649 0.9130435 0.9655172 0.9385475
##                            Prevalence Detection Rate Detection Prevalence
## Class: Insufficient_Weight  0.1182965      0.1151420            0.1151420
## Class: Normal_Weight        0.1451104      0.1451104            0.1498423
## Class: Obesity_Type_I       0.1545741      0.1514196            0.1593060
## Class: Obesity_Type_II      0.1498423      0.1451104            0.1482650
## Class: Obesity_Type_III     0.1593060      0.1593060            0.1608833
## Class: Overweight_Level_I   0.1356467      0.1214511            0.1214511
## Class: Overweight_Level_II  0.1372240      0.1324921            0.1451104
##                            Balanced Accuracy
## Class: Insufficient_Weight         0.9866667
## Class: Normal_Weight               0.9972325
## Class: Obesity_Type_I              0.9851317
## Class: Obesity_Type_II             0.9823552
## Class: Obesity_Type_III            0.9990619
## Class: Overweight_Level_I          0.9476744
## Class: Overweight_Level_II         0.9754460</a:t>
            </a:r>
          </a:p>
          <a:p>
            <a:pPr lvl="0" marL="0" indent="0">
              <a:spcBef>
                <a:spcPts val="3000"/>
              </a:spcBef>
              <a:buNone/>
            </a:pPr>
            <a:r>
              <a:rPr b="1"/>
              <a:t>Decision Tree</a:t>
            </a:r>
          </a:p>
          <a:p>
            <a:pPr lvl="0" marL="0" indent="0">
              <a:spcBef>
                <a:spcPts val="3000"/>
              </a:spcBef>
              <a:buNone/>
            </a:pPr>
            <a:r>
              <a:rPr b="1"/>
              <a:t>Full Model</a:t>
            </a:r>
          </a:p>
          <a:p>
            <a:pPr lvl="0" indent="0">
              <a:buNone/>
            </a:pPr>
            <a:r>
              <a:rPr>
                <a:latin typeface="Courier"/>
              </a:rPr>
              <a:t>##       Accuracy          Kappa  AccuracyLower  AccuracyUpper   AccuracyNull 
##   5.962145e-01   5.280447e-01   5.568580e-01   6.346708e-01   1.593060e-01 
## AccuracyPValue  McnemarPValue 
##  2.771038e-137            NaN</a:t>
            </a:r>
          </a:p>
          <a:p>
            <a:pPr lvl="0" indent="0">
              <a:buNone/>
            </a:pPr>
            <a:r>
              <a:rPr>
                <a:latin typeface="Courier"/>
              </a:rPr>
              <a:t>##                            Sensitivity Specificity Pos Pred Value
## Class: Insufficient_Weight   0.9733333   0.9194991      0.6186441
## Class: Normal_Weight         0.0000000   1.0000000            NaN
## Class: Obesity_Type_I        0.6122449   0.7779851      0.3351955
## Class: Obesity_Type_II       0.9894737   0.9332096      0.7230769
## Class: Obesity_Type_III      1.0000000   1.0000000      1.0000000
## Class: Overweight_Level_I    0.5813953   0.8978102      0.4716981
## Class: Overweight_Level_II   0.0000000   1.0000000            NaN
##                            Neg Pred Value Precision    Recall        F1
## Class: Insufficient_Weight      0.9961240 0.6186441 0.9733333 0.7564767
## Class: Normal_Weight            0.8548896        NA 0.0000000        NA
## Class: Obesity_Type_I           0.9164835 0.3351955 0.6122449 0.4332130
## Class: Obesity_Type_II          0.9980159 0.7230769 0.9894737 0.8355556
## Class: Obesity_Type_III         1.0000000 1.0000000 1.0000000 1.0000000
## Class: Overweight_Level_I       0.9318182 0.4716981 0.5813953 0.5208333
## Class: Overweight_Level_II      0.8627760        NA 0.0000000        NA
##                            Prevalence Detection Rate Detection Prevalence
## Class: Insufficient_Weight  0.1182965     0.11514196            0.1861199
## Class: Normal_Weight        0.1451104     0.00000000            0.0000000
## Class: Obesity_Type_I       0.1545741     0.09463722            0.2823344
## Class: Obesity_Type_II      0.1498423     0.14826498            0.2050473
## Class: Obesity_Type_III     0.1593060     0.15930599            0.1593060
## Class: Overweight_Level_I   0.1356467     0.07886435            0.1671924
## Class: Overweight_Level_II  0.1372240     0.00000000            0.0000000
##                            Balanced Accuracy
## Class: Insufficient_Weight         0.9464162
## Class: Normal_Weight               0.5000000
## Class: Obesity_Type_I              0.6951150
## Class: Obesity_Type_II             0.9613417
## Class: Obesity_Type_III            1.0000000
## Class: Overweight_Level_I          0.7396028
## Class: Overweight_Level_II         0.5000000</a:t>
            </a:r>
          </a:p>
          <a:p>
            <a:pPr lvl="0" marL="0" indent="0">
              <a:spcBef>
                <a:spcPts val="3000"/>
              </a:spcBef>
              <a:buNone/>
            </a:pPr>
            <a:r>
              <a:rPr b="1"/>
              <a:t>Model with significant parameters</a:t>
            </a:r>
          </a:p>
          <a:p>
            <a:pPr lvl="0" indent="0">
              <a:buNone/>
            </a:pPr>
            <a:r>
              <a:rPr>
                <a:latin typeface="Courier"/>
              </a:rPr>
              <a:t>##       Accuracy          Kappa  AccuracyLower  AccuracyUpper   AccuracyNull 
##   5.962145e-01   5.280447e-01   5.568580e-01   6.346708e-01   1.593060e-01 
## AccuracyPValue  McnemarPValue 
##  2.771038e-137            NaN</a:t>
            </a:r>
          </a:p>
          <a:p>
            <a:pPr lvl="0" indent="0">
              <a:buNone/>
            </a:pPr>
            <a:r>
              <a:rPr>
                <a:latin typeface="Courier"/>
              </a:rPr>
              <a:t>##                            Sensitivity Specificity Pos Pred Value
## Class: Insufficient_Weight   0.9733333   0.9194991      0.6186441
## Class: Normal_Weight         0.0000000   1.0000000            NaN
## Class: Obesity_Type_I        0.6122449   0.7779851      0.3351955
## Class: Obesity_Type_II       0.9894737   0.9332096      0.7230769
## Class: Obesity_Type_III      1.0000000   1.0000000      1.0000000
## Class: Overweight_Level_I    0.5813953   0.8978102      0.4716981
## Class: Overweight_Level_II   0.0000000   1.0000000            NaN
##                            Neg Pred Value Precision    Recall        F1
## Class: Insufficient_Weight      0.9961240 0.6186441 0.9733333 0.7564767
## Class: Normal_Weight            0.8548896        NA 0.0000000        NA
## Class: Obesity_Type_I           0.9164835 0.3351955 0.6122449 0.4332130
## Class: Obesity_Type_II          0.9980159 0.7230769 0.9894737 0.8355556
## Class: Obesity_Type_III         1.0000000 1.0000000 1.0000000 1.0000000
## Class: Overweight_Level_I       0.9318182 0.4716981 0.5813953 0.5208333
## Class: Overweight_Level_II      0.8627760        NA 0.0000000        NA
##                            Prevalence Detection Rate Detection Prevalence
## Class: Insufficient_Weight  0.1182965     0.11514196            0.1861199
## Class: Normal_Weight        0.1451104     0.00000000            0.0000000
## Class: Obesity_Type_I       0.1545741     0.09463722            0.2823344
## Class: Obesity_Type_II      0.1498423     0.14826498            0.2050473
## Class: Obesity_Type_III     0.1593060     0.15930599            0.1593060
## Class: Overweight_Level_I   0.1356467     0.07886435            0.1671924
## Class: Overweight_Level_II  0.1372240     0.00000000            0.0000000
##                            Balanced Accuracy
## Class: Insufficient_Weight         0.9464162
## Class: Normal_Weight               0.5000000
## Class: Obesity_Type_I              0.6951150
## Class: Obesity_Type_II             0.9613417
## Class: Obesity_Type_III            1.0000000
## Class: Overweight_Level_I          0.7396028
## Class: Overweight_Level_II         0.5000000</a:t>
            </a:r>
          </a:p>
          <a:p>
            <a:pPr lvl="0" marL="0" indent="0">
              <a:spcBef>
                <a:spcPts val="3000"/>
              </a:spcBef>
              <a:buNone/>
            </a:pPr>
            <a:r>
              <a:rPr b="1"/>
              <a:t>Model with significant parameters and bmi</a:t>
            </a:r>
          </a:p>
          <a:p>
            <a:pPr lvl="0" indent="0">
              <a:buNone/>
            </a:pPr>
            <a:r>
              <a:rPr>
                <a:latin typeface="Courier"/>
              </a:rPr>
              <a:t>##       Accuracy          Kappa  AccuracyLower  AccuracyUpper   AccuracyNull 
##   5.615142e-01   4.877974e-01   5.218901e-01   6.005629e-01   1.593060e-01 
## AccuracyPValue  McnemarPValue 
##  2.405509e-118            NaN</a:t>
            </a:r>
          </a:p>
          <a:p>
            <a:pPr lvl="0" indent="0">
              <a:buNone/>
            </a:pPr>
            <a:r>
              <a:rPr>
                <a:latin typeface="Courier"/>
              </a:rPr>
              <a:t>##                            Sensitivity Specificity Pos Pred Value
## Class: Insufficient_Weight   0.9733333   0.9982111      0.9864865
## Class: Normal_Weight         0.0000000   1.0000000            NaN
## Class: Obesity_Type_I        0.9795918   0.9832090      0.9142857
## Class: Obesity_Type_II       0.0000000   1.0000000            NaN
## Class: Obesity_Type_III      1.0000000   0.8292683      0.5260417
## Class: Overweight_Level_I    1.0000000   0.6770073      0.3269962
## Class: Overweight_Level_II   0.0000000   1.0000000            NaN
##                            Neg Pred Value Precision    Recall        F1
## Class: Insufficient_Weight      0.9964286 0.9864865 0.9733333 0.9798658
## Class: Normal_Weight            0.8548896        NA 0.0000000        NA
## Class: Obesity_Type_I           0.9962193 0.9142857 0.9795918 0.9458128
## Class: Obesity_Type_II          0.8501577        NA 0.0000000        NA
## Class: Obesity_Type_III         1.0000000 0.5260417 1.0000000 0.6894198
## Class: Overweight_Level_I       1.0000000 0.3269962 1.0000000 0.4928367
## Class: Overweight_Level_II      0.8627760        NA 0.0000000        NA
##                            Prevalence Detection Rate Detection Prevalence
## Class: Insufficient_Weight  0.1182965      0.1151420            0.1167192
## Class: Normal_Weight        0.1451104      0.0000000            0.0000000
## Class: Obesity_Type_I       0.1545741      0.1514196            0.1656151
## Class: Obesity_Type_II      0.1498423      0.0000000            0.0000000
## Class: Obesity_Type_III     0.1593060      0.1593060            0.3028391
## Class: Overweight_Level_I   0.1356467      0.1356467            0.4148265
## Class: Overweight_Level_II  0.1372240      0.0000000            0.0000000
##                            Balanced Accuracy
## Class: Insufficient_Weight         0.9857722
## Class: Normal_Weight               0.5000000
## Class: Obesity_Type_I              0.9814004
## Class: Obesity_Type_II             0.5000000
## Class: Obesity_Type_III            0.9146341
## Class: Overweight_Level_I          0.8385036
## Class: Overweight_Level_II         0.5000000</a:t>
            </a:r>
          </a:p>
          <a:p>
            <a:pPr lvl="0" marL="0" indent="0">
              <a:spcBef>
                <a:spcPts val="3000"/>
              </a:spcBef>
              <a:buNone/>
            </a:pPr>
            <a:r>
              <a:rPr b="1"/>
              <a:t>Linear Discriminant Analysis:</a:t>
            </a:r>
          </a:p>
          <a:p>
            <a:pPr lvl="0" marL="0" indent="0">
              <a:spcBef>
                <a:spcPts val="3000"/>
              </a:spcBef>
              <a:buNone/>
            </a:pPr>
            <a:r>
              <a:rPr b="1"/>
              <a:t>Full model</a:t>
            </a:r>
          </a:p>
          <a:p>
            <a:pPr lvl="0" indent="0">
              <a:buNone/>
            </a:pPr>
            <a:r>
              <a:rPr>
                <a:latin typeface="Courier"/>
              </a:rPr>
              <a:t>##       Accuracy          Kappa  AccuracyLower  AccuracyUpper   AccuracyNull 
##      0.8943218      0.8765623      0.8677392      0.9171583      0.1593060 
## AccuracyPValue  McnemarPValue 
##      0.0000000            NaN</a:t>
            </a:r>
          </a:p>
          <a:p>
            <a:pPr lvl="0" indent="0">
              <a:buNone/>
            </a:pPr>
            <a:r>
              <a:rPr>
                <a:latin typeface="Courier"/>
              </a:rPr>
              <a:t>##                            Sensitivity Specificity Pos Pred Value
## Class: Insufficient_Weight   0.9466667   0.9838998      0.8875000
## Class: Normal_Weight         0.7500000   0.9760148      0.8414634
## Class: Obesity_Type_I        0.9387755   0.9850746      0.9200000
## Class: Obesity_Type_II       0.9894737   0.9907236      0.9494949
## Class: Obesity_Type_III      1.0000000   1.0000000      1.0000000
## Class: Overweight_Level_I    0.7790698   0.9708029      0.8072289
## Class: Overweight_Level_II   0.8390805   0.9707495      0.8202247
##                            Neg Pred Value Precision    Recall        F1
## Class: Insufficient_Weight      0.9927798 0.8875000 0.9466667 0.9161290
## Class: Normal_Weight            0.9583333 0.8414634 0.7500000 0.7931034
## Class: Obesity_Type_I           0.9887640 0.9200000 0.9387755 0.9292929
## Class: Obesity_Type_II          0.9981308 0.9494949 0.9894737 0.9690722
## Class: Obesity_Type_III         1.0000000 1.0000000 1.0000000 1.0000000
## Class: Overweight_Level_I       0.9655172 0.8072289 0.7790698 0.7928994
## Class: Overweight_Level_II      0.9743119 0.8202247 0.8390805 0.8295455
##                            Prevalence Detection Rate Detection Prevalence
## Class: Insufficient_Weight  0.1182965      0.1119874            0.1261830
## Class: Normal_Weight        0.1451104      0.1088328            0.1293375
## Class: Obesity_Type_I       0.1545741      0.1451104            0.1577287
## Class: Obesity_Type_II      0.1498423      0.1482650            0.1561514
## Class: Obesity_Type_III     0.1593060      0.1593060            0.1593060
## Class: Overweight_Level_I   0.1356467      0.1056782            0.1309148
## Class: Overweight_Level_II  0.1372240      0.1151420            0.1403785
##                            Balanced Accuracy
## Class: Insufficient_Weight         0.9652832
## Class: Normal_Weight               0.8630074
## Class: Obesity_Type_I              0.9619251
## Class: Obesity_Type_II             0.9900986
## Class: Obesity_Type_III            1.0000000
## Class: Overweight_Level_I          0.8749363
## Class: Overweight_Level_II         0.9049150</a:t>
            </a:r>
          </a:p>
          <a:p>
            <a:pPr lvl="0" marL="0" indent="0">
              <a:spcBef>
                <a:spcPts val="3000"/>
              </a:spcBef>
              <a:buNone/>
            </a:pPr>
            <a:r>
              <a:rPr b="1"/>
              <a:t>Model with significant parameters</a:t>
            </a:r>
          </a:p>
          <a:p>
            <a:pPr lvl="0" indent="0">
              <a:buNone/>
            </a:pPr>
            <a:r>
              <a:rPr>
                <a:latin typeface="Courier"/>
              </a:rPr>
              <a:t>##       Accuracy          Kappa  AccuracyLower  AccuracyUpper   AccuracyNull 
##      0.8927445      0.8747239      0.8660142      0.9157448      0.1593060 
## AccuracyPValue  McnemarPValue 
##      0.0000000            NaN</a:t>
            </a:r>
          </a:p>
          <a:p>
            <a:pPr lvl="0" indent="0">
              <a:buNone/>
            </a:pPr>
            <a:r>
              <a:rPr>
                <a:latin typeface="Courier"/>
              </a:rPr>
              <a:t>##                            Sensitivity Specificity Pos Pred Value
## Class: Insufficient_Weight   0.9733333   0.9892665      0.9240506
## Class: Normal_Weight         0.7934783   0.9815498      0.8795181
## Class: Obesity_Type_I        0.9489796   0.9888060      0.9393939
## Class: Obesity_Type_II       0.9894737   0.9851577      0.9215686
## Class: Obesity_Type_III      0.9702970   1.0000000      1.0000000
## Class: Overweight_Level_I    0.7209302   0.9635036      0.7560976
## Class: Overweight_Level_II   0.8390805   0.9670932      0.8021978
##                            Neg Pred Value Precision    Recall        F1
## Class: Insufficient_Weight      0.9963964 0.9240506 0.9733333 0.9480519
## Class: Normal_Weight            0.9655172 0.8795181 0.7934783 0.8342857
## Class: Obesity_Type_I           0.9906542 0.9393939 0.9489796 0.9441624
## Class: Obesity_Type_II          0.9981203 0.9215686 0.9894737 0.9543147
## Class: Obesity_Type_III         0.9944030 1.0000000 0.9702970 0.9849246
## Class: Overweight_Level_I       0.9565217 0.7560976 0.7209302 0.7380952
## Class: Overweight_Level_II      0.9742173 0.8021978 0.8390805 0.8202247
##                            Prevalence Detection Rate Detection Prevalence
## Class: Insufficient_Weight  0.1182965      0.1151420            0.1246057
## Class: Normal_Weight        0.1451104      0.1151420            0.1309148
## Class: Obesity_Type_I       0.1545741      0.1466877            0.1561514
## Class: Obesity_Type_II      0.1498423      0.1482650            0.1608833
## Class: Obesity_Type_III     0.1593060      0.1545741            0.1545741
## Class: Overweight_Level_I   0.1356467      0.0977918            0.1293375
## Class: Overweight_Level_II  0.1372240      0.1151420            0.1435331
##                            Balanced Accuracy
## Class: Insufficient_Weight         0.9812999
## Class: Normal_Weight               0.8875140
## Class: Obesity_Type_I              0.9688928
## Class: Obesity_Type_II             0.9873157
## Class: Obesity_Type_III            0.9851485
## Class: Overweight_Level_I          0.8422169
## Class: Overweight_Level_II         0.9030868</a:t>
            </a:r>
          </a:p>
          <a:p>
            <a:pPr lvl="0" marL="0" indent="0">
              <a:spcBef>
                <a:spcPts val="3000"/>
              </a:spcBef>
              <a:buNone/>
            </a:pPr>
            <a:r>
              <a:rPr b="1"/>
              <a:t>Model with significant parameters and bmi</a:t>
            </a:r>
          </a:p>
          <a:p>
            <a:pPr lvl="0" indent="0">
              <a:buNone/>
            </a:pPr>
            <a:r>
              <a:rPr>
                <a:latin typeface="Courier"/>
              </a:rPr>
              <a:t>##       Accuracy          Kappa  AccuracyLower  AccuracyUpper   AccuracyNull 
##      0.9069401      0.8913441      0.8816017      0.9284036      0.1593060 
## AccuracyPValue  McnemarPValue 
##      0.0000000            NaN</a:t>
            </a:r>
          </a:p>
          <a:p>
            <a:pPr lvl="0" indent="0">
              <a:buNone/>
            </a:pPr>
            <a:r>
              <a:rPr>
                <a:latin typeface="Courier"/>
              </a:rPr>
              <a:t>##                            Sensitivity Specificity Pos Pred Value
## Class: Insufficient_Weight   1.0000000   0.9821109      0.8823529
## Class: Normal_Weight         0.7608696   0.9907749      0.9333333
## Class: Obesity_Type_I        0.9489796   0.9869403      0.9300000
## Class: Obesity_Type_II       0.9684211   0.9833024      0.9108911
## Class: Obesity_Type_III      0.9603960   1.0000000      1.0000000
## Class: Overweight_Level_I    0.8023256   0.9726277      0.8214286
## Class: Overweight_Level_II   0.9080460   0.9762340      0.8586957
##                            Neg Pred Value Precision    Recall        F1
## Class: Insufficient_Weight      1.0000000 0.8823529 1.0000000 0.9375000
## Class: Normal_Weight            0.9606440 0.9333333 0.7608696 0.8383234
## Class: Obesity_Type_I           0.9906367 0.9300000 0.9489796 0.9393939
## Class: Obesity_Type_II          0.9943715 0.9108911 0.9684211 0.9387755
## Class: Obesity_Type_III         0.9925512 1.0000000 0.9603960 0.9797980
## Class: Overweight_Level_I       0.9690909 0.8214286 0.8023256 0.8117647
## Class: Overweight_Level_II      0.9852399 0.8586957 0.9080460 0.8826816
##                            Prevalence Detection Rate Detection Prevalence
## Class: Insufficient_Weight  0.1182965      0.1182965            0.1340694
## Class: Normal_Weight        0.1451104      0.1104101            0.1182965
## Class: Obesity_Type_I       0.1545741      0.1466877            0.1577287
## Class: Obesity_Type_II      0.1498423      0.1451104            0.1593060
## Class: Obesity_Type_III     0.1593060      0.1529968            0.1529968
## Class: Overweight_Level_I   0.1356467      0.1088328            0.1324921
## Class: Overweight_Level_II  0.1372240      0.1246057            0.1451104
##                            Balanced Accuracy
## Class: Insufficient_Weight         0.9910555
## Class: Normal_Weight               0.8758222
## Class: Obesity_Type_I              0.9679599
## Class: Obesity_Type_II             0.9758617
## Class: Obesity_Type_III            0.9801980
## Class: Overweight_Level_I          0.8874767
## Class: Overweight_Level_II         0.9421400</a:t>
            </a:r>
          </a:p>
          <a:p>
            <a:pPr lvl="0" marL="0" indent="0">
              <a:spcBef>
                <a:spcPts val="3000"/>
              </a:spcBef>
              <a:buNone/>
            </a:pPr>
            <a:r>
              <a:rPr b="1"/>
              <a:t>Support Vector Machines</a:t>
            </a:r>
          </a:p>
          <a:p>
            <a:pPr lvl="0" marL="0" indent="0">
              <a:spcBef>
                <a:spcPts val="3000"/>
              </a:spcBef>
              <a:buNone/>
            </a:pPr>
            <a:r>
              <a:rPr b="1"/>
              <a:t>Full Model</a:t>
            </a:r>
          </a:p>
          <a:p>
            <a:pPr lvl="0" indent="0">
              <a:buNone/>
            </a:pPr>
            <a:r>
              <a:rPr>
                <a:latin typeface="Courier"/>
              </a:rPr>
              <a:t>##       Accuracy          Kappa  AccuracyLower  AccuracyUpper   AccuracyNull 
##   7.192429e-01   6.712040e-01   6.825090e-01   7.539206e-01   1.593060e-01 
## AccuracyPValue  McnemarPValue 
##  7.007688e-216            NaN</a:t>
            </a:r>
          </a:p>
          <a:p>
            <a:pPr lvl="0" indent="0">
              <a:buNone/>
            </a:pPr>
            <a:r>
              <a:rPr>
                <a:latin typeface="Courier"/>
              </a:rPr>
              <a:t>##                            Sensitivity Specificity Pos Pred Value
## Class: Insufficient_Weight   0.8933333   0.9803220      0.8589744
## Class: Normal_Weight         0.8478261   0.8856089      0.5571429
## Class: Obesity_Type_I        0.8265306   0.8861940      0.5704225
## Class: Obesity_Type_II       0.9473684   0.9777365      0.8823529
## Class: Obesity_Type_III      1.0000000   0.9981238      0.9901961
## Class: Overweight_Level_I    0.0000000   1.0000000            NaN
## Class: Overweight_Level_II   0.4482759   0.9433272      0.5571429
##                            Neg Pred Value Precision    Recall        F1
## Class: Insufficient_Weight      0.9856115 0.8589744 0.8933333 0.8758170
## Class: Normal_Weight            0.9716599 0.5571429 0.8478261 0.6724138
## Class: Obesity_Type_I           0.9654472 0.5704225 0.8265306 0.6750000
## Class: Obesity_Type_II          0.9906015 0.8823529 0.9473684 0.9137056
## Class: Obesity_Type_III         1.0000000 0.9901961 1.0000000 0.9950739
## Class: Overweight_Level_I       0.8643533        NA 0.0000000        NA
## Class: Overweight_Level_II      0.9148936 0.5571429 0.4482759 0.4968153
##                            Prevalence Detection Rate Detection Prevalence
## Class: Insufficient_Weight  0.1182965      0.1056782            0.1230284
## Class: Normal_Weight        0.1451104      0.1230284            0.2208202
## Class: Obesity_Type_I       0.1545741      0.1277603            0.2239748
## Class: Obesity_Type_II      0.1498423      0.1419558            0.1608833
## Class: Obesity_Type_III     0.1593060      0.1593060            0.1608833
## Class: Overweight_Level_I   0.1356467      0.0000000            0.0000000
## Class: Overweight_Level_II  0.1372240      0.0615142            0.1104101
##                            Balanced Accuracy
## Class: Insufficient_Weight         0.9368277
## Class: Normal_Weight               0.8667175
## Class: Obesity_Type_I              0.8563623
## Class: Obesity_Type_II             0.9625525
## Class: Obesity_Type_III            0.9990619
## Class: Overweight_Level_I          0.5000000
## Class: Overweight_Level_II         0.6958016</a:t>
            </a:r>
          </a:p>
          <a:p>
            <a:pPr lvl="0" marL="0" indent="0">
              <a:spcBef>
                <a:spcPts val="3000"/>
              </a:spcBef>
              <a:buNone/>
            </a:pPr>
            <a:r>
              <a:rPr b="1"/>
              <a:t>Model with Significant Parameters</a:t>
            </a:r>
          </a:p>
          <a:p>
            <a:pPr lvl="0" indent="0">
              <a:buNone/>
            </a:pPr>
            <a:r>
              <a:rPr>
                <a:latin typeface="Courier"/>
              </a:rPr>
              <a:t>##       Accuracy          Kappa  AccuracyLower  AccuracyUpper   AccuracyNull 
##   8.233438e-01   7.936066e-01   7.913833e-01   8.522567e-01   1.593060e-01 
## AccuracyPValue  McnemarPValue 
##  1.409098e-298            NaN</a:t>
            </a:r>
          </a:p>
          <a:p>
            <a:pPr lvl="0" indent="0">
              <a:buNone/>
            </a:pPr>
            <a:r>
              <a:rPr>
                <a:latin typeface="Courier"/>
              </a:rPr>
              <a:t>##                            Sensitivity Specificity Pos Pred Value
## Class: Insufficient_Weight   0.8666667   0.9838998      0.8783784
## Class: Normal_Weight         0.7065217   0.9391144      0.6632653
## Class: Obesity_Type_I        0.8469388   0.9757463      0.8645833
## Class: Obesity_Type_II       0.9473684   0.9851577      0.9183673
## Class: Obesity_Type_III      1.0000000   1.0000000      1.0000000
## Class: Overweight_Level_I    0.7325581   0.9324818      0.6300000
## Class: Overweight_Level_II   0.6321839   0.9780622      0.8208955
##                            Neg Pred Value Precision    Recall        F1
## Class: Insufficient_Weight      0.9821429 0.8783784 0.8666667 0.8724832
## Class: Normal_Weight            0.9496269 0.6632653 0.7065217 0.6842105
## Class: Obesity_Type_I           0.9721190 0.8645833 0.8469388 0.8556701
## Class: Obesity_Type_II          0.9906716 0.9183673 0.9473684 0.9326425
## Class: Obesity_Type_III         1.0000000 1.0000000 1.0000000 1.0000000
## Class: Overweight_Level_I       0.9569288 0.6300000 0.7325581 0.6774194
## Class: Overweight_Level_II      0.9435626 0.8208955 0.6321839 0.7142857
##                            Prevalence Detection Rate Detection Prevalence
## Class: Insufficient_Weight  0.1182965     0.10252366            0.1167192
## Class: Normal_Weight        0.1451104     0.10252366            0.1545741
## Class: Obesity_Type_I       0.1545741     0.13091483            0.1514196
## Class: Obesity_Type_II      0.1498423     0.14195584            0.1545741
## Class: Obesity_Type_III     0.1593060     0.15930599            0.1593060
## Class: Overweight_Level_I   0.1356467     0.09936909            0.1577287
## Class: Overweight_Level_II  0.1372240     0.08675079            0.1056782
##                            Balanced Accuracy
## Class: Insufficient_Weight         0.9252832
## Class: Normal_Weight               0.8228181
## Class: Obesity_Type_I              0.9113425
## Class: Obesity_Type_II             0.9662631
## Class: Obesity_Type_III            1.0000000
## Class: Overweight_Level_I          0.8325199
## Class: Overweight_Level_II         0.8051230</a:t>
            </a:r>
          </a:p>
          <a:p>
            <a:pPr lvl="0" marL="0" indent="0">
              <a:spcBef>
                <a:spcPts val="3000"/>
              </a:spcBef>
              <a:buNone/>
            </a:pPr>
            <a:r>
              <a:rPr b="1"/>
              <a:t>Model with significant parameters and bmi</a:t>
            </a:r>
          </a:p>
          <a:p>
            <a:pPr lvl="0" indent="0">
              <a:buNone/>
            </a:pPr>
            <a:r>
              <a:rPr>
                <a:latin typeface="Courier"/>
              </a:rPr>
              <a:t>##       Accuracy          Kappa  AccuracyLower  AccuracyUpper   AccuracyNull 
##   8.233438e-01   7.935850e-01   7.913833e-01   8.522567e-01   1.593060e-01 
## AccuracyPValue  McnemarPValue 
##  1.409098e-298            NaN</a:t>
            </a:r>
          </a:p>
          <a:p>
            <a:pPr lvl="0" indent="0">
              <a:buNone/>
            </a:pPr>
            <a:r>
              <a:rPr>
                <a:latin typeface="Courier"/>
              </a:rPr>
              <a:t>##                            Sensitivity Specificity Pos Pred Value
## Class: Insufficient_Weight   0.8666667   0.9838998      0.8783784
## Class: Normal_Weight         0.7500000   0.9372694      0.6699029
## Class: Obesity_Type_I        0.8673469   0.9720149      0.8500000
## Class: Obesity_Type_II       0.9157895   0.9888683      0.9354839
## Class: Obesity_Type_III      1.0000000   1.0000000      1.0000000
## Class: Overweight_Level_I    0.6976744   0.9397810      0.6451613
## Class: Overweight_Level_II   0.6321839   0.9725777      0.7857143
##                            Neg Pred Value Precision    Recall        F1
## Class: Insufficient_Weight      0.9821429 0.8783784 0.8666667 0.8724832
## Class: Normal_Weight            0.9566855 0.6699029 0.7500000 0.7076923
## Class: Obesity_Type_I           0.9756554 0.8500000 0.8673469 0.8585859
## Class: Obesity_Type_II          0.9852126 0.9354839 0.9157895 0.9255319
## Class: Obesity_Type_III         1.0000000 1.0000000 1.0000000 1.0000000
## Class: Overweight_Level_I       0.9519409 0.6451613 0.6976744 0.6703911
## Class: Overweight_Level_II      0.9432624 0.7857143 0.6321839 0.7006369
##                            Prevalence Detection Rate Detection Prevalence
## Class: Insufficient_Weight  0.1182965     0.10252366            0.1167192
## Class: Normal_Weight        0.1451104     0.10883281            0.1624606
## Class: Obesity_Type_I       0.1545741     0.13406940            0.1577287
## Class: Obesity_Type_II      0.1498423     0.13722397            0.1466877
## Class: Obesity_Type_III     0.1593060     0.15930599            0.1593060
## Class: Overweight_Level_I   0.1356467     0.09463722            0.1466877
## Class: Overweight_Level_II  0.1372240     0.08675079            0.1104101
##                            Balanced Accuracy
## Class: Insufficient_Weight         0.9252832
## Class: Normal_Weight               0.8436347
## Class: Obesity_Type_I              0.9196809
## Class: Obesity_Type_II             0.9523289
## Class: Obesity_Type_III            1.0000000
## Class: Overweight_Level_I          0.8187277
## Class: Overweight_Level_II         0.8023808</a:t>
            </a:r>
          </a:p>
          <a:p>
            <a:pPr lvl="0" marL="0" indent="0">
              <a:spcBef>
                <a:spcPts val="3000"/>
              </a:spcBef>
              <a:buNone/>
            </a:pPr>
            <a:r>
              <a:rPr b="1"/>
              <a:t>Gradient Boosting Method</a:t>
            </a:r>
          </a:p>
          <a:p>
            <a:pPr lvl="0" marL="0" indent="0">
              <a:spcBef>
                <a:spcPts val="3000"/>
              </a:spcBef>
              <a:buNone/>
            </a:pPr>
            <a:r>
              <a:rPr b="1"/>
              <a:t>Full Model</a:t>
            </a:r>
          </a:p>
          <a:p>
            <a:pPr lvl="0" indent="0">
              <a:buNone/>
            </a:pPr>
            <a:r>
              <a:rPr>
                <a:latin typeface="Courier"/>
              </a:rPr>
              <a:t>##       Accuracy          Kappa  AccuracyLower  AccuracyUpper   AccuracyNull 
##      0.9558360      0.9484082      0.9368008      0.9704559      0.1593060 
## AccuracyPValue  McnemarPValue 
##      0.0000000            NaN</a:t>
            </a:r>
          </a:p>
          <a:p>
            <a:pPr lvl="0" indent="0">
              <a:buNone/>
            </a:pPr>
            <a:r>
              <a:rPr>
                <a:latin typeface="Courier"/>
              </a:rPr>
              <a:t>##                            Sensitivity Specificity Pos Pred Value
## Class: Insufficient_Weight   1.0000000   0.9928444      0.9493671
## Class: Normal_Weight         0.8913043   0.9870849      0.9213483
## Class: Obesity_Type_I        0.9897959   0.9906716      0.9509804
## Class: Obesity_Type_II       0.9894737   0.9981447      0.9894737
## Class: Obesity_Type_III      1.0000000   1.0000000      1.0000000
## Class: Overweight_Level_I    0.8720930   0.9890511      0.9259259
## Class: Overweight_Level_II   0.9425287   0.9908592      0.9425287
##                            Neg Pred Value Precision    Recall        F1
## Class: Insufficient_Weight      1.0000000 0.9493671 1.0000000 0.9740260
## Class: Normal_Weight            0.9816514 0.9213483 0.8913043 0.9060773
## Class: Obesity_Type_I           0.9981203 0.9509804 0.9897959 0.9700000
## Class: Obesity_Type_II          0.9981447 0.9894737 0.9894737 0.9894737
## Class: Obesity_Type_III         1.0000000 1.0000000 1.0000000 1.0000000
## Class: Overweight_Level_I       0.9801085 0.9259259 0.8720930 0.8982036
## Class: Overweight_Level_II      0.9908592 0.9425287 0.9425287 0.9425287
##                            Prevalence Detection Rate Detection Prevalence
## Class: Insufficient_Weight  0.1182965      0.1182965            0.1246057
## Class: Normal_Weight        0.1451104      0.1293375            0.1403785
## Class: Obesity_Type_I       0.1545741      0.1529968            0.1608833
## Class: Obesity_Type_II      0.1498423      0.1482650            0.1498423
## Class: Obesity_Type_III     0.1593060      0.1593060            0.1593060
## Class: Overweight_Level_I   0.1356467      0.1182965            0.1277603
## Class: Overweight_Level_II  0.1372240      0.1293375            0.1372240
##                            Balanced Accuracy
## Class: Insufficient_Weight         0.9964222
## Class: Normal_Weight               0.9391946
## Class: Obesity_Type_I              0.9902338
## Class: Obesity_Type_II             0.9938092
## Class: Obesity_Type_III            1.0000000
## Class: Overweight_Level_I          0.9305721
## Class: Overweight_Level_II         0.9666940</a:t>
            </a:r>
          </a:p>
          <a:p>
            <a:pPr lvl="0" marL="0" indent="0">
              <a:spcBef>
                <a:spcPts val="3000"/>
              </a:spcBef>
              <a:buNone/>
            </a:pPr>
            <a:r>
              <a:rPr b="1"/>
              <a:t>Model with significant parameters</a:t>
            </a:r>
          </a:p>
          <a:p>
            <a:pPr lvl="0" indent="0">
              <a:buNone/>
            </a:pPr>
            <a:r>
              <a:rPr>
                <a:latin typeface="Courier"/>
              </a:rPr>
              <a:t>##       Accuracy          Kappa  AccuracyLower  AccuracyUpper   AccuracyNull 
##      0.9526814      0.9447275      0.9331362      0.9678500      0.1593060 
## AccuracyPValue  McnemarPValue 
##      0.0000000            NaN</a:t>
            </a:r>
          </a:p>
          <a:p>
            <a:pPr lvl="0" indent="0">
              <a:buNone/>
            </a:pPr>
            <a:r>
              <a:rPr>
                <a:latin typeface="Courier"/>
              </a:rPr>
              <a:t>##                            Sensitivity Specificity Pos Pred Value
## Class: Insufficient_Weight   1.0000000   0.9910555      0.9375000
## Class: Normal_Weight         0.8804348   0.9852399      0.9101124
## Class: Obesity_Type_I        0.9897959   0.9925373      0.9603960
## Class: Obesity_Type_II       0.9894737   0.9981447      0.9894737
## Class: Obesity_Type_III      1.0000000   1.0000000      1.0000000
## Class: Overweight_Level_I    0.8837209   0.9835766      0.8941176
## Class: Overweight_Level_II   0.9195402   0.9945155      0.9638554
##                            Neg Pred Value Precision    Recall        F1
## Class: Insufficient_Weight      1.0000000 0.9375000 1.0000000 0.9677419
## Class: Normal_Weight            0.9798165 0.9101124 0.8804348 0.8950276
## Class: Obesity_Type_I           0.9981238 0.9603960 0.9897959 0.9748744
## Class: Obesity_Type_II          0.9981447 0.9894737 0.9894737 0.9894737
## Class: Obesity_Type_III         1.0000000 1.0000000 1.0000000 1.0000000
## Class: Overweight_Level_I       0.9817851 0.8941176 0.8837209 0.8888889
## Class: Overweight_Level_II      0.9872958 0.9638554 0.9195402 0.9411765
##                            Prevalence Detection Rate Detection Prevalence
## Class: Insufficient_Weight  0.1182965      0.1182965            0.1261830
## Class: Normal_Weight        0.1451104      0.1277603            0.1403785
## Class: Obesity_Type_I       0.1545741      0.1529968            0.1593060
## Class: Obesity_Type_II      0.1498423      0.1482650            0.1498423
## Class: Obesity_Type_III     0.1593060      0.1593060            0.1593060
## Class: Overweight_Level_I   0.1356467      0.1198738            0.1340694
## Class: Overweight_Level_II  0.1372240      0.1261830            0.1309148
##                            Balanced Accuracy
## Class: Insufficient_Weight         0.9955277
## Class: Normal_Weight               0.9328373
## Class: Obesity_Type_I              0.9911666
## Class: Obesity_Type_II             0.9938092
## Class: Obesity_Type_III            1.0000000
## Class: Overweight_Level_I          0.9336488
## Class: Overweight_Level_II         0.9570279</a:t>
            </a:r>
          </a:p>
          <a:p>
            <a:pPr lvl="0" marL="0" indent="0">
              <a:spcBef>
                <a:spcPts val="3000"/>
              </a:spcBef>
              <a:buNone/>
            </a:pPr>
            <a:r>
              <a:rPr b="1"/>
              <a:t>Model with significant parameters and bmi</a:t>
            </a:r>
          </a:p>
          <a:p>
            <a:pPr lvl="0" indent="0">
              <a:buNone/>
            </a:pPr>
            <a:r>
              <a:rPr>
                <a:latin typeface="Courier"/>
              </a:rPr>
              <a:t>##       Accuracy          Kappa  AccuracyLower  AccuracyUpper   AccuracyNull 
##      0.9652997      0.9594550      0.9479329      0.9781282      0.1593060 
## AccuracyPValue  McnemarPValue 
##      0.0000000            NaN</a:t>
            </a:r>
          </a:p>
          <a:p>
            <a:pPr lvl="0" indent="0">
              <a:buNone/>
            </a:pPr>
            <a:r>
              <a:rPr>
                <a:latin typeface="Courier"/>
              </a:rPr>
              <a:t>##                            Sensitivity Specificity Pos Pred Value
## Class: Insufficient_Weight   0.9733333   0.9982111      0.9864865
## Class: Normal_Weight         0.9891304   0.9944649      0.9680851
## Class: Obesity_Type_I        0.9897959   0.9888060      0.9417476
## Class: Obesity_Type_II       0.9578947   0.9981447      0.9891304
## Class: Obesity_Type_III      1.0000000   1.0000000      1.0000000
## Class: Overweight_Level_I    0.8953488   0.9945255      0.9625000
## Class: Overweight_Level_II   0.9425287   0.9853748      0.9111111
##                            Neg Pred Value Precision    Recall        F1
## Class: Insufficient_Weight      0.9964286 0.9864865 0.9733333 0.9798658
## Class: Normal_Weight            0.9981481 0.9680851 0.9891304 0.9784946
## Class: Obesity_Type_I           0.9981168 0.9417476 0.9897959 0.9651741
## Class: Obesity_Type_II          0.9926199 0.9891304 0.9578947 0.9732620
## Class: Obesity_Type_III         1.0000000 1.0000000 1.0000000 1.0000000
## Class: Overweight_Level_I       0.9837545 0.9625000 0.8953488 0.9277108
## Class: Overweight_Level_II      0.9908088 0.9111111 0.9425287 0.9265537
##                            Prevalence Detection Rate Detection Prevalence
## Class: Insufficient_Weight  0.1182965      0.1151420            0.1167192
## Class: Normal_Weight        0.1451104      0.1435331            0.1482650
## Class: Obesity_Type_I       0.1545741      0.1529968            0.1624606
## Class: Obesity_Type_II      0.1498423      0.1435331            0.1451104
## Class: Obesity_Type_III     0.1593060      0.1593060            0.1593060
## Class: Overweight_Level_I   0.1356467      0.1214511            0.1261830
## Class: Overweight_Level_II  0.1372240      0.1293375            0.1419558
##                            Balanced Accuracy
## Class: Insufficient_Weight         0.9857722
## Class: Normal_Weight               0.9917977
## Class: Obesity_Type_I              0.9893009
## Class: Obesity_Type_II             0.9780197
## Class: Obesity_Type_III            1.0000000
## Class: Overweight_Level_I          0.9449372
## Class: Overweight_Level_II         0.9639518</a:t>
            </a:r>
          </a:p>
          <a:p>
            <a:pPr lvl="0" marL="0" indent="0">
              <a:spcBef>
                <a:spcPts val="3000"/>
              </a:spcBef>
              <a:buNone/>
            </a:pPr>
            <a:r>
              <a:rPr b="1"/>
              <a:t>Neural Network</a:t>
            </a:r>
          </a:p>
          <a:p>
            <a:pPr lvl="0" marL="0" indent="0">
              <a:spcBef>
                <a:spcPts val="3000"/>
              </a:spcBef>
              <a:buNone/>
            </a:pPr>
            <a:r>
              <a:rPr b="1"/>
              <a:t>Model with significant parameters and bmi</a:t>
            </a:r>
          </a:p>
          <a:p>
            <a:pPr lvl="0" indent="0">
              <a:buNone/>
            </a:pPr>
            <a:r>
              <a:rPr>
                <a:latin typeface="Courier"/>
              </a:rPr>
              <a:t>##       Accuracy          Kappa  AccuracyLower  AccuracyUpper   AccuracyNull 
##      0.9227129      0.9097467      0.8991076      0.9422783      0.1593060 
## AccuracyPValue  McnemarPValue 
##      0.0000000            NaN</a:t>
            </a:r>
          </a:p>
          <a:p>
            <a:pPr lvl="0" indent="0">
              <a:buNone/>
            </a:pPr>
            <a:r>
              <a:rPr>
                <a:latin typeface="Courier"/>
              </a:rPr>
              <a:t>##                            Sensitivity Specificity Pos Pred Value
## Class: Insufficient_Weight   1.0000000   0.9838998      0.8928571
## Class: Normal_Weight         0.8478261   0.9852399      0.9069767
## Class: Obesity_Type_I        0.8877551   0.9944030      0.9666667
## Class: Obesity_Type_II       0.9894737   0.9814471      0.9038462
## Class: Obesity_Type_III      1.0000000   0.9981238      0.9901961
## Class: Overweight_Level_I    0.8372093   0.9799270      0.8674699
## Class: Overweight_Level_II   0.8965517   0.9872029      0.9176471
##                            Neg Pred Value Precision    Recall        F1
## Class: Insufficient_Weight      1.0000000 0.8928571 1.0000000 0.9433962
## Class: Normal_Weight            0.9744526 0.9069767 0.8478261 0.8764045
## Class: Obesity_Type_I           0.9797794 0.9666667 0.8877551 0.9255319
## Class: Obesity_Type_II          0.9981132 0.9038462 0.9894737 0.9447236
## Class: Obesity_Type_III         1.0000000 0.9901961 1.0000000 0.9950739
## Class: Overweight_Level_I       0.9745917 0.8674699 0.8372093 0.8520710
## Class: Overweight_Level_II      0.9836066 0.9176471 0.8965517 0.9069767
##                            Prevalence Detection Rate Detection Prevalence
## Class: Insufficient_Weight  0.1182965      0.1182965            0.1324921
## Class: Normal_Weight        0.1451104      0.1230284            0.1356467
## Class: Obesity_Type_I       0.1545741      0.1372240            0.1419558
## Class: Obesity_Type_II      0.1498423      0.1482650            0.1640379
## Class: Obesity_Type_III     0.1593060      0.1593060            0.1608833
## Class: Overweight_Level_I   0.1356467      0.1135647            0.1309148
## Class: Overweight_Level_II  0.1372240      0.1230284            0.1340694
##                            Balanced Accuracy
## Class: Insufficient_Weight         0.9919499
## Class: Normal_Weight               0.9165330
## Class: Obesity_Type_I              0.9410790
## Class: Obesity_Type_II             0.9854604
## Class: Obesity_Type_III            0.9990619
## Class: Overweight_Level_I          0.9085682
## Class: Overweight_Level_II         0.9418773</a:t>
            </a:r>
          </a:p>
          <a:p>
            <a:pPr lvl="0" marL="0" indent="0">
              <a:spcBef>
                <a:spcPts val="3000"/>
              </a:spcBef>
              <a:buNone/>
            </a:pPr>
            <a:r>
              <a:rPr b="1"/>
              <a:t>Full model</a:t>
            </a:r>
          </a:p>
          <a:p>
            <a:pPr lvl="0" indent="0">
              <a:buNone/>
            </a:pPr>
            <a:r>
              <a:rPr>
                <a:latin typeface="Courier"/>
              </a:rPr>
              <a:t>##       Accuracy          Kappa  AccuracyLower  AccuracyUpper   AccuracyNull 
##   7.381703e-01   6.948998e-01   7.021019e-01   7.720037e-01   1.593060e-01 
## AccuracyPValue  McnemarPValue 
##  1.078425e-229            NaN</a:t>
            </a:r>
          </a:p>
          <a:p>
            <a:pPr lvl="0" indent="0">
              <a:buNone/>
            </a:pPr>
            <a:r>
              <a:rPr>
                <a:latin typeface="Courier"/>
              </a:rPr>
              <a:t>##                            Sensitivity Specificity Pos Pred Value
## Class: Insufficient_Weight   0.9866667   0.9105546      0.5967742
## Class: Normal_Weight         0.1195652   0.9981550      0.9166667
## Class: Obesity_Type_I        0.7755102   0.9626866      0.7916667
## Class: Obesity_Type_II       0.8526316   0.9740260      0.8526316
## Class: Obesity_Type_III      1.0000000   0.9756098      0.8859649
## Class: Overweight_Level_I    0.8720930   0.8905109      0.5555556
## Class: Overweight_Level_II   0.5747126   0.9853748      0.8620690
##                            Neg Pred Value Precision    Recall        F1
## Class: Insufficient_Weight      0.9980392 0.5967742 0.9866667 0.7437186
## Class: Normal_Weight            0.8697749 0.9166667 0.1195652 0.2115385
## Class: Obesity_Type_I           0.9591078 0.7916667 0.7755102 0.7835052
## Class: Obesity_Type_II          0.9740260 0.8526316 0.8526316 0.8526316
## Class: Obesity_Type_III         1.0000000 0.8859649 1.0000000 0.9395349
## Class: Overweight_Level_I       0.9779559 0.5555556 0.8720930 0.6787330
## Class: Overweight_Level_II      0.9357639 0.8620690 0.5747126 0.6896552
##                            Prevalence Detection Rate Detection Prevalence
## Class: Insufficient_Weight  0.1182965     0.11671924           0.19558360
## Class: Normal_Weight        0.1451104     0.01735016           0.01892744
## Class: Obesity_Type_I       0.1545741     0.11987382           0.15141956
## Class: Obesity_Type_II      0.1498423     0.12776025           0.14984227
## Class: Obesity_Type_III     0.1593060     0.15930599           0.17981073
## Class: Overweight_Level_I   0.1356467     0.11829653           0.21293375
## Class: Overweight_Level_II  0.1372240     0.07886435           0.09148265
##                            Balanced Accuracy
## Class: Insufficient_Weight         0.9486106
## Class: Normal_Weight               0.5588601
## Class: Obesity_Type_I              0.8690984
## Class: Obesity_Type_II             0.9133288
## Class: Obesity_Type_III            0.9878049
## Class: Overweight_Level_I          0.8813020
## Class: Overweight_Level_II         0.7800437</a:t>
            </a:r>
          </a:p>
          <a:p>
            <a:pPr lvl="0" marL="0" indent="0">
              <a:spcBef>
                <a:spcPts val="3000"/>
              </a:spcBef>
              <a:buNone/>
            </a:pPr>
            <a:r>
              <a:rPr b="1"/>
              <a:t>Model with significant parameters</a:t>
            </a:r>
          </a:p>
          <a:p>
            <a:pPr lvl="0" indent="0">
              <a:buNone/>
            </a:pPr>
            <a:r>
              <a:rPr>
                <a:latin typeface="Courier"/>
              </a:rPr>
              <a:t>##       Accuracy          Kappa  AccuracyLower  AccuracyUpper   AccuracyNull 
##      0.9037855      0.8876713      0.8781253      0.9256033      0.1593060 
## AccuracyPValue  McnemarPValue 
##      0.0000000            NaN</a:t>
            </a:r>
          </a:p>
          <a:p>
            <a:pPr lvl="0" indent="0">
              <a:buNone/>
            </a:pPr>
            <a:r>
              <a:rPr>
                <a:latin typeface="Courier"/>
              </a:rPr>
              <a:t>##                            Sensitivity Specificity Pos Pred Value
## Class: Insufficient_Weight   0.9866667   0.9677996      0.8043478
## Class: Normal_Weight         0.7391304   0.9889299      0.9189189
## Class: Obesity_Type_I        0.9591837   0.9832090      0.9126214
## Class: Obesity_Type_II       0.9789474   0.9944341      0.9687500
## Class: Obesity_Type_III      1.0000000   1.0000000      1.0000000
## Class: Overweight_Level_I    0.7790698   0.9835766      0.8815789
## Class: Overweight_Level_II   0.8735632   0.9707495      0.8260870
##                            Neg Pred Value Precision    Recall        F1
## Class: Insufficient_Weight      0.9981550 0.8043478 0.9866667 0.8862275
## Class: Normal_Weight            0.9571429 0.9189189 0.7391304 0.8192771
## Class: Obesity_Type_I           0.9924670 0.9126214 0.9591837 0.9353234
## Class: Obesity_Type_II          0.9962825 0.9687500 0.9789474 0.9738220
## Class: Obesity_Type_III         1.0000000 1.0000000 1.0000000 1.0000000
## Class: Overweight_Level_I       0.9659498 0.8815789 0.7790698 0.8271605
## Class: Overweight_Level_II      0.9797048 0.8260870 0.8735632 0.8491620
##                            Prevalence Detection Rate Detection Prevalence
## Class: Insufficient_Weight  0.1182965      0.1167192            0.1451104
## Class: Normal_Weight        0.1451104      0.1072555            0.1167192
## Class: Obesity_Type_I       0.1545741      0.1482650            0.1624606
## Class: Obesity_Type_II      0.1498423      0.1466877            0.1514196
## Class: Obesity_Type_III     0.1593060      0.1593060            0.1593060
## Class: Overweight_Level_I   0.1356467      0.1056782            0.1198738
## Class: Overweight_Level_II  0.1372240      0.1198738            0.1451104
##                            Balanced Accuracy
## Class: Insufficient_Weight         0.9772332
## Class: Normal_Weight               0.8640302
## Class: Obesity_Type_I              0.9711963
## Class: Obesity_Type_II             0.9866908
## Class: Obesity_Type_III            1.0000000
## Class: Overweight_Level_I          0.8813232
## Class: Overweight_Level_II         0.9221564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Comparision</a:t>
            </a:r>
          </a:p>
        </p:txBody>
      </p:sp>
      <p:sp>
        <p:nvSpPr>
          <p:cNvPr id="3" name="Content Placeholder 2"/>
          <p:cNvSpPr>
            <a:spLocks noGrp="1"/>
          </p:cNvSpPr>
          <p:nvPr>
            <p:ph idx="1"/>
          </p:nvPr>
        </p:nvSpPr>
        <p:spPr/>
        <p:txBody>
          <a:bodyPr/>
          <a:lstStyle/>
          <a:p>
            <a:pPr lvl="0" indent="0">
              <a:buNone/>
            </a:pPr>
            <a:r>
              <a:rPr>
                <a:latin typeface="Courier"/>
              </a:rPr>
              <a:t>##             model  Accuracy
## RF_BMI     RF_BMI 0.9700315
## GBM_BMI   GBM_BMI 0.9652997
## RF_FULL   RF_FULL 0.9574132
## LOG_BMI   LOG_BMI 0.9574132
## GBM_FULL GBM_FULL 0.9558360
## RF_SIG     RF_SIG 0.9542587
## GBM_SIG   GBM_SIG 0.9526814
## LOG_SIG   LOG_SIG 0.9511041
## LOG_FULL LOG_FULL 0.9479495
## NNET_BMI NNET_BMI 0.9227129</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As Per the Model comparison table, top 3 model are Random forest with significant parameters, Gradient Boosting method with significant parameters and bmi and Random forest with significant parameters and bmi with the accuracy of 97%.</a:t>
            </a:r>
          </a:p>
          <a:p>
            <a:pPr lvl="0" marL="0" indent="0">
              <a:buNone/>
            </a:pPr>
            <a:r>
              <a:rPr/>
              <a:t>So the model comparison accuracy results confirmed that the predictors such as </a:t>
            </a:r>
            <a:r>
              <a:rPr b="1"/>
              <a:t>Age,(Height,Weight) or bmi,Gender,eats_snacks,drinks_water,time_using_tech,method_trans and exercises_often</a:t>
            </a:r>
            <a:r>
              <a:rPr/>
              <a:t> are the best predictors in classifying the individual with accurate weight category.Also , the recall value and balanced accuracy for all the models for the obesity class is almost higher than 98% , so it gives as strong evidence that the above predictors are the best predictors in classifying the weight category.</a:t>
            </a:r>
          </a:p>
          <a:p>
            <a:pPr lvl="0" marL="0" indent="0">
              <a:buNone/>
            </a:pPr>
            <a:r>
              <a:rPr/>
              <a:t>As per the coefficients , one can avoid getting into the obesity category by changing their lifestyle with the below changes. * Reduce the weight as per the Height. * Avoid food between meals. * Drink lots of water * Exercise often.</a:t>
            </a:r>
          </a:p>
          <a:p>
            <a:pPr lvl="0" indent="0">
              <a:buNone/>
            </a:pPr>
            <a:r>
              <a:rPr>
                <a:latin typeface="Courier"/>
              </a:rPr>
              <a:t>##                                   model_obesity_full.coefficients
## (Intercept)                                           3331.559265
## GenderMale                                               7.537882
## Age                                                     -7.465254
## Height                                               -3904.445810
## Weight                                                  59.100014
## family_history_with_overweightyes                      -32.367305
## eats_high_calor_foodyes                                -42.694711
## eats_veggies2                                          -19.594414
## eats_veggies3                                          -51.882061
## num_meals2                                            -700.453675
## num_meals3                                              53.954046
## num_meals4                                              87.388687
## eats_snacksFrequently                                 -133.524012
## eats_snacksno                                            8.253409
## eats_snacksSometimes                                   -57.011295
## SMOKEyes                                                25.684579
## drinks_water2                                            5.290676
## drinks_water3                                           24.488573
## counts_caloriesyes                                      -6.757813
## exercises_often1                                       -33.373323
## exercises_often2                                       -46.795642
## exercises_often3                                       -57.177359
## time_using_tech1                                        63.370099
## time_using_tech2                                        89.399352
## drinks_alcoholFrequently                               302.470164
## drinks_alcoholno                                       359.806614
## drinks_alcoholSometimes                                315.504382
## method_transBike                                        22.658752
## method_transMotorbike                                   81.578674
## method_transPublic_Transportation                       50.239865
## method_transWalking                                   -192.840067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a:t>
            </a:r>
            <a:r>
              <a:rPr/>
              <a:t> </a:t>
            </a:r>
            <a:r>
              <a:rPr/>
              <a:t>the</a:t>
            </a:r>
            <a:r>
              <a:rPr/>
              <a:t> </a:t>
            </a:r>
            <a:r>
              <a:rPr/>
              <a:t>Dataset</a:t>
            </a:r>
          </a:p>
        </p:txBody>
      </p:sp>
      <p:sp>
        <p:nvSpPr>
          <p:cNvPr id="3" name="Content Placeholder 2"/>
          <p:cNvSpPr>
            <a:spLocks noGrp="1"/>
          </p:cNvSpPr>
          <p:nvPr>
            <p:ph idx="1"/>
          </p:nvPr>
        </p:nvSpPr>
        <p:spPr/>
        <p:txBody>
          <a:bodyPr/>
          <a:lstStyle/>
          <a:p>
            <a:pPr lvl="0" indent="0">
              <a:buNone/>
            </a:pPr>
            <a:r>
              <a:rPr>
                <a:latin typeface="Courier"/>
              </a:rPr>
              <a:t>## Rows: 2,111
## Columns: 18
## $ Gender                         &lt;chr&gt; "Female", "Female", "Male", "Male", "Ma…
## $ Age                            &lt;dbl&gt; 21, 21, 23, 27, 22, 29, 23, 22, 24, 22,…
## $ Height                         &lt;dbl&gt; 1.62, 1.52, 1.80, 1.80, 1.78, 1.62, 1.5…
## $ Weight                         &lt;dbl&gt; 64.0, 56.0, 77.0, 87.0, 89.8, 53.0, 55.…
## $ family_history_with_overweight &lt;chr&gt; "yes", "yes", "yes", "no", "no", "no", …
## $ eats_high_calor_food           &lt;chr&gt; "no", "no", "no", "no", "no", "yes", "y…
## $ eats_veggies                   &lt;dbl&gt; 2, 3, 2, 3, 2, 2, 3, 2, 3, 2, 3, 2, 3, …
## $ num_meals                      &lt;dbl&gt; 3, 3, 3, 3, 1, 3, 3, 3, 3, 3, 3, 3, 3, …
## $ eats_snacks                    &lt;chr&gt; "Sometimes", "Sometimes", "Sometimes", …
## $ SMOKE                          &lt;chr&gt; "no", "yes", "no", "no", "no", "no", "n…
## $ drinks_water                   &lt;dbl&gt; 2, 3, 2, 2, 2, 2, 2, 2, 2, 2, 3, 2, 3, …
## $ counts_calories                &lt;chr&gt; "no", "yes", "no", "no", "no", "no", "n…
## $ exercises_often                &lt;dbl&gt; 0, 3, 2, 2, 0, 0, 1, 3, 1, 1, 2, 2, 2, …
## $ time_using_tech                &lt;dbl&gt; 1, 0, 1, 0, 0, 0, 0, 0, 1, 1, 2, 1, 0, …
## $ drinks_alcohol                 &lt;chr&gt; "no", "Sometimes", "Frequently", "Frequ…
## $ method_trans                   &lt;chr&gt; "Public_Transportation", "Public_Transp…
## $ weight_category                &lt;chr&gt; "Normal_Weight", "Normal_Weight", "Norm…
## $ bmi                            &lt;dbl&gt; 24.38653, 24.23823, 23.76543, 26.85185,…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Pre-processing</a:t>
            </a:r>
            <a:r>
              <a:rPr/>
              <a:t> </a:t>
            </a:r>
            <a:r>
              <a:rPr/>
              <a:t>of</a:t>
            </a:r>
            <a:r>
              <a:rPr/>
              <a:t> </a:t>
            </a:r>
            <a:r>
              <a:rPr/>
              <a:t>the</a:t>
            </a:r>
            <a:r>
              <a:rPr/>
              <a:t> </a:t>
            </a:r>
            <a:r>
              <a:rPr/>
              <a:t>data</a:t>
            </a:r>
          </a:p>
        </p:txBody>
      </p:sp>
      <p:sp>
        <p:nvSpPr>
          <p:cNvPr id="3" name="Content Placeholder 2"/>
          <p:cNvSpPr>
            <a:spLocks noGrp="1"/>
          </p:cNvSpPr>
          <p:nvPr>
            <p:ph idx="1"/>
          </p:nvPr>
        </p:nvSpPr>
        <p:spPr/>
        <p:txBody>
          <a:bodyPr/>
          <a:lstStyle/>
          <a:p>
            <a:pPr lvl="0" marL="0" indent="0">
              <a:spcBef>
                <a:spcPts val="3000"/>
              </a:spcBef>
              <a:buNone/>
            </a:pPr>
            <a:r>
              <a:rPr b="1"/>
              <a:t>Check for Missing Values</a:t>
            </a:r>
          </a:p>
          <a:p>
            <a:pPr lvl="0" indent="0">
              <a:buNone/>
            </a:pPr>
            <a:r>
              <a:rPr>
                <a:latin typeface="Courier"/>
              </a:rPr>
              <a:t>##                         Gender                            Age 
##                              0                              0 
##                         Height                         Weight 
##                              0                              0 
## family_history_with_overweight           eats_high_calor_food 
##                              0                              0 
##                   eats_veggies                      num_meals 
##                              0                              0 
##                    eats_snacks                          SMOKE 
##                              0                              0 
##                   drinks_water                counts_calories 
##                              0                              0 
##                exercises_often                time_using_tech 
##                              0                              0 
##                 drinks_alcohol                   method_trans 
##                              0                              0 
##                weight_category                            bmi 
##                              0                              0</a:t>
            </a:r>
          </a:p>
          <a:p>
            <a:pPr lvl="0" marL="0" indent="0">
              <a:spcBef>
                <a:spcPts val="3000"/>
              </a:spcBef>
              <a:buNone/>
            </a:pPr>
            <a:r>
              <a:rPr b="1"/>
              <a:t>Convert the character variables to factors if needed</a:t>
            </a:r>
          </a:p>
          <a:p>
            <a:pPr lvl="0" indent="0">
              <a:buNone/>
            </a:pPr>
            <a:r>
              <a:rPr>
                <a:latin typeface="Courier"/>
              </a:rPr>
              <a:t>## 'data.frame':    2111 obs. of  18 variables:
##  $ Gender                        : Factor w/ 2 levels "Female","Male": 1 1 2 2 2 2 1 2 2 2 ...
##  $ Age                           : num  21 21 23 27 22 29 23 22 24 22 ...
##  $ Height                        : num  1.62 1.52 1.8 1.8 1.78 1.62 1.5 1.64 1.78 1.72 ...
##  $ Weight                        : num  64 56 77 87 89.8 53 55 53 64 68 ...
##  $ family_history_with_overweight: Factor w/ 2 levels "no","yes": 2 2 2 1 1 1 2 1 2 2 ...
##  $ eats_high_calor_food          : Factor w/ 2 levels "no","yes": 1 1 1 1 1 2 2 1 2 2 ...
##  $ eats_veggies                  : Factor w/ 3 levels "1","2","3": 2 3 2 3 2 2 3 2 3 2 ...
##  $ num_meals                     : Factor w/ 4 levels "1","2","3","4": 3 3 3 3 1 3 3 3 3 3 ...
##  $ eats_snacks                   : Factor w/ 4 levels "Always","Frequently",..: 4 4 4 4 4 4 4 4 4 4 ...
##  $ SMOKE                         : Factor w/ 2 levels "no","yes": 1 2 1 1 1 1 1 1 1 1 ...
##  $ drinks_water                  : Factor w/ 3 levels "1","2","3": 2 3 2 2 2 2 2 2 2 2 ...
##  $ counts_calories               : Factor w/ 2 levels "no","yes": 1 2 1 1 1 1 1 1 1 1 ...
##  $ exercises_often               : Factor w/ 4 levels "0","1","2","3": 1 4 3 3 1 1 2 4 2 2 ...
##  $ time_using_tech               : Factor w/ 3 levels "0","1","2": 2 1 2 1 1 1 1 1 2 2 ...
##  $ drinks_alcohol                : Factor w/ 4 levels "Always","Frequently",..: 3 4 2 2 4 4 4 4 2 3 ...
##  $ method_trans                  : Factor w/ 5 levels "Automobile","Bike",..: 4 4 4 5 4 1 3 4 4 4 ...
##  $ weight_category               : Factor w/ 7 levels "Insufficient_Weight",..: 2 2 2 6 7 2 2 2 2 2 ...
##  $ bmi                           : num  24.4 24.2 23.8 26.9 28.3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Exploratory</a:t>
            </a:r>
            <a:r>
              <a:rPr/>
              <a:t> </a:t>
            </a:r>
            <a:r>
              <a:rPr/>
              <a:t>Data</a:t>
            </a:r>
            <a:r>
              <a:rPr/>
              <a:t> </a:t>
            </a:r>
            <a:r>
              <a:rPr/>
              <a:t>Analysis</a:t>
            </a:r>
          </a:p>
        </p:txBody>
      </p:sp>
      <p:sp>
        <p:nvSpPr>
          <p:cNvPr id="3" name="Content Placeholder 2"/>
          <p:cNvSpPr>
            <a:spLocks noGrp="1"/>
          </p:cNvSpPr>
          <p:nvPr>
            <p:ph idx="1"/>
          </p:nvPr>
        </p:nvSpPr>
        <p:spPr/>
        <p:txBody>
          <a:bodyPr/>
          <a:lstStyle/>
          <a:p>
            <a:pPr lvl="0" marL="0" indent="0">
              <a:spcBef>
                <a:spcPts val="3000"/>
              </a:spcBef>
              <a:buNone/>
            </a:pPr>
            <a:r>
              <a:rPr b="1"/>
              <a:t>summary of the Obesity Data</a:t>
            </a:r>
          </a:p>
          <a:p>
            <a:pPr lvl="0" indent="0">
              <a:buNone/>
            </a:pPr>
            <a:r>
              <a:rPr>
                <a:latin typeface="Courier"/>
              </a:rPr>
              <a:t>##     Gender          Age            Height          Weight      
##  Female:1043   Min.   :14.00   Min.   :1.450   Min.   : 39.00  
##  Male  :1068   1st Qu.:19.95   1st Qu.:1.630   1st Qu.: 65.47  
##                Median :22.78   Median :1.700   Median : 83.00  
##                Mean   :24.31   Mean   :1.702   Mean   : 86.59  
##                3rd Qu.:26.00   3rd Qu.:1.768   3rd Qu.:107.43  
##                Max.   :61.00   Max.   :1.980   Max.   :173.00  
##                                                                
##  family_history_with_overweight eats_high_calor_food eats_veggies num_meals
##  no : 385                       no : 245             1: 202       1: 395   
##  yes:1726                       yes:1866             2:1257       2: 285   
##                                                      3: 652       3:1362   
##                                                                   4:  69   
##                                                                            
##                                                                            
##                                                                            
##      eats_snacks   SMOKE      drinks_water counts_calories exercises_often
##  Always    :  53   no :2067   1: 769       no :2015        0:1011         
##  Frequently: 242   yes:  44   2:1180       yes:  96        1: 724         
##  no        :  51              3: 162                       2: 301         
##  Sometimes :1765                                           3:  75         
##                                                                           
##                                                                           
##                                                                           
##  time_using_tech    drinks_alcohol                method_trans 
##  0:1415          Always    :   1   Automobile           : 457  
##  1: 587          Frequently:  70   Bike                 :   7  
##  2: 109          no        : 639   Motorbike            :  11  
##                  Sometimes :1401   Public_Transportation:1580  
##                                    Walking              :  56  
##                                                                
##                                                                
##             weight_category      bmi       
##  Insufficient_Weight:272    Min.   :13.00  
##  Normal_Weight      :287    1st Qu.:24.33  
##  Obesity_Type_I     :351    Median :28.72  
##  Obesity_Type_II    :297    Mean   :29.70  
##  Obesity_Type_III   :324    3rd Qu.:36.02  
##  Overweight_Level_I :290    Max.   :50.81  
##  Overweight_Level_II:290</a:t>
            </a:r>
          </a:p>
          <a:p>
            <a:pPr lvl="0" marL="0" indent="0">
              <a:spcBef>
                <a:spcPts val="3000"/>
              </a:spcBef>
              <a:buNone/>
            </a:pPr>
            <a:r>
              <a:rPr b="1"/>
              <a:t>Balanced Data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ial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Weight category Distribution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ial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Based on the distribution chart, there is more or less equal distribution among all the obesity levels with the slight highest concentration on the “Obesity type I” and the next highest concentration on the type “Obesity Type III”.</a:t>
            </a:r>
          </a:p>
          <a:p>
            <a:pPr lvl="0" marL="0" indent="0">
              <a:spcBef>
                <a:spcPts val="3000"/>
              </a:spcBef>
              <a:buNone/>
            </a:pPr>
            <a:r>
              <a:rPr b="1"/>
              <a:t>Height, Weight and Age distribution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Level Classification</dc:title>
  <dc:creator>Visha</dc:creator>
  <cp:keywords/>
  <dcterms:created xsi:type="dcterms:W3CDTF">2021-12-05T08:25:45Z</dcterms:created>
  <dcterms:modified xsi:type="dcterms:W3CDTF">2021-12-05T08:25:45Z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12/05/2021</vt:lpwstr>
  </property>
  <property fmtid="{D5CDD505-2E9C-101B-9397-08002B2CF9AE}" pid="3" name="output">
    <vt:lpwstr>powerpoint_presentation</vt:lpwstr>
  </property>
</Properties>
</file>