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Cambria" panose="02040503050406030204" pitchFamily="18" charset="0"/>
      <p:regular r:id="rId26"/>
      <p:bold r:id="rId27"/>
      <p:italic r:id="rId28"/>
      <p:boldItalic r:id="rId29"/>
    </p:embeddedFont>
    <p:embeddedFont>
      <p:font typeface="Constantia" panose="02030602050306030303" pitchFamily="18" charset="0"/>
      <p:regular r:id="rId30"/>
      <p:bold r:id="rId31"/>
      <p:italic r:id="rId32"/>
      <p:boldItalic r:id="rId33"/>
    </p:embeddedFont>
    <p:embeddedFont>
      <p:font typeface="Georgia" panose="02040502050405020303" pitchFamily="18" charset="0"/>
      <p:regular r:id="rId34"/>
      <p:bold r:id="rId35"/>
      <p:italic r:id="rId36"/>
      <p:boldItalic r:id="rId37"/>
    </p:embeddedFont>
    <p:embeddedFont>
      <p:font typeface="Merriweather"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F884FF-1E70-4C93-BD2E-B94F804F5EAE}">
  <a:tblStyle styleId="{6AF884FF-1E70-4C93-BD2E-B94F804F5EAE}" styleName="Table_0">
    <a:wholeTbl>
      <a:tcTxStyle b="off" i="off">
        <a:font>
          <a:latin typeface="Constantia"/>
          <a:ea typeface="Constantia"/>
          <a:cs typeface="Constant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6F8"/>
          </a:solidFill>
        </a:fill>
      </a:tcStyle>
    </a:wholeTbl>
    <a:band1H>
      <a:tcTxStyle/>
      <a:tcStyle>
        <a:tcBdr/>
        <a:fill>
          <a:solidFill>
            <a:srgbClr val="CAEEF1"/>
          </a:solidFill>
        </a:fill>
      </a:tcStyle>
    </a:band1H>
    <a:band2H>
      <a:tcTxStyle/>
      <a:tcStyle>
        <a:tcBdr/>
      </a:tcStyle>
    </a:band2H>
    <a:band1V>
      <a:tcTxStyle/>
      <a:tcStyle>
        <a:tcBdr/>
        <a:fill>
          <a:solidFill>
            <a:srgbClr val="CAEEF1"/>
          </a:solidFill>
        </a:fill>
      </a:tcStyle>
    </a:band1V>
    <a:band2V>
      <a:tcTxStyle/>
      <a:tcStyle>
        <a:tcBdr/>
      </a:tcStyle>
    </a:band2V>
    <a:lastCol>
      <a:tcTxStyle b="on" i="off">
        <a:font>
          <a:latin typeface="Constantia"/>
          <a:ea typeface="Constantia"/>
          <a:cs typeface="Constantia"/>
        </a:font>
        <a:schemeClr val="lt1"/>
      </a:tcTxStyle>
      <a:tcStyle>
        <a:tcBdr/>
        <a:fill>
          <a:solidFill>
            <a:schemeClr val="accent3"/>
          </a:solidFill>
        </a:fill>
      </a:tcStyle>
    </a:lastCol>
    <a:firstCol>
      <a:tcTxStyle b="on" i="off">
        <a:font>
          <a:latin typeface="Constantia"/>
          <a:ea typeface="Constantia"/>
          <a:cs typeface="Constantia"/>
        </a:font>
        <a:schemeClr val="lt1"/>
      </a:tcTxStyle>
      <a:tcStyle>
        <a:tcBdr/>
        <a:fill>
          <a:solidFill>
            <a:schemeClr val="accent3"/>
          </a:solidFill>
        </a:fill>
      </a:tcStyle>
    </a:firstCol>
    <a:lastRow>
      <a:tcTxStyle b="on" i="off">
        <a:font>
          <a:latin typeface="Constantia"/>
          <a:ea typeface="Constantia"/>
          <a:cs typeface="Constantia"/>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onstantia"/>
          <a:ea typeface="Constantia"/>
          <a:cs typeface="Constantia"/>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21"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 name="Google Shape;23;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7"/>
        <p:cNvGrpSpPr/>
        <p:nvPr/>
      </p:nvGrpSpPr>
      <p:grpSpPr>
        <a:xfrm>
          <a:off x="0" y="0"/>
          <a:ext cx="0" cy="0"/>
          <a:chOff x="0" y="0"/>
          <a:chExt cx="0" cy="0"/>
        </a:xfrm>
      </p:grpSpPr>
      <p:sp>
        <p:nvSpPr>
          <p:cNvPr id="88" name="Google Shape;88;p12"/>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89" name="Google Shape;89;p12"/>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90" name="Google Shape;90;p12"/>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Calibri"/>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2" name="Google Shape;92;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6" name="Google Shape;96;p12"/>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97" name="Google Shape;97;p12"/>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3"/>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1" name="Google Shape;101;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4"/>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7" name="Google Shape;107;p1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52"/>
        <p:cNvGrpSpPr/>
        <p:nvPr/>
      </p:nvGrpSpPr>
      <p:grpSpPr>
        <a:xfrm>
          <a:off x="0" y="0"/>
          <a:ext cx="0" cy="0"/>
          <a:chOff x="0" y="0"/>
          <a:chExt cx="0" cy="0"/>
        </a:xfrm>
      </p:grpSpPr>
      <p:sp>
        <p:nvSpPr>
          <p:cNvPr id="53" name="Google Shape;53;p7"/>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55" name="Google Shape;55;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9"/>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10"/>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5" name="Google Shape;75;p10"/>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10"/>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1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11"/>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9"/>
        <p:cNvGrpSpPr/>
        <p:nvPr/>
      </p:nvGrpSpPr>
      <p:grpSpPr>
        <a:xfrm>
          <a:off x="0" y="0"/>
          <a:ext cx="0" cy="0"/>
          <a:chOff x="0" y="0"/>
          <a:chExt cx="0" cy="0"/>
        </a:xfrm>
      </p:grpSpPr>
      <p:sp>
        <p:nvSpPr>
          <p:cNvPr id="10" name="Google Shape;10;p1"/>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11" name="Google Shape;11;p1"/>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12" name="Google Shape;12;p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Clr>
                <a:schemeClr val="lt2"/>
              </a:buClr>
              <a:buSzPts val="5000"/>
              <a:buFont typeface="Calibri"/>
              <a:buNone/>
              <a:defRPr sz="5000" b="0" i="0" u="none" strike="noStrike" cap="non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4" name="Google Shape;14;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15" name="Google Shape;15;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16" name="Google Shape;16;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i="0" u="none" strike="noStrike" cap="none">
                <a:solidFill>
                  <a:srgbClr val="D0E9ED"/>
                </a:solidFill>
                <a:latin typeface="Constantia"/>
                <a:ea typeface="Constantia"/>
                <a:cs typeface="Constantia"/>
                <a:sym typeface="Constantia"/>
              </a:defRPr>
            </a:lvl1pPr>
            <a:lvl2pPr marL="0" marR="0" lvl="1" indent="0" algn="r" rtl="0">
              <a:spcBef>
                <a:spcPts val="0"/>
              </a:spcBef>
              <a:buNone/>
              <a:defRPr sz="1200" b="0" i="0" u="none" strike="noStrike" cap="none">
                <a:solidFill>
                  <a:srgbClr val="D0E9ED"/>
                </a:solidFill>
                <a:latin typeface="Constantia"/>
                <a:ea typeface="Constantia"/>
                <a:cs typeface="Constantia"/>
                <a:sym typeface="Constantia"/>
              </a:defRPr>
            </a:lvl2pPr>
            <a:lvl3pPr marL="0" marR="0" lvl="2" indent="0" algn="r" rtl="0">
              <a:spcBef>
                <a:spcPts val="0"/>
              </a:spcBef>
              <a:buNone/>
              <a:defRPr sz="1200" b="0" i="0" u="none" strike="noStrike" cap="none">
                <a:solidFill>
                  <a:srgbClr val="D0E9ED"/>
                </a:solidFill>
                <a:latin typeface="Constantia"/>
                <a:ea typeface="Constantia"/>
                <a:cs typeface="Constantia"/>
                <a:sym typeface="Constantia"/>
              </a:defRPr>
            </a:lvl3pPr>
            <a:lvl4pPr marL="0" marR="0" lvl="3" indent="0" algn="r" rtl="0">
              <a:spcBef>
                <a:spcPts val="0"/>
              </a:spcBef>
              <a:buNone/>
              <a:defRPr sz="1200" b="0" i="0" u="none" strike="noStrike" cap="none">
                <a:solidFill>
                  <a:srgbClr val="D0E9ED"/>
                </a:solidFill>
                <a:latin typeface="Constantia"/>
                <a:ea typeface="Constantia"/>
                <a:cs typeface="Constantia"/>
                <a:sym typeface="Constantia"/>
              </a:defRPr>
            </a:lvl4pPr>
            <a:lvl5pPr marL="0" marR="0" lvl="4" indent="0" algn="r" rtl="0">
              <a:spcBef>
                <a:spcPts val="0"/>
              </a:spcBef>
              <a:buNone/>
              <a:defRPr sz="1200" b="0" i="0" u="none" strike="noStrike" cap="none">
                <a:solidFill>
                  <a:srgbClr val="D0E9ED"/>
                </a:solidFill>
                <a:latin typeface="Constantia"/>
                <a:ea typeface="Constantia"/>
                <a:cs typeface="Constantia"/>
                <a:sym typeface="Constantia"/>
              </a:defRPr>
            </a:lvl5pPr>
            <a:lvl6pPr marL="0" marR="0" lvl="5" indent="0" algn="r" rtl="0">
              <a:spcBef>
                <a:spcPts val="0"/>
              </a:spcBef>
              <a:buNone/>
              <a:defRPr sz="1200" b="0" i="0" u="none" strike="noStrike" cap="none">
                <a:solidFill>
                  <a:srgbClr val="D0E9ED"/>
                </a:solidFill>
                <a:latin typeface="Constantia"/>
                <a:ea typeface="Constantia"/>
                <a:cs typeface="Constantia"/>
                <a:sym typeface="Constantia"/>
              </a:defRPr>
            </a:lvl6pPr>
            <a:lvl7pPr marL="0" marR="0" lvl="6" indent="0" algn="r" rtl="0">
              <a:spcBef>
                <a:spcPts val="0"/>
              </a:spcBef>
              <a:buNone/>
              <a:defRPr sz="1200" b="0" i="0" u="none" strike="noStrike" cap="none">
                <a:solidFill>
                  <a:srgbClr val="D0E9ED"/>
                </a:solidFill>
                <a:latin typeface="Constantia"/>
                <a:ea typeface="Constantia"/>
                <a:cs typeface="Constantia"/>
                <a:sym typeface="Constantia"/>
              </a:defRPr>
            </a:lvl7pPr>
            <a:lvl8pPr marL="0" marR="0" lvl="7" indent="0" algn="r" rtl="0">
              <a:spcBef>
                <a:spcPts val="0"/>
              </a:spcBef>
              <a:buNone/>
              <a:defRPr sz="1200" b="0" i="0" u="none" strike="noStrike" cap="none">
                <a:solidFill>
                  <a:srgbClr val="D0E9ED"/>
                </a:solidFill>
                <a:latin typeface="Constantia"/>
                <a:ea typeface="Constantia"/>
                <a:cs typeface="Constantia"/>
                <a:sym typeface="Constantia"/>
              </a:defRPr>
            </a:lvl8pPr>
            <a:lvl9pPr marL="0" marR="0" lvl="8" indent="0" algn="r" rtl="0">
              <a:spcBef>
                <a:spcPts val="0"/>
              </a:spcBef>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1"/>
          <p:cNvGrpSpPr/>
          <p:nvPr/>
        </p:nvGrpSpPr>
        <p:grpSpPr>
          <a:xfrm>
            <a:off x="-29294" y="-16113"/>
            <a:ext cx="9198255" cy="1086266"/>
            <a:chOff x="-29322" y="-1971"/>
            <a:chExt cx="9198255" cy="1086266"/>
          </a:xfrm>
        </p:grpSpPr>
        <p:sp>
          <p:nvSpPr>
            <p:cNvPr id="18" name="Google Shape;18;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19" name="Google Shape;19;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6"/>
        <p:cNvGrpSpPr/>
        <p:nvPr/>
      </p:nvGrpSpPr>
      <p:grpSpPr>
        <a:xfrm>
          <a:off x="0" y="0"/>
          <a:ext cx="0" cy="0"/>
          <a:chOff x="0" y="0"/>
          <a:chExt cx="0" cy="0"/>
        </a:xfrm>
      </p:grpSpPr>
      <p:sp>
        <p:nvSpPr>
          <p:cNvPr id="27" name="Google Shape;27;p3"/>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8" name="Google Shape;28;p3"/>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9" name="Google Shape;29;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31" name="Google Shape;31;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32" name="Google Shape;32;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33" name="Google Shape;33;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u="none">
                <a:solidFill>
                  <a:srgbClr val="035C75"/>
                </a:solidFill>
                <a:latin typeface="Constantia"/>
                <a:ea typeface="Constantia"/>
                <a:cs typeface="Constantia"/>
                <a:sym typeface="Constantia"/>
              </a:defRPr>
            </a:lvl1pPr>
            <a:lvl2pPr marL="0" marR="0" lvl="1" indent="0" algn="r" rtl="0">
              <a:spcBef>
                <a:spcPts val="0"/>
              </a:spcBef>
              <a:buNone/>
              <a:defRPr sz="1200" b="0" u="none">
                <a:solidFill>
                  <a:srgbClr val="035C75"/>
                </a:solidFill>
                <a:latin typeface="Constantia"/>
                <a:ea typeface="Constantia"/>
                <a:cs typeface="Constantia"/>
                <a:sym typeface="Constantia"/>
              </a:defRPr>
            </a:lvl2pPr>
            <a:lvl3pPr marL="0" marR="0" lvl="2" indent="0" algn="r" rtl="0">
              <a:spcBef>
                <a:spcPts val="0"/>
              </a:spcBef>
              <a:buNone/>
              <a:defRPr sz="1200" b="0" u="none">
                <a:solidFill>
                  <a:srgbClr val="035C75"/>
                </a:solidFill>
                <a:latin typeface="Constantia"/>
                <a:ea typeface="Constantia"/>
                <a:cs typeface="Constantia"/>
                <a:sym typeface="Constantia"/>
              </a:defRPr>
            </a:lvl3pPr>
            <a:lvl4pPr marL="0" marR="0" lvl="3" indent="0" algn="r" rtl="0">
              <a:spcBef>
                <a:spcPts val="0"/>
              </a:spcBef>
              <a:buNone/>
              <a:defRPr sz="1200" b="0" u="none">
                <a:solidFill>
                  <a:srgbClr val="035C75"/>
                </a:solidFill>
                <a:latin typeface="Constantia"/>
                <a:ea typeface="Constantia"/>
                <a:cs typeface="Constantia"/>
                <a:sym typeface="Constantia"/>
              </a:defRPr>
            </a:lvl4pPr>
            <a:lvl5pPr marL="0" marR="0" lvl="4" indent="0" algn="r" rtl="0">
              <a:spcBef>
                <a:spcPts val="0"/>
              </a:spcBef>
              <a:buNone/>
              <a:defRPr sz="1200" b="0" u="none">
                <a:solidFill>
                  <a:srgbClr val="035C75"/>
                </a:solidFill>
                <a:latin typeface="Constantia"/>
                <a:ea typeface="Constantia"/>
                <a:cs typeface="Constantia"/>
                <a:sym typeface="Constantia"/>
              </a:defRPr>
            </a:lvl5pPr>
            <a:lvl6pPr marL="0" marR="0" lvl="5" indent="0" algn="r" rtl="0">
              <a:spcBef>
                <a:spcPts val="0"/>
              </a:spcBef>
              <a:buNone/>
              <a:defRPr sz="1200" b="0" u="none">
                <a:solidFill>
                  <a:srgbClr val="035C75"/>
                </a:solidFill>
                <a:latin typeface="Constantia"/>
                <a:ea typeface="Constantia"/>
                <a:cs typeface="Constantia"/>
                <a:sym typeface="Constantia"/>
              </a:defRPr>
            </a:lvl6pPr>
            <a:lvl7pPr marL="0" marR="0" lvl="6" indent="0" algn="r" rtl="0">
              <a:spcBef>
                <a:spcPts val="0"/>
              </a:spcBef>
              <a:buNone/>
              <a:defRPr sz="1200" b="0" u="none">
                <a:solidFill>
                  <a:srgbClr val="035C75"/>
                </a:solidFill>
                <a:latin typeface="Constantia"/>
                <a:ea typeface="Constantia"/>
                <a:cs typeface="Constantia"/>
                <a:sym typeface="Constantia"/>
              </a:defRPr>
            </a:lvl7pPr>
            <a:lvl8pPr marL="0" marR="0" lvl="7" indent="0" algn="r" rtl="0">
              <a:spcBef>
                <a:spcPts val="0"/>
              </a:spcBef>
              <a:buNone/>
              <a:defRPr sz="1200" b="0" u="none">
                <a:solidFill>
                  <a:srgbClr val="035C75"/>
                </a:solidFill>
                <a:latin typeface="Constantia"/>
                <a:ea typeface="Constantia"/>
                <a:cs typeface="Constantia"/>
                <a:sym typeface="Constantia"/>
              </a:defRPr>
            </a:lvl8pPr>
            <a:lvl9pPr marL="0" marR="0" lvl="8" indent="0" algn="r" rtl="0">
              <a:spcBef>
                <a:spcPts val="0"/>
              </a:spcBef>
              <a:buNone/>
              <a:defRPr sz="1200" b="0" u="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34" name="Google Shape;34;p3"/>
          <p:cNvGrpSpPr/>
          <p:nvPr/>
        </p:nvGrpSpPr>
        <p:grpSpPr>
          <a:xfrm>
            <a:off x="-29294" y="-16113"/>
            <a:ext cx="9198255" cy="1086266"/>
            <a:chOff x="-29322" y="-1971"/>
            <a:chExt cx="9198255" cy="1086266"/>
          </a:xfrm>
        </p:grpSpPr>
        <p:sp>
          <p:nvSpPr>
            <p:cNvPr id="35" name="Google Shape;35;p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36" name="Google Shape;36;p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athematical_mode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en.wikipedia.org/wiki/Training_data"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457200" y="-462700"/>
            <a:ext cx="7772400" cy="18105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Clr>
                <a:srgbClr val="4AE3AC"/>
              </a:buClr>
              <a:buSzPts val="3600"/>
              <a:buFont typeface="Merriweather"/>
              <a:buNone/>
            </a:pPr>
            <a:r>
              <a:rPr lang="en-US" sz="3600">
                <a:solidFill>
                  <a:srgbClr val="4BE4AD"/>
                </a:solidFill>
                <a:latin typeface="Times New Roman"/>
                <a:ea typeface="Times New Roman"/>
                <a:cs typeface="Times New Roman"/>
                <a:sym typeface="Times New Roman"/>
              </a:rPr>
              <a:t>DIABETES DETECTION SYSTEM</a:t>
            </a:r>
            <a:endParaRPr sz="3600">
              <a:latin typeface="Times New Roman"/>
              <a:ea typeface="Times New Roman"/>
              <a:cs typeface="Times New Roman"/>
              <a:sym typeface="Times New Roman"/>
            </a:endParaRPr>
          </a:p>
        </p:txBody>
      </p:sp>
      <p:sp>
        <p:nvSpPr>
          <p:cNvPr id="115" name="Google Shape;115;p15"/>
          <p:cNvSpPr txBox="1">
            <a:spLocks noGrp="1"/>
          </p:cNvSpPr>
          <p:nvPr>
            <p:ph type="body" idx="1"/>
          </p:nvPr>
        </p:nvSpPr>
        <p:spPr>
          <a:xfrm>
            <a:off x="533400" y="1702600"/>
            <a:ext cx="7772400" cy="4774500"/>
          </a:xfrm>
          <a:prstGeom prst="rect">
            <a:avLst/>
          </a:prstGeom>
          <a:noFill/>
          <a:ln>
            <a:noFill/>
          </a:ln>
        </p:spPr>
        <p:txBody>
          <a:bodyPr spcFirstLastPara="1" wrap="square" lIns="45700" tIns="45700" rIns="45700" bIns="45700" anchor="t" anchorCtr="0">
            <a:noAutofit/>
          </a:bodyPr>
          <a:lstStyle/>
          <a:p>
            <a:pPr marL="0" lvl="0" indent="0" algn="l" rtl="0">
              <a:lnSpc>
                <a:spcPct val="5454"/>
              </a:lnSpc>
              <a:spcBef>
                <a:spcPts val="300"/>
              </a:spcBef>
              <a:spcAft>
                <a:spcPts val="0"/>
              </a:spcAft>
              <a:buClr>
                <a:schemeClr val="dk1"/>
              </a:buClr>
              <a:buSzPts val="1100"/>
              <a:buFont typeface="Arial"/>
              <a:buNone/>
            </a:pPr>
            <a:r>
              <a:rPr lang="en-US" sz="350" dirty="0">
                <a:solidFill>
                  <a:srgbClr val="FFFFFF"/>
                </a:solidFill>
                <a:latin typeface="Arial"/>
                <a:ea typeface="Arial"/>
                <a:cs typeface="Arial"/>
                <a:sym typeface="Arial"/>
              </a:rPr>
              <a:t>  </a:t>
            </a:r>
            <a:r>
              <a:rPr lang="en-US" sz="2600" dirty="0">
                <a:solidFill>
                  <a:srgbClr val="FFFFFF"/>
                </a:solidFill>
                <a:latin typeface="Arial"/>
                <a:ea typeface="Arial"/>
                <a:cs typeface="Arial"/>
                <a:sym typeface="Arial"/>
              </a:rPr>
              <a:t>       	 </a:t>
            </a:r>
            <a:endParaRPr sz="2600" dirty="0">
              <a:solidFill>
                <a:srgbClr val="FFFFFF"/>
              </a:solidFill>
              <a:latin typeface="Arial"/>
              <a:ea typeface="Arial"/>
              <a:cs typeface="Arial"/>
              <a:sym typeface="Arial"/>
            </a:endParaRPr>
          </a:p>
          <a:p>
            <a:pPr marL="0" lvl="0" indent="0" algn="l" rtl="0">
              <a:lnSpc>
                <a:spcPct val="5454"/>
              </a:lnSpc>
              <a:spcBef>
                <a:spcPts val="300"/>
              </a:spcBef>
              <a:spcAft>
                <a:spcPts val="0"/>
              </a:spcAft>
              <a:buClr>
                <a:schemeClr val="dk1"/>
              </a:buClr>
              <a:buSzPts val="1100"/>
              <a:buFont typeface="Arial"/>
              <a:buNone/>
            </a:pPr>
            <a:r>
              <a:rPr lang="en-US" sz="3000" dirty="0">
                <a:solidFill>
                  <a:srgbClr val="FFFFFF"/>
                </a:solidFill>
                <a:latin typeface="Times New Roman"/>
                <a:ea typeface="Times New Roman"/>
                <a:cs typeface="Times New Roman"/>
                <a:sym typeface="Times New Roman"/>
              </a:rPr>
              <a:t>Team Members :</a:t>
            </a:r>
            <a:endParaRPr sz="3000" dirty="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FFFFFF"/>
                </a:solidFill>
                <a:latin typeface="Times New Roman"/>
                <a:ea typeface="Times New Roman"/>
                <a:cs typeface="Times New Roman"/>
                <a:sym typeface="Times New Roman"/>
              </a:rPr>
              <a:t>  1.Meenakshi.H</a:t>
            </a:r>
            <a:endParaRPr sz="2400" dirty="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  </a:t>
            </a:r>
            <a:r>
              <a:rPr lang="en-US" sz="2400" dirty="0">
                <a:solidFill>
                  <a:srgbClr val="FFFFFF"/>
                </a:solidFill>
                <a:latin typeface="Times New Roman"/>
                <a:ea typeface="Times New Roman"/>
                <a:cs typeface="Times New Roman"/>
                <a:sym typeface="Times New Roman"/>
              </a:rPr>
              <a:t>2.Sunitha.B</a:t>
            </a:r>
            <a:endParaRPr sz="2400" dirty="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FFFFFF"/>
                </a:solidFill>
                <a:latin typeface="Times New Roman"/>
                <a:ea typeface="Times New Roman"/>
                <a:cs typeface="Times New Roman"/>
                <a:sym typeface="Times New Roman"/>
              </a:rPr>
              <a:t>  3.Rajadurai.R</a:t>
            </a:r>
            <a:endParaRPr sz="2400" dirty="0">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FFFFFF"/>
                </a:solidFill>
                <a:latin typeface="Times New Roman"/>
                <a:ea typeface="Times New Roman"/>
                <a:cs typeface="Times New Roman"/>
                <a:sym typeface="Times New Roman"/>
              </a:rPr>
              <a:t>  4.Vishak.S.P</a:t>
            </a:r>
            <a:endParaRPr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r>
              <a:rPr lang="en-US" sz="2400" dirty="0">
                <a:solidFill>
                  <a:srgbClr val="FFFFFF"/>
                </a:solidFill>
                <a:latin typeface="Times New Roman"/>
                <a:ea typeface="Times New Roman"/>
                <a:cs typeface="Times New Roman"/>
                <a:sym typeface="Times New Roman"/>
              </a:rPr>
              <a:t> </a:t>
            </a: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r>
              <a:rPr lang="en-US" sz="3000" dirty="0">
                <a:solidFill>
                  <a:srgbClr val="FFFFFF"/>
                </a:solidFill>
                <a:latin typeface="Times New Roman"/>
                <a:ea typeface="Times New Roman"/>
                <a:cs typeface="Times New Roman"/>
                <a:sym typeface="Times New Roman"/>
              </a:rPr>
              <a:t>Faculty Guide Name :  </a:t>
            </a:r>
            <a:r>
              <a:rPr lang="en-US" sz="2400" dirty="0">
                <a:solidFill>
                  <a:srgbClr val="FFFFFF"/>
                </a:solidFill>
                <a:latin typeface="Times New Roman"/>
                <a:ea typeface="Times New Roman"/>
                <a:cs typeface="Times New Roman"/>
                <a:sym typeface="Times New Roman"/>
              </a:rPr>
              <a:t>Mr. </a:t>
            </a:r>
            <a:r>
              <a:rPr lang="en-US" sz="2400" dirty="0" err="1">
                <a:solidFill>
                  <a:srgbClr val="FFFFFF"/>
                </a:solidFill>
                <a:latin typeface="Times New Roman"/>
                <a:ea typeface="Times New Roman"/>
                <a:cs typeface="Times New Roman"/>
                <a:sym typeface="Times New Roman"/>
              </a:rPr>
              <a:t>S.Suseendran</a:t>
            </a: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lang="en-US"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endParaRPr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r>
              <a:rPr lang="en-US" sz="2400" dirty="0">
                <a:solidFill>
                  <a:srgbClr val="FFFFFF"/>
                </a:solidFill>
                <a:latin typeface="Times New Roman"/>
                <a:ea typeface="Times New Roman"/>
                <a:cs typeface="Times New Roman"/>
                <a:sym typeface="Times New Roman"/>
              </a:rPr>
              <a:t>                                       </a:t>
            </a:r>
            <a:endParaRPr sz="2400" dirty="0">
              <a:solidFill>
                <a:srgbClr val="FFFFFF"/>
              </a:solidFill>
              <a:latin typeface="Times New Roman"/>
              <a:ea typeface="Times New Roman"/>
              <a:cs typeface="Times New Roman"/>
              <a:sym typeface="Times New Roman"/>
            </a:endParaRPr>
          </a:p>
          <a:p>
            <a:pPr marL="0" lvl="0" indent="0" algn="l" rtl="0">
              <a:lnSpc>
                <a:spcPct val="5454"/>
              </a:lnSpc>
              <a:spcBef>
                <a:spcPts val="300"/>
              </a:spcBef>
              <a:spcAft>
                <a:spcPts val="0"/>
              </a:spcAft>
              <a:buClr>
                <a:schemeClr val="dk1"/>
              </a:buClr>
              <a:buSzPts val="1100"/>
              <a:buFont typeface="Arial"/>
              <a:buNone/>
            </a:pPr>
            <a:r>
              <a:rPr lang="en-US" sz="3000" dirty="0">
                <a:solidFill>
                  <a:srgbClr val="FFFFFF"/>
                </a:solidFill>
                <a:latin typeface="Times New Roman"/>
                <a:ea typeface="Times New Roman"/>
                <a:cs typeface="Times New Roman"/>
                <a:sym typeface="Times New Roman"/>
              </a:rPr>
              <a:t>Industrial Guide  :</a:t>
            </a:r>
            <a:r>
              <a:rPr lang="en-US" sz="2400" dirty="0">
                <a:solidFill>
                  <a:srgbClr val="FFFFFF"/>
                </a:solidFill>
                <a:latin typeface="Times New Roman"/>
                <a:ea typeface="Times New Roman"/>
                <a:cs typeface="Times New Roman"/>
                <a:sym typeface="Times New Roman"/>
              </a:rPr>
              <a:t>  </a:t>
            </a:r>
            <a:endParaRPr sz="2400" dirty="0">
              <a:solidFill>
                <a:srgbClr val="FFFFFF"/>
              </a:solidFill>
              <a:latin typeface="Times New Roman"/>
              <a:ea typeface="Times New Roman"/>
              <a:cs typeface="Times New Roman"/>
              <a:sym typeface="Times New Roman"/>
            </a:endParaRPr>
          </a:p>
          <a:p>
            <a:pPr marL="0" lvl="0" indent="0" algn="l" rtl="0">
              <a:lnSpc>
                <a:spcPct val="80000"/>
              </a:lnSpc>
              <a:spcBef>
                <a:spcPts val="480"/>
              </a:spcBef>
              <a:spcAft>
                <a:spcPts val="0"/>
              </a:spcAft>
              <a:buSzPts val="2280"/>
              <a:buNone/>
            </a:pPr>
            <a:endParaRPr sz="2400" dirty="0">
              <a:latin typeface="Times New Roman"/>
              <a:ea typeface="Times New Roman"/>
              <a:cs typeface="Times New Roman"/>
              <a:sym typeface="Times New Roman"/>
            </a:endParaRPr>
          </a:p>
        </p:txBody>
      </p:sp>
      <p:sp>
        <p:nvSpPr>
          <p:cNvPr id="116" name="Google Shape;116;p15"/>
          <p:cNvSpPr txBox="1"/>
          <p:nvPr/>
        </p:nvSpPr>
        <p:spPr>
          <a:xfrm>
            <a:off x="0" y="6477000"/>
            <a:ext cx="9144000" cy="381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onstantia"/>
                <a:ea typeface="Constantia"/>
                <a:cs typeface="Constantia"/>
                <a:sym typeface="Constantia"/>
              </a:rPr>
              <a:t>Department of CSE, KGiSL Institute of Technology, Coimbatore</a:t>
            </a:r>
            <a:endParaRPr sz="1800">
              <a:solidFill>
                <a:schemeClr val="dk1"/>
              </a:solidFill>
              <a:latin typeface="Constantia"/>
              <a:ea typeface="Constantia"/>
              <a:cs typeface="Constantia"/>
              <a:sym typeface="Constant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298375" y="762000"/>
            <a:ext cx="8229600" cy="5334000"/>
          </a:xfrm>
          <a:prstGeom prst="rect">
            <a:avLst/>
          </a:prstGeom>
          <a:noFill/>
          <a:ln>
            <a:noFill/>
          </a:ln>
        </p:spPr>
        <p:txBody>
          <a:bodyPr spcFirstLastPara="1" wrap="square" lIns="0" tIns="45700" rIns="0" bIns="0" anchor="b" anchorCtr="0">
            <a:noAutofit/>
          </a:bodyPr>
          <a:lstStyle/>
          <a:p>
            <a:pPr marL="0" lvl="2" indent="0" algn="l" rtl="0">
              <a:spcBef>
                <a:spcPts val="0"/>
              </a:spcBef>
              <a:spcAft>
                <a:spcPts val="0"/>
              </a:spcAft>
              <a:buNone/>
            </a:pPr>
            <a:r>
              <a:rPr lang="en-US" sz="4400" b="1">
                <a:solidFill>
                  <a:schemeClr val="dk2"/>
                </a:solidFill>
                <a:latin typeface="Times New Roman"/>
                <a:ea typeface="Times New Roman"/>
                <a:cs typeface="Times New Roman"/>
                <a:sym typeface="Times New Roman"/>
              </a:rPr>
              <a:t>Proposed System</a:t>
            </a:r>
            <a:br>
              <a:rPr lang="en-US" sz="4400" b="1">
                <a:solidFill>
                  <a:schemeClr val="dk2"/>
                </a:solidFill>
                <a:latin typeface="Times New Roman"/>
                <a:ea typeface="Times New Roman"/>
                <a:cs typeface="Times New Roman"/>
                <a:sym typeface="Times New Roman"/>
              </a:rPr>
            </a:br>
            <a:r>
              <a:rPr lang="en-US" sz="2800" b="1">
                <a:solidFill>
                  <a:schemeClr val="dk1"/>
                </a:solidFill>
                <a:latin typeface="Times New Roman"/>
                <a:ea typeface="Times New Roman"/>
                <a:cs typeface="Times New Roman"/>
                <a:sym typeface="Times New Roman"/>
              </a:rPr>
              <a:t>Advantages over existing methods:</a:t>
            </a:r>
            <a:endParaRPr sz="2800" b="1">
              <a:solidFill>
                <a:schemeClr val="dk1"/>
              </a:solidFill>
              <a:latin typeface="Times New Roman"/>
              <a:ea typeface="Times New Roman"/>
              <a:cs typeface="Times New Roman"/>
              <a:sym typeface="Times New Roman"/>
            </a:endParaRPr>
          </a:p>
          <a:p>
            <a:pPr marL="457200" lvl="0" indent="-406400" algn="l" rtl="0">
              <a:lnSpc>
                <a:spcPct val="115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Helps to manage diabetes by sustaining the physiological blood glucose level.</a:t>
            </a:r>
            <a:endParaRPr sz="2800">
              <a:solidFill>
                <a:schemeClr val="dk1"/>
              </a:solidFill>
              <a:latin typeface="Times New Roman"/>
              <a:ea typeface="Times New Roman"/>
              <a:cs typeface="Times New Roman"/>
              <a:sym typeface="Times New Roman"/>
            </a:endParaRPr>
          </a:p>
          <a:p>
            <a:pPr marL="457200" lvl="0" indent="-406400" algn="l" rtl="0">
              <a:lnSpc>
                <a:spcPct val="115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Single optimized algorithms to identify optimum ability to gain best possible accuracy for the classification purpose</a:t>
            </a: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800" b="1">
                <a:solidFill>
                  <a:schemeClr val="dk1"/>
                </a:solidFill>
                <a:latin typeface="Times New Roman"/>
                <a:ea typeface="Times New Roman"/>
                <a:cs typeface="Times New Roman"/>
                <a:sym typeface="Times New Roman"/>
              </a:rPr>
              <a:t>Future Enhancements:</a:t>
            </a:r>
            <a:endParaRPr sz="2800" b="1">
              <a:solidFill>
                <a:schemeClr val="dk1"/>
              </a:solidFill>
              <a:latin typeface="Times New Roman"/>
              <a:ea typeface="Times New Roman"/>
              <a:cs typeface="Times New Roman"/>
              <a:sym typeface="Times New Roman"/>
            </a:endParaRPr>
          </a:p>
          <a:p>
            <a:pPr marL="457200" lvl="0" indent="-406400" algn="l" rtl="0">
              <a:lnSpc>
                <a:spcPct val="115000"/>
              </a:lnSpc>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 It gives prevention to reduce the blood glucose level.</a:t>
            </a:r>
            <a:endParaRPr sz="2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Arial"/>
              <a:ea typeface="Arial"/>
              <a:cs typeface="Arial"/>
              <a:sym typeface="Arial"/>
            </a:endParaRPr>
          </a:p>
          <a:p>
            <a:pPr marL="0" lvl="2" indent="0" algn="l" rtl="0">
              <a:spcBef>
                <a:spcPts val="0"/>
              </a:spcBef>
              <a:spcAft>
                <a:spcPts val="0"/>
              </a:spcAft>
              <a:buNone/>
            </a:pPr>
            <a:endParaRPr sz="4000" b="1">
              <a:latin typeface="Times New Roman"/>
              <a:ea typeface="Times New Roman"/>
              <a:cs typeface="Times New Roman"/>
              <a:sym typeface="Times New Roman"/>
            </a:endParaRPr>
          </a:p>
        </p:txBody>
      </p:sp>
      <p:sp>
        <p:nvSpPr>
          <p:cNvPr id="171" name="Google Shape;171;p24"/>
          <p:cNvSpPr txBox="1"/>
          <p:nvPr/>
        </p:nvSpPr>
        <p:spPr>
          <a:xfrm>
            <a:off x="0" y="6477000"/>
            <a:ext cx="9144000" cy="381000"/>
          </a:xfrm>
          <a:prstGeom prst="rect">
            <a:avLst/>
          </a:prstGeom>
          <a:solidFill>
            <a:srgbClr val="76D9E8"/>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onstantia"/>
                <a:ea typeface="Constantia"/>
                <a:cs typeface="Constantia"/>
                <a:sym typeface="Constantia"/>
              </a:rPr>
              <a:t>Department of CSE, KGiSL Institute of Technology, Coimbatore</a:t>
            </a:r>
            <a:endParaRPr sz="1800">
              <a:solidFill>
                <a:schemeClr val="dk1"/>
              </a:solidFill>
              <a:latin typeface="Constantia"/>
              <a:ea typeface="Constantia"/>
              <a:cs typeface="Constantia"/>
              <a:sym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3600"/>
              <a:buFont typeface="Times New Roman"/>
              <a:buNone/>
            </a:pPr>
            <a:r>
              <a:rPr lang="en-US" sz="3600" dirty="0">
                <a:latin typeface="Times New Roman"/>
                <a:ea typeface="Times New Roman"/>
                <a:cs typeface="Times New Roman"/>
                <a:sym typeface="Times New Roman"/>
              </a:rPr>
              <a:t>Flow Chart</a:t>
            </a:r>
            <a:endParaRPr sz="3600" dirty="0">
              <a:latin typeface="Times New Roman"/>
              <a:ea typeface="Times New Roman"/>
              <a:cs typeface="Times New Roman"/>
              <a:sym typeface="Times New Roman"/>
            </a:endParaRPr>
          </a:p>
        </p:txBody>
      </p:sp>
      <p:pic>
        <p:nvPicPr>
          <p:cNvPr id="177" name="Google Shape;177;p25"/>
          <p:cNvPicPr preferRelativeResize="0"/>
          <p:nvPr/>
        </p:nvPicPr>
        <p:blipFill>
          <a:blip r:embed="rId3">
            <a:alphaModFix/>
          </a:blip>
          <a:stretch>
            <a:fillRect/>
          </a:stretch>
        </p:blipFill>
        <p:spPr>
          <a:xfrm>
            <a:off x="2234600" y="1970200"/>
            <a:ext cx="4887800" cy="488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p:nvPr/>
        </p:nvSpPr>
        <p:spPr>
          <a:xfrm>
            <a:off x="0" y="0"/>
            <a:ext cx="5631900" cy="79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1"/>
                </a:solidFill>
                <a:latin typeface="Times New Roman"/>
                <a:ea typeface="Times New Roman"/>
                <a:cs typeface="Times New Roman"/>
                <a:sym typeface="Times New Roman"/>
              </a:rPr>
              <a:t>Screenshots </a:t>
            </a:r>
            <a:endParaRPr sz="3600">
              <a:solidFill>
                <a:schemeClr val="dk1"/>
              </a:solidFill>
              <a:latin typeface="Times New Roman"/>
              <a:ea typeface="Times New Roman"/>
              <a:cs typeface="Times New Roman"/>
              <a:sym typeface="Times New Roman"/>
            </a:endParaRPr>
          </a:p>
        </p:txBody>
      </p:sp>
      <p:pic>
        <p:nvPicPr>
          <p:cNvPr id="183" name="Google Shape;183;p26"/>
          <p:cNvPicPr preferRelativeResize="0"/>
          <p:nvPr/>
        </p:nvPicPr>
        <p:blipFill>
          <a:blip r:embed="rId3">
            <a:alphaModFix/>
          </a:blip>
          <a:stretch>
            <a:fillRect/>
          </a:stretch>
        </p:blipFill>
        <p:spPr>
          <a:xfrm>
            <a:off x="207363" y="1529500"/>
            <a:ext cx="8729275" cy="4091825"/>
          </a:xfrm>
          <a:prstGeom prst="rect">
            <a:avLst/>
          </a:prstGeom>
          <a:noFill/>
          <a:ln>
            <a:noFill/>
          </a:ln>
        </p:spPr>
      </p:pic>
      <p:sp>
        <p:nvSpPr>
          <p:cNvPr id="184" name="Google Shape;184;p26"/>
          <p:cNvSpPr txBox="1"/>
          <p:nvPr/>
        </p:nvSpPr>
        <p:spPr>
          <a:xfrm>
            <a:off x="374750" y="712025"/>
            <a:ext cx="2248500" cy="2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Constantia"/>
                <a:ea typeface="Constantia"/>
                <a:cs typeface="Constantia"/>
                <a:sym typeface="Constantia"/>
              </a:rPr>
              <a:t>Sample Dataset</a:t>
            </a:r>
            <a:endParaRPr sz="1800" b="1">
              <a:latin typeface="Constantia"/>
              <a:ea typeface="Constantia"/>
              <a:cs typeface="Constantia"/>
              <a:sym typeface="Constant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7"/>
          <p:cNvPicPr preferRelativeResize="0"/>
          <p:nvPr/>
        </p:nvPicPr>
        <p:blipFill>
          <a:blip r:embed="rId3">
            <a:alphaModFix/>
          </a:blip>
          <a:stretch>
            <a:fillRect/>
          </a:stretch>
        </p:blipFill>
        <p:spPr>
          <a:xfrm>
            <a:off x="645850" y="768225"/>
            <a:ext cx="7852301" cy="5696276"/>
          </a:xfrm>
          <a:prstGeom prst="rect">
            <a:avLst/>
          </a:prstGeom>
          <a:noFill/>
          <a:ln>
            <a:noFill/>
          </a:ln>
        </p:spPr>
      </p:pic>
      <p:sp>
        <p:nvSpPr>
          <p:cNvPr id="190" name="Google Shape;190;p27"/>
          <p:cNvSpPr txBox="1"/>
          <p:nvPr/>
        </p:nvSpPr>
        <p:spPr>
          <a:xfrm>
            <a:off x="337275" y="562125"/>
            <a:ext cx="4347000" cy="20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nstantia"/>
              <a:ea typeface="Constantia"/>
              <a:cs typeface="Constantia"/>
              <a:sym typeface="Constant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8"/>
          <p:cNvPicPr preferRelativeResize="0"/>
          <p:nvPr/>
        </p:nvPicPr>
        <p:blipFill>
          <a:blip r:embed="rId3">
            <a:alphaModFix/>
          </a:blip>
          <a:stretch>
            <a:fillRect/>
          </a:stretch>
        </p:blipFill>
        <p:spPr>
          <a:xfrm>
            <a:off x="1726350" y="1274175"/>
            <a:ext cx="5693775" cy="3934900"/>
          </a:xfrm>
          <a:prstGeom prst="rect">
            <a:avLst/>
          </a:prstGeom>
          <a:noFill/>
          <a:ln>
            <a:noFill/>
          </a:ln>
        </p:spPr>
      </p:pic>
      <p:sp>
        <p:nvSpPr>
          <p:cNvPr id="196" name="Google Shape;196;p28"/>
          <p:cNvSpPr txBox="1"/>
          <p:nvPr/>
        </p:nvSpPr>
        <p:spPr>
          <a:xfrm>
            <a:off x="674550" y="524650"/>
            <a:ext cx="3504000" cy="5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i="1">
                <a:solidFill>
                  <a:schemeClr val="dk1"/>
                </a:solidFill>
                <a:highlight>
                  <a:srgbClr val="FFFFFF"/>
                </a:highlight>
                <a:latin typeface="Georgia"/>
                <a:ea typeface="Georgia"/>
                <a:cs typeface="Georgia"/>
                <a:sym typeface="Georgia"/>
              </a:rPr>
              <a:t>dimension of diabetes data</a:t>
            </a:r>
            <a:endParaRPr>
              <a:latin typeface="Constantia"/>
              <a:ea typeface="Constantia"/>
              <a:cs typeface="Constantia"/>
              <a:sym typeface="Constant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457200" y="704088"/>
            <a:ext cx="8229600" cy="743712"/>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400"/>
              <a:buFont typeface="Calibri"/>
              <a:buNone/>
            </a:pPr>
            <a:r>
              <a:rPr lang="en-US" sz="4400">
                <a:latin typeface="Calibri"/>
                <a:ea typeface="Calibri"/>
                <a:cs typeface="Calibri"/>
                <a:sym typeface="Calibri"/>
              </a:rPr>
              <a:t>Drawbacks:</a:t>
            </a:r>
            <a:endParaRPr sz="4000">
              <a:latin typeface="Calibri"/>
              <a:ea typeface="Calibri"/>
              <a:cs typeface="Calibri"/>
              <a:sym typeface="Calibri"/>
            </a:endParaRPr>
          </a:p>
        </p:txBody>
      </p:sp>
      <p:sp>
        <p:nvSpPr>
          <p:cNvPr id="202" name="Google Shape;202;p2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660"/>
              <a:buNone/>
            </a:pPr>
            <a:r>
              <a:rPr lang="en-US" sz="2800">
                <a:latin typeface="Cambria"/>
                <a:ea typeface="Cambria"/>
                <a:cs typeface="Cambria"/>
                <a:sym typeface="Cambria"/>
              </a:rPr>
              <a:t>Drawbacks of existing methods</a:t>
            </a:r>
            <a:endParaRPr/>
          </a:p>
          <a:p>
            <a:pPr marL="0" lvl="0" indent="0" algn="l" rtl="0">
              <a:spcBef>
                <a:spcPts val="560"/>
              </a:spcBef>
              <a:spcAft>
                <a:spcPts val="0"/>
              </a:spcAft>
              <a:buSzPts val="2660"/>
              <a:buNone/>
            </a:pPr>
            <a:r>
              <a:rPr lang="en-US" sz="2800">
                <a:latin typeface="Cambria"/>
                <a:ea typeface="Cambria"/>
                <a:cs typeface="Cambria"/>
                <a:sym typeface="Cambria"/>
              </a:rPr>
              <a:t>           </a:t>
            </a:r>
            <a:r>
              <a:rPr lang="en-US" sz="2400">
                <a:solidFill>
                  <a:srgbClr val="2E2E2E"/>
                </a:solidFill>
                <a:latin typeface="Times New Roman"/>
                <a:ea typeface="Times New Roman"/>
                <a:cs typeface="Times New Roman"/>
                <a:sym typeface="Times New Roman"/>
              </a:rPr>
              <a:t>The main problems we solved are improving accuracy of prediction model and making the model to adapt to different datasets</a:t>
            </a:r>
            <a:endParaRPr sz="2400">
              <a:latin typeface="Times New Roman"/>
              <a:ea typeface="Times New Roman"/>
              <a:cs typeface="Times New Roman"/>
              <a:sym typeface="Times New Roman"/>
            </a:endParaRPr>
          </a:p>
          <a:p>
            <a:pPr marL="0" lvl="0" indent="0" algn="l" rtl="0">
              <a:spcBef>
                <a:spcPts val="560"/>
              </a:spcBef>
              <a:spcAft>
                <a:spcPts val="0"/>
              </a:spcAft>
              <a:buSzPts val="2660"/>
              <a:buNone/>
            </a:pPr>
            <a:r>
              <a:rPr lang="en-US" sz="2800">
                <a:latin typeface="Cambria"/>
                <a:ea typeface="Cambria"/>
                <a:cs typeface="Cambria"/>
                <a:sym typeface="Cambria"/>
              </a:rPr>
              <a:t>                       </a:t>
            </a:r>
            <a:endParaRPr>
              <a:latin typeface="Cambria"/>
              <a:ea typeface="Cambria"/>
              <a:cs typeface="Cambria"/>
              <a:sym typeface="Cambria"/>
            </a:endParaRPr>
          </a:p>
        </p:txBody>
      </p:sp>
      <p:sp>
        <p:nvSpPr>
          <p:cNvPr id="203" name="Google Shape;203;p29"/>
          <p:cNvSpPr txBox="1"/>
          <p:nvPr/>
        </p:nvSpPr>
        <p:spPr>
          <a:xfrm>
            <a:off x="0" y="6477000"/>
            <a:ext cx="9144000" cy="381000"/>
          </a:xfrm>
          <a:prstGeom prst="rect">
            <a:avLst/>
          </a:prstGeom>
          <a:solidFill>
            <a:srgbClr val="76D9E8"/>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onstantia"/>
                <a:ea typeface="Constantia"/>
                <a:cs typeface="Constantia"/>
                <a:sym typeface="Constantia"/>
              </a:rPr>
              <a:t>Department of CSE, KGiSL Institute of Technology, Coimbatore</a:t>
            </a:r>
            <a:endParaRPr sz="1800">
              <a:solidFill>
                <a:schemeClr val="dk1"/>
              </a:solidFill>
              <a:latin typeface="Constantia"/>
              <a:ea typeface="Constantia"/>
              <a:cs typeface="Constantia"/>
              <a:sym typeface="Constant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532615" y="1674600"/>
            <a:ext cx="8229600" cy="4802400"/>
          </a:xfrm>
          <a:prstGeom prst="rect">
            <a:avLst/>
          </a:prstGeom>
          <a:noFill/>
          <a:ln>
            <a:noFill/>
          </a:ln>
        </p:spPr>
        <p:txBody>
          <a:bodyPr spcFirstLastPara="1" wrap="square" lIns="0" tIns="45700" rIns="0" bIns="0" anchor="b" anchorCtr="0">
            <a:noAutofit/>
          </a:bodyPr>
          <a:lstStyle/>
          <a:p>
            <a:pPr marL="0" lvl="0" indent="0" algn="just" rtl="0">
              <a:spcBef>
                <a:spcPts val="0"/>
              </a:spcBef>
              <a:spcAft>
                <a:spcPts val="0"/>
              </a:spcAft>
              <a:buClr>
                <a:schemeClr val="dk2"/>
              </a:buClr>
              <a:buSzPts val="3240"/>
              <a:buFont typeface="Times New Roman"/>
              <a:buNone/>
            </a:pPr>
            <a:r>
              <a:rPr lang="en-US" sz="3240" b="1" dirty="0">
                <a:latin typeface="Times New Roman"/>
                <a:ea typeface="Times New Roman"/>
                <a:cs typeface="Times New Roman"/>
                <a:sym typeface="Times New Roman"/>
              </a:rPr>
              <a:t>Conclusion</a:t>
            </a:r>
            <a:br>
              <a:rPr lang="en-US" sz="3240" dirty="0"/>
            </a:br>
            <a:r>
              <a:rPr lang="en-US" sz="3240" dirty="0"/>
              <a:t>          </a:t>
            </a:r>
            <a:br>
              <a:rPr lang="en-US" sz="3240" dirty="0"/>
            </a:br>
            <a:r>
              <a:rPr lang="en-US" sz="2400" dirty="0">
                <a:solidFill>
                  <a:srgbClr val="000000"/>
                </a:solidFill>
                <a:highlight>
                  <a:srgbClr val="FFFFFF"/>
                </a:highlight>
                <a:latin typeface="Times New Roman"/>
                <a:ea typeface="Times New Roman"/>
                <a:cs typeface="Times New Roman"/>
                <a:sym typeface="Times New Roman"/>
              </a:rPr>
              <a:t>Diabetes mellitus is a disease, which can cause many complications. How to exactly predict and diagnose this disease by using machine learning is worthy studying</a:t>
            </a:r>
            <a:r>
              <a:rPr lang="en-US" sz="2400" dirty="0">
                <a:solidFill>
                  <a:srgbClr val="000000"/>
                </a:solidFill>
                <a:latin typeface="Times New Roman"/>
                <a:ea typeface="Times New Roman"/>
                <a:cs typeface="Times New Roman"/>
                <a:sym typeface="Times New Roman"/>
              </a:rPr>
              <a:t>.</a:t>
            </a:r>
            <a:endParaRPr sz="2400" dirty="0">
              <a:solidFill>
                <a:srgbClr val="000000"/>
              </a:solidFill>
              <a:latin typeface="Times New Roman"/>
              <a:ea typeface="Times New Roman"/>
              <a:cs typeface="Times New Roman"/>
              <a:sym typeface="Times New Roman"/>
            </a:endParaRPr>
          </a:p>
          <a:p>
            <a:pPr marL="0" lvl="0" indent="0" algn="just" rtl="0">
              <a:spcBef>
                <a:spcPts val="0"/>
              </a:spcBef>
              <a:spcAft>
                <a:spcPts val="0"/>
              </a:spcAft>
              <a:buClr>
                <a:schemeClr val="dk2"/>
              </a:buClr>
              <a:buSzPts val="3240"/>
              <a:buFont typeface="Times New Roman"/>
              <a:buNone/>
            </a:pPr>
            <a:r>
              <a:rPr lang="en-US" sz="2400" dirty="0">
                <a:solidFill>
                  <a:srgbClr val="000000"/>
                </a:solidFill>
                <a:latin typeface="Times New Roman"/>
                <a:ea typeface="Times New Roman"/>
                <a:cs typeface="Times New Roman"/>
                <a:sym typeface="Times New Roman"/>
              </a:rPr>
              <a:t>           We have described a machine learning approach to predicting blood glucose levels and presented the results of recent experiments in hypoglycemia prediction</a:t>
            </a:r>
            <a:endParaRPr sz="2400" dirty="0">
              <a:solidFill>
                <a:srgbClr val="000000"/>
              </a:solidFill>
              <a:latin typeface="Times New Roman"/>
              <a:ea typeface="Times New Roman"/>
              <a:cs typeface="Times New Roman"/>
              <a:sym typeface="Times New Roman"/>
            </a:endParaRPr>
          </a:p>
          <a:p>
            <a:pPr marL="0" lvl="0" indent="0" algn="just" rtl="0">
              <a:spcBef>
                <a:spcPts val="0"/>
              </a:spcBef>
              <a:spcAft>
                <a:spcPts val="0"/>
              </a:spcAft>
              <a:buClr>
                <a:schemeClr val="dk2"/>
              </a:buClr>
              <a:buSzPts val="3240"/>
              <a:buFont typeface="Times New Roman"/>
              <a:buNone/>
            </a:pPr>
            <a:r>
              <a:rPr lang="en-US" sz="2400" dirty="0">
                <a:solidFill>
                  <a:srgbClr val="000000"/>
                </a:solidFill>
                <a:latin typeface="Times New Roman"/>
                <a:ea typeface="Times New Roman"/>
                <a:cs typeface="Times New Roman"/>
                <a:sym typeface="Times New Roman"/>
              </a:rPr>
              <a:t>           Training the model using six different classification algorithms, we obtain a precision equal to 0.757 and the recall of 0.762 after the best features selection step</a:t>
            </a:r>
            <a:endParaRPr sz="2400" dirty="0">
              <a:solidFill>
                <a:srgbClr val="000000"/>
              </a:solidFill>
              <a:latin typeface="Times New Roman"/>
              <a:ea typeface="Times New Roman"/>
              <a:cs typeface="Times New Roman"/>
              <a:sym typeface="Times New Roman"/>
            </a:endParaRPr>
          </a:p>
          <a:p>
            <a:pPr marL="0" lvl="0" indent="0" algn="just" rtl="0">
              <a:spcBef>
                <a:spcPts val="0"/>
              </a:spcBef>
              <a:spcAft>
                <a:spcPts val="0"/>
              </a:spcAft>
              <a:buClr>
                <a:schemeClr val="dk2"/>
              </a:buClr>
              <a:buSzPts val="3240"/>
              <a:buFont typeface="Times New Roman"/>
              <a:buNone/>
            </a:pPr>
            <a:endParaRPr sz="2400" dirty="0">
              <a:solidFill>
                <a:srgbClr val="000000"/>
              </a:solidFill>
              <a:latin typeface="Times New Roman"/>
              <a:ea typeface="Times New Roman"/>
              <a:cs typeface="Times New Roman"/>
              <a:sym typeface="Times New Roman"/>
            </a:endParaRPr>
          </a:p>
          <a:p>
            <a:pPr marL="0" lvl="0" indent="0" algn="just" rtl="0">
              <a:spcBef>
                <a:spcPts val="0"/>
              </a:spcBef>
              <a:spcAft>
                <a:spcPts val="0"/>
              </a:spcAft>
              <a:buClr>
                <a:schemeClr val="dk2"/>
              </a:buClr>
              <a:buSzPts val="3240"/>
              <a:buFont typeface="Times New Roman"/>
              <a:buNone/>
            </a:pPr>
            <a:r>
              <a:rPr lang="en-US" sz="2400" dirty="0">
                <a:solidFill>
                  <a:srgbClr val="000000"/>
                </a:solidFill>
                <a:latin typeface="Times New Roman"/>
                <a:ea typeface="Times New Roman"/>
                <a:cs typeface="Times New Roman"/>
                <a:sym typeface="Times New Roman"/>
              </a:rPr>
              <a:t>            </a:t>
            </a:r>
            <a:br>
              <a:rPr lang="en-US" sz="2400" dirty="0">
                <a:solidFill>
                  <a:srgbClr val="000000"/>
                </a:solidFill>
                <a:latin typeface="Times New Roman"/>
                <a:ea typeface="Times New Roman"/>
                <a:cs typeface="Times New Roman"/>
                <a:sym typeface="Times New Roman"/>
              </a:rPr>
            </a:br>
            <a:r>
              <a:rPr lang="en-US" sz="2790" dirty="0">
                <a:solidFill>
                  <a:schemeClr val="dk1"/>
                </a:solidFill>
                <a:latin typeface="Times New Roman"/>
                <a:ea typeface="Times New Roman"/>
                <a:cs typeface="Times New Roman"/>
                <a:sym typeface="Times New Roman"/>
              </a:rPr>
              <a:t>           </a:t>
            </a:r>
            <a:endParaRPr sz="279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2"/>
              </a:buClr>
              <a:buSzPts val="3240"/>
              <a:buFont typeface="Times New Roman"/>
              <a:buNone/>
            </a:pPr>
            <a:endParaRPr sz="2790" dirty="0">
              <a:solidFill>
                <a:schemeClr val="dk1"/>
              </a:solidFill>
              <a:latin typeface="Times New Roman"/>
              <a:ea typeface="Times New Roman"/>
              <a:cs typeface="Times New Roman"/>
              <a:sym typeface="Times New Roman"/>
            </a:endParaRPr>
          </a:p>
        </p:txBody>
      </p:sp>
      <p:sp>
        <p:nvSpPr>
          <p:cNvPr id="209" name="Google Shape;209;p30"/>
          <p:cNvSpPr txBox="1"/>
          <p:nvPr/>
        </p:nvSpPr>
        <p:spPr>
          <a:xfrm>
            <a:off x="0" y="6477000"/>
            <a:ext cx="9144000" cy="381000"/>
          </a:xfrm>
          <a:prstGeom prst="rect">
            <a:avLst/>
          </a:prstGeom>
          <a:solidFill>
            <a:srgbClr val="76D9E8"/>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onstantia"/>
                <a:ea typeface="Constantia"/>
                <a:cs typeface="Constantia"/>
                <a:sym typeface="Constantia"/>
              </a:rPr>
              <a:t>Department of CSE, KGiSL Institute of Technology, Coimbatore</a:t>
            </a:r>
            <a:endParaRPr sz="1800">
              <a:solidFill>
                <a:schemeClr val="dk1"/>
              </a:solidFill>
              <a:latin typeface="Constantia"/>
              <a:ea typeface="Constantia"/>
              <a:cs typeface="Constantia"/>
              <a:sym typeface="Constant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419100" y="495300"/>
            <a:ext cx="8305800" cy="58674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3600"/>
              <a:buFont typeface="Times New Roman"/>
              <a:buNone/>
            </a:pPr>
            <a:endParaRPr sz="3600" b="1">
              <a:latin typeface="Times New Roman"/>
              <a:ea typeface="Times New Roman"/>
              <a:cs typeface="Times New Roman"/>
              <a:sym typeface="Times New Roman"/>
            </a:endParaRPr>
          </a:p>
          <a:p>
            <a:pPr marL="0" lvl="0" indent="0" algn="l" rtl="0">
              <a:spcBef>
                <a:spcPts val="0"/>
              </a:spcBef>
              <a:spcAft>
                <a:spcPts val="0"/>
              </a:spcAft>
              <a:buClr>
                <a:schemeClr val="dk2"/>
              </a:buClr>
              <a:buSzPts val="3600"/>
              <a:buFont typeface="Times New Roman"/>
              <a:buNone/>
            </a:pPr>
            <a:r>
              <a:rPr lang="en-US" sz="3600" b="1">
                <a:latin typeface="Times New Roman"/>
                <a:ea typeface="Times New Roman"/>
                <a:cs typeface="Times New Roman"/>
                <a:sym typeface="Times New Roman"/>
              </a:rPr>
              <a:t>Reference</a:t>
            </a:r>
            <a:br>
              <a:rPr lang="en-US" sz="3600" b="1">
                <a:latin typeface="Times New Roman"/>
                <a:ea typeface="Times New Roman"/>
                <a:cs typeface="Times New Roman"/>
                <a:sym typeface="Times New Roman"/>
              </a:rPr>
            </a:br>
            <a:r>
              <a:rPr lang="en-US" sz="3600" b="1">
                <a:latin typeface="Times New Roman"/>
                <a:ea typeface="Times New Roman"/>
                <a:cs typeface="Times New Roman"/>
                <a:sym typeface="Times New Roman"/>
              </a:rPr>
              <a:t>    </a:t>
            </a:r>
            <a:r>
              <a:rPr lang="en-US" sz="1800" b="1">
                <a:solidFill>
                  <a:srgbClr val="000000"/>
                </a:solidFill>
                <a:latin typeface="Times New Roman"/>
                <a:ea typeface="Times New Roman"/>
                <a:cs typeface="Times New Roman"/>
                <a:sym typeface="Times New Roman"/>
              </a:rPr>
              <a:t>Alghamdi, M., Al-Mallah, M., Keteyian, S., Brawner, C., Ehrman, J., and Sakr, S. (2017). Predicting diabetes mellitus using SMOTE and ensemble machine learning approach: the henry ford exercise testing (FIT) project. PLoS One 12:e0179805. doi: 10.1371/journal.pone.0179805 </a:t>
            </a:r>
            <a:br>
              <a:rPr lang="en-US" sz="3240" b="1">
                <a:latin typeface="Times New Roman"/>
                <a:ea typeface="Times New Roman"/>
                <a:cs typeface="Times New Roman"/>
                <a:sym typeface="Times New Roman"/>
              </a:rPr>
            </a:br>
            <a:r>
              <a:rPr lang="en-US" sz="3240" b="1">
                <a:latin typeface="Times New Roman"/>
                <a:ea typeface="Times New Roman"/>
                <a:cs typeface="Times New Roman"/>
                <a:sym typeface="Times New Roman"/>
              </a:rPr>
              <a:t>    </a:t>
            </a:r>
            <a:r>
              <a:rPr lang="en-US" sz="1800" b="1">
                <a:solidFill>
                  <a:srgbClr val="000000"/>
                </a:solidFill>
                <a:latin typeface="Times New Roman"/>
                <a:ea typeface="Times New Roman"/>
                <a:cs typeface="Times New Roman"/>
                <a:sym typeface="Times New Roman"/>
              </a:rPr>
              <a:t>Leanne Bellamy, Juan-Pablo Casas, Aroon D Hingorani, and David Williams. 2009. Type 2 diabetes mellitus after gestational diabetes: a systematic review and meta-analysis. The Lancet 373, 9677 (2009), 1773–1779</a:t>
            </a:r>
            <a:endParaRPr sz="18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3600"/>
              <a:buFont typeface="Times New Roman"/>
              <a:buNone/>
            </a:pPr>
            <a:r>
              <a:rPr lang="en-US" sz="1800" b="1">
                <a:solidFill>
                  <a:srgbClr val="000000"/>
                </a:solidFill>
                <a:latin typeface="Times New Roman"/>
                <a:ea typeface="Times New Roman"/>
                <a:cs typeface="Times New Roman"/>
                <a:sym typeface="Times New Roman"/>
              </a:rPr>
              <a:t>         </a:t>
            </a:r>
            <a:endParaRPr sz="18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3600"/>
              <a:buFont typeface="Times New Roman"/>
              <a:buNone/>
            </a:pPr>
            <a:endParaRPr sz="18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3600"/>
              <a:buFont typeface="Times New Roman"/>
              <a:buNone/>
            </a:pPr>
            <a:endParaRPr sz="18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3600"/>
              <a:buFont typeface="Times New Roman"/>
              <a:buNone/>
            </a:pPr>
            <a:endParaRPr sz="18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3600"/>
              <a:buFont typeface="Times New Roman"/>
              <a:buNone/>
            </a:pPr>
            <a:endParaRPr sz="18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3600"/>
              <a:buFont typeface="Times New Roman"/>
              <a:buNone/>
            </a:pPr>
            <a:endParaRPr sz="18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3600"/>
              <a:buFont typeface="Times New Roman"/>
              <a:buNone/>
            </a:pPr>
            <a:endParaRPr sz="18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3600"/>
              <a:buFont typeface="Times New Roman"/>
              <a:buNone/>
            </a:pPr>
            <a:endParaRPr sz="18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3600"/>
              <a:buFont typeface="Times New Roman"/>
              <a:buNone/>
            </a:pPr>
            <a:endParaRPr sz="18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2"/>
              </a:buClr>
              <a:buSzPts val="3600"/>
              <a:buFont typeface="Times New Roman"/>
              <a:buNone/>
            </a:pPr>
            <a:endParaRPr sz="1800" b="1">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body" idx="1"/>
          </p:nvPr>
        </p:nvSpPr>
        <p:spPr>
          <a:xfrm>
            <a:off x="3352800" y="2590800"/>
            <a:ext cx="4953000" cy="377952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3800"/>
              <a:buNone/>
            </a:pPr>
            <a:r>
              <a:rPr lang="en-US" sz="4000">
                <a:latin typeface="Calibri"/>
                <a:ea typeface="Calibri"/>
                <a:cs typeface="Calibri"/>
                <a:sym typeface="Calibri"/>
              </a:rPr>
              <a:t>Thank You!!!</a:t>
            </a:r>
            <a:endParaRPr sz="4000">
              <a:latin typeface="Calibri"/>
              <a:ea typeface="Calibri"/>
              <a:cs typeface="Calibri"/>
              <a:sym typeface="Calibri"/>
            </a:endParaRPr>
          </a:p>
        </p:txBody>
      </p:sp>
      <p:sp>
        <p:nvSpPr>
          <p:cNvPr id="220" name="Google Shape;220;p32"/>
          <p:cNvSpPr txBox="1"/>
          <p:nvPr/>
        </p:nvSpPr>
        <p:spPr>
          <a:xfrm>
            <a:off x="0" y="6477000"/>
            <a:ext cx="9144000" cy="381000"/>
          </a:xfrm>
          <a:prstGeom prst="rect">
            <a:avLst/>
          </a:prstGeom>
          <a:solidFill>
            <a:srgbClr val="76D9E8"/>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onstantia"/>
                <a:ea typeface="Constantia"/>
                <a:cs typeface="Constantia"/>
                <a:sym typeface="Constantia"/>
              </a:rPr>
              <a:t>Department of CSE, KGiSL Institute of Technology, Coimbatore</a:t>
            </a:r>
            <a:endParaRPr sz="1800">
              <a:solidFill>
                <a:schemeClr val="dk1"/>
              </a:solidFill>
              <a:latin typeface="Constantia"/>
              <a:ea typeface="Constantia"/>
              <a:cs typeface="Constantia"/>
              <a:sym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860"/>
              <a:buFont typeface="Merriweather"/>
              <a:buNone/>
            </a:pPr>
            <a:r>
              <a:rPr lang="en-US" sz="4860" b="1">
                <a:latin typeface="Merriweather"/>
                <a:ea typeface="Merriweather"/>
                <a:cs typeface="Merriweather"/>
                <a:sym typeface="Merriweather"/>
              </a:rPr>
              <a:t>Agenda</a:t>
            </a:r>
            <a:br>
              <a:rPr lang="en-US" sz="4860" b="1">
                <a:latin typeface="Merriweather"/>
                <a:ea typeface="Merriweather"/>
                <a:cs typeface="Merriweather"/>
                <a:sym typeface="Merriweather"/>
              </a:rPr>
            </a:br>
            <a:endParaRPr sz="4500" b="1"/>
          </a:p>
        </p:txBody>
      </p:sp>
      <p:sp>
        <p:nvSpPr>
          <p:cNvPr id="122" name="Google Shape;122;p16"/>
          <p:cNvSpPr txBox="1">
            <a:spLocks noGrp="1"/>
          </p:cNvSpPr>
          <p:nvPr>
            <p:ph type="body" idx="1"/>
          </p:nvPr>
        </p:nvSpPr>
        <p:spPr>
          <a:xfrm>
            <a:off x="1905000" y="1219200"/>
            <a:ext cx="4953000" cy="438912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660"/>
              <a:buFont typeface="Noto Sans Symbols"/>
              <a:buChar char="✔"/>
            </a:pPr>
            <a:r>
              <a:rPr lang="en-US" sz="2800">
                <a:latin typeface="Times New Roman"/>
                <a:ea typeface="Times New Roman"/>
                <a:cs typeface="Times New Roman"/>
                <a:sym typeface="Times New Roman"/>
              </a:rPr>
              <a:t>   Abstract</a:t>
            </a:r>
            <a:endParaRPr sz="2800">
              <a:latin typeface="Times New Roman"/>
              <a:ea typeface="Times New Roman"/>
              <a:cs typeface="Times New Roman"/>
              <a:sym typeface="Times New Roman"/>
            </a:endParaRPr>
          </a:p>
          <a:p>
            <a:pPr marL="274320" lvl="0" indent="-274320" algn="l" rtl="0">
              <a:spcBef>
                <a:spcPts val="560"/>
              </a:spcBef>
              <a:spcAft>
                <a:spcPts val="0"/>
              </a:spcAft>
              <a:buSzPts val="2660"/>
              <a:buFont typeface="Noto Sans Symbols"/>
              <a:buChar char="✔"/>
            </a:pPr>
            <a:r>
              <a:rPr lang="en-US" sz="2800">
                <a:latin typeface="Times New Roman"/>
                <a:ea typeface="Times New Roman"/>
                <a:cs typeface="Times New Roman"/>
                <a:sym typeface="Times New Roman"/>
              </a:rPr>
              <a:t>   Objective</a:t>
            </a:r>
            <a:endParaRPr sz="2800">
              <a:latin typeface="Times New Roman"/>
              <a:ea typeface="Times New Roman"/>
              <a:cs typeface="Times New Roman"/>
              <a:sym typeface="Times New Roman"/>
            </a:endParaRPr>
          </a:p>
          <a:p>
            <a:pPr marL="274320" lvl="0" indent="-274320" algn="l" rtl="0">
              <a:spcBef>
                <a:spcPts val="560"/>
              </a:spcBef>
              <a:spcAft>
                <a:spcPts val="0"/>
              </a:spcAft>
              <a:buSzPts val="2660"/>
              <a:buFont typeface="Noto Sans Symbols"/>
              <a:buChar char="✔"/>
            </a:pPr>
            <a:r>
              <a:rPr lang="en-US" sz="2800">
                <a:latin typeface="Times New Roman"/>
                <a:ea typeface="Times New Roman"/>
                <a:cs typeface="Times New Roman"/>
                <a:sym typeface="Times New Roman"/>
              </a:rPr>
              <a:t>    Introduction</a:t>
            </a:r>
            <a:endParaRPr sz="2800">
              <a:latin typeface="Times New Roman"/>
              <a:ea typeface="Times New Roman"/>
              <a:cs typeface="Times New Roman"/>
              <a:sym typeface="Times New Roman"/>
            </a:endParaRPr>
          </a:p>
          <a:p>
            <a:pPr marL="274320" lvl="0" indent="-274320" algn="l" rtl="0">
              <a:spcBef>
                <a:spcPts val="560"/>
              </a:spcBef>
              <a:spcAft>
                <a:spcPts val="0"/>
              </a:spcAft>
              <a:buSzPts val="2660"/>
              <a:buFont typeface="Noto Sans Symbols"/>
              <a:buChar char="✔"/>
            </a:pPr>
            <a:r>
              <a:rPr lang="en-US" sz="2800">
                <a:latin typeface="Times New Roman"/>
                <a:ea typeface="Times New Roman"/>
                <a:cs typeface="Times New Roman"/>
                <a:sym typeface="Times New Roman"/>
              </a:rPr>
              <a:t>    Literature survey</a:t>
            </a:r>
            <a:endParaRPr sz="2800">
              <a:latin typeface="Times New Roman"/>
              <a:ea typeface="Times New Roman"/>
              <a:cs typeface="Times New Roman"/>
              <a:sym typeface="Times New Roman"/>
            </a:endParaRPr>
          </a:p>
          <a:p>
            <a:pPr marL="274320" lvl="0" indent="-274320" algn="l" rtl="0">
              <a:spcBef>
                <a:spcPts val="560"/>
              </a:spcBef>
              <a:spcAft>
                <a:spcPts val="0"/>
              </a:spcAft>
              <a:buSzPts val="2660"/>
              <a:buFont typeface="Noto Sans Symbols"/>
              <a:buChar char="✔"/>
            </a:pPr>
            <a:r>
              <a:rPr lang="en-US" sz="2800">
                <a:latin typeface="Times New Roman"/>
                <a:ea typeface="Times New Roman"/>
                <a:cs typeface="Times New Roman"/>
                <a:sym typeface="Times New Roman"/>
              </a:rPr>
              <a:t>    Architecture Design</a:t>
            </a:r>
            <a:endParaRPr sz="2800">
              <a:latin typeface="Times New Roman"/>
              <a:ea typeface="Times New Roman"/>
              <a:cs typeface="Times New Roman"/>
              <a:sym typeface="Times New Roman"/>
            </a:endParaRPr>
          </a:p>
          <a:p>
            <a:pPr marL="274320" lvl="0" indent="-274320" algn="l" rtl="0">
              <a:spcBef>
                <a:spcPts val="560"/>
              </a:spcBef>
              <a:spcAft>
                <a:spcPts val="0"/>
              </a:spcAft>
              <a:buSzPts val="2660"/>
              <a:buFont typeface="Noto Sans Symbols"/>
              <a:buChar char="✔"/>
            </a:pPr>
            <a:r>
              <a:rPr lang="en-US" sz="2800">
                <a:latin typeface="Times New Roman"/>
                <a:ea typeface="Times New Roman"/>
                <a:cs typeface="Times New Roman"/>
                <a:sym typeface="Times New Roman"/>
              </a:rPr>
              <a:t>    Algorithm Results</a:t>
            </a:r>
            <a:endParaRPr sz="2800">
              <a:latin typeface="Times New Roman"/>
              <a:ea typeface="Times New Roman"/>
              <a:cs typeface="Times New Roman"/>
              <a:sym typeface="Times New Roman"/>
            </a:endParaRPr>
          </a:p>
          <a:p>
            <a:pPr marL="274320" lvl="0" indent="-274320" algn="l" rtl="0">
              <a:spcBef>
                <a:spcPts val="560"/>
              </a:spcBef>
              <a:spcAft>
                <a:spcPts val="0"/>
              </a:spcAft>
              <a:buSzPts val="2660"/>
              <a:buFont typeface="Noto Sans Symbols"/>
              <a:buChar char="✔"/>
            </a:pPr>
            <a:r>
              <a:rPr lang="en-US" sz="2800">
                <a:latin typeface="Times New Roman"/>
                <a:ea typeface="Times New Roman"/>
                <a:cs typeface="Times New Roman"/>
                <a:sym typeface="Times New Roman"/>
              </a:rPr>
              <a:t>    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457200" y="241075"/>
            <a:ext cx="8229600" cy="6147000"/>
          </a:xfrm>
          <a:prstGeom prst="rect">
            <a:avLst/>
          </a:prstGeom>
          <a:noFill/>
          <a:ln>
            <a:noFill/>
          </a:ln>
        </p:spPr>
        <p:txBody>
          <a:bodyPr spcFirstLastPara="1" wrap="square" lIns="0" tIns="45700" rIns="0" bIns="0" anchor="b" anchorCtr="0">
            <a:noAutofit/>
          </a:bodyPr>
          <a:lstStyle/>
          <a:p>
            <a:pPr lvl="0" algn="l" rtl="0">
              <a:spcBef>
                <a:spcPts val="0"/>
              </a:spcBef>
              <a:spcAft>
                <a:spcPts val="0"/>
              </a:spcAft>
              <a:buClr>
                <a:schemeClr val="dk2"/>
              </a:buClr>
              <a:buSzPts val="4400"/>
            </a:pPr>
            <a:r>
              <a:rPr lang="en-US" sz="4400" b="1" dirty="0">
                <a:latin typeface="Times New Roman"/>
                <a:ea typeface="Times New Roman"/>
                <a:cs typeface="Times New Roman"/>
                <a:sym typeface="Times New Roman"/>
              </a:rPr>
              <a:t>Abstract</a:t>
            </a:r>
            <a:br>
              <a:rPr lang="en-US" sz="4400" dirty="0"/>
            </a:br>
            <a:r>
              <a:rPr lang="en-US" sz="2700" dirty="0">
                <a:solidFill>
                  <a:schemeClr val="dk1"/>
                </a:solidFill>
              </a:rPr>
              <a:t>   </a:t>
            </a:r>
            <a:r>
              <a:rPr lang="en-US" sz="2700" dirty="0">
                <a:solidFill>
                  <a:schemeClr val="dk1"/>
                </a:solidFill>
                <a:latin typeface="Times New Roman"/>
                <a:ea typeface="Times New Roman"/>
                <a:cs typeface="Times New Roman"/>
                <a:sym typeface="Times New Roman"/>
              </a:rPr>
              <a:t>      </a:t>
            </a:r>
            <a:r>
              <a:rPr lang="en-US" sz="2800" dirty="0">
                <a:solidFill>
                  <a:schemeClr val="dk1"/>
                </a:solidFill>
                <a:latin typeface="Times New Roman"/>
                <a:ea typeface="Times New Roman"/>
                <a:cs typeface="Times New Roman"/>
                <a:sym typeface="Times New Roman"/>
              </a:rPr>
              <a:t> Diabetes is considered as one of the deadliest and chronic diseases which causes an increase in blood sugar. Many complications occur if diabetes remains untreated and unidentified. The aim of our project is to develop a system which can perform early prediction of diabetes for a patient with a higher accuracy by combining the results of different machine learning techniques. Our project aims to predict diabetes via three different  supervised machine learning methods including: SVM, Logistic regression, ANN. The performances of all the three algorithms are evaluated on various measures like Precision, Accuracy, F-Measure, and Recall.</a:t>
            </a:r>
            <a:endParaRPr sz="2800" dirty="0">
              <a:solidFill>
                <a:schemeClr val="dk1"/>
              </a:solidFill>
              <a:latin typeface="Times New Roman"/>
              <a:ea typeface="Times New Roman"/>
              <a:cs typeface="Times New Roman"/>
              <a:sym typeface="Times New Roman"/>
            </a:endParaRPr>
          </a:p>
        </p:txBody>
      </p:sp>
      <p:sp>
        <p:nvSpPr>
          <p:cNvPr id="128" name="Google Shape;128;p17"/>
          <p:cNvSpPr txBox="1"/>
          <p:nvPr/>
        </p:nvSpPr>
        <p:spPr>
          <a:xfrm>
            <a:off x="0" y="6477000"/>
            <a:ext cx="9144000" cy="381000"/>
          </a:xfrm>
          <a:prstGeom prst="rect">
            <a:avLst/>
          </a:prstGeom>
          <a:solidFill>
            <a:srgbClr val="76D9E8"/>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onstantia"/>
                <a:ea typeface="Constantia"/>
                <a:cs typeface="Constantia"/>
                <a:sym typeface="Constantia"/>
              </a:rPr>
              <a:t>Department of CSE, KGiSL Institute of Technology, Coimbatore</a:t>
            </a:r>
            <a:endParaRPr sz="1800">
              <a:solidFill>
                <a:schemeClr val="dk1"/>
              </a:solidFill>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457200" y="0"/>
            <a:ext cx="8229600" cy="12954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000"/>
              <a:buFont typeface="Times New Roman"/>
              <a:buNone/>
            </a:pPr>
            <a:r>
              <a:rPr lang="en-US" sz="4000" b="1">
                <a:latin typeface="Times New Roman"/>
                <a:ea typeface="Times New Roman"/>
                <a:cs typeface="Times New Roman"/>
                <a:sym typeface="Times New Roman"/>
              </a:rPr>
              <a:t>Objective &amp; Outcome</a:t>
            </a:r>
            <a:endParaRPr/>
          </a:p>
        </p:txBody>
      </p:sp>
      <p:sp>
        <p:nvSpPr>
          <p:cNvPr id="134" name="Google Shape;134;p18"/>
          <p:cNvSpPr txBox="1">
            <a:spLocks noGrp="1"/>
          </p:cNvSpPr>
          <p:nvPr>
            <p:ph type="body" idx="1"/>
          </p:nvPr>
        </p:nvSpPr>
        <p:spPr>
          <a:xfrm>
            <a:off x="457200" y="1447800"/>
            <a:ext cx="8229600" cy="4876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3040"/>
              <a:buNone/>
            </a:pPr>
            <a:r>
              <a:rPr lang="en-US" sz="3200" b="1"/>
              <a:t>Objective</a:t>
            </a:r>
            <a:endParaRPr/>
          </a:p>
          <a:p>
            <a:pPr marL="0" lvl="0" indent="0" algn="l" rtl="0">
              <a:spcBef>
                <a:spcPts val="560"/>
              </a:spcBef>
              <a:spcAft>
                <a:spcPts val="0"/>
              </a:spcAft>
              <a:buSzPts val="2470"/>
              <a:buNone/>
            </a:pPr>
            <a:r>
              <a:rPr lang="en-US" b="1"/>
              <a:t>           </a:t>
            </a:r>
            <a:r>
              <a:rPr lang="en-US" sz="2800">
                <a:latin typeface="Times New Roman"/>
                <a:ea typeface="Times New Roman"/>
                <a:cs typeface="Times New Roman"/>
                <a:sym typeface="Times New Roman"/>
              </a:rPr>
              <a:t>The objective of the project is to develop a system that detects the diabetes with the factors we give.</a:t>
            </a:r>
            <a:endParaRPr sz="2800" b="1">
              <a:latin typeface="Times New Roman"/>
              <a:ea typeface="Times New Roman"/>
              <a:cs typeface="Times New Roman"/>
              <a:sym typeface="Times New Roman"/>
            </a:endParaRPr>
          </a:p>
          <a:p>
            <a:pPr marL="0" lvl="0" indent="0" algn="l" rtl="0">
              <a:spcBef>
                <a:spcPts val="640"/>
              </a:spcBef>
              <a:spcAft>
                <a:spcPts val="0"/>
              </a:spcAft>
              <a:buSzPts val="2470"/>
              <a:buNone/>
            </a:pPr>
            <a:r>
              <a:rPr lang="en-US" b="1"/>
              <a:t> </a:t>
            </a:r>
            <a:r>
              <a:rPr lang="en-US" sz="3200" b="1"/>
              <a:t>Outcome: </a:t>
            </a:r>
            <a:endParaRPr/>
          </a:p>
          <a:p>
            <a:pPr marL="0" lvl="0" indent="0" algn="l" rtl="0">
              <a:spcBef>
                <a:spcPts val="640"/>
              </a:spcBef>
              <a:spcAft>
                <a:spcPts val="0"/>
              </a:spcAft>
              <a:buSzPts val="2660"/>
              <a:buNone/>
            </a:pPr>
            <a:r>
              <a:rPr lang="en-US" sz="2800" b="1">
                <a:latin typeface="Times New Roman"/>
                <a:ea typeface="Times New Roman"/>
                <a:cs typeface="Times New Roman"/>
                <a:sym typeface="Times New Roman"/>
              </a:rPr>
              <a:t>          </a:t>
            </a:r>
            <a:r>
              <a:rPr lang="en-US" sz="2800">
                <a:latin typeface="Times New Roman"/>
                <a:ea typeface="Times New Roman"/>
                <a:cs typeface="Times New Roman"/>
                <a:sym typeface="Times New Roman"/>
              </a:rPr>
              <a:t>Patients can detect their diabetes with the factors and they can  also get the preventive measures for diabetes. </a:t>
            </a:r>
            <a:r>
              <a:rPr lang="en-US" sz="3200" b="1"/>
              <a:t>  </a:t>
            </a:r>
            <a:endParaRPr sz="32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609600"/>
            <a:ext cx="8229600" cy="9144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410"/>
              <a:buFont typeface="Times New Roman"/>
              <a:buNone/>
            </a:pPr>
            <a:r>
              <a:rPr lang="en-US" sz="4410" b="1">
                <a:latin typeface="Times New Roman"/>
                <a:ea typeface="Times New Roman"/>
                <a:cs typeface="Times New Roman"/>
                <a:sym typeface="Times New Roman"/>
              </a:rPr>
              <a:t>Introduction</a:t>
            </a:r>
            <a:br>
              <a:rPr lang="en-US" sz="4500">
                <a:latin typeface="Merriweather"/>
                <a:ea typeface="Merriweather"/>
                <a:cs typeface="Merriweather"/>
                <a:sym typeface="Merriweather"/>
              </a:rPr>
            </a:br>
            <a:endParaRPr sz="4500"/>
          </a:p>
        </p:txBody>
      </p:sp>
      <p:sp>
        <p:nvSpPr>
          <p:cNvPr id="140" name="Google Shape;140;p19"/>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660"/>
              <a:buNone/>
            </a:pPr>
            <a:r>
              <a:rPr lang="en-US" sz="2800" b="1"/>
              <a:t>MACHINE LEARNING:</a:t>
            </a:r>
            <a:endParaRPr/>
          </a:p>
          <a:p>
            <a:pPr marL="0" lvl="0" indent="0" algn="l" rtl="0">
              <a:spcBef>
                <a:spcPts val="520"/>
              </a:spcBef>
              <a:spcAft>
                <a:spcPts val="0"/>
              </a:spcAft>
              <a:buSzPts val="2470"/>
              <a:buNone/>
            </a:pPr>
            <a:r>
              <a:rPr lang="en-US"/>
              <a:t>   </a:t>
            </a:r>
            <a:r>
              <a:rPr lang="en-US" sz="3000" b="1">
                <a:solidFill>
                  <a:srgbClr val="222222"/>
                </a:solidFill>
                <a:highlight>
                  <a:srgbClr val="FFFFFF"/>
                </a:highlight>
                <a:latin typeface="Times New Roman"/>
                <a:ea typeface="Times New Roman"/>
                <a:cs typeface="Times New Roman"/>
                <a:sym typeface="Times New Roman"/>
              </a:rPr>
              <a:t>Machine learning</a:t>
            </a:r>
            <a:r>
              <a:rPr lang="en-US" sz="3000">
                <a:solidFill>
                  <a:srgbClr val="222222"/>
                </a:solidFill>
                <a:highlight>
                  <a:srgbClr val="FFFFFF"/>
                </a:highlight>
                <a:latin typeface="Times New Roman"/>
                <a:ea typeface="Times New Roman"/>
                <a:cs typeface="Times New Roman"/>
                <a:sym typeface="Times New Roman"/>
              </a:rPr>
              <a:t> is an application of artificial </a:t>
            </a:r>
            <a:r>
              <a:rPr lang="en-US" sz="3000" b="1">
                <a:solidFill>
                  <a:srgbClr val="222222"/>
                </a:solidFill>
                <a:highlight>
                  <a:srgbClr val="FFFFFF"/>
                </a:highlight>
                <a:latin typeface="Times New Roman"/>
                <a:ea typeface="Times New Roman"/>
                <a:cs typeface="Times New Roman"/>
                <a:sym typeface="Times New Roman"/>
              </a:rPr>
              <a:t>intelligence</a:t>
            </a:r>
            <a:r>
              <a:rPr lang="en-US" sz="3000">
                <a:solidFill>
                  <a:srgbClr val="222222"/>
                </a:solidFill>
                <a:highlight>
                  <a:srgbClr val="FFFFFF"/>
                </a:highlight>
                <a:latin typeface="Times New Roman"/>
                <a:ea typeface="Times New Roman"/>
                <a:cs typeface="Times New Roman"/>
                <a:sym typeface="Times New Roman"/>
              </a:rPr>
              <a:t> (AI) that provides systems the ability to automatically learn and improve from experience without being explicitly programmed. </a:t>
            </a:r>
            <a:r>
              <a:rPr lang="en-US" sz="3000" b="1">
                <a:solidFill>
                  <a:srgbClr val="222222"/>
                </a:solidFill>
                <a:highlight>
                  <a:srgbClr val="FFFFFF"/>
                </a:highlight>
                <a:latin typeface="Times New Roman"/>
                <a:ea typeface="Times New Roman"/>
                <a:cs typeface="Times New Roman"/>
                <a:sym typeface="Times New Roman"/>
              </a:rPr>
              <a:t>Machine learning</a:t>
            </a:r>
            <a:r>
              <a:rPr lang="en-US" sz="3000">
                <a:solidFill>
                  <a:srgbClr val="222222"/>
                </a:solidFill>
                <a:highlight>
                  <a:srgbClr val="FFFFFF"/>
                </a:highlight>
                <a:latin typeface="Times New Roman"/>
                <a:ea typeface="Times New Roman"/>
                <a:cs typeface="Times New Roman"/>
                <a:sym typeface="Times New Roman"/>
              </a:rPr>
              <a:t> focuses on the development of computer programs that can access data and use it learn for themselves</a:t>
            </a:r>
            <a:endParaRPr sz="3000">
              <a:latin typeface="Times New Roman"/>
              <a:ea typeface="Times New Roman"/>
              <a:cs typeface="Times New Roman"/>
              <a:sym typeface="Times New Roman"/>
            </a:endParaRPr>
          </a:p>
          <a:p>
            <a:pPr marL="0" lvl="0" indent="0" algn="l" rtl="0">
              <a:spcBef>
                <a:spcPts val="520"/>
              </a:spcBef>
              <a:spcAft>
                <a:spcPts val="0"/>
              </a:spcAft>
              <a:buSzPts val="2470"/>
              <a:buNone/>
            </a:pPr>
            <a:endParaRPr sz="3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p:nvPr/>
        </p:nvSpPr>
        <p:spPr>
          <a:xfrm>
            <a:off x="0" y="0"/>
            <a:ext cx="8890500" cy="632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400">
              <a:solidFill>
                <a:srgbClr val="222222"/>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2400">
              <a:solidFill>
                <a:srgbClr val="222222"/>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2400">
              <a:solidFill>
                <a:srgbClr val="222222"/>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sz="2800">
                <a:solidFill>
                  <a:srgbClr val="222222"/>
                </a:solidFill>
                <a:highlight>
                  <a:srgbClr val="FFFFFF"/>
                </a:highlight>
                <a:latin typeface="Times New Roman"/>
                <a:ea typeface="Times New Roman"/>
                <a:cs typeface="Times New Roman"/>
                <a:sym typeface="Times New Roman"/>
              </a:rPr>
              <a:t>Machine learning algorithms build a </a:t>
            </a:r>
            <a:r>
              <a:rPr lang="en-US" sz="2800">
                <a:solidFill>
                  <a:srgbClr val="0B0080"/>
                </a:solidFill>
                <a:highlight>
                  <a:srgbClr val="FFFFFF"/>
                </a:highlight>
                <a:uFill>
                  <a:noFill/>
                </a:uFill>
                <a:latin typeface="Times New Roman"/>
                <a:ea typeface="Times New Roman"/>
                <a:cs typeface="Times New Roman"/>
                <a:sym typeface="Times New Roman"/>
                <a:hlinkClick r:id="rId3"/>
              </a:rPr>
              <a:t>mathematical model</a:t>
            </a:r>
            <a:r>
              <a:rPr lang="en-US" sz="2800">
                <a:solidFill>
                  <a:srgbClr val="222222"/>
                </a:solidFill>
                <a:highlight>
                  <a:srgbClr val="FFFFFF"/>
                </a:highlight>
                <a:latin typeface="Times New Roman"/>
                <a:ea typeface="Times New Roman"/>
                <a:cs typeface="Times New Roman"/>
                <a:sym typeface="Times New Roman"/>
              </a:rPr>
              <a:t> based on sample data, known as "</a:t>
            </a:r>
            <a:r>
              <a:rPr lang="en-US" sz="2800">
                <a:solidFill>
                  <a:srgbClr val="0B0080"/>
                </a:solidFill>
                <a:highlight>
                  <a:srgbClr val="FFFFFF"/>
                </a:highlight>
                <a:uFill>
                  <a:noFill/>
                </a:uFill>
                <a:latin typeface="Times New Roman"/>
                <a:ea typeface="Times New Roman"/>
                <a:cs typeface="Times New Roman"/>
                <a:sym typeface="Times New Roman"/>
                <a:hlinkClick r:id="rId4"/>
              </a:rPr>
              <a:t>training data</a:t>
            </a:r>
            <a:r>
              <a:rPr lang="en-US" sz="2800">
                <a:solidFill>
                  <a:srgbClr val="222222"/>
                </a:solidFill>
                <a:highlight>
                  <a:srgbClr val="FFFFFF"/>
                </a:highlight>
                <a:latin typeface="Times New Roman"/>
                <a:ea typeface="Times New Roman"/>
                <a:cs typeface="Times New Roman"/>
                <a:sym typeface="Times New Roman"/>
              </a:rPr>
              <a:t>", in order to make predictions or decisions without being explicitly programmed to perform the task.</a:t>
            </a:r>
            <a:endParaRPr sz="2800">
              <a:solidFill>
                <a:srgbClr val="222222"/>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2800">
              <a:solidFill>
                <a:srgbClr val="222222"/>
              </a:solidFill>
              <a:highlight>
                <a:srgbClr val="FFFFFF"/>
              </a:highlight>
              <a:latin typeface="Times New Roman"/>
              <a:ea typeface="Times New Roman"/>
              <a:cs typeface="Times New Roman"/>
              <a:sym typeface="Times New Roman"/>
            </a:endParaRPr>
          </a:p>
        </p:txBody>
      </p:sp>
      <p:pic>
        <p:nvPicPr>
          <p:cNvPr id="146" name="Google Shape;146;p20"/>
          <p:cNvPicPr preferRelativeResize="0"/>
          <p:nvPr/>
        </p:nvPicPr>
        <p:blipFill rotWithShape="1">
          <a:blip r:embed="rId5">
            <a:alphaModFix/>
          </a:blip>
          <a:srcRect t="47251"/>
          <a:stretch/>
        </p:blipFill>
        <p:spPr>
          <a:xfrm>
            <a:off x="1725850" y="3139744"/>
            <a:ext cx="5438775" cy="1120425"/>
          </a:xfrm>
          <a:prstGeom prst="rect">
            <a:avLst/>
          </a:prstGeom>
          <a:noFill/>
          <a:ln>
            <a:noFill/>
          </a:ln>
        </p:spPr>
      </p:pic>
      <p:sp>
        <p:nvSpPr>
          <p:cNvPr id="147" name="Google Shape;147;p20"/>
          <p:cNvSpPr txBox="1"/>
          <p:nvPr/>
        </p:nvSpPr>
        <p:spPr>
          <a:xfrm>
            <a:off x="93700" y="4376450"/>
            <a:ext cx="8282100" cy="236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800">
                <a:solidFill>
                  <a:schemeClr val="dk1"/>
                </a:solidFill>
                <a:highlight>
                  <a:srgbClr val="FFFFFF"/>
                </a:highlight>
                <a:latin typeface="Times New Roman"/>
                <a:ea typeface="Times New Roman"/>
                <a:cs typeface="Times New Roman"/>
                <a:sym typeface="Times New Roman"/>
              </a:rPr>
              <a:t>We feed in DATA(Input) + Output, run it on machine during training and the machine creates its own program(logic), which can be evaluated while testing.</a:t>
            </a:r>
            <a:endParaRPr sz="2800">
              <a:solidFill>
                <a:schemeClr val="dk1"/>
              </a:solidFill>
              <a:highlight>
                <a:srgbClr val="FFFFFF"/>
              </a:highlight>
              <a:latin typeface="Times New Roman"/>
              <a:ea typeface="Times New Roman"/>
              <a:cs typeface="Times New Roman"/>
              <a:sym typeface="Times New Roman"/>
            </a:endParaRPr>
          </a:p>
          <a:p>
            <a:pPr marL="0" lvl="0" indent="0" algn="l" rtl="0">
              <a:spcBef>
                <a:spcPts val="3600"/>
              </a:spcBef>
              <a:spcAft>
                <a:spcPts val="0"/>
              </a:spcAft>
              <a:buNone/>
            </a:pPr>
            <a:endParaRPr>
              <a:latin typeface="Constantia"/>
              <a:ea typeface="Constantia"/>
              <a:cs typeface="Constantia"/>
              <a:sym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166175" y="875850"/>
            <a:ext cx="8229600" cy="33372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3959"/>
              <a:buFont typeface="Times New Roman"/>
              <a:buNone/>
            </a:pPr>
            <a:r>
              <a:rPr lang="en-US" sz="3959">
                <a:latin typeface="Times New Roman"/>
                <a:ea typeface="Times New Roman"/>
                <a:cs typeface="Times New Roman"/>
                <a:sym typeface="Times New Roman"/>
              </a:rPr>
              <a:t>Existing system- Area Introduction</a:t>
            </a:r>
            <a:br>
              <a:rPr lang="en-US" sz="3959">
                <a:latin typeface="Times New Roman"/>
                <a:ea typeface="Times New Roman"/>
                <a:cs typeface="Times New Roman"/>
                <a:sym typeface="Times New Roman"/>
              </a:rPr>
            </a:br>
            <a:r>
              <a:rPr lang="en-US" sz="3959">
                <a:latin typeface="Calibri"/>
                <a:ea typeface="Calibri"/>
                <a:cs typeface="Calibri"/>
                <a:sym typeface="Calibri"/>
              </a:rPr>
              <a:t>       </a:t>
            </a:r>
            <a:r>
              <a:rPr lang="en-US" sz="2800">
                <a:solidFill>
                  <a:schemeClr val="dk1"/>
                </a:solidFill>
                <a:latin typeface="Times New Roman"/>
                <a:ea typeface="Times New Roman"/>
                <a:cs typeface="Times New Roman"/>
                <a:sym typeface="Times New Roman"/>
              </a:rPr>
              <a:t>The early prediction of diabetes is challenging for the medical practitioners by traditional methods. It needs many physical and chemical tests to be taken. And there are various factors for increase in glucose level for each human.</a:t>
            </a:r>
            <a:endParaRPr sz="2800">
              <a:solidFill>
                <a:schemeClr val="dk1"/>
              </a:solidFill>
              <a:latin typeface="Times New Roman"/>
              <a:ea typeface="Times New Roman"/>
              <a:cs typeface="Times New Roman"/>
              <a:sym typeface="Times New Roman"/>
            </a:endParaRPr>
          </a:p>
        </p:txBody>
      </p:sp>
      <p:sp>
        <p:nvSpPr>
          <p:cNvPr id="153" name="Google Shape;153;p21"/>
          <p:cNvSpPr txBox="1"/>
          <p:nvPr/>
        </p:nvSpPr>
        <p:spPr>
          <a:xfrm>
            <a:off x="0" y="6477000"/>
            <a:ext cx="9144000" cy="381000"/>
          </a:xfrm>
          <a:prstGeom prst="rect">
            <a:avLst/>
          </a:prstGeom>
          <a:solidFill>
            <a:srgbClr val="76D9E8"/>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onstantia"/>
                <a:ea typeface="Constantia"/>
                <a:cs typeface="Constantia"/>
                <a:sym typeface="Constantia"/>
              </a:rPr>
              <a:t>Department of CSE, KGiSL Institute of Technology, Coimbatore</a:t>
            </a:r>
            <a:endParaRPr sz="1800">
              <a:solidFill>
                <a:schemeClr val="dk1"/>
              </a:solidFill>
              <a:latin typeface="Constantia"/>
              <a:ea typeface="Constantia"/>
              <a:cs typeface="Constantia"/>
              <a:sym typeface="Constant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457200" y="91925"/>
            <a:ext cx="8229600" cy="8262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400"/>
              <a:buFont typeface="Times New Roman"/>
              <a:buNone/>
            </a:pPr>
            <a:r>
              <a:rPr lang="en-US" sz="4400" b="1">
                <a:latin typeface="Times New Roman"/>
                <a:ea typeface="Times New Roman"/>
                <a:cs typeface="Times New Roman"/>
                <a:sym typeface="Times New Roman"/>
              </a:rPr>
              <a:t>Literature</a:t>
            </a:r>
            <a:endParaRPr sz="4400"/>
          </a:p>
        </p:txBody>
      </p:sp>
      <p:graphicFrame>
        <p:nvGraphicFramePr>
          <p:cNvPr id="159" name="Google Shape;159;p22"/>
          <p:cNvGraphicFramePr/>
          <p:nvPr/>
        </p:nvGraphicFramePr>
        <p:xfrm>
          <a:off x="341525" y="918125"/>
          <a:ext cx="8345275" cy="5243425"/>
        </p:xfrm>
        <a:graphic>
          <a:graphicData uri="http://schemas.openxmlformats.org/drawingml/2006/table">
            <a:tbl>
              <a:tblPr firstRow="1" bandRow="1">
                <a:noFill/>
                <a:tableStyleId>{6AF884FF-1E70-4C93-BD2E-B94F804F5EAE}</a:tableStyleId>
              </a:tblPr>
              <a:tblGrid>
                <a:gridCol w="2007825">
                  <a:extLst>
                    <a:ext uri="{9D8B030D-6E8A-4147-A177-3AD203B41FA5}">
                      <a16:colId xmlns:a16="http://schemas.microsoft.com/office/drawing/2014/main" val="20000"/>
                    </a:ext>
                  </a:extLst>
                </a:gridCol>
                <a:gridCol w="2007825">
                  <a:extLst>
                    <a:ext uri="{9D8B030D-6E8A-4147-A177-3AD203B41FA5}">
                      <a16:colId xmlns:a16="http://schemas.microsoft.com/office/drawing/2014/main" val="20001"/>
                    </a:ext>
                  </a:extLst>
                </a:gridCol>
                <a:gridCol w="2007825">
                  <a:extLst>
                    <a:ext uri="{9D8B030D-6E8A-4147-A177-3AD203B41FA5}">
                      <a16:colId xmlns:a16="http://schemas.microsoft.com/office/drawing/2014/main" val="20002"/>
                    </a:ext>
                  </a:extLst>
                </a:gridCol>
                <a:gridCol w="2321800">
                  <a:extLst>
                    <a:ext uri="{9D8B030D-6E8A-4147-A177-3AD203B41FA5}">
                      <a16:colId xmlns:a16="http://schemas.microsoft.com/office/drawing/2014/main" val="20003"/>
                    </a:ext>
                  </a:extLst>
                </a:gridCol>
              </a:tblGrid>
              <a:tr h="405200">
                <a:tc>
                  <a:txBody>
                    <a:bodyPr/>
                    <a:lstStyle/>
                    <a:p>
                      <a:pPr marL="0" marR="0" lvl="0" indent="0" algn="l" rtl="0">
                        <a:spcBef>
                          <a:spcPts val="0"/>
                        </a:spcBef>
                        <a:spcAft>
                          <a:spcPts val="0"/>
                        </a:spcAft>
                        <a:buNone/>
                      </a:pPr>
                      <a:r>
                        <a:rPr lang="en-US" sz="1800" u="none" strike="noStrike" cap="none"/>
                        <a:t>TITLE</a:t>
                      </a:r>
                      <a:endParaRPr sz="1800"/>
                    </a:p>
                  </a:txBody>
                  <a:tcPr marL="91450" marR="91450" marT="45725" marB="45725"/>
                </a:tc>
                <a:tc>
                  <a:txBody>
                    <a:bodyPr/>
                    <a:lstStyle/>
                    <a:p>
                      <a:pPr marL="0" marR="0" lvl="0" indent="0" algn="l" rtl="0">
                        <a:spcBef>
                          <a:spcPts val="0"/>
                        </a:spcBef>
                        <a:spcAft>
                          <a:spcPts val="0"/>
                        </a:spcAft>
                        <a:buNone/>
                      </a:pPr>
                      <a:r>
                        <a:rPr lang="en-US" sz="1800"/>
                        <a:t>PUBLICATION YEAR</a:t>
                      </a:r>
                      <a:endParaRPr sz="1800"/>
                    </a:p>
                  </a:txBody>
                  <a:tcPr marL="91450" marR="91450" marT="45725" marB="45725"/>
                </a:tc>
                <a:tc>
                  <a:txBody>
                    <a:bodyPr/>
                    <a:lstStyle/>
                    <a:p>
                      <a:pPr marL="0" marR="0" lvl="0" indent="0" algn="l" rtl="0">
                        <a:spcBef>
                          <a:spcPts val="0"/>
                        </a:spcBef>
                        <a:spcAft>
                          <a:spcPts val="0"/>
                        </a:spcAft>
                        <a:buNone/>
                      </a:pPr>
                      <a:r>
                        <a:rPr lang="en-US" sz="1800"/>
                        <a:t>PUBLISHER</a:t>
                      </a:r>
                      <a:endParaRPr sz="1800"/>
                    </a:p>
                  </a:txBody>
                  <a:tcPr marL="91450" marR="91450" marT="45725" marB="45725"/>
                </a:tc>
                <a:tc>
                  <a:txBody>
                    <a:bodyPr/>
                    <a:lstStyle/>
                    <a:p>
                      <a:pPr marL="0" marR="0" lvl="0" indent="0" algn="l" rtl="0">
                        <a:spcBef>
                          <a:spcPts val="0"/>
                        </a:spcBef>
                        <a:spcAft>
                          <a:spcPts val="0"/>
                        </a:spcAft>
                        <a:buNone/>
                      </a:pPr>
                      <a:r>
                        <a:rPr lang="en-US" sz="1800"/>
                        <a:t>DESCRIPTION</a:t>
                      </a:r>
                      <a:endParaRPr sz="1800"/>
                    </a:p>
                  </a:txBody>
                  <a:tcPr marL="91450" marR="91450" marT="45725" marB="45725"/>
                </a:tc>
                <a:extLst>
                  <a:ext uri="{0D108BD9-81ED-4DB2-BD59-A6C34878D82A}">
                    <a16:rowId xmlns:a16="http://schemas.microsoft.com/office/drawing/2014/main" val="10000"/>
                  </a:ext>
                </a:extLst>
              </a:tr>
              <a:tr h="2317325">
                <a:tc>
                  <a:txBody>
                    <a:bodyPr/>
                    <a:lstStyle/>
                    <a:p>
                      <a:pPr marL="0" lvl="0" indent="0" algn="l" rtl="0">
                        <a:lnSpc>
                          <a:spcPct val="130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An intelligent system </a:t>
                      </a:r>
                      <a:endParaRPr sz="1600">
                        <a:latin typeface="Times New Roman"/>
                        <a:ea typeface="Times New Roman"/>
                        <a:cs typeface="Times New Roman"/>
                        <a:sym typeface="Times New Roman"/>
                      </a:endParaRPr>
                    </a:p>
                    <a:p>
                      <a:pPr marL="0" lvl="0" indent="0" algn="l" rtl="0">
                        <a:lnSpc>
                          <a:spcPct val="130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for diabetes prediction</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2014</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IEEE</a:t>
                      </a:r>
                      <a:endParaRPr sz="1600">
                        <a:latin typeface="Times New Roman"/>
                        <a:ea typeface="Times New Roman"/>
                        <a:cs typeface="Times New Roman"/>
                        <a:sym typeface="Times New Roman"/>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sz="1600">
                          <a:solidFill>
                            <a:srgbClr val="333333"/>
                          </a:solidFill>
                          <a:highlight>
                            <a:srgbClr val="FFFFFF"/>
                          </a:highlight>
                          <a:latin typeface="Times New Roman"/>
                          <a:ea typeface="Times New Roman"/>
                          <a:cs typeface="Times New Roman"/>
                          <a:sym typeface="Times New Roman"/>
                        </a:rPr>
                        <a:t>The results show that the joint implementation of two algorithms improves significantly the overall reliability of the system outcome, which is crucial in the computer-supported diabetes diagnostic process</a:t>
                      </a:r>
                      <a:endParaRPr sz="16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795850">
                <a:tc>
                  <a:txBody>
                    <a:bodyPr/>
                    <a:lstStyle/>
                    <a:p>
                      <a:pPr marL="0" marR="0" lvl="0" indent="0" algn="l" rtl="0">
                        <a:spcBef>
                          <a:spcPts val="0"/>
                        </a:spcBef>
                        <a:spcAft>
                          <a:spcPts val="0"/>
                        </a:spcAft>
                        <a:buClr>
                          <a:schemeClr val="dk1"/>
                        </a:buClr>
                        <a:buSzPts val="1100"/>
                        <a:buFont typeface="Arial"/>
                        <a:buNone/>
                      </a:pPr>
                      <a:endParaRPr sz="1600">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r>
                        <a:rPr lang="en-US" sz="1600">
                          <a:solidFill>
                            <a:srgbClr val="333333"/>
                          </a:solidFill>
                          <a:highlight>
                            <a:srgbClr val="FFFFFF"/>
                          </a:highlight>
                          <a:latin typeface="Times New Roman"/>
                          <a:ea typeface="Times New Roman"/>
                          <a:cs typeface="Times New Roman"/>
                          <a:sym typeface="Times New Roman"/>
                        </a:rPr>
                        <a:t>Diabetes Disease Prediction Using Machine Learning on Big Data of Healthcare</a:t>
                      </a:r>
                      <a:endParaRPr sz="1600">
                        <a:solidFill>
                          <a:srgbClr val="333333"/>
                        </a:solidFill>
                        <a:highlight>
                          <a:srgbClr val="FFFFFF"/>
                        </a:highlight>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2017</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IEEE</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a:solidFill>
                            <a:srgbClr val="333333"/>
                          </a:solidFill>
                          <a:highlight>
                            <a:srgbClr val="FFFFFF"/>
                          </a:highlight>
                          <a:latin typeface="Times New Roman"/>
                          <a:ea typeface="Times New Roman"/>
                          <a:cs typeface="Times New Roman"/>
                          <a:sym typeface="Times New Roman"/>
                        </a:rPr>
                        <a:t>Experimental results of each algorithm used on the dataset was evaluated. It is observed that Support Vector Machine performed best in prediction of the disease having maximum accuracy.</a:t>
                      </a:r>
                      <a:endParaRPr sz="16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5000"/>
              <a:buFont typeface="Calibri"/>
              <a:buNone/>
            </a:pPr>
            <a:endParaRPr/>
          </a:p>
        </p:txBody>
      </p:sp>
      <p:graphicFrame>
        <p:nvGraphicFramePr>
          <p:cNvPr id="165" name="Google Shape;165;p23"/>
          <p:cNvGraphicFramePr/>
          <p:nvPr/>
        </p:nvGraphicFramePr>
        <p:xfrm>
          <a:off x="457200" y="704100"/>
          <a:ext cx="8229600" cy="5654060"/>
        </p:xfrm>
        <a:graphic>
          <a:graphicData uri="http://schemas.openxmlformats.org/drawingml/2006/table">
            <a:tbl>
              <a:tblPr firstRow="1" bandRow="1">
                <a:noFill/>
                <a:tableStyleId>{6AF884FF-1E70-4C93-BD2E-B94F804F5EAE}</a:tableStyleId>
              </a:tblPr>
              <a:tblGrid>
                <a:gridCol w="1981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838200">
                <a:tc>
                  <a:txBody>
                    <a:bodyPr/>
                    <a:lstStyle/>
                    <a:p>
                      <a:pPr marL="0" marR="0" lvl="0" indent="0" algn="l" rtl="0">
                        <a:spcBef>
                          <a:spcPts val="0"/>
                        </a:spcBef>
                        <a:spcAft>
                          <a:spcPts val="0"/>
                        </a:spcAft>
                        <a:buNone/>
                      </a:pPr>
                      <a:r>
                        <a:rPr lang="en-US" sz="1800"/>
                        <a:t>TITLE</a:t>
                      </a:r>
                      <a:endParaRPr sz="1800"/>
                    </a:p>
                  </a:txBody>
                  <a:tcPr marL="91450" marR="91450" marT="45725" marB="45725"/>
                </a:tc>
                <a:tc>
                  <a:txBody>
                    <a:bodyPr/>
                    <a:lstStyle/>
                    <a:p>
                      <a:pPr marL="0" marR="0" lvl="0" indent="0" algn="l" rtl="0">
                        <a:spcBef>
                          <a:spcPts val="0"/>
                        </a:spcBef>
                        <a:spcAft>
                          <a:spcPts val="0"/>
                        </a:spcAft>
                        <a:buNone/>
                      </a:pPr>
                      <a:r>
                        <a:rPr lang="en-US" sz="1800"/>
                        <a:t>PUBLICATION YEAR</a:t>
                      </a:r>
                      <a:endParaRPr sz="1800"/>
                    </a:p>
                  </a:txBody>
                  <a:tcPr marL="91450" marR="91450" marT="45725" marB="45725"/>
                </a:tc>
                <a:tc>
                  <a:txBody>
                    <a:bodyPr/>
                    <a:lstStyle/>
                    <a:p>
                      <a:pPr marL="0" marR="0" lvl="0" indent="0" algn="l" rtl="0">
                        <a:spcBef>
                          <a:spcPts val="0"/>
                        </a:spcBef>
                        <a:spcAft>
                          <a:spcPts val="0"/>
                        </a:spcAft>
                        <a:buNone/>
                      </a:pPr>
                      <a:r>
                        <a:rPr lang="en-US" sz="1800"/>
                        <a:t>PUBLISHER</a:t>
                      </a:r>
                      <a:endParaRPr sz="1800"/>
                    </a:p>
                  </a:txBody>
                  <a:tcPr marL="91450" marR="91450" marT="45725" marB="45725"/>
                </a:tc>
                <a:tc>
                  <a:txBody>
                    <a:bodyPr/>
                    <a:lstStyle/>
                    <a:p>
                      <a:pPr marL="0" marR="0" lvl="0" indent="0" algn="l" rtl="0">
                        <a:spcBef>
                          <a:spcPts val="0"/>
                        </a:spcBef>
                        <a:spcAft>
                          <a:spcPts val="0"/>
                        </a:spcAft>
                        <a:buNone/>
                      </a:pPr>
                      <a:r>
                        <a:rPr lang="en-US" sz="1800"/>
                        <a:t>DESCRIPTION</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800"/>
                        <a:buFont typeface="Constantia"/>
                        <a:buNone/>
                      </a:pPr>
                      <a:r>
                        <a:rPr lang="en-US" sz="1600">
                          <a:latin typeface="Times New Roman"/>
                          <a:ea typeface="Times New Roman"/>
                          <a:cs typeface="Times New Roman"/>
                          <a:sym typeface="Times New Roman"/>
                        </a:rPr>
                        <a:t>Risk prediction</a:t>
                      </a:r>
                      <a:endParaRPr sz="16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onstantia"/>
                        <a:buNone/>
                      </a:pPr>
                      <a:r>
                        <a:rPr lang="en-US" sz="1600">
                          <a:latin typeface="Times New Roman"/>
                          <a:ea typeface="Times New Roman"/>
                          <a:cs typeface="Times New Roman"/>
                          <a:sym typeface="Times New Roman"/>
                        </a:rPr>
                        <a:t>model for type2</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2016</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IEEE</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a:solidFill>
                            <a:srgbClr val="333333"/>
                          </a:solidFill>
                          <a:highlight>
                            <a:srgbClr val="FFFFFF"/>
                          </a:highlight>
                          <a:latin typeface="Times New Roman"/>
                          <a:ea typeface="Times New Roman"/>
                          <a:cs typeface="Times New Roman"/>
                          <a:sym typeface="Times New Roman"/>
                        </a:rPr>
                        <a:t> </a:t>
                      </a:r>
                      <a:r>
                        <a:rPr lang="en-US" sz="1600">
                          <a:solidFill>
                            <a:srgbClr val="333333"/>
                          </a:solidFill>
                          <a:highlight>
                            <a:schemeClr val="lt1"/>
                          </a:highlight>
                          <a:latin typeface="Times New Roman"/>
                          <a:ea typeface="Times New Roman"/>
                          <a:cs typeface="Times New Roman"/>
                          <a:sym typeface="Times New Roman"/>
                        </a:rPr>
                        <a:t>The validation results at UCI Pima Indian diabetes dataset shows that the model has better accuracy and classification performance than other research results mentioned in the literature. As a result, it has been proven that the model would be effective for the diagnosis of diabetes at the initial stage</a:t>
                      </a:r>
                      <a:endParaRPr sz="1600">
                        <a:solidFill>
                          <a:srgbClr val="333333"/>
                        </a:solidFill>
                        <a:highlight>
                          <a:srgbClr val="FFFFFF"/>
                        </a:highlight>
                        <a:latin typeface="Times New Roman"/>
                        <a:ea typeface="Times New Roman"/>
                        <a:cs typeface="Times New Roman"/>
                        <a:sym typeface="Times New Roman"/>
                      </a:endParaRPr>
                    </a:p>
                  </a:txBody>
                  <a:tcPr marL="91450" marR="91450" marT="45725" marB="45725">
                    <a:solidFill>
                      <a:srgbClr val="CAEEF1"/>
                    </a:solidFill>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1800"/>
                        <a:buFont typeface="Constantia"/>
                        <a:buNone/>
                      </a:pPr>
                      <a:r>
                        <a:rPr lang="en-US" sz="1600">
                          <a:latin typeface="Times New Roman"/>
                          <a:ea typeface="Times New Roman"/>
                          <a:cs typeface="Times New Roman"/>
                          <a:sym typeface="Times New Roman"/>
                        </a:rPr>
                        <a:t>Hybird prediction</a:t>
                      </a:r>
                      <a:endParaRPr sz="16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onstantia"/>
                        <a:buNone/>
                      </a:pPr>
                      <a:r>
                        <a:rPr lang="en-US" sz="1600">
                          <a:latin typeface="Times New Roman"/>
                          <a:ea typeface="Times New Roman"/>
                          <a:cs typeface="Times New Roman"/>
                          <a:sym typeface="Times New Roman"/>
                        </a:rPr>
                        <a:t>Model</a:t>
                      </a:r>
                      <a:endParaRPr sz="1600">
                        <a:latin typeface="Times New Roman"/>
                        <a:ea typeface="Times New Roman"/>
                        <a:cs typeface="Times New Roman"/>
                        <a:sym typeface="Times New Roman"/>
                      </a:endParaRPr>
                    </a:p>
                    <a:p>
                      <a:pPr marL="0" marR="0" lvl="0" indent="0" algn="l" rtl="0">
                        <a:spcBef>
                          <a:spcPts val="0"/>
                        </a:spcBef>
                        <a:spcAft>
                          <a:spcPts val="0"/>
                        </a:spcAft>
                        <a:buNone/>
                      </a:pP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2017</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a:latin typeface="Times New Roman"/>
                          <a:ea typeface="Times New Roman"/>
                          <a:cs typeface="Times New Roman"/>
                          <a:sym typeface="Times New Roman"/>
                        </a:rPr>
                        <a:t>IEEE</a:t>
                      </a:r>
                      <a:endParaRPr sz="16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600" i="0">
                          <a:solidFill>
                            <a:schemeClr val="dk1"/>
                          </a:solidFill>
                          <a:latin typeface="Times New Roman"/>
                          <a:ea typeface="Times New Roman"/>
                          <a:cs typeface="Times New Roman"/>
                          <a:sym typeface="Times New Roman"/>
                        </a:rPr>
                        <a:t>The main objective of this project is to create a fast, effective and reliable.</a:t>
                      </a:r>
                      <a:endParaRPr sz="16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918</Words>
  <Application>Microsoft Office PowerPoint</Application>
  <PresentationFormat>On-screen Show (4:3)</PresentationFormat>
  <Paragraphs>122</Paragraphs>
  <Slides>18</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Merriweather</vt:lpstr>
      <vt:lpstr>Arial</vt:lpstr>
      <vt:lpstr>Cambria</vt:lpstr>
      <vt:lpstr>Georgia</vt:lpstr>
      <vt:lpstr>Constantia</vt:lpstr>
      <vt:lpstr>Noto Sans Symbols</vt:lpstr>
      <vt:lpstr>Times New Roman</vt:lpstr>
      <vt:lpstr>Calibri</vt:lpstr>
      <vt:lpstr>Flow</vt:lpstr>
      <vt:lpstr>Flow</vt:lpstr>
      <vt:lpstr>DIABETES DETECTION SYSTEM</vt:lpstr>
      <vt:lpstr>Agenda </vt:lpstr>
      <vt:lpstr>Abstract           Diabetes is considered as one of the deadliest and chronic diseases which causes an increase in blood sugar. Many complications occur if diabetes remains untreated and unidentified. The aim of our project is to develop a system which can perform early prediction of diabetes for a patient with a higher accuracy by combining the results of different machine learning techniques. Our project aims to predict diabetes via three different  supervised machine learning methods including: SVM, Logistic regression, ANN. The performances of all the three algorithms are evaluated on various measures like Precision, Accuracy, F-Measure, and Recall.</vt:lpstr>
      <vt:lpstr>Objective &amp; Outcome</vt:lpstr>
      <vt:lpstr>Introduction </vt:lpstr>
      <vt:lpstr>PowerPoint Presentation</vt:lpstr>
      <vt:lpstr>Existing system- Area Introduction        The early prediction of diabetes is challenging for the medical practitioners by traditional methods. It needs many physical and chemical tests to be taken. And there are various factors for increase in glucose level for each human.</vt:lpstr>
      <vt:lpstr>Literature</vt:lpstr>
      <vt:lpstr>PowerPoint Presentation</vt:lpstr>
      <vt:lpstr>Proposed System Advantages over existing methods: Helps to manage diabetes by sustaining the physiological blood glucose level. Single optimized algorithms to identify optimum ability to gain best possible accuracy for the classification purpose  Future Enhancements:  It gives prevention to reduce the blood glucose level.  </vt:lpstr>
      <vt:lpstr>Flow Chart</vt:lpstr>
      <vt:lpstr>PowerPoint Presentation</vt:lpstr>
      <vt:lpstr>PowerPoint Presentation</vt:lpstr>
      <vt:lpstr>PowerPoint Presentation</vt:lpstr>
      <vt:lpstr>Drawbacks:</vt:lpstr>
      <vt:lpstr>Conclusion            Diabetes mellitus is a disease, which can cause many complications. How to exactly predict and diagnose this disease by using machine learning is worthy studying.            We have described a machine learning approach to predicting blood glucose levels and presented the results of recent experiments in hypoglycemia prediction            Training the model using six different classification algorithms, we obtain a precision equal to 0.757 and the recall of 0.762 after the best features selection step                           </vt:lpstr>
      <vt:lpstr> Reference     Alghamdi, M., Al-Mallah, M., Keteyian, S., Brawner, C., Ehrman, J., and Sakr, S. (2017). Predicting diabetes mellitus using SMOTE and ensemble machine learning approach: the henry ford exercise testing (FIT) project. PLoS One 12:e0179805. doi: 10.1371/journal.pone.0179805      Leanne Bellamy, Juan-Pablo Casas, Aroon D Hingorani, and David Williams. 2009. Type 2 diabetes mellitus after gestational diabetes: a systematic review and meta-analysis. The Lancet 373, 9677 (2009), 1773–1779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DETECTION SYSTEM</dc:title>
  <cp:lastModifiedBy>vishak vishak.p</cp:lastModifiedBy>
  <cp:revision>2</cp:revision>
  <dcterms:modified xsi:type="dcterms:W3CDTF">2020-02-10T07:47:39Z</dcterms:modified>
</cp:coreProperties>
</file>