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0" d="100"/>
          <a:sy n="120" d="100"/>
        </p:scale>
        <p:origin x="3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dirty="0"/>
          </a:p>
        </p:txBody>
      </p:sp>
      <p:sp>
        <p:nvSpPr>
          <p:cNvPr id="5" name="Footer Placeholder 4"/>
          <p:cNvSpPr>
            <a:spLocks noGrp="1"/>
          </p:cNvSpPr>
          <p:nvPr>
            <p:ph type="ftr" sz="quarter" idx="11"/>
          </p:nvPr>
        </p:nvSpPr>
        <p:spPr/>
        <p:txBody>
          <a:bodyPr/>
          <a:lstStyle/>
          <a:p>
            <a:r>
              <a:rPr lang="en-GB"/>
              <a:t>SOLELY FOR PURPOSES OF FORAGE WORK EXPERIENCE</a:t>
            </a:r>
            <a:endParaRPr lang="en-GB" dirty="0"/>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dirty="0"/>
          </a:p>
        </p:txBody>
      </p:sp>
      <p:sp>
        <p:nvSpPr>
          <p:cNvPr id="8" name="Footer Placeholder 4">
            <a:extLst>
              <a:ext uri="{FF2B5EF4-FFF2-40B4-BE49-F238E27FC236}">
                <a16:creationId xmlns:a16="http://schemas.microsoft.com/office/drawing/2014/main" id="{603F7626-B7F7-7021-73FA-52CCE8DBD114}"/>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2476564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1108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94761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131103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381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669970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085556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2574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90103287-921E-DF70-D9BC-D7EB5A73BF05}"/>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7367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0FE10-F406-47AF-8AE1-E9BA4C7E25F2}" type="datetimeFigureOut">
              <a:rPr lang="en-GB" smtClean="0"/>
              <a:t>25/09/2024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79052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0FE10-F406-47AF-8AE1-E9BA4C7E25F2}"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7245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0FE10-F406-47AF-8AE1-E9BA4C7E25F2}" type="datetimeFigureOut">
              <a:rPr lang="en-GB" smtClean="0"/>
              <a:t>25/09/2024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10755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0FE10-F406-47AF-8AE1-E9BA4C7E25F2}" type="datetimeFigureOut">
              <a:rPr lang="en-GB" smtClean="0"/>
              <a:t>25/09/2024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8676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0FE10-F406-47AF-8AE1-E9BA4C7E25F2}" type="datetimeFigureOut">
              <a:rPr lang="en-GB" smtClean="0"/>
              <a:t>25/09/2024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967062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30024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0FE10-F406-47AF-8AE1-E9BA4C7E25F2}" type="datetimeFigureOut">
              <a:rPr lang="en-GB" smtClean="0"/>
              <a:t>25/09/2024</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76308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670FE10-F406-47AF-8AE1-E9BA4C7E25F2}" type="datetimeFigureOut">
              <a:rPr lang="en-GB" smtClean="0"/>
              <a:t>25/09/2024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352241504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128215" y="1333427"/>
            <a:ext cx="9144000" cy="2387600"/>
          </a:xfrm>
        </p:spPr>
        <p:txBody>
          <a:bodyPr/>
          <a:lstStyle/>
          <a:p>
            <a:r>
              <a:rPr lang="en-GB"/>
              <a:t>BRITISH AIRWAYS VIRTUAL INTERNSHIP</a:t>
            </a:r>
            <a:endParaRPr lang="en-GB" dirty="0"/>
          </a:p>
        </p:txBody>
      </p:sp>
      <p:sp>
        <p:nvSpPr>
          <p:cNvPr id="3" name="Subtitle 2">
            <a:extLst>
              <a:ext uri="{FF2B5EF4-FFF2-40B4-BE49-F238E27FC236}">
                <a16:creationId xmlns:a16="http://schemas.microsoft.com/office/drawing/2014/main" id="{7730DC87-B7BC-1B7B-AB86-8B0F1FACBC23}"/>
              </a:ext>
            </a:extLst>
          </p:cNvPr>
          <p:cNvSpPr>
            <a:spLocks noGrp="1"/>
          </p:cNvSpPr>
          <p:nvPr>
            <p:ph type="subTitle" idx="1"/>
          </p:nvPr>
        </p:nvSpPr>
        <p:spPr>
          <a:xfrm>
            <a:off x="755758" y="4011636"/>
            <a:ext cx="9144000" cy="1655762"/>
          </a:xfrm>
        </p:spPr>
        <p:txBody>
          <a:bodyPr/>
          <a:lstStyle/>
          <a:p>
            <a:r>
              <a:rPr lang="en-GB"/>
              <a:t>SUBMITTED BY,</a:t>
            </a:r>
          </a:p>
          <a:p>
            <a:r>
              <a:rPr lang="en-GB"/>
              <a:t>VISHAK KRISHNAN</a:t>
            </a:r>
            <a:endParaRPr lang="en-GB" dirty="0"/>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DD12-D653-7463-3EAD-70846DE1F2CC}"/>
              </a:ext>
            </a:extLst>
          </p:cNvPr>
          <p:cNvSpPr>
            <a:spLocks noGrp="1"/>
          </p:cNvSpPr>
          <p:nvPr>
            <p:ph type="title"/>
          </p:nvPr>
        </p:nvSpPr>
        <p:spPr>
          <a:xfrm>
            <a:off x="675065" y="609600"/>
            <a:ext cx="2930518" cy="1320800"/>
          </a:xfrm>
        </p:spPr>
        <p:txBody>
          <a:bodyPr anchor="ctr">
            <a:normAutofit/>
          </a:bodyPr>
          <a:lstStyle/>
          <a:p>
            <a:r>
              <a:rPr lang="en-GB" dirty="0"/>
              <a:t>RESULTS</a:t>
            </a:r>
          </a:p>
        </p:txBody>
      </p:sp>
      <p:sp>
        <p:nvSpPr>
          <p:cNvPr id="12" name="Content Placeholder 11">
            <a:extLst>
              <a:ext uri="{FF2B5EF4-FFF2-40B4-BE49-F238E27FC236}">
                <a16:creationId xmlns:a16="http://schemas.microsoft.com/office/drawing/2014/main" id="{2C39EB36-CEF3-8606-31F6-D85147F9ABD2}"/>
              </a:ext>
            </a:extLst>
          </p:cNvPr>
          <p:cNvSpPr>
            <a:spLocks noGrp="1"/>
          </p:cNvSpPr>
          <p:nvPr>
            <p:ph idx="1"/>
          </p:nvPr>
        </p:nvSpPr>
        <p:spPr>
          <a:xfrm>
            <a:off x="671361" y="2160589"/>
            <a:ext cx="2930517" cy="3880773"/>
          </a:xfrm>
        </p:spPr>
        <p:txBody>
          <a:bodyPr>
            <a:normAutofit/>
          </a:bodyPr>
          <a:lstStyle/>
          <a:p>
            <a:pPr>
              <a:lnSpc>
                <a:spcPct val="90000"/>
              </a:lnSpc>
            </a:pPr>
            <a:r>
              <a:rPr lang="en-CA" sz="1300" b="0" i="0" u="none" strike="noStrike" dirty="0">
                <a:solidFill>
                  <a:srgbClr val="000000"/>
                </a:solidFill>
                <a:effectLst/>
                <a:latin typeface="Times New Roman" panose="02020603050405020304" pitchFamily="18" charset="0"/>
                <a:cs typeface="Times New Roman" panose="02020603050405020304" pitchFamily="18" charset="0"/>
              </a:rPr>
              <a:t>The model has an overall accuracy of approximately 83.5%, which indicates a generally good performance in predicting outcomes.</a:t>
            </a:r>
          </a:p>
          <a:p>
            <a:pPr>
              <a:lnSpc>
                <a:spcPct val="90000"/>
              </a:lnSpc>
            </a:pPr>
            <a:r>
              <a:rPr lang="en-CA" sz="1300" b="0" i="0" u="none" strike="noStrike" dirty="0">
                <a:solidFill>
                  <a:srgbClr val="000000"/>
                </a:solidFill>
                <a:effectLst/>
                <a:latin typeface="Times New Roman" panose="02020603050405020304" pitchFamily="18" charset="0"/>
                <a:cs typeface="Times New Roman" panose="02020603050405020304" pitchFamily="18" charset="0"/>
              </a:rPr>
              <a:t>The recall for the minority class (1) is very low (0.16), suggesting that the model struggles to identify true positive cases of bookings, which could be due to class imbalance or insufficient discriminative features.</a:t>
            </a:r>
            <a:endParaRPr lang="en-CA" sz="1300" dirty="0">
              <a:solidFill>
                <a:srgbClr val="000000"/>
              </a:solidFill>
              <a:latin typeface="Times New Roman" panose="02020603050405020304" pitchFamily="18" charset="0"/>
              <a:cs typeface="Times New Roman" panose="02020603050405020304" pitchFamily="18" charset="0"/>
            </a:endParaRPr>
          </a:p>
          <a:p>
            <a:pPr>
              <a:lnSpc>
                <a:spcPct val="90000"/>
              </a:lnSpc>
            </a:pPr>
            <a:r>
              <a:rPr lang="en-CA" sz="1300" b="0" i="0" u="none" strike="noStrike" dirty="0">
                <a:solidFill>
                  <a:srgbClr val="000000"/>
                </a:solidFill>
                <a:effectLst/>
                <a:latin typeface="Times New Roman" panose="02020603050405020304" pitchFamily="18" charset="0"/>
                <a:cs typeface="Times New Roman" panose="02020603050405020304" pitchFamily="18" charset="0"/>
              </a:rPr>
              <a:t>The most important features influencing the model's predictions include </a:t>
            </a:r>
            <a:r>
              <a:rPr lang="en-CA" sz="1300" dirty="0">
                <a:latin typeface="Times New Roman" panose="02020603050405020304" pitchFamily="18" charset="0"/>
                <a:cs typeface="Times New Roman" panose="02020603050405020304" pitchFamily="18" charset="0"/>
              </a:rPr>
              <a:t>length_of_stay</a:t>
            </a:r>
            <a:r>
              <a:rPr lang="en-CA" sz="1300" b="0" i="0" u="none" strike="noStrike" dirty="0">
                <a:solidFill>
                  <a:srgbClr val="000000"/>
                </a:solidFill>
                <a:effectLst/>
                <a:latin typeface="Times New Roman" panose="02020603050405020304" pitchFamily="18" charset="0"/>
                <a:cs typeface="Times New Roman" panose="02020603050405020304" pitchFamily="18" charset="0"/>
              </a:rPr>
              <a:t>, </a:t>
            </a:r>
            <a:r>
              <a:rPr lang="en-CA" sz="1300" dirty="0">
                <a:latin typeface="Times New Roman" panose="02020603050405020304" pitchFamily="18" charset="0"/>
                <a:cs typeface="Times New Roman" panose="02020603050405020304" pitchFamily="18" charset="0"/>
              </a:rPr>
              <a:t>flight_duration</a:t>
            </a:r>
            <a:r>
              <a:rPr lang="en-CA" sz="13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CA" sz="1300" dirty="0">
                <a:latin typeface="Times New Roman" panose="02020603050405020304" pitchFamily="18" charset="0"/>
                <a:cs typeface="Times New Roman" panose="02020603050405020304" pitchFamily="18" charset="0"/>
              </a:rPr>
              <a:t>num_passengers</a:t>
            </a:r>
            <a:r>
              <a:rPr lang="en-CA" sz="1300" b="0" i="0" u="none" strike="noStrike" dirty="0">
                <a:solidFill>
                  <a:srgbClr val="000000"/>
                </a:solidFill>
                <a:effectLst/>
                <a:latin typeface="Times New Roman" panose="02020603050405020304" pitchFamily="18" charset="0"/>
                <a:cs typeface="Times New Roman" panose="02020603050405020304" pitchFamily="18" charset="0"/>
              </a:rPr>
              <a:t>, which suggests that trip characteristics significantly impact the likelihood of booking completion.</a:t>
            </a:r>
            <a:endParaRPr lang="en-US" sz="1300" dirty="0">
              <a:latin typeface="Times New Roman" panose="02020603050405020304" pitchFamily="18" charset="0"/>
              <a:cs typeface="Times New Roman" panose="02020603050405020304" pitchFamily="18" charset="0"/>
            </a:endParaRPr>
          </a:p>
        </p:txBody>
      </p:sp>
      <p:pic>
        <p:nvPicPr>
          <p:cNvPr id="10" name="Picture 9" descr="A screenshot of a graph&#10;&#10;Description automatically generated">
            <a:extLst>
              <a:ext uri="{FF2B5EF4-FFF2-40B4-BE49-F238E27FC236}">
                <a16:creationId xmlns:a16="http://schemas.microsoft.com/office/drawing/2014/main" id="{5132939D-4F7A-6BF6-C32F-9A669B617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4337" y="765253"/>
            <a:ext cx="5421162" cy="2290440"/>
          </a:xfrm>
          <a:prstGeom prst="rect">
            <a:avLst/>
          </a:prstGeom>
        </p:spPr>
      </p:pic>
      <p:pic>
        <p:nvPicPr>
          <p:cNvPr id="13" name="Picture 12" descr="A graph with blue squares&#10;&#10;Description automatically generated">
            <a:extLst>
              <a:ext uri="{FF2B5EF4-FFF2-40B4-BE49-F238E27FC236}">
                <a16:creationId xmlns:a16="http://schemas.microsoft.com/office/drawing/2014/main" id="{FEDBD13E-040B-8D37-9771-A33DD806C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5194" y="3288895"/>
            <a:ext cx="5548240" cy="3401676"/>
          </a:xfrm>
          <a:prstGeom prst="rect">
            <a:avLst/>
          </a:prstGeom>
        </p:spPr>
      </p:pic>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36</TotalTime>
  <Words>107</Words>
  <Application>Microsoft Macintosh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Times New Roman</vt:lpstr>
      <vt:lpstr>Trebuchet MS</vt:lpstr>
      <vt:lpstr>Wingdings 3</vt:lpstr>
      <vt:lpstr>Facet</vt:lpstr>
      <vt:lpstr>BRITISH AIRWAYS VIRTUAL INTERNSHIP</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Vishak Krishnan</cp:lastModifiedBy>
  <cp:revision>4</cp:revision>
  <dcterms:created xsi:type="dcterms:W3CDTF">2022-12-06T11:13:27Z</dcterms:created>
  <dcterms:modified xsi:type="dcterms:W3CDTF">2024-09-25T04:46:00Z</dcterms:modified>
</cp:coreProperties>
</file>