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71" r:id="rId6"/>
    <p:sldId id="272" r:id="rId7"/>
    <p:sldId id="273" r:id="rId8"/>
    <p:sldId id="261" r:id="rId9"/>
    <p:sldId id="262" r:id="rId10"/>
    <p:sldId id="274" r:id="rId11"/>
    <p:sldId id="275" r:id="rId12"/>
    <p:sldId id="276" r:id="rId13"/>
    <p:sldId id="277" r:id="rId14"/>
    <p:sldId id="270"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lvl1pPr>
    <a:lvl2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lvl2pPr>
    <a:lvl3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lvl3pPr>
    <a:lvl4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lvl4pPr>
    <a:lvl5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lvl5pPr>
    <a:lvl6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lvl6pPr>
    <a:lvl7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lvl7pPr>
    <a:lvl8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lvl8pPr>
    <a:lvl9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a:tcStyle>
        <a:tcBdr/>
        <a:fill>
          <a:solidFill>
            <a:srgbClr val="E7F0F8"/>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7B018BB-80A7-4F77-B60F-C8B233D01FF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a:tcStyle>
        <a:tcBdr/>
        <a:fill>
          <a:solidFill>
            <a:srgbClr val="EDF4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EEE7283C-3CF3-47DC-8721-378D4A62B22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a:tcStyle>
        <a:tcBdr/>
        <a:fill>
          <a:solidFill>
            <a:srgbClr val="F5E7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CF821DB8-F4EB-4A41-A1BA-3FCAFE7338EE}" styleName="">
    <a:tblBg/>
    <a:wholeTbl>
      <a:tcTxStyle b="off"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838787"/>
          </a:solidFill>
        </a:fill>
      </a:tcStyle>
    </a:band2H>
    <a:firstCol>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a:tcStyle>
        <a:tcBdr/>
        <a:fill>
          <a:solidFill>
            <a:srgbClr val="E7E7E7"/>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 styleId="{2708684C-4D16-4618-839F-0558EEFCDFE6}" styleName="">
    <a:tblBg/>
    <a:wholeTbl>
      <a:tcTxStyle b="off"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wholeTbl>
    <a:band2H>
      <a:tcTxStyle/>
      <a:tcStyle>
        <a:tcBdr/>
        <a:fill>
          <a:solidFill>
            <a:srgbClr val="FFFFFF"/>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508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254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1"/>
    <p:restoredTop sz="94674"/>
  </p:normalViewPr>
  <p:slideViewPr>
    <p:cSldViewPr snapToGrid="0" snapToObjects="1">
      <p:cViewPr varScale="1">
        <p:scale>
          <a:sx n="41" d="100"/>
          <a:sy n="41" d="100"/>
        </p:scale>
        <p:origin x="-691" y="-115"/>
      </p:cViewPr>
      <p:guideLst>
        <p:guide orient="horz" pos="4320"/>
        <p:guide pos="76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1143000" y="685800"/>
            <a:ext cx="4572000" cy="3429000"/>
          </a:xfrm>
          <a:prstGeom prst="rect">
            <a:avLst/>
          </a:prstGeom>
        </p:spPr>
        <p:txBody>
          <a:bodyPr/>
          <a:lstStyle/>
          <a:p>
            <a:endParaRPr/>
          </a:p>
        </p:txBody>
      </p:sp>
      <p:sp>
        <p:nvSpPr>
          <p:cNvPr id="167" name="Shape 1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Line"/>
          <p:cNvSpPr/>
          <p:nvPr/>
        </p:nvSpPr>
        <p:spPr>
          <a:xfrm flipV="1">
            <a:off x="762000" y="4774848"/>
            <a:ext cx="22860001" cy="370"/>
          </a:xfrm>
          <a:prstGeom prst="line">
            <a:avLst/>
          </a:prstGeom>
          <a:ln w="50800">
            <a:solidFill>
              <a:srgbClr val="A6AAA9"/>
            </a:solidFill>
            <a:miter lim="400000"/>
          </a:ln>
        </p:spPr>
        <p:txBody>
          <a:bodyPr lIns="45718" tIns="45718" rIns="45718" bIns="45718"/>
          <a:lstStyle/>
          <a:p>
            <a:pPr>
              <a:defRPr>
                <a:solidFill>
                  <a:srgbClr val="838787"/>
                </a:solidFill>
              </a:defRPr>
            </a:pPr>
            <a:endParaRPr/>
          </a:p>
        </p:txBody>
      </p:sp>
      <p:sp>
        <p:nvSpPr>
          <p:cNvPr id="12" name="Title Text"/>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Title Text</a:t>
            </a:r>
          </a:p>
        </p:txBody>
      </p:sp>
      <p:sp>
        <p:nvSpPr>
          <p:cNvPr id="13" name="Body Level One…"/>
          <p:cNvSpPr txBox="1">
            <a:spLocks noGrp="1"/>
          </p:cNvSpPr>
          <p:nvPr>
            <p:ph type="body" sz="quarter" idx="1"/>
          </p:nvPr>
        </p:nvSpPr>
        <p:spPr>
          <a:xfrm>
            <a:off x="263260" y="8194716"/>
            <a:ext cx="22860003" cy="2540002"/>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23063200" y="609600"/>
            <a:ext cx="553196" cy="6350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0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104" name="Body Level One…"/>
          <p:cNvSpPr txBox="1">
            <a:spLocks noGrp="1"/>
          </p:cNvSpPr>
          <p:nvPr>
            <p:ph type="body" sz="quarter" idx="1"/>
          </p:nvPr>
        </p:nvSpPr>
        <p:spPr>
          <a:xfrm>
            <a:off x="762000" y="635000"/>
            <a:ext cx="20955000" cy="635000"/>
          </a:xfrm>
          <a:prstGeom prst="rect">
            <a:avLst/>
          </a:prstGeom>
        </p:spPr>
        <p:txBody>
          <a:bodyPr anchor="b"/>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vl2pPr marL="1111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2pPr>
            <a:lvl3pPr marL="1746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3pPr>
            <a:lvl4pPr marL="2381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4pPr>
            <a:lvl5pPr marL="3016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105" name="Body Level One…"/>
          <p:cNvSpPr txBox="1">
            <a:spLocks noGrp="1"/>
          </p:cNvSpPr>
          <p:nvPr>
            <p:ph type="body" idx="21"/>
          </p:nvPr>
        </p:nvSpPr>
        <p:spPr>
          <a:prstGeom prst="rect">
            <a:avLst/>
          </a:prstGeom>
        </p:spPr>
        <p:txBody>
          <a:bodyPr/>
          <a:lstStyle/>
          <a:p>
            <a:pPr>
              <a:buSzPct val="125000"/>
            </a:pPr>
            <a:endParaRP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13" name="Image"/>
          <p:cNvSpPr>
            <a:spLocks noGrp="1"/>
          </p:cNvSpPr>
          <p:nvPr>
            <p:ph type="pic" sz="half" idx="21"/>
          </p:nvPr>
        </p:nvSpPr>
        <p:spPr>
          <a:xfrm>
            <a:off x="12192000" y="-177800"/>
            <a:ext cx="12192000" cy="7162800"/>
          </a:xfrm>
          <a:prstGeom prst="rect">
            <a:avLst/>
          </a:prstGeom>
        </p:spPr>
        <p:txBody>
          <a:bodyPr lIns="91439" tIns="45719" rIns="91439" bIns="45719">
            <a:noAutofit/>
          </a:bodyPr>
          <a:lstStyle/>
          <a:p>
            <a:endParaRPr/>
          </a:p>
        </p:txBody>
      </p:sp>
      <p:sp>
        <p:nvSpPr>
          <p:cNvPr id="114" name="Image"/>
          <p:cNvSpPr>
            <a:spLocks noGrp="1"/>
          </p:cNvSpPr>
          <p:nvPr>
            <p:ph type="pic" sz="half" idx="22"/>
          </p:nvPr>
        </p:nvSpPr>
        <p:spPr>
          <a:xfrm>
            <a:off x="12192000" y="6451600"/>
            <a:ext cx="12192000" cy="8297334"/>
          </a:xfrm>
          <a:prstGeom prst="rect">
            <a:avLst/>
          </a:prstGeom>
        </p:spPr>
        <p:txBody>
          <a:bodyPr lIns="91439" tIns="45719" rIns="91439" bIns="45719">
            <a:noAutofit/>
          </a:bodyPr>
          <a:lstStyle/>
          <a:p>
            <a:endParaRPr/>
          </a:p>
        </p:txBody>
      </p:sp>
      <p:sp>
        <p:nvSpPr>
          <p:cNvPr id="115" name="Image"/>
          <p:cNvSpPr>
            <a:spLocks noGrp="1"/>
          </p:cNvSpPr>
          <p:nvPr>
            <p:ph type="pic" idx="23"/>
          </p:nvPr>
        </p:nvSpPr>
        <p:spPr>
          <a:xfrm>
            <a:off x="-190500" y="0"/>
            <a:ext cx="12428272" cy="13716000"/>
          </a:xfrm>
          <a:prstGeom prst="rect">
            <a:avLst/>
          </a:prstGeom>
        </p:spPr>
        <p:txBody>
          <a:bodyPr lIns="91439" tIns="45719" rIns="91439" bIns="45719">
            <a:noAutofit/>
          </a:bodyPr>
          <a:lstStyle/>
          <a:p>
            <a:endParaRP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2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124" name="Callout"/>
          <p:cNvSpPr/>
          <p:nvPr/>
        </p:nvSpPr>
        <p:spPr>
          <a:xfrm>
            <a:off x="876300" y="3314700"/>
            <a:ext cx="22631401" cy="7317186"/>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defRPr>
            </a:pPr>
            <a:endParaRPr/>
          </a:p>
        </p:txBody>
      </p:sp>
      <p:sp>
        <p:nvSpPr>
          <p:cNvPr id="125" name="Body Level One…"/>
          <p:cNvSpPr txBox="1">
            <a:spLocks noGrp="1"/>
          </p:cNvSpPr>
          <p:nvPr>
            <p:ph type="body" sz="quarter" idx="1"/>
          </p:nvPr>
        </p:nvSpPr>
        <p:spPr>
          <a:xfrm>
            <a:off x="1676400" y="4089400"/>
            <a:ext cx="21056600" cy="1805946"/>
          </a:xfrm>
          <a:prstGeom prst="rect">
            <a:avLst/>
          </a:prstGeom>
        </p:spPr>
        <p:txBody>
          <a:bodyPr/>
          <a:lstStyle>
            <a:lvl1pPr marL="0" indent="0">
              <a:lnSpc>
                <a:spcPct val="80000"/>
              </a:lnSpc>
              <a:spcBef>
                <a:spcPts val="0"/>
              </a:spcBef>
              <a:buClrTx/>
              <a:buSzTx/>
              <a:buFontTx/>
              <a:buNone/>
              <a:defRPr sz="13400" cap="all">
                <a:solidFill>
                  <a:srgbClr val="FFFFFF"/>
                </a:solidFill>
                <a:latin typeface="DIN Condensed Bold"/>
                <a:ea typeface="DIN Condensed Bold"/>
                <a:cs typeface="DIN Condensed Bold"/>
                <a:sym typeface="DIN Condensed Bold"/>
              </a:defRPr>
            </a:lvl1pPr>
            <a:lvl2pPr marL="2407708" indent="-1772708">
              <a:lnSpc>
                <a:spcPct val="80000"/>
              </a:lnSpc>
              <a:spcBef>
                <a:spcPts val="0"/>
              </a:spcBef>
              <a:buClrTx/>
              <a:buFontTx/>
              <a:buChar char="‣"/>
              <a:defRPr sz="13400" cap="all">
                <a:solidFill>
                  <a:srgbClr val="FFFFFF"/>
                </a:solidFill>
                <a:latin typeface="DIN Condensed Bold"/>
                <a:ea typeface="DIN Condensed Bold"/>
                <a:cs typeface="DIN Condensed Bold"/>
                <a:sym typeface="DIN Condensed Bold"/>
              </a:defRPr>
            </a:lvl2pPr>
            <a:lvl3pPr marL="3042708" indent="-1772708">
              <a:lnSpc>
                <a:spcPct val="80000"/>
              </a:lnSpc>
              <a:spcBef>
                <a:spcPts val="0"/>
              </a:spcBef>
              <a:buClrTx/>
              <a:buFontTx/>
              <a:buChar char="‣"/>
              <a:defRPr sz="13400" cap="all">
                <a:solidFill>
                  <a:srgbClr val="FFFFFF"/>
                </a:solidFill>
                <a:latin typeface="DIN Condensed Bold"/>
                <a:ea typeface="DIN Condensed Bold"/>
                <a:cs typeface="DIN Condensed Bold"/>
                <a:sym typeface="DIN Condensed Bold"/>
              </a:defRPr>
            </a:lvl3pPr>
            <a:lvl4pPr marL="3677708" indent="-1772708">
              <a:lnSpc>
                <a:spcPct val="80000"/>
              </a:lnSpc>
              <a:spcBef>
                <a:spcPts val="0"/>
              </a:spcBef>
              <a:buClrTx/>
              <a:buFontTx/>
              <a:buChar char="‣"/>
              <a:defRPr sz="13400" cap="all">
                <a:solidFill>
                  <a:srgbClr val="FFFFFF"/>
                </a:solidFill>
                <a:latin typeface="DIN Condensed Bold"/>
                <a:ea typeface="DIN Condensed Bold"/>
                <a:cs typeface="DIN Condensed Bold"/>
                <a:sym typeface="DIN Condensed Bold"/>
              </a:defRPr>
            </a:lvl4pPr>
            <a:lvl5pPr marL="4312708" indent="-1772708">
              <a:lnSpc>
                <a:spcPct val="80000"/>
              </a:lnSpc>
              <a:spcBef>
                <a:spcPts val="0"/>
              </a:spcBef>
              <a:buClrTx/>
              <a:buFontTx/>
              <a:buChar char="‣"/>
              <a:defRPr sz="13400" cap="all">
                <a:solidFill>
                  <a:srgbClr val="FFFFFF"/>
                </a:solidFill>
                <a:latin typeface="DIN Condensed Bold"/>
                <a:ea typeface="DIN Condensed Bold"/>
                <a:cs typeface="DIN Condensed Bold"/>
                <a:sym typeface="DIN Condensed Bold"/>
              </a:defRPr>
            </a:lvl5pPr>
          </a:lstStyle>
          <a:p>
            <a:r>
              <a:t>Body Level One</a:t>
            </a:r>
          </a:p>
          <a:p>
            <a:pPr lvl="1"/>
            <a:r>
              <a:t>Body Level Two</a:t>
            </a:r>
          </a:p>
          <a:p>
            <a:pPr lvl="2"/>
            <a:r>
              <a:t>Body Level Three</a:t>
            </a:r>
          </a:p>
          <a:p>
            <a:pPr lvl="3"/>
            <a:r>
              <a:t>Body Level Four</a:t>
            </a:r>
          </a:p>
          <a:p>
            <a:pPr lvl="4"/>
            <a:r>
              <a:t>Body Level Five</a:t>
            </a:r>
          </a:p>
        </p:txBody>
      </p:sp>
      <p:sp>
        <p:nvSpPr>
          <p:cNvPr id="126" name="Johnny Appleseed"/>
          <p:cNvSpPr txBox="1">
            <a:spLocks noGrp="1"/>
          </p:cNvSpPr>
          <p:nvPr>
            <p:ph type="body" sz="quarter" idx="21"/>
          </p:nvPr>
        </p:nvSpPr>
        <p:spPr>
          <a:xfrm>
            <a:off x="762000" y="10953750"/>
            <a:ext cx="22860000" cy="1206500"/>
          </a:xfrm>
          <a:prstGeom prst="rect">
            <a:avLst/>
          </a:prstGeom>
        </p:spPr>
        <p:txBody>
          <a:bodyPr anchor="ctr"/>
          <a:lstStyle/>
          <a:p>
            <a:pPr marL="0" indent="0" algn="r">
              <a:lnSpc>
                <a:spcPct val="80000"/>
              </a:lnSpc>
              <a:spcBef>
                <a:spcPts val="0"/>
              </a:spcBef>
              <a:buClrTx/>
              <a:buSzTx/>
              <a:buFontTx/>
              <a:buNone/>
              <a:defRPr sz="8700">
                <a:latin typeface="DIN Condensed Bold"/>
                <a:ea typeface="DIN Condensed Bold"/>
                <a:cs typeface="DIN Condensed Bold"/>
                <a:sym typeface="DIN Condensed Bold"/>
              </a:defRPr>
            </a:pPr>
            <a:endParaRPr/>
          </a:p>
        </p:txBody>
      </p:sp>
      <p:sp>
        <p:nvSpPr>
          <p:cNvPr id="127" name="Text"/>
          <p:cNvSpPr txBox="1">
            <a:spLocks noGrp="1"/>
          </p:cNvSpPr>
          <p:nvPr>
            <p:ph type="body" sz="quarter" idx="22"/>
          </p:nvPr>
        </p:nvSpPr>
        <p:spPr>
          <a:xfrm>
            <a:off x="762000" y="635000"/>
            <a:ext cx="20955000" cy="635000"/>
          </a:xfrm>
          <a:prstGeom prst="rect">
            <a:avLst/>
          </a:prstGeom>
        </p:spPr>
        <p:txBody>
          <a:bodyPr anchor="b"/>
          <a:lstStyle/>
          <a:p>
            <a:pPr marL="0" indent="0" defTabSz="647700">
              <a:lnSpc>
                <a:spcPct val="80000"/>
              </a:lnSpc>
              <a:spcBef>
                <a:spcPts val="0"/>
              </a:spcBef>
              <a:buClrTx/>
              <a:buSzTx/>
              <a:buFontTx/>
              <a:buNone/>
              <a:defRPr sz="3600" cap="all" spc="100">
                <a:latin typeface="DIN Alternate Bold"/>
                <a:ea typeface="DIN Alternate Bold"/>
                <a:cs typeface="DIN Alternate Bold"/>
                <a:sym typeface="DIN Alternate Bold"/>
              </a:defRPr>
            </a:pPr>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Alt">
    <p:bg>
      <p:bgPr>
        <a:solidFill>
          <a:schemeClr val="accent1"/>
        </a:solidFill>
        <a:effectLst/>
      </p:bgPr>
    </p:bg>
    <p:spTree>
      <p:nvGrpSpPr>
        <p:cNvPr id="1" name=""/>
        <p:cNvGrpSpPr/>
        <p:nvPr/>
      </p:nvGrpSpPr>
      <p:grpSpPr>
        <a:xfrm>
          <a:off x="0" y="0"/>
          <a:ext cx="0" cy="0"/>
          <a:chOff x="0" y="0"/>
          <a:chExt cx="0" cy="0"/>
        </a:xfrm>
      </p:grpSpPr>
      <p:sp>
        <p:nvSpPr>
          <p:cNvPr id="135" name="Body Level One…"/>
          <p:cNvSpPr txBox="1">
            <a:spLocks noGrp="1"/>
          </p:cNvSpPr>
          <p:nvPr>
            <p:ph type="body" sz="quarter" idx="1"/>
          </p:nvPr>
        </p:nvSpPr>
        <p:spPr>
          <a:xfrm>
            <a:off x="11049000" y="3721100"/>
            <a:ext cx="12573000" cy="1805946"/>
          </a:xfrm>
          <a:prstGeom prst="rect">
            <a:avLst/>
          </a:prstGeom>
        </p:spPr>
        <p:txBody>
          <a:bodyPr/>
          <a:lstStyle>
            <a:lvl1pPr marL="0" indent="0">
              <a:lnSpc>
                <a:spcPct val="80000"/>
              </a:lnSpc>
              <a:spcBef>
                <a:spcPts val="0"/>
              </a:spcBef>
              <a:buClrTx/>
              <a:buSzTx/>
              <a:buFontTx/>
              <a:buNone/>
              <a:defRPr sz="13400" cap="all">
                <a:solidFill>
                  <a:srgbClr val="FFFFFF"/>
                </a:solidFill>
                <a:latin typeface="DIN Condensed Bold"/>
                <a:ea typeface="DIN Condensed Bold"/>
                <a:cs typeface="DIN Condensed Bold"/>
                <a:sym typeface="DIN Condensed Bold"/>
              </a:defRPr>
            </a:lvl1pPr>
            <a:lvl2pPr marL="2407708" indent="-1772708">
              <a:lnSpc>
                <a:spcPct val="80000"/>
              </a:lnSpc>
              <a:spcBef>
                <a:spcPts val="0"/>
              </a:spcBef>
              <a:buClrTx/>
              <a:buFontTx/>
              <a:buChar char="‣"/>
              <a:defRPr sz="13400" cap="all">
                <a:solidFill>
                  <a:srgbClr val="FFFFFF"/>
                </a:solidFill>
                <a:latin typeface="DIN Condensed Bold"/>
                <a:ea typeface="DIN Condensed Bold"/>
                <a:cs typeface="DIN Condensed Bold"/>
                <a:sym typeface="DIN Condensed Bold"/>
              </a:defRPr>
            </a:lvl2pPr>
            <a:lvl3pPr marL="3042708" indent="-1772708">
              <a:lnSpc>
                <a:spcPct val="80000"/>
              </a:lnSpc>
              <a:spcBef>
                <a:spcPts val="0"/>
              </a:spcBef>
              <a:buClrTx/>
              <a:buFontTx/>
              <a:buChar char="‣"/>
              <a:defRPr sz="13400" cap="all">
                <a:solidFill>
                  <a:srgbClr val="FFFFFF"/>
                </a:solidFill>
                <a:latin typeface="DIN Condensed Bold"/>
                <a:ea typeface="DIN Condensed Bold"/>
                <a:cs typeface="DIN Condensed Bold"/>
                <a:sym typeface="DIN Condensed Bold"/>
              </a:defRPr>
            </a:lvl3pPr>
            <a:lvl4pPr marL="3677708" indent="-1772708">
              <a:lnSpc>
                <a:spcPct val="80000"/>
              </a:lnSpc>
              <a:spcBef>
                <a:spcPts val="0"/>
              </a:spcBef>
              <a:buClrTx/>
              <a:buFontTx/>
              <a:buChar char="‣"/>
              <a:defRPr sz="13400" cap="all">
                <a:solidFill>
                  <a:srgbClr val="FFFFFF"/>
                </a:solidFill>
                <a:latin typeface="DIN Condensed Bold"/>
                <a:ea typeface="DIN Condensed Bold"/>
                <a:cs typeface="DIN Condensed Bold"/>
                <a:sym typeface="DIN Condensed Bold"/>
              </a:defRPr>
            </a:lvl4pPr>
            <a:lvl5pPr marL="4312708" indent="-1772708">
              <a:lnSpc>
                <a:spcPct val="80000"/>
              </a:lnSpc>
              <a:spcBef>
                <a:spcPts val="0"/>
              </a:spcBef>
              <a:buClrTx/>
              <a:buFontTx/>
              <a:buChar char="‣"/>
              <a:defRPr sz="13400" cap="all">
                <a:solidFill>
                  <a:srgbClr val="FFFFFF"/>
                </a:solidFill>
                <a:latin typeface="DIN Condensed Bold"/>
                <a:ea typeface="DIN Condensed Bold"/>
                <a:cs typeface="DIN Condensed Bold"/>
                <a:sym typeface="DIN Condensed Bold"/>
              </a:defRPr>
            </a:lvl5pPr>
          </a:lstStyle>
          <a:p>
            <a:r>
              <a:t>Body Level One</a:t>
            </a:r>
          </a:p>
          <a:p>
            <a:pPr lvl="1"/>
            <a:r>
              <a:t>Body Level Two</a:t>
            </a:r>
          </a:p>
          <a:p>
            <a:pPr lvl="2"/>
            <a:r>
              <a:t>Body Level Three</a:t>
            </a:r>
          </a:p>
          <a:p>
            <a:pPr lvl="3"/>
            <a:r>
              <a:t>Body Level Four</a:t>
            </a:r>
          </a:p>
          <a:p>
            <a:pPr lvl="4"/>
            <a:r>
              <a:t>Body Level Five</a:t>
            </a:r>
          </a:p>
        </p:txBody>
      </p:sp>
      <p:sp>
        <p:nvSpPr>
          <p:cNvPr id="136" name="Image"/>
          <p:cNvSpPr>
            <a:spLocks noGrp="1"/>
          </p:cNvSpPr>
          <p:nvPr>
            <p:ph type="pic" idx="21"/>
          </p:nvPr>
        </p:nvSpPr>
        <p:spPr>
          <a:xfrm>
            <a:off x="-190500" y="0"/>
            <a:ext cx="12428272" cy="13716000"/>
          </a:xfrm>
          <a:prstGeom prst="rect">
            <a:avLst/>
          </a:prstGeom>
        </p:spPr>
        <p:txBody>
          <a:bodyPr lIns="91439" tIns="45719" rIns="91439" bIns="45719">
            <a:noAutofit/>
          </a:bodyPr>
          <a:lstStyle/>
          <a:p>
            <a:endParaRPr/>
          </a:p>
        </p:txBody>
      </p:sp>
      <p:sp>
        <p:nvSpPr>
          <p:cNvPr id="137" name="Johnny Appleseed"/>
          <p:cNvSpPr txBox="1">
            <a:spLocks noGrp="1"/>
          </p:cNvSpPr>
          <p:nvPr>
            <p:ph type="body" sz="quarter" idx="22"/>
          </p:nvPr>
        </p:nvSpPr>
        <p:spPr>
          <a:xfrm>
            <a:off x="11049000" y="10953750"/>
            <a:ext cx="12573000" cy="1206500"/>
          </a:xfrm>
          <a:prstGeom prst="rect">
            <a:avLst/>
          </a:prstGeom>
        </p:spPr>
        <p:txBody>
          <a:bodyPr anchor="ctr"/>
          <a:lstStyle/>
          <a:p>
            <a:pPr marL="0" indent="0" defTabSz="647700">
              <a:spcBef>
                <a:spcPts val="0"/>
              </a:spcBef>
              <a:buClrTx/>
              <a:buSzTx/>
              <a:buFontTx/>
              <a:buNone/>
              <a:defRPr sz="8700">
                <a:solidFill>
                  <a:srgbClr val="232323"/>
                </a:solidFill>
                <a:latin typeface="DIN Condensed Bold"/>
                <a:ea typeface="DIN Condensed Bold"/>
                <a:cs typeface="DIN Condensed Bold"/>
                <a:sym typeface="DIN Condensed Bold"/>
              </a:defRPr>
            </a:pPr>
            <a:endParaRPr/>
          </a:p>
        </p:txBody>
      </p:sp>
      <p:sp>
        <p:nvSpPr>
          <p:cNvPr id="13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45" name="Image"/>
          <p:cNvSpPr>
            <a:spLocks noGrp="1"/>
          </p:cNvSpPr>
          <p:nvPr>
            <p:ph type="pic" idx="21"/>
          </p:nvPr>
        </p:nvSpPr>
        <p:spPr>
          <a:xfrm>
            <a:off x="-38100" y="-1219200"/>
            <a:ext cx="24460200" cy="16145934"/>
          </a:xfrm>
          <a:prstGeom prst="rect">
            <a:avLst/>
          </a:prstGeom>
        </p:spPr>
        <p:txBody>
          <a:bodyPr lIns="91439" tIns="45719" rIns="91439" bIns="45719">
            <a:noAutofit/>
          </a:bodyPr>
          <a:lstStyle/>
          <a:p>
            <a:endParaRP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Alt">
    <p:bg>
      <p:bgPr>
        <a:solidFill>
          <a:srgbClr val="FFFFFF"/>
        </a:solidFill>
        <a:effectLst/>
      </p:bgPr>
    </p:bg>
    <p:spTree>
      <p:nvGrpSpPr>
        <p:cNvPr id="1" name=""/>
        <p:cNvGrpSpPr/>
        <p:nvPr/>
      </p:nvGrpSpPr>
      <p:grpSpPr>
        <a:xfrm>
          <a:off x="0" y="0"/>
          <a:ext cx="0" cy="0"/>
          <a:chOff x="0" y="0"/>
          <a:chExt cx="0" cy="0"/>
        </a:xfrm>
      </p:grpSpPr>
      <p:sp>
        <p:nvSpPr>
          <p:cNvPr id="16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1" name="Image"/>
          <p:cNvSpPr>
            <a:spLocks noGrp="1"/>
          </p:cNvSpPr>
          <p:nvPr>
            <p:ph type="pic" idx="21"/>
          </p:nvPr>
        </p:nvSpPr>
        <p:spPr>
          <a:xfrm>
            <a:off x="-38100" y="-1219200"/>
            <a:ext cx="24460200" cy="16145934"/>
          </a:xfrm>
          <a:prstGeom prst="rect">
            <a:avLst/>
          </a:prstGeom>
        </p:spPr>
        <p:txBody>
          <a:bodyPr lIns="91439" tIns="45719" rIns="91439" bIns="45719">
            <a:noAutofit/>
          </a:bodyPr>
          <a:lstStyle/>
          <a:p>
            <a:endParaRPr/>
          </a:p>
        </p:txBody>
      </p:sp>
      <p:sp>
        <p:nvSpPr>
          <p:cNvPr id="22" name="Line"/>
          <p:cNvSpPr/>
          <p:nvPr/>
        </p:nvSpPr>
        <p:spPr>
          <a:xfrm flipV="1">
            <a:off x="761999" y="8635631"/>
            <a:ext cx="22860000" cy="370"/>
          </a:xfrm>
          <a:prstGeom prst="line">
            <a:avLst/>
          </a:prstGeom>
          <a:ln w="50800">
            <a:solidFill>
              <a:srgbClr val="A6AAA9"/>
            </a:solidFill>
            <a:miter lim="400000"/>
          </a:ln>
        </p:spPr>
        <p:txBody>
          <a:bodyPr lIns="45718" tIns="45718" rIns="45718" bIns="45718"/>
          <a:lstStyle/>
          <a:p>
            <a:pPr>
              <a:defRPr>
                <a:solidFill>
                  <a:srgbClr val="838787"/>
                </a:solidFill>
              </a:defRPr>
            </a:pPr>
            <a:endParaRPr/>
          </a:p>
        </p:txBody>
      </p:sp>
      <p:sp>
        <p:nvSpPr>
          <p:cNvPr id="23" name="Title Text"/>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Title Text</a:t>
            </a:r>
          </a:p>
        </p:txBody>
      </p:sp>
      <p:sp>
        <p:nvSpPr>
          <p:cNvPr id="24" name="Body Level One…"/>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23063200" y="609600"/>
            <a:ext cx="553196" cy="6350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Subtitle Alt">
    <p:bg>
      <p:bgPr>
        <a:solidFill>
          <a:srgbClr val="FFFFFF"/>
        </a:solidFill>
        <a:effectLst/>
      </p:bgPr>
    </p:bg>
    <p:spTree>
      <p:nvGrpSpPr>
        <p:cNvPr id="1" name=""/>
        <p:cNvGrpSpPr/>
        <p:nvPr/>
      </p:nvGrpSpPr>
      <p:grpSpPr>
        <a:xfrm>
          <a:off x="0" y="0"/>
          <a:ext cx="0" cy="0"/>
          <a:chOff x="0" y="0"/>
          <a:chExt cx="0" cy="0"/>
        </a:xfrm>
      </p:grpSpPr>
      <p:sp>
        <p:nvSpPr>
          <p:cNvPr id="32" name="Line"/>
          <p:cNvSpPr/>
          <p:nvPr/>
        </p:nvSpPr>
        <p:spPr>
          <a:xfrm flipV="1">
            <a:off x="761999" y="8635631"/>
            <a:ext cx="22860000" cy="370"/>
          </a:xfrm>
          <a:prstGeom prst="line">
            <a:avLst/>
          </a:prstGeom>
          <a:ln w="50800">
            <a:solidFill>
              <a:srgbClr val="A6AAA9"/>
            </a:solidFill>
            <a:miter lim="400000"/>
          </a:ln>
        </p:spPr>
        <p:txBody>
          <a:bodyPr lIns="45718" tIns="45718" rIns="45718" bIns="45718"/>
          <a:lstStyle/>
          <a:p>
            <a:pPr>
              <a:defRPr>
                <a:solidFill>
                  <a:srgbClr val="838787"/>
                </a:solidFill>
              </a:defRPr>
            </a:pPr>
            <a:endParaRPr/>
          </a:p>
        </p:txBody>
      </p:sp>
      <p:sp>
        <p:nvSpPr>
          <p:cNvPr id="33" name="Title Text"/>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Title Text</a:t>
            </a:r>
          </a:p>
        </p:txBody>
      </p:sp>
      <p:sp>
        <p:nvSpPr>
          <p:cNvPr id="34" name="Body Level One…"/>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xfrm>
            <a:off x="23013222" y="584200"/>
            <a:ext cx="553195" cy="6350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42" name="Title Text"/>
          <p:cNvSpPr txBox="1">
            <a:spLocks noGrp="1"/>
          </p:cNvSpPr>
          <p:nvPr>
            <p:ph type="title"/>
          </p:nvPr>
        </p:nvSpPr>
        <p:spPr>
          <a:xfrm>
            <a:off x="762000" y="5676900"/>
            <a:ext cx="22860000" cy="6350000"/>
          </a:xfrm>
          <a:prstGeom prst="rect">
            <a:avLst/>
          </a:prstGeom>
        </p:spPr>
        <p:txBody>
          <a:bodyPr/>
          <a:lstStyle>
            <a:lvl1pPr>
              <a:spcBef>
                <a:spcPts val="0"/>
              </a:spcBef>
              <a:defRPr sz="30300"/>
            </a:lvl1pPr>
          </a:lstStyle>
          <a:p>
            <a:r>
              <a:t>Title Text</a:t>
            </a:r>
          </a:p>
        </p:txBody>
      </p:sp>
      <p:sp>
        <p:nvSpPr>
          <p:cNvPr id="43" name="Slide Number"/>
          <p:cNvSpPr txBox="1">
            <a:spLocks noGrp="1"/>
          </p:cNvSpPr>
          <p:nvPr>
            <p:ph type="sldNum" sz="quarter" idx="2"/>
          </p:nvPr>
        </p:nvSpPr>
        <p:spPr>
          <a:xfrm>
            <a:off x="23063200" y="609600"/>
            <a:ext cx="553196" cy="6350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50" name="Line"/>
          <p:cNvSpPr/>
          <p:nvPr/>
        </p:nvSpPr>
        <p:spPr>
          <a:xfrm flipV="1">
            <a:off x="11049000" y="8635797"/>
            <a:ext cx="12572998" cy="204"/>
          </a:xfrm>
          <a:prstGeom prst="line">
            <a:avLst/>
          </a:prstGeom>
          <a:ln w="50800">
            <a:solidFill>
              <a:srgbClr val="A6AAA9"/>
            </a:solidFill>
            <a:miter lim="400000"/>
          </a:ln>
        </p:spPr>
        <p:txBody>
          <a:bodyPr lIns="45718" tIns="45718" rIns="45718" bIns="45718"/>
          <a:lstStyle/>
          <a:p>
            <a:pPr>
              <a:defRPr>
                <a:solidFill>
                  <a:srgbClr val="838787"/>
                </a:solidFill>
              </a:defRPr>
            </a:pPr>
            <a:endParaRPr/>
          </a:p>
        </p:txBody>
      </p:sp>
      <p:sp>
        <p:nvSpPr>
          <p:cNvPr id="51" name="Image"/>
          <p:cNvSpPr>
            <a:spLocks noGrp="1"/>
          </p:cNvSpPr>
          <p:nvPr>
            <p:ph type="pic" idx="21"/>
          </p:nvPr>
        </p:nvSpPr>
        <p:spPr>
          <a:xfrm>
            <a:off x="-190500" y="0"/>
            <a:ext cx="12428272" cy="13716000"/>
          </a:xfrm>
          <a:prstGeom prst="rect">
            <a:avLst/>
          </a:prstGeom>
        </p:spPr>
        <p:txBody>
          <a:bodyPr lIns="91439" tIns="45719" rIns="91439" bIns="45719">
            <a:noAutofit/>
          </a:bodyPr>
          <a:lstStyle/>
          <a:p>
            <a:endParaRPr/>
          </a:p>
        </p:txBody>
      </p:sp>
      <p:sp>
        <p:nvSpPr>
          <p:cNvPr id="52" name="Title Text"/>
          <p:cNvSpPr txBox="1">
            <a:spLocks noGrp="1"/>
          </p:cNvSpPr>
          <p:nvPr>
            <p:ph type="title"/>
          </p:nvPr>
        </p:nvSpPr>
        <p:spPr>
          <a:xfrm>
            <a:off x="11049000" y="9042400"/>
            <a:ext cx="12573000" cy="3810000"/>
          </a:xfrm>
          <a:prstGeom prst="rect">
            <a:avLst/>
          </a:prstGeom>
        </p:spPr>
        <p:txBody>
          <a:bodyPr/>
          <a:lstStyle>
            <a:lvl1pPr>
              <a:spcBef>
                <a:spcPts val="0"/>
              </a:spcBef>
              <a:defRPr sz="30300"/>
            </a:lvl1pPr>
          </a:lstStyle>
          <a:p>
            <a:r>
              <a:t>Title Text</a:t>
            </a:r>
          </a:p>
        </p:txBody>
      </p:sp>
      <p:sp>
        <p:nvSpPr>
          <p:cNvPr id="53" name="Body Level One…"/>
          <p:cNvSpPr txBox="1">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23063200" y="609600"/>
            <a:ext cx="553196" cy="6350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bg>
      <p:bgPr>
        <a:solidFill>
          <a:srgbClr val="FFFFFF"/>
        </a:solidFill>
        <a:effectLst/>
      </p:bgPr>
    </p:bg>
    <p:spTree>
      <p:nvGrpSpPr>
        <p:cNvPr id="1" name=""/>
        <p:cNvGrpSpPr/>
        <p:nvPr/>
      </p:nvGrpSpPr>
      <p:grpSpPr>
        <a:xfrm>
          <a:off x="0" y="0"/>
          <a:ext cx="0" cy="0"/>
          <a:chOff x="0" y="0"/>
          <a:chExt cx="0" cy="0"/>
        </a:xfrm>
      </p:grpSpPr>
      <p:sp>
        <p:nvSpPr>
          <p:cNvPr id="61"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62" name="Body Level One…"/>
          <p:cNvSpPr txBox="1">
            <a:spLocks noGrp="1"/>
          </p:cNvSpPr>
          <p:nvPr>
            <p:ph type="body" sz="quarter" idx="1"/>
          </p:nvPr>
        </p:nvSpPr>
        <p:spPr>
          <a:xfrm>
            <a:off x="762000" y="635000"/>
            <a:ext cx="20955000" cy="635000"/>
          </a:xfrm>
          <a:prstGeom prst="rect">
            <a:avLst/>
          </a:prstGeom>
        </p:spPr>
        <p:txBody>
          <a:bodyPr anchor="b"/>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vl2pPr marL="1111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2pPr>
            <a:lvl3pPr marL="1746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3pPr>
            <a:lvl4pPr marL="2381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4pPr>
            <a:lvl5pPr marL="3016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1" name="Title Text"/>
          <p:cNvSpPr txBox="1">
            <a:spLocks noGrp="1"/>
          </p:cNvSpPr>
          <p:nvPr>
            <p:ph type="title"/>
          </p:nvPr>
        </p:nvSpPr>
        <p:spPr>
          <a:prstGeom prst="rect">
            <a:avLst/>
          </a:prstGeom>
        </p:spPr>
        <p:txBody>
          <a:bodyPr/>
          <a:lstStyle/>
          <a:p>
            <a:r>
              <a:t>Title Text</a:t>
            </a:r>
          </a:p>
        </p:txBody>
      </p:sp>
      <p:sp>
        <p:nvSpPr>
          <p:cNvPr id="7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bg>
      <p:bgPr>
        <a:solidFill>
          <a:srgbClr val="FFFFFF"/>
        </a:solidFill>
        <a:effectLst/>
      </p:bgPr>
    </p:bg>
    <p:spTree>
      <p:nvGrpSpPr>
        <p:cNvPr id="1" name=""/>
        <p:cNvGrpSpPr/>
        <p:nvPr/>
      </p:nvGrpSpPr>
      <p:grpSpPr>
        <a:xfrm>
          <a:off x="0" y="0"/>
          <a:ext cx="0" cy="0"/>
          <a:chOff x="0" y="0"/>
          <a:chExt cx="0" cy="0"/>
        </a:xfrm>
      </p:grpSpPr>
      <p:sp>
        <p:nvSpPr>
          <p:cNvPr id="80"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81" name="Body Level One…"/>
          <p:cNvSpPr txBox="1">
            <a:spLocks noGrp="1"/>
          </p:cNvSpPr>
          <p:nvPr>
            <p:ph type="body" sz="quarter" idx="1"/>
          </p:nvPr>
        </p:nvSpPr>
        <p:spPr>
          <a:xfrm>
            <a:off x="762000" y="635000"/>
            <a:ext cx="20955000" cy="635000"/>
          </a:xfrm>
          <a:prstGeom prst="rect">
            <a:avLst/>
          </a:prstGeom>
        </p:spPr>
        <p:txBody>
          <a:bodyPr anchor="b"/>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vl2pPr marL="1111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2pPr>
            <a:lvl3pPr marL="1746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3pPr>
            <a:lvl4pPr marL="2381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4pPr>
            <a:lvl5pPr marL="3016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21"/>
          </p:nvPr>
        </p:nvSpPr>
        <p:spPr>
          <a:prstGeom prst="rect">
            <a:avLst/>
          </a:prstGeom>
        </p:spPr>
        <p:txBody>
          <a:bodyPr/>
          <a:lstStyle/>
          <a:p>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91"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92" name="Body Level One…"/>
          <p:cNvSpPr txBox="1">
            <a:spLocks noGrp="1"/>
          </p:cNvSpPr>
          <p:nvPr>
            <p:ph type="body" sz="quarter" idx="1"/>
          </p:nvPr>
        </p:nvSpPr>
        <p:spPr>
          <a:xfrm>
            <a:off x="762000" y="635000"/>
            <a:ext cx="20955000" cy="635000"/>
          </a:xfrm>
          <a:prstGeom prst="rect">
            <a:avLst/>
          </a:prstGeom>
        </p:spPr>
        <p:txBody>
          <a:bodyPr anchor="b"/>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vl2pPr marL="1111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2pPr>
            <a:lvl3pPr marL="1746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3pPr>
            <a:lvl4pPr marL="2381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4pPr>
            <a:lvl5pPr marL="3016250" indent="-476250" defTabSz="647700">
              <a:lnSpc>
                <a:spcPct val="80000"/>
              </a:lnSpc>
              <a:spcBef>
                <a:spcPts val="0"/>
              </a:spcBef>
              <a:buClrTx/>
              <a:buFontTx/>
              <a:buChar char="‣"/>
              <a:defRPr sz="3600" cap="all" spc="180">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93" name="Image"/>
          <p:cNvSpPr>
            <a:spLocks noGrp="1"/>
          </p:cNvSpPr>
          <p:nvPr>
            <p:ph type="pic" idx="21"/>
          </p:nvPr>
        </p:nvSpPr>
        <p:spPr>
          <a:xfrm>
            <a:off x="13258800" y="0"/>
            <a:ext cx="12428272" cy="13716000"/>
          </a:xfrm>
          <a:prstGeom prst="rect">
            <a:avLst/>
          </a:prstGeom>
        </p:spPr>
        <p:txBody>
          <a:bodyPr lIns="91439" tIns="45719" rIns="91439" bIns="45719">
            <a:noAutofit/>
          </a:bodyPr>
          <a:lstStyle/>
          <a:p>
            <a:endParaRPr/>
          </a:p>
        </p:txBody>
      </p:sp>
      <p:sp>
        <p:nvSpPr>
          <p:cNvPr id="94" name="Title Text"/>
          <p:cNvSpPr txBox="1">
            <a:spLocks noGrp="1"/>
          </p:cNvSpPr>
          <p:nvPr>
            <p:ph type="title"/>
          </p:nvPr>
        </p:nvSpPr>
        <p:spPr>
          <a:xfrm>
            <a:off x="762000" y="2159000"/>
            <a:ext cx="11811000" cy="1016000"/>
          </a:xfrm>
          <a:prstGeom prst="rect">
            <a:avLst/>
          </a:prstGeom>
        </p:spPr>
        <p:txBody>
          <a:bodyPr/>
          <a:lstStyle/>
          <a:p>
            <a:r>
              <a:t>Title Text</a:t>
            </a:r>
          </a:p>
        </p:txBody>
      </p:sp>
      <p:sp>
        <p:nvSpPr>
          <p:cNvPr id="95" name="Body Level One…"/>
          <p:cNvSpPr txBox="1">
            <a:spLocks noGrp="1"/>
          </p:cNvSpPr>
          <p:nvPr>
            <p:ph type="body" sz="half" idx="22"/>
          </p:nvPr>
        </p:nvSpPr>
        <p:spPr>
          <a:xfrm>
            <a:off x="762000" y="3860800"/>
            <a:ext cx="11811000" cy="8585200"/>
          </a:xfrm>
          <a:prstGeom prst="rect">
            <a:avLst/>
          </a:prstGeom>
        </p:spPr>
        <p:txBody>
          <a:bodyPr/>
          <a:lstStyle/>
          <a:p>
            <a:pPr>
              <a:defRPr sz="4000"/>
            </a:pPr>
            <a:endParaRP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3" name="Body Level One…"/>
          <p:cNvSpPr txBox="1">
            <a:spLocks noGrp="1"/>
          </p:cNvSpPr>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3059653" y="609600"/>
            <a:ext cx="553195" cy="635000"/>
          </a:xfrm>
          <a:prstGeom prst="rect">
            <a:avLst/>
          </a:prstGeom>
          <a:ln w="12700">
            <a:miter lim="400000"/>
          </a:ln>
        </p:spPr>
        <p:txBody>
          <a:bodyPr wrap="none" lIns="50800" tIns="50800" rIns="50800" bIns="50800">
            <a:spAutoFit/>
          </a:bodyPr>
          <a:lstStyle>
            <a:lvl1pPr algn="r">
              <a:lnSpc>
                <a:spcPct val="80000"/>
              </a:lnSpc>
              <a:spcBef>
                <a:spcPts val="0"/>
              </a:spcBef>
              <a:defRPr sz="3600">
                <a:solidFill>
                  <a:srgbClr val="838787"/>
                </a:solidFill>
                <a:latin typeface="DIN Alternate Bold"/>
                <a:ea typeface="DIN Alternate Bold"/>
                <a:cs typeface="DIN Alternate Bold"/>
                <a:sym typeface="DIN Alternate Bold"/>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DIN Condensed Bold"/>
          <a:ea typeface="DIN Condensed Bold"/>
          <a:cs typeface="DIN Condensed Bold"/>
          <a:sym typeface="DIN Condensed Bold"/>
        </a:defRPr>
      </a:lvl1pPr>
      <a:lvl2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DIN Condensed Bold"/>
          <a:ea typeface="DIN Condensed Bold"/>
          <a:cs typeface="DIN Condensed Bold"/>
          <a:sym typeface="DIN Condensed Bold"/>
        </a:defRPr>
      </a:lvl2pPr>
      <a:lvl3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DIN Condensed Bold"/>
          <a:ea typeface="DIN Condensed Bold"/>
          <a:cs typeface="DIN Condensed Bold"/>
          <a:sym typeface="DIN Condensed Bold"/>
        </a:defRPr>
      </a:lvl3pPr>
      <a:lvl4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DIN Condensed Bold"/>
          <a:ea typeface="DIN Condensed Bold"/>
          <a:cs typeface="DIN Condensed Bold"/>
          <a:sym typeface="DIN Condensed Bold"/>
        </a:defRPr>
      </a:lvl4pPr>
      <a:lvl5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DIN Condensed Bold"/>
          <a:ea typeface="DIN Condensed Bold"/>
          <a:cs typeface="DIN Condensed Bold"/>
          <a:sym typeface="DIN Condensed Bold"/>
        </a:defRPr>
      </a:lvl5pPr>
      <a:lvl6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DIN Condensed Bold"/>
          <a:ea typeface="DIN Condensed Bold"/>
          <a:cs typeface="DIN Condensed Bold"/>
          <a:sym typeface="DIN Condensed Bold"/>
        </a:defRPr>
      </a:lvl6pPr>
      <a:lvl7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DIN Condensed Bold"/>
          <a:ea typeface="DIN Condensed Bold"/>
          <a:cs typeface="DIN Condensed Bold"/>
          <a:sym typeface="DIN Condensed Bold"/>
        </a:defRPr>
      </a:lvl7pPr>
      <a:lvl8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DIN Condensed Bold"/>
          <a:ea typeface="DIN Condensed Bold"/>
          <a:cs typeface="DIN Condensed Bold"/>
          <a:sym typeface="DIN Condensed Bold"/>
        </a:defRPr>
      </a:lvl8pPr>
      <a:lvl9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DIN Condensed Bold"/>
          <a:ea typeface="DIN Condensed Bold"/>
          <a:cs typeface="DIN Condensed Bold"/>
          <a:sym typeface="DIN Condensed Bold"/>
        </a:defRPr>
      </a:lvl9pPr>
    </p:titleStyle>
    <p:bodyStyle>
      <a:lvl1pPr marL="635000" marR="0" indent="-635000" algn="l" defTabSz="825500" rtl="0" latinLnBrk="0">
        <a:lnSpc>
          <a:spcPct val="100000"/>
        </a:lnSpc>
        <a:spcBef>
          <a:spcPts val="3900"/>
        </a:spcBef>
        <a:spcAft>
          <a:spcPts val="0"/>
        </a:spcAft>
        <a:buClr>
          <a:schemeClr val="accent1"/>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825500" rtl="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1pPr>
      <a:lvl2pPr marL="0" marR="0" indent="0" algn="r" defTabSz="825500" rtl="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2pPr>
      <a:lvl3pPr marL="0" marR="0" indent="0" algn="r" defTabSz="825500" rtl="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3pPr>
      <a:lvl4pPr marL="0" marR="0" indent="0" algn="r" defTabSz="825500" rtl="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4pPr>
      <a:lvl5pPr marL="0" marR="0" indent="0" algn="r" defTabSz="825500" rtl="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5pPr>
      <a:lvl6pPr marL="0" marR="0" indent="0" algn="r" defTabSz="825500" rtl="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6pPr>
      <a:lvl7pPr marL="0" marR="0" indent="0" algn="r" defTabSz="825500" rtl="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7pPr>
      <a:lvl8pPr marL="0" marR="0" indent="0" algn="r" defTabSz="825500" rtl="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8pPr>
      <a:lvl9pPr marL="0" marR="0" indent="0" algn="r" defTabSz="825500" rtl="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FOR FLOWCHARTS AND DATA FLOW DIAGRAMS"/>
          <p:cNvSpPr txBox="1">
            <a:spLocks noGrp="1"/>
          </p:cNvSpPr>
          <p:nvPr>
            <p:ph type="ctrTitle"/>
          </p:nvPr>
        </p:nvSpPr>
        <p:spPr>
          <a:xfrm>
            <a:off x="875962" y="5267753"/>
            <a:ext cx="22860004" cy="3810002"/>
          </a:xfrm>
          <a:prstGeom prst="rect">
            <a:avLst/>
          </a:prstGeom>
        </p:spPr>
        <p:txBody>
          <a:bodyPr/>
          <a:lstStyle>
            <a:lvl1pPr algn="ctr">
              <a:defRPr sz="10000"/>
            </a:lvl1pPr>
          </a:lstStyle>
          <a:p>
            <a:r>
              <a:rPr dirty="0"/>
              <a:t>FOR FLOWCHARTS AND DATA FLOW DIAGRAMS</a:t>
            </a:r>
          </a:p>
        </p:txBody>
      </p:sp>
      <p:sp>
        <p:nvSpPr>
          <p:cNvPr id="170" name="-ONLINE DIAGRAMMATIC TOOL-"/>
          <p:cNvSpPr txBox="1">
            <a:spLocks noGrp="1"/>
          </p:cNvSpPr>
          <p:nvPr>
            <p:ph type="subTitle" sz="quarter" idx="1"/>
          </p:nvPr>
        </p:nvSpPr>
        <p:spPr>
          <a:xfrm>
            <a:off x="762000" y="2428127"/>
            <a:ext cx="22860000" cy="2540002"/>
          </a:xfrm>
          <a:prstGeom prst="rect">
            <a:avLst/>
          </a:prstGeom>
          <a:ln w="25400">
            <a:solidFill>
              <a:srgbClr val="5B5854"/>
            </a:solidFill>
          </a:ln>
        </p:spPr>
        <p:txBody>
          <a:bodyPr/>
          <a:lstStyle>
            <a:lvl1pPr algn="ctr">
              <a:spcBef>
                <a:spcPts val="0"/>
              </a:spcBef>
              <a:defRPr sz="11400">
                <a:solidFill>
                  <a:schemeClr val="accent1"/>
                </a:solidFill>
                <a:latin typeface="DIN Condensed Bold"/>
                <a:ea typeface="DIN Condensed Bold"/>
                <a:cs typeface="DIN Condensed Bold"/>
                <a:sym typeface="DIN Condensed Bold"/>
              </a:defRPr>
            </a:lvl1pPr>
          </a:lstStyle>
          <a:p>
            <a:r>
              <a:rPr dirty="0"/>
              <a:t>ONLINE DIAGRAMMATIC TOOL</a:t>
            </a:r>
          </a:p>
        </p:txBody>
      </p:sp>
      <p:sp>
        <p:nvSpPr>
          <p:cNvPr id="171" name="Rectangle"/>
          <p:cNvSpPr/>
          <p:nvPr/>
        </p:nvSpPr>
        <p:spPr>
          <a:xfrm>
            <a:off x="2104875" y="7427111"/>
            <a:ext cx="770228" cy="762002"/>
          </a:xfrm>
          <a:prstGeom prst="rect">
            <a:avLst/>
          </a:prstGeom>
          <a:solidFill>
            <a:srgbClr val="838787"/>
          </a:solidFill>
          <a:ln w="12700">
            <a:miter lim="400000"/>
          </a:ln>
        </p:spPr>
        <p:txBody>
          <a:bodyPr lIns="50800" tIns="50800" rIns="50800" bIns="50800" anchor="ctr"/>
          <a:lstStyle/>
          <a:p>
            <a:pPr algn="ctr">
              <a:lnSpc>
                <a:spcPct val="80000"/>
              </a:lnSpc>
              <a:spcBef>
                <a:spcPts val="0"/>
              </a:spcBef>
              <a:defRPr sz="4000" cap="all">
                <a:solidFill>
                  <a:srgbClr val="838787"/>
                </a:solidFill>
              </a:defRPr>
            </a:pPr>
            <a:endParaRPr/>
          </a:p>
        </p:txBody>
      </p:sp>
      <p:sp>
        <p:nvSpPr>
          <p:cNvPr id="172" name="Line"/>
          <p:cNvSpPr/>
          <p:nvPr/>
        </p:nvSpPr>
        <p:spPr>
          <a:xfrm flipV="1">
            <a:off x="20805097" y="592430"/>
            <a:ext cx="1270002" cy="1270002"/>
          </a:xfrm>
          <a:prstGeom prst="line">
            <a:avLst/>
          </a:prstGeom>
          <a:ln w="25400">
            <a:solidFill>
              <a:srgbClr val="838787"/>
            </a:solidFill>
            <a:miter lim="400000"/>
          </a:ln>
        </p:spPr>
        <p:txBody>
          <a:bodyPr lIns="45718" tIns="45718" rIns="45718" bIns="45718"/>
          <a:lstStyle/>
          <a:p>
            <a:pPr>
              <a:defRPr>
                <a:solidFill>
                  <a:srgbClr val="838787"/>
                </a:solidFill>
              </a:defRPr>
            </a:pPr>
            <a:endParaRPr/>
          </a:p>
        </p:txBody>
      </p:sp>
      <p:sp>
        <p:nvSpPr>
          <p:cNvPr id="173" name="Rounded Rectangle"/>
          <p:cNvSpPr/>
          <p:nvPr/>
        </p:nvSpPr>
        <p:spPr>
          <a:xfrm>
            <a:off x="914231" y="12571441"/>
            <a:ext cx="770229" cy="607615"/>
          </a:xfrm>
          <a:prstGeom prst="roundRect">
            <a:avLst>
              <a:gd name="adj" fmla="val 19014"/>
            </a:avLst>
          </a:prstGeom>
          <a:solidFill>
            <a:srgbClr val="838787"/>
          </a:solidFill>
          <a:ln w="12700">
            <a:miter lim="400000"/>
          </a:ln>
        </p:spPr>
        <p:txBody>
          <a:bodyPr lIns="50800" tIns="50800" rIns="50800" bIns="50800" anchor="ctr"/>
          <a:lstStyle/>
          <a:p>
            <a:pPr algn="ctr">
              <a:lnSpc>
                <a:spcPct val="80000"/>
              </a:lnSpc>
              <a:spcBef>
                <a:spcPts val="0"/>
              </a:spcBef>
              <a:defRPr sz="4000" cap="all">
                <a:solidFill>
                  <a:srgbClr val="FFFFFF"/>
                </a:solidFill>
              </a:defRPr>
            </a:pPr>
            <a:endParaRPr/>
          </a:p>
        </p:txBody>
      </p:sp>
      <p:sp>
        <p:nvSpPr>
          <p:cNvPr id="174" name="Connection Line"/>
          <p:cNvSpPr/>
          <p:nvPr/>
        </p:nvSpPr>
        <p:spPr>
          <a:xfrm>
            <a:off x="1022939" y="1255618"/>
            <a:ext cx="1002874" cy="491040"/>
          </a:xfrm>
          <a:custGeom>
            <a:avLst/>
            <a:gdLst/>
            <a:ahLst/>
            <a:cxnLst>
              <a:cxn ang="0">
                <a:pos x="wd2" y="hd2"/>
              </a:cxn>
              <a:cxn ang="5400000">
                <a:pos x="wd2" y="hd2"/>
              </a:cxn>
              <a:cxn ang="10800000">
                <a:pos x="wd2" y="hd2"/>
              </a:cxn>
              <a:cxn ang="16200000">
                <a:pos x="wd2" y="hd2"/>
              </a:cxn>
            </a:cxnLst>
            <a:rect l="0" t="0" r="r" b="b"/>
            <a:pathLst>
              <a:path w="21600" h="17187" extrusionOk="0">
                <a:moveTo>
                  <a:pt x="0" y="17187"/>
                </a:moveTo>
                <a:cubicBezTo>
                  <a:pt x="4971" y="-237"/>
                  <a:pt x="12171" y="-4413"/>
                  <a:pt x="21600" y="4660"/>
                </a:cubicBezTo>
              </a:path>
            </a:pathLst>
          </a:custGeom>
          <a:ln w="25400">
            <a:solidFill>
              <a:srgbClr val="838787"/>
            </a:solidFill>
            <a:miter lim="400000"/>
          </a:ln>
        </p:spPr>
        <p:txBody>
          <a:bodyPr lIns="50800" tIns="50800" rIns="50800" bIns="50800"/>
          <a:lstStyle/>
          <a:p>
            <a:pPr>
              <a:defRPr>
                <a:solidFill>
                  <a:srgbClr val="838787"/>
                </a:solidFill>
                <a:latin typeface="Avenir Next Medium"/>
                <a:ea typeface="Avenir Next Medium"/>
                <a:cs typeface="Avenir Next Medium"/>
                <a:sym typeface="Avenir Next Medium"/>
              </a:defRPr>
            </a:pPr>
            <a:endParaRPr/>
          </a:p>
        </p:txBody>
      </p:sp>
      <p:sp>
        <p:nvSpPr>
          <p:cNvPr id="175" name="Oval"/>
          <p:cNvSpPr/>
          <p:nvPr/>
        </p:nvSpPr>
        <p:spPr>
          <a:xfrm>
            <a:off x="22801761" y="9043745"/>
            <a:ext cx="770229" cy="736407"/>
          </a:xfrm>
          <a:prstGeom prst="ellipse">
            <a:avLst/>
          </a:prstGeom>
          <a:solidFill>
            <a:srgbClr val="838787"/>
          </a:solidFill>
          <a:ln w="12700">
            <a:miter lim="400000"/>
          </a:ln>
        </p:spPr>
        <p:txBody>
          <a:bodyPr lIns="50800" tIns="50800" rIns="50800" bIns="50800" anchor="ctr"/>
          <a:lstStyle/>
          <a:p>
            <a:pPr algn="ctr">
              <a:lnSpc>
                <a:spcPct val="80000"/>
              </a:lnSpc>
              <a:spcBef>
                <a:spcPts val="0"/>
              </a:spcBef>
              <a:defRPr sz="4000" cap="all">
                <a:solidFill>
                  <a:srgbClr val="FFFFFF"/>
                </a:solidFill>
              </a:defRPr>
            </a:pPr>
            <a:endParaRPr/>
          </a:p>
        </p:txBody>
      </p:sp>
      <p:sp>
        <p:nvSpPr>
          <p:cNvPr id="176" name="Triangle"/>
          <p:cNvSpPr/>
          <p:nvPr/>
        </p:nvSpPr>
        <p:spPr>
          <a:xfrm>
            <a:off x="5874082" y="11329855"/>
            <a:ext cx="1020864" cy="5090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838787"/>
          </a:solidFill>
          <a:ln w="12700">
            <a:miter lim="400000"/>
          </a:ln>
        </p:spPr>
        <p:txBody>
          <a:bodyPr lIns="50800" tIns="50800" rIns="50800" bIns="50800" anchor="ctr"/>
          <a:lstStyle/>
          <a:p>
            <a:pPr algn="ctr">
              <a:lnSpc>
                <a:spcPct val="80000"/>
              </a:lnSpc>
              <a:spcBef>
                <a:spcPts val="0"/>
              </a:spcBef>
              <a:defRPr sz="4000" cap="all">
                <a:solidFill>
                  <a:srgbClr val="FFFFFF"/>
                </a:solidFill>
              </a:defRPr>
            </a:pPr>
            <a:endParaRPr/>
          </a:p>
        </p:txBody>
      </p:sp>
      <p:sp>
        <p:nvSpPr>
          <p:cNvPr id="177" name="Parallelogram"/>
          <p:cNvSpPr/>
          <p:nvPr/>
        </p:nvSpPr>
        <p:spPr>
          <a:xfrm>
            <a:off x="9784156" y="539311"/>
            <a:ext cx="887156" cy="420984"/>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38787"/>
          </a:solidFill>
          <a:ln w="12700">
            <a:miter lim="400000"/>
          </a:ln>
        </p:spPr>
        <p:txBody>
          <a:bodyPr lIns="50800" tIns="50800" rIns="50800" bIns="50800" anchor="ctr"/>
          <a:lstStyle/>
          <a:p>
            <a:pPr algn="ctr">
              <a:lnSpc>
                <a:spcPct val="80000"/>
              </a:lnSpc>
              <a:spcBef>
                <a:spcPts val="0"/>
              </a:spcBef>
              <a:defRPr sz="4000" cap="all">
                <a:solidFill>
                  <a:srgbClr val="FFFFFF"/>
                </a:solidFill>
              </a:defRPr>
            </a:pPr>
            <a:endParaRPr/>
          </a:p>
        </p:txBody>
      </p:sp>
      <p:sp>
        <p:nvSpPr>
          <p:cNvPr id="178" name="Terminator"/>
          <p:cNvSpPr/>
          <p:nvPr/>
        </p:nvSpPr>
        <p:spPr>
          <a:xfrm>
            <a:off x="8116205" y="8589771"/>
            <a:ext cx="1215228" cy="607615"/>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838787"/>
          </a:solidFill>
          <a:ln w="12700">
            <a:miter lim="400000"/>
          </a:ln>
        </p:spPr>
        <p:txBody>
          <a:bodyPr lIns="50800" tIns="50800" rIns="50800" bIns="50800" anchor="ctr"/>
          <a:lstStyle/>
          <a:p>
            <a:pPr algn="ctr">
              <a:lnSpc>
                <a:spcPct val="80000"/>
              </a:lnSpc>
              <a:spcBef>
                <a:spcPts val="0"/>
              </a:spcBef>
              <a:defRPr sz="4000" cap="all">
                <a:solidFill>
                  <a:srgbClr val="FFFFFF"/>
                </a:solidFill>
              </a:defRPr>
            </a:pPr>
            <a:endParaRPr/>
          </a:p>
        </p:txBody>
      </p:sp>
      <p:sp>
        <p:nvSpPr>
          <p:cNvPr id="179" name="Rhombus"/>
          <p:cNvSpPr/>
          <p:nvPr/>
        </p:nvSpPr>
        <p:spPr>
          <a:xfrm>
            <a:off x="17128142" y="7462570"/>
            <a:ext cx="1020864" cy="5093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lnTo>
                  <a:pt x="10800" y="0"/>
                </a:lnTo>
                <a:close/>
              </a:path>
            </a:pathLst>
          </a:custGeom>
          <a:solidFill>
            <a:srgbClr val="838787"/>
          </a:solidFill>
          <a:ln w="12700">
            <a:miter lim="400000"/>
          </a:ln>
        </p:spPr>
        <p:txBody>
          <a:bodyPr lIns="50800" tIns="50800" rIns="50800" bIns="50800" anchor="ctr"/>
          <a:lstStyle/>
          <a:p>
            <a:pPr algn="ctr">
              <a:lnSpc>
                <a:spcPct val="80000"/>
              </a:lnSpc>
              <a:spcBef>
                <a:spcPts val="0"/>
              </a:spcBef>
              <a:defRPr sz="4000" cap="all">
                <a:solidFill>
                  <a:srgbClr val="FFFFFF"/>
                </a:solidFill>
              </a:defRPr>
            </a:pPr>
            <a:endParaRPr/>
          </a:p>
        </p:txBody>
      </p:sp>
      <p:sp>
        <p:nvSpPr>
          <p:cNvPr id="181" name="TEAM MEMBERS :"/>
          <p:cNvSpPr txBox="1"/>
          <p:nvPr/>
        </p:nvSpPr>
        <p:spPr>
          <a:xfrm>
            <a:off x="12555697" y="7971887"/>
            <a:ext cx="7048767" cy="1193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300">
                <a:solidFill>
                  <a:schemeClr val="accent2"/>
                </a:solidFill>
                <a:latin typeface="Avenir Next Medium"/>
                <a:ea typeface="Avenir Next Medium"/>
                <a:cs typeface="Avenir Next Medium"/>
                <a:sym typeface="Avenir Next Medium"/>
              </a:defRPr>
            </a:lvl1pPr>
          </a:lstStyle>
          <a:p>
            <a:r>
              <a:t>TEAM MEMBERS : </a:t>
            </a:r>
          </a:p>
        </p:txBody>
      </p:sp>
      <p:sp>
        <p:nvSpPr>
          <p:cNvPr id="182" name="VISHAKA MOHAN - 19BCE00193…"/>
          <p:cNvSpPr txBox="1"/>
          <p:nvPr/>
        </p:nvSpPr>
        <p:spPr>
          <a:xfrm>
            <a:off x="12271913" y="9165688"/>
            <a:ext cx="11754186" cy="3398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p>
            <a:pPr marL="211666" indent="-211666" defTabSz="457200">
              <a:lnSpc>
                <a:spcPct val="107916"/>
              </a:lnSpc>
              <a:spcBef>
                <a:spcPts val="800"/>
              </a:spcBef>
              <a:buClr>
                <a:schemeClr val="accent1"/>
              </a:buClr>
              <a:buSzPct val="104999"/>
              <a:defRPr sz="3800">
                <a:solidFill>
                  <a:srgbClr val="000000"/>
                </a:solidFill>
                <a:latin typeface="Arial"/>
                <a:ea typeface="Arial"/>
                <a:cs typeface="Arial"/>
                <a:sym typeface="Arial"/>
              </a:defRPr>
            </a:pPr>
            <a:endParaRPr>
              <a:solidFill>
                <a:srgbClr val="FF5791"/>
              </a:solidFill>
            </a:endParaRPr>
          </a:p>
          <a:p>
            <a:pPr marL="211666" indent="-211666" defTabSz="457200">
              <a:lnSpc>
                <a:spcPct val="107916"/>
              </a:lnSpc>
              <a:spcBef>
                <a:spcPts val="800"/>
              </a:spcBef>
              <a:buClr>
                <a:schemeClr val="accent1"/>
              </a:buClr>
              <a:buSzPct val="104999"/>
              <a:buFont typeface="Avenir Next Regular"/>
              <a:buChar char="▸"/>
              <a:defRPr sz="3800">
                <a:solidFill>
                  <a:srgbClr val="838787"/>
                </a:solidFill>
                <a:latin typeface="Arial"/>
                <a:ea typeface="Arial"/>
                <a:cs typeface="Arial"/>
                <a:sym typeface="Arial"/>
              </a:defRPr>
            </a:pPr>
            <a:r>
              <a:t>  </a:t>
            </a:r>
            <a:r>
              <a:rPr>
                <a:solidFill>
                  <a:srgbClr val="FF5791"/>
                </a:solidFill>
              </a:rPr>
              <a:t>KAIPU SURYA PRATHAP REDDY - 19BCE0211</a:t>
            </a:r>
          </a:p>
          <a:p>
            <a:pPr marL="211666" indent="-211666" defTabSz="457200">
              <a:lnSpc>
                <a:spcPct val="107916"/>
              </a:lnSpc>
              <a:spcBef>
                <a:spcPts val="800"/>
              </a:spcBef>
              <a:buClr>
                <a:schemeClr val="accent1"/>
              </a:buClr>
              <a:buSzPct val="104999"/>
              <a:buFont typeface="Avenir Next Regular"/>
              <a:buChar char="▸"/>
              <a:defRPr sz="3800">
                <a:solidFill>
                  <a:schemeClr val="accent5"/>
                </a:solidFill>
                <a:latin typeface="Arial"/>
                <a:ea typeface="Arial"/>
                <a:cs typeface="Arial"/>
                <a:sym typeface="Arial"/>
              </a:defRPr>
            </a:pPr>
            <a:r>
              <a:t>  </a:t>
            </a:r>
            <a:r>
              <a:rPr>
                <a:solidFill>
                  <a:srgbClr val="FF5791"/>
                </a:solidFill>
              </a:rPr>
              <a:t>PEDDAKOTLA MOHIT SAI KRISHNA - </a:t>
            </a:r>
            <a:r>
              <a:rPr smtClean="0">
                <a:solidFill>
                  <a:srgbClr val="FF5791"/>
                </a:solidFill>
              </a:rPr>
              <a:t>19BCE0431</a:t>
            </a:r>
            <a:endParaRPr lang="en-US" dirty="0" smtClean="0">
              <a:solidFill>
                <a:srgbClr val="FF5791"/>
              </a:solidFill>
            </a:endParaRPr>
          </a:p>
          <a:p>
            <a:pPr marL="211666" indent="-211666" defTabSz="457200">
              <a:lnSpc>
                <a:spcPct val="107916"/>
              </a:lnSpc>
              <a:spcBef>
                <a:spcPts val="800"/>
              </a:spcBef>
              <a:buClr>
                <a:schemeClr val="accent1"/>
              </a:buClr>
              <a:buSzPct val="104999"/>
              <a:buFont typeface="Avenir Next Regular"/>
              <a:buChar char="▸"/>
              <a:defRPr sz="3800">
                <a:solidFill>
                  <a:schemeClr val="accent5"/>
                </a:solidFill>
                <a:latin typeface="Arial"/>
                <a:ea typeface="Arial"/>
                <a:cs typeface="Arial"/>
                <a:sym typeface="Arial"/>
              </a:defRPr>
            </a:pPr>
            <a:r>
              <a:rPr lang="en-US" dirty="0" smtClean="0">
                <a:solidFill>
                  <a:srgbClr val="FF5791"/>
                </a:solidFill>
              </a:rPr>
              <a:t>VISHAKA MOHAN - 19BCE00193</a:t>
            </a:r>
            <a:endParaRPr>
              <a:solidFill>
                <a:srgbClr val="FF579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p:txBody>
          <a:bodyPr/>
          <a:lstStyle/>
          <a:p>
            <a:r>
              <a:rPr lang="en-US" dirty="0" smtClean="0">
                <a:solidFill>
                  <a:schemeClr val="bg1">
                    <a:lumMod val="10000"/>
                    <a:lumOff val="90000"/>
                  </a:schemeClr>
                </a:solidFill>
              </a:rPr>
              <a:t>Technical specifications and technology stack</a:t>
            </a:r>
            <a:endParaRPr lang="en-US" dirty="0">
              <a:solidFill>
                <a:schemeClr val="bg1">
                  <a:lumMod val="10000"/>
                  <a:lumOff val="90000"/>
                </a:schemeClr>
              </a:solidFill>
            </a:endParaRPr>
          </a:p>
        </p:txBody>
      </p:sp>
      <p:sp>
        <p:nvSpPr>
          <p:cNvPr id="3" name="Text Placeholder 2"/>
          <p:cNvSpPr>
            <a:spLocks noGrp="1"/>
          </p:cNvSpPr>
          <p:nvPr>
            <p:ph type="body" idx="21"/>
          </p:nvPr>
        </p:nvSpPr>
        <p:spPr>
          <a:xfrm>
            <a:off x="762000" y="1548882"/>
            <a:ext cx="22860000" cy="10897118"/>
          </a:xfrm>
        </p:spPr>
        <p:txBody>
          <a:bodyPr>
            <a:noAutofit/>
          </a:bodyPr>
          <a:lstStyle/>
          <a:p>
            <a:r>
              <a:rPr lang="en-US" sz="4000" b="1" dirty="0" smtClean="0">
                <a:solidFill>
                  <a:schemeClr val="bg1">
                    <a:lumMod val="10000"/>
                    <a:lumOff val="90000"/>
                  </a:schemeClr>
                </a:solidFill>
              </a:rPr>
              <a:t>Frontend</a:t>
            </a:r>
            <a:r>
              <a:rPr lang="en-US" sz="4000" b="1" dirty="0" smtClean="0">
                <a:solidFill>
                  <a:schemeClr val="bg1">
                    <a:lumMod val="10000"/>
                    <a:lumOff val="90000"/>
                  </a:schemeClr>
                </a:solidFill>
              </a:rPr>
              <a:t>:</a:t>
            </a:r>
            <a:endParaRPr lang="en-US" sz="4000" dirty="0" smtClean="0">
              <a:solidFill>
                <a:schemeClr val="bg1">
                  <a:lumMod val="10000"/>
                  <a:lumOff val="90000"/>
                </a:schemeClr>
              </a:solidFill>
            </a:endParaRPr>
          </a:p>
          <a:p>
            <a:pPr lvl="0"/>
            <a:r>
              <a:rPr lang="en-US" sz="4000" dirty="0" smtClean="0">
                <a:solidFill>
                  <a:schemeClr val="bg1">
                    <a:lumMod val="10000"/>
                    <a:lumOff val="90000"/>
                  </a:schemeClr>
                </a:solidFill>
              </a:rPr>
              <a:t>HTML</a:t>
            </a:r>
          </a:p>
          <a:p>
            <a:pPr lvl="0"/>
            <a:r>
              <a:rPr lang="en-US" sz="4000" dirty="0" smtClean="0">
                <a:solidFill>
                  <a:schemeClr val="bg1">
                    <a:lumMod val="10000"/>
                    <a:lumOff val="90000"/>
                  </a:schemeClr>
                </a:solidFill>
              </a:rPr>
              <a:t>CSS</a:t>
            </a:r>
          </a:p>
          <a:p>
            <a:pPr lvl="0"/>
            <a:r>
              <a:rPr lang="en-US" sz="4000" dirty="0" err="1" smtClean="0">
                <a:solidFill>
                  <a:schemeClr val="bg1">
                    <a:lumMod val="10000"/>
                    <a:lumOff val="90000"/>
                  </a:schemeClr>
                </a:solidFill>
              </a:rPr>
              <a:t>Javascript</a:t>
            </a:r>
            <a:r>
              <a:rPr lang="en-US" sz="4000" dirty="0" smtClean="0">
                <a:solidFill>
                  <a:schemeClr val="bg1">
                    <a:lumMod val="10000"/>
                    <a:lumOff val="90000"/>
                  </a:schemeClr>
                </a:solidFill>
              </a:rPr>
              <a:t> </a:t>
            </a:r>
          </a:p>
          <a:p>
            <a:pPr lvl="0"/>
            <a:r>
              <a:rPr lang="en-US" sz="4000" dirty="0" err="1" smtClean="0">
                <a:solidFill>
                  <a:schemeClr val="bg1">
                    <a:lumMod val="10000"/>
                    <a:lumOff val="90000"/>
                  </a:schemeClr>
                </a:solidFill>
              </a:rPr>
              <a:t>jQuery</a:t>
            </a:r>
            <a:r>
              <a:rPr lang="en-US" sz="4000" dirty="0" smtClean="0">
                <a:solidFill>
                  <a:schemeClr val="bg1">
                    <a:lumMod val="10000"/>
                    <a:lumOff val="90000"/>
                  </a:schemeClr>
                </a:solidFill>
              </a:rPr>
              <a:t> – a JavaScript library for DOM manipulation with event handling support</a:t>
            </a:r>
          </a:p>
          <a:p>
            <a:pPr lvl="0"/>
            <a:r>
              <a:rPr lang="en-US" sz="4000" dirty="0" smtClean="0">
                <a:solidFill>
                  <a:schemeClr val="bg1">
                    <a:lumMod val="10000"/>
                    <a:lumOff val="90000"/>
                  </a:schemeClr>
                </a:solidFill>
              </a:rPr>
              <a:t>Bootstrap – a CSS framework with templates to build responsive websites</a:t>
            </a:r>
          </a:p>
          <a:p>
            <a:pPr lvl="0"/>
            <a:r>
              <a:rPr lang="en-US" sz="4000" dirty="0" smtClean="0">
                <a:solidFill>
                  <a:schemeClr val="bg1">
                    <a:lumMod val="10000"/>
                    <a:lumOff val="90000"/>
                  </a:schemeClr>
                </a:solidFill>
              </a:rPr>
              <a:t>Fabric.js – a JavaScript HTML5 canvas library which provides interactive components like shapes, text boxes, etc. (used to build the main canvas workspace)</a:t>
            </a:r>
          </a:p>
          <a:p>
            <a:pPr lvl="0"/>
            <a:r>
              <a:rPr lang="en-US" sz="4000" dirty="0" err="1" smtClean="0">
                <a:solidFill>
                  <a:schemeClr val="bg1">
                    <a:lumMod val="10000"/>
                    <a:lumOff val="90000"/>
                  </a:schemeClr>
                </a:solidFill>
              </a:rPr>
              <a:t>Figma</a:t>
            </a:r>
            <a:r>
              <a:rPr lang="en-US" sz="4000" dirty="0" smtClean="0">
                <a:solidFill>
                  <a:schemeClr val="bg1">
                    <a:lumMod val="10000"/>
                    <a:lumOff val="90000"/>
                  </a:schemeClr>
                </a:solidFill>
              </a:rPr>
              <a:t> – a vector graphics editor used to build design prototypes</a:t>
            </a:r>
          </a:p>
          <a:p>
            <a:endParaRPr lang="en-US" sz="4000"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p:txBody>
          <a:bodyPr/>
          <a:lstStyle/>
          <a:p>
            <a:endParaRPr lang="en-US"/>
          </a:p>
        </p:txBody>
      </p:sp>
      <p:sp>
        <p:nvSpPr>
          <p:cNvPr id="3" name="Text Placeholder 2"/>
          <p:cNvSpPr>
            <a:spLocks noGrp="1"/>
          </p:cNvSpPr>
          <p:nvPr>
            <p:ph type="body" idx="21"/>
          </p:nvPr>
        </p:nvSpPr>
        <p:spPr>
          <a:xfrm>
            <a:off x="762000" y="635000"/>
            <a:ext cx="22860000" cy="11811000"/>
          </a:xfrm>
        </p:spPr>
        <p:txBody>
          <a:bodyPr>
            <a:normAutofit fontScale="85000" lnSpcReduction="20000"/>
          </a:bodyPr>
          <a:lstStyle/>
          <a:p>
            <a:r>
              <a:rPr lang="en-US" b="1" dirty="0" smtClean="0">
                <a:solidFill>
                  <a:schemeClr val="bg1">
                    <a:lumMod val="10000"/>
                    <a:lumOff val="90000"/>
                  </a:schemeClr>
                </a:solidFill>
              </a:rPr>
              <a:t>Backend:</a:t>
            </a:r>
            <a:endParaRPr lang="en-US" dirty="0" smtClean="0">
              <a:solidFill>
                <a:schemeClr val="bg1">
                  <a:lumMod val="10000"/>
                  <a:lumOff val="90000"/>
                </a:schemeClr>
              </a:solidFill>
            </a:endParaRPr>
          </a:p>
          <a:p>
            <a:r>
              <a:rPr lang="en-US" dirty="0" smtClean="0">
                <a:solidFill>
                  <a:schemeClr val="bg1">
                    <a:lumMod val="10000"/>
                    <a:lumOff val="90000"/>
                  </a:schemeClr>
                </a:solidFill>
              </a:rPr>
              <a:t>To build the backend and interacting with database:</a:t>
            </a:r>
          </a:p>
          <a:p>
            <a:pPr lvl="1"/>
            <a:r>
              <a:rPr lang="en-US" dirty="0" smtClean="0">
                <a:solidFill>
                  <a:schemeClr val="bg1">
                    <a:lumMod val="10000"/>
                    <a:lumOff val="90000"/>
                  </a:schemeClr>
                </a:solidFill>
              </a:rPr>
              <a:t>Node.js – a backend JavaScript runtime environment that runs on V8 engine and executes JavaScript code outside a web browser.</a:t>
            </a:r>
          </a:p>
          <a:p>
            <a:pPr lvl="1"/>
            <a:r>
              <a:rPr lang="en-US" dirty="0" smtClean="0">
                <a:solidFill>
                  <a:schemeClr val="bg1">
                    <a:lumMod val="10000"/>
                    <a:lumOff val="90000"/>
                  </a:schemeClr>
                </a:solidFill>
              </a:rPr>
              <a:t>Express.js – backend web application framework for Node.js server side development.</a:t>
            </a:r>
          </a:p>
          <a:p>
            <a:pPr lvl="1"/>
            <a:r>
              <a:rPr lang="en-US" dirty="0" smtClean="0">
                <a:solidFill>
                  <a:schemeClr val="bg1">
                    <a:lumMod val="10000"/>
                    <a:lumOff val="90000"/>
                  </a:schemeClr>
                </a:solidFill>
              </a:rPr>
              <a:t>Socket.io – server side JavaScript library </a:t>
            </a:r>
            <a:r>
              <a:rPr lang="en-US" dirty="0" err="1" smtClean="0">
                <a:solidFill>
                  <a:schemeClr val="bg1">
                    <a:lumMod val="10000"/>
                    <a:lumOff val="90000"/>
                  </a:schemeClr>
                </a:solidFill>
              </a:rPr>
              <a:t>realtime</a:t>
            </a:r>
            <a:r>
              <a:rPr lang="en-US" dirty="0" smtClean="0">
                <a:solidFill>
                  <a:schemeClr val="bg1">
                    <a:lumMod val="10000"/>
                    <a:lumOff val="90000"/>
                  </a:schemeClr>
                </a:solidFill>
              </a:rPr>
              <a:t> bidirectional communication between web clients (here, used for </a:t>
            </a:r>
            <a:r>
              <a:rPr lang="en-US" dirty="0" err="1" smtClean="0">
                <a:solidFill>
                  <a:schemeClr val="bg1">
                    <a:lumMod val="10000"/>
                    <a:lumOff val="90000"/>
                  </a:schemeClr>
                </a:solidFill>
              </a:rPr>
              <a:t>realtime</a:t>
            </a:r>
            <a:r>
              <a:rPr lang="en-US" dirty="0" smtClean="0">
                <a:solidFill>
                  <a:schemeClr val="bg1">
                    <a:lumMod val="10000"/>
                    <a:lumOff val="90000"/>
                  </a:schemeClr>
                </a:solidFill>
              </a:rPr>
              <a:t> collaboration and chat)</a:t>
            </a:r>
          </a:p>
          <a:p>
            <a:pPr lvl="1"/>
            <a:r>
              <a:rPr lang="en-US" dirty="0" smtClean="0">
                <a:solidFill>
                  <a:schemeClr val="bg1">
                    <a:lumMod val="10000"/>
                    <a:lumOff val="90000"/>
                  </a:schemeClr>
                </a:solidFill>
              </a:rPr>
              <a:t>JSON Web Token (</a:t>
            </a:r>
            <a:r>
              <a:rPr lang="en-US" dirty="0" err="1" smtClean="0">
                <a:solidFill>
                  <a:schemeClr val="bg1">
                    <a:lumMod val="10000"/>
                    <a:lumOff val="90000"/>
                  </a:schemeClr>
                </a:solidFill>
              </a:rPr>
              <a:t>jwt</a:t>
            </a:r>
            <a:r>
              <a:rPr lang="en-US" dirty="0" smtClean="0">
                <a:solidFill>
                  <a:schemeClr val="bg1">
                    <a:lumMod val="10000"/>
                    <a:lumOff val="90000"/>
                  </a:schemeClr>
                </a:solidFill>
              </a:rPr>
              <a:t>) – for digital signatures – used in authentication module</a:t>
            </a:r>
          </a:p>
          <a:p>
            <a:pPr lvl="1"/>
            <a:r>
              <a:rPr lang="en-US" dirty="0" err="1" smtClean="0">
                <a:solidFill>
                  <a:schemeClr val="bg1">
                    <a:lumMod val="10000"/>
                    <a:lumOff val="90000"/>
                  </a:schemeClr>
                </a:solidFill>
              </a:rPr>
              <a:t>MongoDB</a:t>
            </a:r>
            <a:r>
              <a:rPr lang="en-US" dirty="0" smtClean="0">
                <a:solidFill>
                  <a:schemeClr val="bg1">
                    <a:lumMod val="10000"/>
                    <a:lumOff val="90000"/>
                  </a:schemeClr>
                </a:solidFill>
              </a:rPr>
              <a:t> Cloud – </a:t>
            </a:r>
            <a:r>
              <a:rPr lang="en-US" dirty="0" err="1" smtClean="0">
                <a:solidFill>
                  <a:schemeClr val="bg1">
                    <a:lumMod val="10000"/>
                    <a:lumOff val="90000"/>
                  </a:schemeClr>
                </a:solidFill>
              </a:rPr>
              <a:t>NoSQL</a:t>
            </a:r>
            <a:r>
              <a:rPr lang="en-US" dirty="0" smtClean="0">
                <a:solidFill>
                  <a:schemeClr val="bg1">
                    <a:lumMod val="10000"/>
                    <a:lumOff val="90000"/>
                  </a:schemeClr>
                </a:solidFill>
              </a:rPr>
              <a:t> database which uses JSON-like documents with optional schemas – to store all the user information and documents</a:t>
            </a:r>
          </a:p>
          <a:p>
            <a:pPr lvl="1"/>
            <a:r>
              <a:rPr lang="en-US" dirty="0" smtClean="0">
                <a:solidFill>
                  <a:schemeClr val="bg1">
                    <a:lumMod val="10000"/>
                    <a:lumOff val="90000"/>
                  </a:schemeClr>
                </a:solidFill>
              </a:rPr>
              <a:t>Mongoose </a:t>
            </a:r>
            <a:r>
              <a:rPr lang="en-US" dirty="0" err="1" smtClean="0">
                <a:solidFill>
                  <a:schemeClr val="bg1">
                    <a:lumMod val="10000"/>
                    <a:lumOff val="90000"/>
                  </a:schemeClr>
                </a:solidFill>
              </a:rPr>
              <a:t>js</a:t>
            </a:r>
            <a:r>
              <a:rPr lang="en-US" dirty="0" smtClean="0">
                <a:solidFill>
                  <a:schemeClr val="bg1">
                    <a:lumMod val="10000"/>
                    <a:lumOff val="90000"/>
                  </a:schemeClr>
                </a:solidFill>
              </a:rPr>
              <a:t> – an Object Data Modeling (ODM) library for </a:t>
            </a:r>
            <a:r>
              <a:rPr lang="en-US" dirty="0" err="1" smtClean="0">
                <a:solidFill>
                  <a:schemeClr val="bg1">
                    <a:lumMod val="10000"/>
                    <a:lumOff val="90000"/>
                  </a:schemeClr>
                </a:solidFill>
              </a:rPr>
              <a:t>MongoDB</a:t>
            </a:r>
            <a:r>
              <a:rPr lang="en-US" dirty="0" smtClean="0">
                <a:solidFill>
                  <a:schemeClr val="bg1">
                    <a:lumMod val="10000"/>
                    <a:lumOff val="90000"/>
                  </a:schemeClr>
                </a:solidFill>
              </a:rPr>
              <a:t> and Node.js</a:t>
            </a:r>
          </a:p>
          <a:p>
            <a:pPr lvl="1"/>
            <a:r>
              <a:rPr lang="en-US" dirty="0" err="1" smtClean="0">
                <a:solidFill>
                  <a:schemeClr val="bg1">
                    <a:lumMod val="10000"/>
                    <a:lumOff val="90000"/>
                  </a:schemeClr>
                </a:solidFill>
              </a:rPr>
              <a:t>Bcrypt</a:t>
            </a:r>
            <a:r>
              <a:rPr lang="en-US" dirty="0" smtClean="0">
                <a:solidFill>
                  <a:schemeClr val="bg1">
                    <a:lumMod val="10000"/>
                    <a:lumOff val="90000"/>
                  </a:schemeClr>
                </a:solidFill>
              </a:rPr>
              <a:t> – hashing library to hash passwords before storing in the database</a:t>
            </a:r>
          </a:p>
          <a:p>
            <a:pPr lvl="1"/>
            <a:r>
              <a:rPr lang="en-US" dirty="0" smtClean="0">
                <a:solidFill>
                  <a:schemeClr val="bg1">
                    <a:lumMod val="10000"/>
                    <a:lumOff val="90000"/>
                  </a:schemeClr>
                </a:solidFill>
              </a:rPr>
              <a:t>Embedded JavaScript (</a:t>
            </a:r>
            <a:r>
              <a:rPr lang="en-US" dirty="0" err="1" smtClean="0">
                <a:solidFill>
                  <a:schemeClr val="bg1">
                    <a:lumMod val="10000"/>
                    <a:lumOff val="90000"/>
                  </a:schemeClr>
                </a:solidFill>
              </a:rPr>
              <a:t>ejs</a:t>
            </a:r>
            <a:r>
              <a:rPr lang="en-US" dirty="0" smtClean="0">
                <a:solidFill>
                  <a:schemeClr val="bg1">
                    <a:lumMod val="10000"/>
                    <a:lumOff val="90000"/>
                  </a:schemeClr>
                </a:solidFill>
              </a:rPr>
              <a:t>) – </a:t>
            </a:r>
            <a:r>
              <a:rPr lang="en-US" dirty="0" err="1" smtClean="0">
                <a:solidFill>
                  <a:schemeClr val="bg1">
                    <a:lumMod val="10000"/>
                    <a:lumOff val="90000"/>
                  </a:schemeClr>
                </a:solidFill>
              </a:rPr>
              <a:t>templating</a:t>
            </a:r>
            <a:r>
              <a:rPr lang="en-US" dirty="0" smtClean="0">
                <a:solidFill>
                  <a:schemeClr val="bg1">
                    <a:lumMod val="10000"/>
                    <a:lumOff val="90000"/>
                  </a:schemeClr>
                </a:solidFill>
              </a:rPr>
              <a:t> engine used to generate HTML with JavaScript code embedded.</a:t>
            </a:r>
          </a:p>
          <a:p>
            <a:endParaRPr lang="en-US"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p:txBody>
          <a:bodyPr/>
          <a:lstStyle/>
          <a:p>
            <a:endParaRPr lang="en-US"/>
          </a:p>
        </p:txBody>
      </p:sp>
      <p:sp>
        <p:nvSpPr>
          <p:cNvPr id="3" name="Text Placeholder 2"/>
          <p:cNvSpPr>
            <a:spLocks noGrp="1"/>
          </p:cNvSpPr>
          <p:nvPr>
            <p:ph type="body" idx="21"/>
          </p:nvPr>
        </p:nvSpPr>
        <p:spPr>
          <a:xfrm>
            <a:off x="762000" y="877078"/>
            <a:ext cx="22860000" cy="11568922"/>
          </a:xfrm>
        </p:spPr>
        <p:txBody>
          <a:bodyPr>
            <a:normAutofit fontScale="85000" lnSpcReduction="20000"/>
          </a:bodyPr>
          <a:lstStyle/>
          <a:p>
            <a:pPr lvl="0">
              <a:buNone/>
            </a:pPr>
            <a:r>
              <a:rPr lang="en-US" b="1" dirty="0" smtClean="0">
                <a:solidFill>
                  <a:schemeClr val="bg1">
                    <a:lumMod val="10000"/>
                    <a:lumOff val="90000"/>
                  </a:schemeClr>
                </a:solidFill>
              </a:rPr>
              <a:t>Hardware specifications</a:t>
            </a:r>
            <a:r>
              <a:rPr lang="en-US" b="1" dirty="0" smtClean="0">
                <a:solidFill>
                  <a:schemeClr val="bg1">
                    <a:lumMod val="10000"/>
                    <a:lumOff val="90000"/>
                  </a:schemeClr>
                </a:solidFill>
              </a:rPr>
              <a:t>:</a:t>
            </a:r>
            <a:endParaRPr lang="en-US" dirty="0" smtClean="0">
              <a:solidFill>
                <a:schemeClr val="bg1">
                  <a:lumMod val="10000"/>
                  <a:lumOff val="90000"/>
                </a:schemeClr>
              </a:solidFill>
            </a:endParaRPr>
          </a:p>
          <a:p>
            <a:pPr lvl="0"/>
            <a:r>
              <a:rPr lang="en-US" dirty="0" smtClean="0">
                <a:solidFill>
                  <a:schemeClr val="bg1">
                    <a:lumMod val="10000"/>
                    <a:lumOff val="90000"/>
                  </a:schemeClr>
                </a:solidFill>
              </a:rPr>
              <a:t>Processor – Intel or AMD processor with 32 bit support. Minimum 1GHz; 2 GHz or more is recommended</a:t>
            </a:r>
          </a:p>
          <a:p>
            <a:pPr lvl="0"/>
            <a:r>
              <a:rPr lang="en-US" dirty="0" smtClean="0">
                <a:solidFill>
                  <a:schemeClr val="bg1">
                    <a:lumMod val="10000"/>
                    <a:lumOff val="90000"/>
                  </a:schemeClr>
                </a:solidFill>
              </a:rPr>
              <a:t>Disk storage – 1 GB of free space</a:t>
            </a:r>
          </a:p>
          <a:p>
            <a:pPr lvl="0"/>
            <a:r>
              <a:rPr lang="en-US" dirty="0" smtClean="0">
                <a:solidFill>
                  <a:schemeClr val="bg1">
                    <a:lumMod val="10000"/>
                    <a:lumOff val="90000"/>
                  </a:schemeClr>
                </a:solidFill>
              </a:rPr>
              <a:t>Memory (RAM) – Minimum 1 GB; Recommended 4 GB or more</a:t>
            </a:r>
          </a:p>
          <a:p>
            <a:pPr lvl="0"/>
            <a:r>
              <a:rPr lang="en-US" dirty="0" smtClean="0">
                <a:solidFill>
                  <a:schemeClr val="bg1">
                    <a:lumMod val="10000"/>
                    <a:lumOff val="90000"/>
                  </a:schemeClr>
                </a:solidFill>
              </a:rPr>
              <a:t>Ethernet connection (LAN) or a wireless adapter (Wi-Fi)</a:t>
            </a:r>
          </a:p>
          <a:p>
            <a:pPr lvl="0"/>
            <a:r>
              <a:rPr lang="en-US" dirty="0" smtClean="0">
                <a:solidFill>
                  <a:schemeClr val="bg1">
                    <a:lumMod val="10000"/>
                    <a:lumOff val="90000"/>
                  </a:schemeClr>
                </a:solidFill>
              </a:rPr>
              <a:t>Monitor resolution: 1280 x 800; recommended 1920x1080</a:t>
            </a:r>
          </a:p>
          <a:p>
            <a:pPr>
              <a:buNone/>
            </a:pPr>
            <a:r>
              <a:rPr lang="en-US" dirty="0" smtClean="0">
                <a:solidFill>
                  <a:schemeClr val="bg1">
                    <a:lumMod val="10000"/>
                    <a:lumOff val="90000"/>
                  </a:schemeClr>
                </a:solidFill>
              </a:rPr>
              <a:t> </a:t>
            </a:r>
          </a:p>
          <a:p>
            <a:pPr lvl="0">
              <a:buNone/>
            </a:pPr>
            <a:r>
              <a:rPr lang="en-US" b="1" dirty="0" smtClean="0">
                <a:solidFill>
                  <a:schemeClr val="bg1">
                    <a:lumMod val="10000"/>
                    <a:lumOff val="90000"/>
                  </a:schemeClr>
                </a:solidFill>
              </a:rPr>
              <a:t>Software </a:t>
            </a:r>
            <a:r>
              <a:rPr lang="en-US" b="1" dirty="0" smtClean="0">
                <a:solidFill>
                  <a:schemeClr val="bg1">
                    <a:lumMod val="10000"/>
                    <a:lumOff val="90000"/>
                  </a:schemeClr>
                </a:solidFill>
              </a:rPr>
              <a:t>requirements</a:t>
            </a:r>
            <a:r>
              <a:rPr lang="en-US" b="1" dirty="0" smtClean="0">
                <a:solidFill>
                  <a:schemeClr val="bg1">
                    <a:lumMod val="10000"/>
                    <a:lumOff val="90000"/>
                  </a:schemeClr>
                </a:solidFill>
              </a:rPr>
              <a:t>:</a:t>
            </a:r>
            <a:endParaRPr lang="en-US" dirty="0" smtClean="0">
              <a:solidFill>
                <a:schemeClr val="bg1">
                  <a:lumMod val="10000"/>
                  <a:lumOff val="90000"/>
                </a:schemeClr>
              </a:solidFill>
            </a:endParaRPr>
          </a:p>
          <a:p>
            <a:pPr lvl="0"/>
            <a:r>
              <a:rPr lang="en-US" dirty="0" smtClean="0">
                <a:solidFill>
                  <a:schemeClr val="bg1">
                    <a:lumMod val="10000"/>
                    <a:lumOff val="90000"/>
                  </a:schemeClr>
                </a:solidFill>
              </a:rPr>
              <a:t>Operating system – Windows 7 or above/ OSX/ Linux</a:t>
            </a:r>
          </a:p>
          <a:p>
            <a:pPr lvl="0"/>
            <a:r>
              <a:rPr lang="en-US" dirty="0" smtClean="0">
                <a:solidFill>
                  <a:schemeClr val="bg1">
                    <a:lumMod val="10000"/>
                    <a:lumOff val="90000"/>
                  </a:schemeClr>
                </a:solidFill>
              </a:rPr>
              <a:t>Node.js – version 14.17.0</a:t>
            </a:r>
          </a:p>
          <a:p>
            <a:pPr lvl="0"/>
            <a:r>
              <a:rPr lang="en-US" dirty="0" smtClean="0">
                <a:solidFill>
                  <a:schemeClr val="bg1">
                    <a:lumMod val="10000"/>
                    <a:lumOff val="90000"/>
                  </a:schemeClr>
                </a:solidFill>
              </a:rPr>
              <a:t>Node package manager – </a:t>
            </a:r>
            <a:r>
              <a:rPr lang="en-US" dirty="0" err="1" smtClean="0">
                <a:solidFill>
                  <a:schemeClr val="bg1">
                    <a:lumMod val="10000"/>
                    <a:lumOff val="90000"/>
                  </a:schemeClr>
                </a:solidFill>
              </a:rPr>
              <a:t>npm</a:t>
            </a:r>
            <a:r>
              <a:rPr lang="en-US" dirty="0" smtClean="0">
                <a:solidFill>
                  <a:schemeClr val="bg1">
                    <a:lumMod val="10000"/>
                    <a:lumOff val="90000"/>
                  </a:schemeClr>
                </a:solidFill>
              </a:rPr>
              <a:t> (installed with Node.js)</a:t>
            </a:r>
          </a:p>
          <a:p>
            <a:endParaRPr lang="en-US" dirty="0">
              <a:solidFill>
                <a:schemeClr val="bg1">
                  <a:lumMod val="10000"/>
                  <a:lumOff val="90000"/>
                </a:schemeClr>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p:txBody>
          <a:bodyPr/>
          <a:lstStyle/>
          <a:p>
            <a:r>
              <a:rPr lang="en-US" dirty="0" smtClean="0">
                <a:solidFill>
                  <a:schemeClr val="bg1">
                    <a:lumMod val="10000"/>
                    <a:lumOff val="90000"/>
                  </a:schemeClr>
                </a:solidFill>
              </a:rPr>
              <a:t>RESULT AND DISCUSSION</a:t>
            </a:r>
            <a:endParaRPr lang="en-US" dirty="0">
              <a:solidFill>
                <a:schemeClr val="bg1">
                  <a:lumMod val="10000"/>
                  <a:lumOff val="90000"/>
                </a:schemeClr>
              </a:solidFill>
            </a:endParaRPr>
          </a:p>
        </p:txBody>
      </p:sp>
      <p:sp>
        <p:nvSpPr>
          <p:cNvPr id="3" name="Text Placeholder 2"/>
          <p:cNvSpPr>
            <a:spLocks noGrp="1"/>
          </p:cNvSpPr>
          <p:nvPr>
            <p:ph type="body" idx="21"/>
          </p:nvPr>
        </p:nvSpPr>
        <p:spPr>
          <a:xfrm>
            <a:off x="762000" y="1754155"/>
            <a:ext cx="22860000" cy="10691845"/>
          </a:xfrm>
        </p:spPr>
        <p:txBody>
          <a:bodyPr/>
          <a:lstStyle/>
          <a:p>
            <a:r>
              <a:rPr lang="en-US" dirty="0" smtClean="0">
                <a:solidFill>
                  <a:schemeClr val="bg1">
                    <a:lumMod val="10000"/>
                    <a:lumOff val="90000"/>
                  </a:schemeClr>
                </a:solidFill>
              </a:rPr>
              <a:t>The cost that we spent on the project was zero, since we’ve used such </a:t>
            </a:r>
            <a:r>
              <a:rPr lang="en-US" dirty="0" smtClean="0">
                <a:solidFill>
                  <a:schemeClr val="bg1">
                    <a:lumMod val="10000"/>
                    <a:lumOff val="90000"/>
                  </a:schemeClr>
                </a:solidFill>
              </a:rPr>
              <a:t>resources </a:t>
            </a:r>
            <a:r>
              <a:rPr lang="en-US" dirty="0" smtClean="0">
                <a:solidFill>
                  <a:schemeClr val="bg1">
                    <a:lumMod val="10000"/>
                    <a:lumOff val="90000"/>
                  </a:schemeClr>
                </a:solidFill>
              </a:rPr>
              <a:t>that are freely available on internet. Some of them like </a:t>
            </a:r>
            <a:r>
              <a:rPr lang="en-US" dirty="0" err="1" smtClean="0">
                <a:solidFill>
                  <a:schemeClr val="bg1">
                    <a:lumMod val="10000"/>
                    <a:lumOff val="90000"/>
                  </a:schemeClr>
                </a:solidFill>
              </a:rPr>
              <a:t>mongodb</a:t>
            </a:r>
            <a:r>
              <a:rPr lang="en-US" dirty="0" smtClean="0">
                <a:solidFill>
                  <a:schemeClr val="bg1">
                    <a:lumMod val="10000"/>
                    <a:lumOff val="90000"/>
                  </a:schemeClr>
                </a:solidFill>
              </a:rPr>
              <a:t> </a:t>
            </a:r>
            <a:r>
              <a:rPr lang="en-US" dirty="0" smtClean="0">
                <a:solidFill>
                  <a:schemeClr val="bg1">
                    <a:lumMod val="10000"/>
                    <a:lumOff val="90000"/>
                  </a:schemeClr>
                </a:solidFill>
              </a:rPr>
              <a:t>cloud storage, which let us to have a limited free storage for this project, but in the future if we want to scale up our project, then we should have to purchase more storage capacity. </a:t>
            </a:r>
          </a:p>
          <a:p>
            <a:r>
              <a:rPr lang="en-US" dirty="0" smtClean="0">
                <a:solidFill>
                  <a:schemeClr val="bg1">
                    <a:lumMod val="10000"/>
                    <a:lumOff val="90000"/>
                  </a:schemeClr>
                </a:solidFill>
              </a:rPr>
              <a:t>In the future, we’ll try to include the </a:t>
            </a:r>
            <a:r>
              <a:rPr lang="en-US" dirty="0" err="1" smtClean="0">
                <a:solidFill>
                  <a:schemeClr val="bg1">
                    <a:lumMod val="10000"/>
                    <a:lumOff val="90000"/>
                  </a:schemeClr>
                </a:solidFill>
              </a:rPr>
              <a:t>todo</a:t>
            </a:r>
            <a:r>
              <a:rPr lang="en-US" dirty="0" smtClean="0">
                <a:solidFill>
                  <a:schemeClr val="bg1">
                    <a:lumMod val="10000"/>
                    <a:lumOff val="90000"/>
                  </a:schemeClr>
                </a:solidFill>
              </a:rPr>
              <a:t> list option into our project, where user is allowed to have a list of things he need to-do, that prioritize the tasks on it.</a:t>
            </a:r>
          </a:p>
          <a:p>
            <a:r>
              <a:rPr lang="en-US" dirty="0" smtClean="0">
                <a:solidFill>
                  <a:schemeClr val="bg1">
                    <a:lumMod val="10000"/>
                    <a:lumOff val="90000"/>
                  </a:schemeClr>
                </a:solidFill>
              </a:rPr>
              <a:t>We plan to include some ready to use templates in the future.</a:t>
            </a:r>
          </a:p>
          <a:p>
            <a:r>
              <a:rPr lang="en-US" dirty="0" smtClean="0">
                <a:solidFill>
                  <a:schemeClr val="bg1">
                    <a:lumMod val="10000"/>
                    <a:lumOff val="90000"/>
                  </a:schemeClr>
                </a:solidFill>
              </a:rPr>
              <a:t>Otherwise, 90% of the features were implemented according to specifications and design and seem to be working smoothly as verified in the test report. </a:t>
            </a:r>
            <a:endParaRPr lang="en-US" dirty="0">
              <a:solidFill>
                <a:schemeClr val="bg1">
                  <a:lumMod val="10000"/>
                  <a:lumOff val="90000"/>
                </a:schemeClr>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HANK YOU"/>
          <p:cNvSpPr txBox="1"/>
          <p:nvPr/>
        </p:nvSpPr>
        <p:spPr>
          <a:xfrm>
            <a:off x="10141571" y="6404051"/>
            <a:ext cx="4051479" cy="9078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400">
                <a:solidFill>
                  <a:schemeClr val="accent1"/>
                </a:solidFill>
                <a:latin typeface="+mj-lt"/>
                <a:ea typeface="+mj-ea"/>
                <a:cs typeface="+mj-cs"/>
                <a:sym typeface="Helvetica Neue"/>
              </a:defRPr>
            </a:lvl1pPr>
          </a:lstStyle>
          <a:p>
            <a:r>
              <a:t>THANK YOU</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ABSTRACT :"/>
          <p:cNvSpPr txBox="1">
            <a:spLocks noGrp="1"/>
          </p:cNvSpPr>
          <p:nvPr>
            <p:ph type="body" sz="quarter" idx="1"/>
          </p:nvPr>
        </p:nvSpPr>
        <p:spPr>
          <a:xfrm>
            <a:off x="762000" y="507998"/>
            <a:ext cx="20955000" cy="762002"/>
          </a:xfrm>
          <a:prstGeom prst="rect">
            <a:avLst/>
          </a:prstGeom>
        </p:spPr>
        <p:txBody>
          <a:bodyPr/>
          <a:lstStyle>
            <a:lvl1pPr>
              <a:defRPr sz="4500" spc="200">
                <a:solidFill>
                  <a:schemeClr val="accent1"/>
                </a:solidFill>
              </a:defRPr>
            </a:lvl1pPr>
          </a:lstStyle>
          <a:p>
            <a:r>
              <a:rPr lang="en-US" dirty="0" smtClean="0"/>
              <a:t>Objective:</a:t>
            </a:r>
            <a:endParaRPr/>
          </a:p>
        </p:txBody>
      </p:sp>
      <p:sp>
        <p:nvSpPr>
          <p:cNvPr id="185" name="This is a diagrammatic CASE tool which will help in graphical representations of the data and system processes.…"/>
          <p:cNvSpPr txBox="1">
            <a:spLocks noGrp="1"/>
          </p:cNvSpPr>
          <p:nvPr>
            <p:ph type="body" idx="21"/>
          </p:nvPr>
        </p:nvSpPr>
        <p:spPr>
          <a:xfrm>
            <a:off x="761999" y="1903445"/>
            <a:ext cx="22860004" cy="924715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529165" indent="-529165" defTabSz="457200">
              <a:lnSpc>
                <a:spcPct val="107916"/>
              </a:lnSpc>
              <a:spcBef>
                <a:spcPts val="800"/>
              </a:spcBef>
              <a:buSzPct val="40000"/>
              <a:buBlip>
                <a:blip r:embed="rId2"/>
              </a:buBlip>
              <a:defRPr sz="4000">
                <a:latin typeface="Arial"/>
                <a:ea typeface="Arial"/>
                <a:cs typeface="Arial"/>
                <a:sym typeface="Arial"/>
              </a:defRPr>
            </a:pPr>
            <a:r>
              <a:rPr>
                <a:solidFill>
                  <a:schemeClr val="bg1">
                    <a:lumMod val="10000"/>
                    <a:lumOff val="90000"/>
                  </a:schemeClr>
                </a:solidFill>
              </a:rPr>
              <a:t>This is a diagrammatic CASE tool which will help in graphical representations of the data and system processes. </a:t>
            </a:r>
          </a:p>
          <a:p>
            <a:pPr marL="529165" indent="-529165" defTabSz="457200">
              <a:lnSpc>
                <a:spcPct val="107916"/>
              </a:lnSpc>
              <a:spcBef>
                <a:spcPts val="800"/>
              </a:spcBef>
              <a:buSzPct val="40000"/>
              <a:buBlip>
                <a:blip r:embed="rId2"/>
              </a:buBlip>
              <a:defRPr sz="4000">
                <a:latin typeface="Arial"/>
                <a:ea typeface="Arial"/>
                <a:cs typeface="Arial"/>
                <a:sym typeface="Arial"/>
              </a:defRPr>
            </a:pPr>
            <a:r>
              <a:rPr>
                <a:solidFill>
                  <a:schemeClr val="bg1">
                    <a:lumMod val="10000"/>
                    <a:lumOff val="90000"/>
                  </a:schemeClr>
                </a:solidFill>
              </a:rPr>
              <a:t>It will act as a great tool for project management – to present the idea, keep the workflow or communication organized or mapping a product from conception to launch.</a:t>
            </a:r>
          </a:p>
          <a:p>
            <a:pPr marL="529165" indent="-529165" defTabSz="457200">
              <a:lnSpc>
                <a:spcPct val="107916"/>
              </a:lnSpc>
              <a:spcBef>
                <a:spcPts val="800"/>
              </a:spcBef>
              <a:buSzPct val="40000"/>
              <a:buBlip>
                <a:blip r:embed="rId2"/>
              </a:buBlip>
              <a:defRPr sz="4000">
                <a:latin typeface="Arial"/>
                <a:ea typeface="Arial"/>
                <a:cs typeface="Arial"/>
                <a:sym typeface="Arial"/>
              </a:defRPr>
            </a:pPr>
            <a:r>
              <a:rPr>
                <a:solidFill>
                  <a:schemeClr val="bg1">
                    <a:lumMod val="10000"/>
                    <a:lumOff val="90000"/>
                  </a:schemeClr>
                </a:solidFill>
              </a:rPr>
              <a:t>It will be a user-friendly software used for creating sequence diagrams of interconnected shapes that outlines the flow, hierarchy, order or structure of a plan or idea.</a:t>
            </a:r>
          </a:p>
          <a:p>
            <a:pPr marL="529165" indent="-529165" defTabSz="457200">
              <a:lnSpc>
                <a:spcPct val="107916"/>
              </a:lnSpc>
              <a:spcBef>
                <a:spcPts val="800"/>
              </a:spcBef>
              <a:buSzPct val="40000"/>
              <a:buBlip>
                <a:blip r:embed="rId2"/>
              </a:buBlip>
              <a:defRPr sz="4000">
                <a:latin typeface="Arial"/>
                <a:ea typeface="Arial"/>
                <a:cs typeface="Arial"/>
                <a:sym typeface="Arial"/>
              </a:defRPr>
            </a:pPr>
            <a:r>
              <a:rPr>
                <a:solidFill>
                  <a:schemeClr val="bg1">
                    <a:lumMod val="10000"/>
                    <a:lumOff val="90000"/>
                  </a:schemeClr>
                </a:solidFill>
              </a:rPr>
              <a:t>It will have an effective user interface with easy-to-use features.</a:t>
            </a:r>
          </a:p>
          <a:p>
            <a:pPr marL="529165" indent="-529165" defTabSz="457200">
              <a:lnSpc>
                <a:spcPct val="107916"/>
              </a:lnSpc>
              <a:spcBef>
                <a:spcPts val="800"/>
              </a:spcBef>
              <a:buSzPct val="40000"/>
              <a:buBlip>
                <a:blip r:embed="rId2"/>
              </a:buBlip>
              <a:defRPr sz="4000">
                <a:latin typeface="Arial"/>
                <a:ea typeface="Arial"/>
                <a:cs typeface="Arial"/>
                <a:sym typeface="Arial"/>
              </a:defRPr>
            </a:pPr>
            <a:r>
              <a:rPr>
                <a:solidFill>
                  <a:schemeClr val="bg1">
                    <a:lumMod val="10000"/>
                    <a:lumOff val="90000"/>
                  </a:schemeClr>
                </a:solidFill>
              </a:rPr>
              <a:t>More than one user can work on a document at the same time enabling easy real-time collaboration.</a:t>
            </a:r>
          </a:p>
          <a:p>
            <a:pPr marL="529165" indent="-529165" defTabSz="457200">
              <a:lnSpc>
                <a:spcPct val="107916"/>
              </a:lnSpc>
              <a:spcBef>
                <a:spcPts val="800"/>
              </a:spcBef>
              <a:buSzPct val="40000"/>
              <a:buBlip>
                <a:blip r:embed="rId2"/>
              </a:buBlip>
              <a:defRPr sz="4000">
                <a:latin typeface="Arial"/>
                <a:ea typeface="Arial"/>
                <a:cs typeface="Arial"/>
                <a:sym typeface="Arial"/>
              </a:defRPr>
            </a:pPr>
            <a:r>
              <a:rPr>
                <a:solidFill>
                  <a:schemeClr val="bg1">
                    <a:lumMod val="10000"/>
                    <a:lumOff val="90000"/>
                  </a:schemeClr>
                </a:solidFill>
              </a:rPr>
              <a:t>It will contain a wide variety of shapes, connectors and ready to use templates that can be edited according to the user’s choice along with formatting and design tools. Chats and comments feature should also be available for real-time communication.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COPE OF THE PROJECT :"/>
          <p:cNvSpPr txBox="1">
            <a:spLocks noGrp="1"/>
          </p:cNvSpPr>
          <p:nvPr>
            <p:ph type="title" idx="4294967295"/>
          </p:nvPr>
        </p:nvSpPr>
        <p:spPr>
          <a:xfrm>
            <a:off x="761998" y="431798"/>
            <a:ext cx="22860004" cy="810892"/>
          </a:xfrm>
          <a:prstGeom prst="rect">
            <a:avLst/>
          </a:prstGeom>
        </p:spPr>
        <p:txBody>
          <a:bodyPr/>
          <a:lstStyle>
            <a:lvl1pPr defTabSz="536575">
              <a:spcBef>
                <a:spcPts val="2500"/>
              </a:spcBef>
              <a:defRPr sz="5600"/>
            </a:lvl1pPr>
          </a:lstStyle>
          <a:p>
            <a:r>
              <a:t>SCOPE OF THE PROJECT :</a:t>
            </a:r>
          </a:p>
        </p:txBody>
      </p:sp>
      <p:sp>
        <p:nvSpPr>
          <p:cNvPr id="188" name="PROJECT AIM -"/>
          <p:cNvSpPr txBox="1"/>
          <p:nvPr/>
        </p:nvSpPr>
        <p:spPr>
          <a:xfrm>
            <a:off x="816456" y="2699694"/>
            <a:ext cx="2759774" cy="673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pPr>
            <a:r>
              <a:rPr>
                <a:solidFill>
                  <a:schemeClr val="accent1"/>
                </a:solidFill>
              </a:rPr>
              <a:t>PROJECT</a:t>
            </a:r>
            <a:r>
              <a:t> </a:t>
            </a:r>
            <a:r>
              <a:rPr>
                <a:solidFill>
                  <a:schemeClr val="accent1"/>
                </a:solidFill>
              </a:rPr>
              <a:t>AIM -</a:t>
            </a:r>
          </a:p>
        </p:txBody>
      </p:sp>
      <p:sp>
        <p:nvSpPr>
          <p:cNvPr id="189" name="The aim of the online diagrammatic tool is to allow the user to make flowcharts and diagrams easily using shapes and existing templates. More than one user will be allowed to work on a document at the same time allowing real-time collaboration. The docum"/>
          <p:cNvSpPr txBox="1"/>
          <p:nvPr/>
        </p:nvSpPr>
        <p:spPr>
          <a:xfrm>
            <a:off x="783706" y="3663545"/>
            <a:ext cx="22438907" cy="2451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defTabSz="457200">
              <a:lnSpc>
                <a:spcPct val="107916"/>
              </a:lnSpc>
              <a:spcBef>
                <a:spcPts val="800"/>
              </a:spcBef>
              <a:defRPr sz="3600">
                <a:solidFill>
                  <a:srgbClr val="A7A7A7"/>
                </a:solidFill>
                <a:latin typeface="Arial"/>
                <a:ea typeface="Arial"/>
                <a:cs typeface="Arial"/>
                <a:sym typeface="Arial"/>
              </a:defRPr>
            </a:lvl1pPr>
          </a:lstStyle>
          <a:p>
            <a:r>
              <a:rPr>
                <a:solidFill>
                  <a:schemeClr val="bg1">
                    <a:lumMod val="10000"/>
                    <a:lumOff val="90000"/>
                  </a:schemeClr>
                </a:solidFill>
              </a:rPr>
              <a:t>The aim of the online diagrammatic tool is to allow the user to make flowcharts and diagrams easily using shapes and existing templates. More than one user will be allowed to work on a document at the same time allowing real-time collaboration. The document can be shared and exported in various formats as well. The UI of the website will be quite user-friendly with easy-to-use features.</a:t>
            </a:r>
          </a:p>
        </p:txBody>
      </p:sp>
      <p:sp>
        <p:nvSpPr>
          <p:cNvPr id="190" name="PROJECT GOAL -"/>
          <p:cNvSpPr txBox="1"/>
          <p:nvPr/>
        </p:nvSpPr>
        <p:spPr>
          <a:xfrm>
            <a:off x="687868" y="6973712"/>
            <a:ext cx="3016949" cy="6731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pPr>
            <a:r>
              <a:rPr>
                <a:solidFill>
                  <a:schemeClr val="accent1"/>
                </a:solidFill>
              </a:rPr>
              <a:t>PROJECT</a:t>
            </a:r>
            <a:r>
              <a:t> </a:t>
            </a:r>
            <a:r>
              <a:rPr>
                <a:solidFill>
                  <a:schemeClr val="accent1"/>
                </a:solidFill>
              </a:rPr>
              <a:t>GOAL -</a:t>
            </a:r>
          </a:p>
        </p:txBody>
      </p:sp>
      <p:sp>
        <p:nvSpPr>
          <p:cNvPr id="191" name="The online cater to the needs of the end-users who are mostly students – using for school/university assignments or project managers in software companies – to be used for various project management and planning tasks."/>
          <p:cNvSpPr txBox="1"/>
          <p:nvPr/>
        </p:nvSpPr>
        <p:spPr>
          <a:xfrm>
            <a:off x="783706" y="7824423"/>
            <a:ext cx="22438907" cy="18530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defTabSz="457200">
              <a:lnSpc>
                <a:spcPct val="107916"/>
              </a:lnSpc>
              <a:spcBef>
                <a:spcPts val="800"/>
              </a:spcBef>
              <a:defRPr sz="3600">
                <a:solidFill>
                  <a:srgbClr val="A7A7A7"/>
                </a:solidFill>
                <a:latin typeface="Arial"/>
                <a:ea typeface="Arial"/>
                <a:cs typeface="Arial"/>
                <a:sym typeface="Arial"/>
              </a:defRPr>
            </a:lvl1pPr>
          </a:lstStyle>
          <a:p>
            <a:r>
              <a:rPr>
                <a:solidFill>
                  <a:schemeClr val="bg1">
                    <a:lumMod val="10000"/>
                    <a:lumOff val="90000"/>
                  </a:schemeClr>
                </a:solidFill>
              </a:rPr>
              <a:t>The online cater to the needs of the end-users who are mostly students – using for school/university assignments or project managers in software companies – to be used for various project management and planning tasks. </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COPE OF THE PROJECT :"/>
          <p:cNvSpPr txBox="1">
            <a:spLocks noGrp="1"/>
          </p:cNvSpPr>
          <p:nvPr>
            <p:ph type="title" idx="4294967295"/>
          </p:nvPr>
        </p:nvSpPr>
        <p:spPr>
          <a:xfrm>
            <a:off x="761998" y="669043"/>
            <a:ext cx="22860004" cy="810892"/>
          </a:xfrm>
          <a:prstGeom prst="rect">
            <a:avLst/>
          </a:prstGeom>
        </p:spPr>
        <p:txBody>
          <a:bodyPr/>
          <a:lstStyle>
            <a:lvl1pPr defTabSz="536575">
              <a:spcBef>
                <a:spcPts val="2500"/>
              </a:spcBef>
              <a:defRPr sz="5600"/>
            </a:lvl1pPr>
          </a:lstStyle>
          <a:p>
            <a:r>
              <a:t>SCOPE OF THE PROJECT :</a:t>
            </a:r>
          </a:p>
        </p:txBody>
      </p:sp>
      <p:graphicFrame>
        <p:nvGraphicFramePr>
          <p:cNvPr id="194" name="Table"/>
          <p:cNvGraphicFramePr/>
          <p:nvPr/>
        </p:nvGraphicFramePr>
        <p:xfrm>
          <a:off x="867972" y="2361791"/>
          <a:ext cx="21896272" cy="6307648"/>
        </p:xfrm>
        <a:graphic>
          <a:graphicData uri="http://schemas.openxmlformats.org/drawingml/2006/table">
            <a:tbl>
              <a:tblPr bandRow="1">
                <a:tableStyleId>{4C3C2611-4C71-4FC5-86AE-919BDF0F9419}</a:tableStyleId>
              </a:tblPr>
              <a:tblGrid>
                <a:gridCol w="10948136">
                  <a:extLst>
                    <a:ext uri="{9D8B030D-6E8A-4147-A177-3AD203B41FA5}">
                      <a16:colId xmlns:a16="http://schemas.microsoft.com/office/drawing/2014/main" xmlns="" val="20000"/>
                    </a:ext>
                  </a:extLst>
                </a:gridCol>
                <a:gridCol w="10948136">
                  <a:extLst>
                    <a:ext uri="{9D8B030D-6E8A-4147-A177-3AD203B41FA5}">
                      <a16:colId xmlns:a16="http://schemas.microsoft.com/office/drawing/2014/main" xmlns="" val="20001"/>
                    </a:ext>
                  </a:extLst>
                </a:gridCol>
              </a:tblGrid>
              <a:tr h="739808">
                <a:tc>
                  <a:txBody>
                    <a:bodyPr/>
                    <a:lstStyle/>
                    <a:p>
                      <a:pPr indent="228600" algn="ctr">
                        <a:defRPr sz="1800">
                          <a:solidFill>
                            <a:srgbClr val="000000"/>
                          </a:solidFill>
                        </a:defRPr>
                      </a:pPr>
                      <a:r>
                        <a:rPr sz="3600">
                          <a:solidFill>
                            <a:srgbClr val="222222"/>
                          </a:solidFill>
                          <a:sym typeface="DIN Condensed Bold"/>
                        </a:rPr>
                        <a:t>Milestone</a:t>
                      </a:r>
                    </a:p>
                  </a:txBody>
                  <a:tcPr marL="0" marR="0" marT="0" marB="0" horzOverflow="overflow"/>
                </a:tc>
                <a:tc>
                  <a:txBody>
                    <a:bodyPr/>
                    <a:lstStyle/>
                    <a:p>
                      <a:pPr indent="228600" algn="ctr">
                        <a:defRPr sz="1800">
                          <a:solidFill>
                            <a:srgbClr val="000000"/>
                          </a:solidFill>
                        </a:defRPr>
                      </a:pPr>
                      <a:r>
                        <a:rPr sz="3600">
                          <a:solidFill>
                            <a:srgbClr val="222222"/>
                          </a:solidFill>
                          <a:sym typeface="DIN Condensed Bold"/>
                        </a:rPr>
                        <a:t>Date of Completion</a:t>
                      </a:r>
                    </a:p>
                  </a:txBody>
                  <a:tcPr marL="0" marR="0" marT="0" marB="0" horzOverflow="overflow"/>
                </a:tc>
                <a:extLst>
                  <a:ext uri="{0D108BD9-81ED-4DB2-BD59-A6C34878D82A}">
                    <a16:rowId xmlns:a16="http://schemas.microsoft.com/office/drawing/2014/main" xmlns="" val="10000"/>
                  </a:ext>
                </a:extLst>
              </a:tr>
              <a:tr h="739808">
                <a:tc>
                  <a:txBody>
                    <a:bodyPr/>
                    <a:lstStyle/>
                    <a:p>
                      <a:pPr indent="228600" algn="l">
                        <a:defRPr sz="1800">
                          <a:solidFill>
                            <a:srgbClr val="000000"/>
                          </a:solidFill>
                        </a:defRPr>
                      </a:pPr>
                      <a:r>
                        <a:rPr sz="3600">
                          <a:solidFill>
                            <a:srgbClr val="222222"/>
                          </a:solidFill>
                          <a:sym typeface="DIN Condensed Bold"/>
                        </a:rPr>
                        <a:t>Requirement analysis and planning</a:t>
                      </a:r>
                    </a:p>
                  </a:txBody>
                  <a:tcPr marL="0" marR="0" marT="0" marB="0" horzOverflow="overflow"/>
                </a:tc>
                <a:tc>
                  <a:txBody>
                    <a:bodyPr/>
                    <a:lstStyle/>
                    <a:p>
                      <a:pPr indent="228600" algn="l">
                        <a:defRPr sz="1800">
                          <a:solidFill>
                            <a:srgbClr val="000000"/>
                          </a:solidFill>
                        </a:defRPr>
                      </a:pPr>
                      <a:r>
                        <a:rPr sz="3600">
                          <a:solidFill>
                            <a:srgbClr val="222222"/>
                          </a:solidFill>
                          <a:sym typeface="DIN Condensed Bold"/>
                        </a:rPr>
                        <a:t>3 March, 2021</a:t>
                      </a:r>
                    </a:p>
                  </a:txBody>
                  <a:tcPr marL="0" marR="0" marT="0" marB="0" horzOverflow="overflow"/>
                </a:tc>
                <a:extLst>
                  <a:ext uri="{0D108BD9-81ED-4DB2-BD59-A6C34878D82A}">
                    <a16:rowId xmlns:a16="http://schemas.microsoft.com/office/drawing/2014/main" xmlns="" val="10001"/>
                  </a:ext>
                </a:extLst>
              </a:tr>
              <a:tr h="739808">
                <a:tc>
                  <a:txBody>
                    <a:bodyPr/>
                    <a:lstStyle/>
                    <a:p>
                      <a:pPr indent="228600" algn="l">
                        <a:defRPr sz="1800">
                          <a:solidFill>
                            <a:srgbClr val="000000"/>
                          </a:solidFill>
                        </a:defRPr>
                      </a:pPr>
                      <a:r>
                        <a:rPr sz="3600">
                          <a:solidFill>
                            <a:srgbClr val="222222"/>
                          </a:solidFill>
                          <a:sym typeface="DIN Condensed Bold"/>
                        </a:rPr>
                        <a:t>Designing the website layout
</a:t>
                      </a:r>
                    </a:p>
                  </a:txBody>
                  <a:tcPr marL="0" marR="0" marT="0" marB="0" horzOverflow="overflow"/>
                </a:tc>
                <a:tc>
                  <a:txBody>
                    <a:bodyPr/>
                    <a:lstStyle/>
                    <a:p>
                      <a:pPr indent="228600" algn="l">
                        <a:defRPr sz="1800">
                          <a:solidFill>
                            <a:srgbClr val="000000"/>
                          </a:solidFill>
                        </a:defRPr>
                      </a:pPr>
                      <a:r>
                        <a:rPr sz="3600">
                          <a:solidFill>
                            <a:srgbClr val="222222"/>
                          </a:solidFill>
                          <a:sym typeface="DIN Condensed Bold"/>
                        </a:rPr>
                        <a:t>8 March, 2021</a:t>
                      </a:r>
                    </a:p>
                  </a:txBody>
                  <a:tcPr marL="0" marR="0" marT="0" marB="0" horzOverflow="overflow"/>
                </a:tc>
                <a:extLst>
                  <a:ext uri="{0D108BD9-81ED-4DB2-BD59-A6C34878D82A}">
                    <a16:rowId xmlns:a16="http://schemas.microsoft.com/office/drawing/2014/main" xmlns="" val="10002"/>
                  </a:ext>
                </a:extLst>
              </a:tr>
              <a:tr h="739808">
                <a:tc>
                  <a:txBody>
                    <a:bodyPr/>
                    <a:lstStyle/>
                    <a:p>
                      <a:pPr indent="228600" algn="l">
                        <a:defRPr sz="1800">
                          <a:solidFill>
                            <a:srgbClr val="000000"/>
                          </a:solidFill>
                        </a:defRPr>
                      </a:pPr>
                      <a:r>
                        <a:rPr sz="3600">
                          <a:solidFill>
                            <a:srgbClr val="222222"/>
                          </a:solidFill>
                          <a:sym typeface="DIN Condensed Bold"/>
                        </a:rPr>
                        <a:t>Shapes + templates + formatting tools
</a:t>
                      </a:r>
                    </a:p>
                  </a:txBody>
                  <a:tcPr marL="0" marR="0" marT="0" marB="0" horzOverflow="overflow"/>
                </a:tc>
                <a:tc>
                  <a:txBody>
                    <a:bodyPr/>
                    <a:lstStyle/>
                    <a:p>
                      <a:pPr indent="228600" algn="l">
                        <a:defRPr sz="1800">
                          <a:solidFill>
                            <a:srgbClr val="000000"/>
                          </a:solidFill>
                        </a:defRPr>
                      </a:pPr>
                      <a:r>
                        <a:rPr sz="3600">
                          <a:solidFill>
                            <a:srgbClr val="222222"/>
                          </a:solidFill>
                          <a:sym typeface="DIN Condensed Bold"/>
                        </a:rPr>
                        <a:t>20 March, 2021</a:t>
                      </a:r>
                    </a:p>
                  </a:txBody>
                  <a:tcPr marL="0" marR="0" marT="0" marB="0" horzOverflow="overflow"/>
                </a:tc>
                <a:extLst>
                  <a:ext uri="{0D108BD9-81ED-4DB2-BD59-A6C34878D82A}">
                    <a16:rowId xmlns:a16="http://schemas.microsoft.com/office/drawing/2014/main" xmlns="" val="10003"/>
                  </a:ext>
                </a:extLst>
              </a:tr>
              <a:tr h="739808">
                <a:tc>
                  <a:txBody>
                    <a:bodyPr/>
                    <a:lstStyle/>
                    <a:p>
                      <a:pPr indent="228600" algn="l">
                        <a:defRPr sz="1800">
                          <a:solidFill>
                            <a:srgbClr val="000000"/>
                          </a:solidFill>
                        </a:defRPr>
                      </a:pPr>
                      <a:r>
                        <a:rPr sz="3600">
                          <a:solidFill>
                            <a:srgbClr val="222222"/>
                          </a:solidFill>
                          <a:sym typeface="DIN Condensed Bold"/>
                        </a:rPr>
                        <a:t>Chat and comment section + real-time collaboration
</a:t>
                      </a:r>
                    </a:p>
                  </a:txBody>
                  <a:tcPr marL="0" marR="0" marT="0" marB="0" horzOverflow="overflow"/>
                </a:tc>
                <a:tc>
                  <a:txBody>
                    <a:bodyPr/>
                    <a:lstStyle/>
                    <a:p>
                      <a:pPr indent="228600" algn="l">
                        <a:defRPr sz="1800">
                          <a:solidFill>
                            <a:srgbClr val="000000"/>
                          </a:solidFill>
                        </a:defRPr>
                      </a:pPr>
                      <a:r>
                        <a:rPr sz="3600">
                          <a:solidFill>
                            <a:srgbClr val="222222"/>
                          </a:solidFill>
                          <a:sym typeface="DIN Condensed Bold"/>
                        </a:rPr>
                        <a:t>28 March, 2021</a:t>
                      </a:r>
                    </a:p>
                  </a:txBody>
                  <a:tcPr marL="0" marR="0" marT="0" marB="0" horzOverflow="overflow"/>
                </a:tc>
                <a:extLst>
                  <a:ext uri="{0D108BD9-81ED-4DB2-BD59-A6C34878D82A}">
                    <a16:rowId xmlns:a16="http://schemas.microsoft.com/office/drawing/2014/main" xmlns="" val="10004"/>
                  </a:ext>
                </a:extLst>
              </a:tr>
              <a:tr h="739808">
                <a:tc>
                  <a:txBody>
                    <a:bodyPr/>
                    <a:lstStyle/>
                    <a:p>
                      <a:pPr indent="228600" algn="l">
                        <a:defRPr sz="1800">
                          <a:solidFill>
                            <a:srgbClr val="000000"/>
                          </a:solidFill>
                        </a:defRPr>
                      </a:pPr>
                      <a:r>
                        <a:rPr sz="3600">
                          <a:solidFill>
                            <a:srgbClr val="222222"/>
                          </a:solidFill>
                          <a:sym typeface="DIN Condensed Bold"/>
                        </a:rPr>
                        <a:t>Making components functional and integration of the components
</a:t>
                      </a:r>
                    </a:p>
                  </a:txBody>
                  <a:tcPr marL="0" marR="0" marT="0" marB="0" horzOverflow="overflow"/>
                </a:tc>
                <a:tc>
                  <a:txBody>
                    <a:bodyPr/>
                    <a:lstStyle/>
                    <a:p>
                      <a:pPr indent="228600" algn="l">
                        <a:defRPr sz="1800">
                          <a:solidFill>
                            <a:srgbClr val="000000"/>
                          </a:solidFill>
                        </a:defRPr>
                      </a:pPr>
                      <a:r>
                        <a:rPr sz="3600">
                          <a:solidFill>
                            <a:srgbClr val="222222"/>
                          </a:solidFill>
                          <a:sym typeface="DIN Condensed Bold"/>
                        </a:rPr>
                        <a:t>13 April, 2021</a:t>
                      </a:r>
                    </a:p>
                  </a:txBody>
                  <a:tcPr marL="0" marR="0" marT="0" marB="0" horzOverflow="overflow"/>
                </a:tc>
                <a:extLst>
                  <a:ext uri="{0D108BD9-81ED-4DB2-BD59-A6C34878D82A}">
                    <a16:rowId xmlns:a16="http://schemas.microsoft.com/office/drawing/2014/main" xmlns="" val="10005"/>
                  </a:ext>
                </a:extLst>
              </a:tr>
              <a:tr h="739808">
                <a:tc>
                  <a:txBody>
                    <a:bodyPr/>
                    <a:lstStyle/>
                    <a:p>
                      <a:pPr indent="228600" algn="l">
                        <a:defRPr sz="1800">
                          <a:solidFill>
                            <a:srgbClr val="000000"/>
                          </a:solidFill>
                        </a:defRPr>
                      </a:pPr>
                      <a:r>
                        <a:rPr sz="3600">
                          <a:solidFill>
                            <a:srgbClr val="222222"/>
                          </a:solidFill>
                          <a:sym typeface="DIN Condensed Bold"/>
                        </a:rPr>
                        <a:t>Deployment and maintenance
</a:t>
                      </a:r>
                    </a:p>
                  </a:txBody>
                  <a:tcPr marL="0" marR="0" marT="0" marB="0" horzOverflow="overflow"/>
                </a:tc>
                <a:tc>
                  <a:txBody>
                    <a:bodyPr/>
                    <a:lstStyle/>
                    <a:p>
                      <a:pPr indent="228600" algn="l">
                        <a:defRPr sz="1800">
                          <a:solidFill>
                            <a:srgbClr val="000000"/>
                          </a:solidFill>
                        </a:defRPr>
                      </a:pPr>
                      <a:r>
                        <a:rPr sz="3600">
                          <a:solidFill>
                            <a:srgbClr val="222222"/>
                          </a:solidFill>
                          <a:sym typeface="DIN Condensed Bold"/>
                        </a:rPr>
                        <a:t>15 April, 2021</a:t>
                      </a:r>
                    </a:p>
                  </a:txBody>
                  <a:tcPr marL="0" marR="0" marT="0" marB="0" horzOverflow="overflow"/>
                </a:tc>
                <a:extLst>
                  <a:ext uri="{0D108BD9-81ED-4DB2-BD59-A6C34878D82A}">
                    <a16:rowId xmlns:a16="http://schemas.microsoft.com/office/drawing/2014/main" xmlns="" val="10006"/>
                  </a:ext>
                </a:extLst>
              </a:tr>
            </a:tbl>
          </a:graphicData>
        </a:graphic>
      </p:graphicFrame>
      <p:sp>
        <p:nvSpPr>
          <p:cNvPr id="195" name="MILESTONES-"/>
          <p:cNvSpPr txBox="1"/>
          <p:nvPr/>
        </p:nvSpPr>
        <p:spPr>
          <a:xfrm>
            <a:off x="921611" y="1679022"/>
            <a:ext cx="2549463" cy="673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solidFill>
                  <a:schemeClr val="accent1"/>
                </a:solidFill>
              </a:defRPr>
            </a:lvl1pPr>
          </a:lstStyle>
          <a:p>
            <a:pPr>
              <a:defRPr>
                <a:solidFill>
                  <a:srgbClr val="222222"/>
                </a:solidFill>
              </a:defRPr>
            </a:pPr>
            <a:r>
              <a:rPr>
                <a:solidFill>
                  <a:schemeClr val="accent1"/>
                </a:solidFill>
              </a:rPr>
              <a:t>MILESTONES-</a:t>
            </a:r>
          </a:p>
        </p:txBody>
      </p:sp>
      <p:sp>
        <p:nvSpPr>
          <p:cNvPr id="196" name="DELIVERABLES-"/>
          <p:cNvSpPr txBox="1"/>
          <p:nvPr/>
        </p:nvSpPr>
        <p:spPr>
          <a:xfrm>
            <a:off x="921611" y="8698692"/>
            <a:ext cx="2938083" cy="673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solidFill>
                  <a:schemeClr val="accent1"/>
                </a:solidFill>
              </a:defRPr>
            </a:lvl1pPr>
          </a:lstStyle>
          <a:p>
            <a:pPr>
              <a:defRPr>
                <a:solidFill>
                  <a:srgbClr val="222222"/>
                </a:solidFill>
              </a:defRPr>
            </a:pPr>
            <a:r>
              <a:rPr>
                <a:solidFill>
                  <a:schemeClr val="accent1"/>
                </a:solidFill>
              </a:rPr>
              <a:t>DELIVERABLES-</a:t>
            </a:r>
          </a:p>
        </p:txBody>
      </p:sp>
      <p:graphicFrame>
        <p:nvGraphicFramePr>
          <p:cNvPr id="197" name="Table"/>
          <p:cNvGraphicFramePr/>
          <p:nvPr/>
        </p:nvGraphicFramePr>
        <p:xfrm>
          <a:off x="867972" y="9782746"/>
          <a:ext cx="21896272" cy="3924520"/>
        </p:xfrm>
        <a:graphic>
          <a:graphicData uri="http://schemas.openxmlformats.org/drawingml/2006/table">
            <a:tbl>
              <a:tblPr bandRow="1">
                <a:tableStyleId>{4C3C2611-4C71-4FC5-86AE-919BDF0F9419}</a:tableStyleId>
              </a:tblPr>
              <a:tblGrid>
                <a:gridCol w="10948136">
                  <a:extLst>
                    <a:ext uri="{9D8B030D-6E8A-4147-A177-3AD203B41FA5}">
                      <a16:colId xmlns:a16="http://schemas.microsoft.com/office/drawing/2014/main" xmlns="" val="20000"/>
                    </a:ext>
                  </a:extLst>
                </a:gridCol>
                <a:gridCol w="10948136">
                  <a:extLst>
                    <a:ext uri="{9D8B030D-6E8A-4147-A177-3AD203B41FA5}">
                      <a16:colId xmlns:a16="http://schemas.microsoft.com/office/drawing/2014/main" xmlns="" val="20001"/>
                    </a:ext>
                  </a:extLst>
                </a:gridCol>
              </a:tblGrid>
              <a:tr h="701766">
                <a:tc>
                  <a:txBody>
                    <a:bodyPr/>
                    <a:lstStyle/>
                    <a:p>
                      <a:pPr indent="228600" algn="ctr">
                        <a:defRPr sz="1800">
                          <a:solidFill>
                            <a:srgbClr val="000000"/>
                          </a:solidFill>
                        </a:defRPr>
                      </a:pPr>
                      <a:r>
                        <a:rPr sz="3600">
                          <a:solidFill>
                            <a:srgbClr val="222222"/>
                          </a:solidFill>
                          <a:sym typeface="DIN Condensed Bold"/>
                        </a:rPr>
                        <a:t>Deliverable</a:t>
                      </a:r>
                    </a:p>
                  </a:txBody>
                  <a:tcPr marL="0" marR="0" marT="0" marB="0" horzOverflow="overflow"/>
                </a:tc>
                <a:tc>
                  <a:txBody>
                    <a:bodyPr/>
                    <a:lstStyle/>
                    <a:p>
                      <a:pPr indent="228600" algn="ctr">
                        <a:defRPr sz="1800">
                          <a:solidFill>
                            <a:srgbClr val="000000"/>
                          </a:solidFill>
                        </a:defRPr>
                      </a:pPr>
                      <a:r>
                        <a:rPr sz="3600">
                          <a:solidFill>
                            <a:srgbClr val="222222"/>
                          </a:solidFill>
                          <a:sym typeface="DIN Condensed Bold"/>
                        </a:rPr>
                        <a:t>Date of Completion</a:t>
                      </a:r>
                    </a:p>
                  </a:txBody>
                  <a:tcPr marL="0" marR="0" marT="0" marB="0" horzOverflow="overflow"/>
                </a:tc>
                <a:extLst>
                  <a:ext uri="{0D108BD9-81ED-4DB2-BD59-A6C34878D82A}">
                    <a16:rowId xmlns:a16="http://schemas.microsoft.com/office/drawing/2014/main" xmlns="" val="10000"/>
                  </a:ext>
                </a:extLst>
              </a:tr>
              <a:tr h="922529">
                <a:tc>
                  <a:txBody>
                    <a:bodyPr/>
                    <a:lstStyle/>
                    <a:p>
                      <a:pPr indent="228600" algn="l">
                        <a:defRPr sz="1800">
                          <a:solidFill>
                            <a:srgbClr val="000000"/>
                          </a:solidFill>
                        </a:defRPr>
                      </a:pPr>
                      <a:r>
                        <a:rPr sz="3600">
                          <a:solidFill>
                            <a:srgbClr val="222222"/>
                          </a:solidFill>
                          <a:sym typeface="DIN Condensed Bold"/>
                        </a:rPr>
                        <a:t>Software requirement specification document
</a:t>
                      </a:r>
                    </a:p>
                  </a:txBody>
                  <a:tcPr marL="0" marR="0" marT="0" marB="0" horzOverflow="overflow"/>
                </a:tc>
                <a:tc>
                  <a:txBody>
                    <a:bodyPr/>
                    <a:lstStyle/>
                    <a:p>
                      <a:pPr indent="228600" algn="l">
                        <a:defRPr sz="1800">
                          <a:solidFill>
                            <a:srgbClr val="000000"/>
                          </a:solidFill>
                        </a:defRPr>
                      </a:pPr>
                      <a:r>
                        <a:rPr sz="3600">
                          <a:solidFill>
                            <a:srgbClr val="222222"/>
                          </a:solidFill>
                          <a:sym typeface="DIN Condensed Bold"/>
                        </a:rPr>
                        <a:t>4 March, 2021</a:t>
                      </a:r>
                    </a:p>
                  </a:txBody>
                  <a:tcPr marL="0" marR="0" marT="0" marB="0" horzOverflow="overflow"/>
                </a:tc>
                <a:extLst>
                  <a:ext uri="{0D108BD9-81ED-4DB2-BD59-A6C34878D82A}">
                    <a16:rowId xmlns:a16="http://schemas.microsoft.com/office/drawing/2014/main" xmlns="" val="10001"/>
                  </a:ext>
                </a:extLst>
              </a:tr>
              <a:tr h="922529">
                <a:tc>
                  <a:txBody>
                    <a:bodyPr/>
                    <a:lstStyle/>
                    <a:p>
                      <a:pPr indent="228600" algn="l">
                        <a:defRPr sz="1800">
                          <a:solidFill>
                            <a:srgbClr val="000000"/>
                          </a:solidFill>
                        </a:defRPr>
                      </a:pPr>
                      <a:r>
                        <a:rPr sz="3600">
                          <a:solidFill>
                            <a:srgbClr val="222222"/>
                          </a:solidFill>
                          <a:sym typeface="DIN Condensed Bold"/>
                        </a:rPr>
                        <a:t>Design prototype
</a:t>
                      </a:r>
                    </a:p>
                  </a:txBody>
                  <a:tcPr marL="0" marR="0" marT="0" marB="0" horzOverflow="overflow"/>
                </a:tc>
                <a:tc>
                  <a:txBody>
                    <a:bodyPr/>
                    <a:lstStyle/>
                    <a:p>
                      <a:pPr indent="228600" algn="l">
                        <a:defRPr sz="1800">
                          <a:solidFill>
                            <a:srgbClr val="000000"/>
                          </a:solidFill>
                        </a:defRPr>
                      </a:pPr>
                      <a:r>
                        <a:rPr sz="3600">
                          <a:solidFill>
                            <a:srgbClr val="222222"/>
                          </a:solidFill>
                          <a:sym typeface="DIN Condensed Bold"/>
                        </a:rPr>
                        <a:t>21 March, 2021</a:t>
                      </a:r>
                    </a:p>
                  </a:txBody>
                  <a:tcPr marL="0" marR="0" marT="0" marB="0" horzOverflow="overflow"/>
                </a:tc>
                <a:extLst>
                  <a:ext uri="{0D108BD9-81ED-4DB2-BD59-A6C34878D82A}">
                    <a16:rowId xmlns:a16="http://schemas.microsoft.com/office/drawing/2014/main" xmlns="" val="10002"/>
                  </a:ext>
                </a:extLst>
              </a:tr>
              <a:tr h="1377696">
                <a:tc>
                  <a:txBody>
                    <a:bodyPr/>
                    <a:lstStyle/>
                    <a:p>
                      <a:pPr indent="228600" algn="l">
                        <a:defRPr sz="1800">
                          <a:solidFill>
                            <a:srgbClr val="000000"/>
                          </a:solidFill>
                        </a:defRPr>
                      </a:pPr>
                      <a:r>
                        <a:rPr sz="3600">
                          <a:solidFill>
                            <a:srgbClr val="222222"/>
                          </a:solidFill>
                          <a:sym typeface="DIN Condensed Bold"/>
                        </a:rPr>
                        <a:t>Final website
</a:t>
                      </a:r>
                    </a:p>
                  </a:txBody>
                  <a:tcPr marL="0" marR="0" marT="0" marB="0" anchor="ctr" horzOverflow="overflow"/>
                </a:tc>
                <a:tc>
                  <a:txBody>
                    <a:bodyPr/>
                    <a:lstStyle/>
                    <a:p>
                      <a:pPr indent="228600" algn="l">
                        <a:defRPr sz="1800">
                          <a:solidFill>
                            <a:srgbClr val="000000"/>
                          </a:solidFill>
                        </a:defRPr>
                      </a:pPr>
                      <a:r>
                        <a:rPr sz="3600">
                          <a:solidFill>
                            <a:srgbClr val="222222"/>
                          </a:solidFill>
                          <a:sym typeface="DIN Condensed Bold"/>
                        </a:rPr>
                        <a:t>16 April, 2021</a:t>
                      </a:r>
                    </a:p>
                  </a:txBody>
                  <a:tcPr marL="0" marR="0" marT="0" marB="0" horzOverflow="overflow"/>
                </a:tc>
                <a:extLst>
                  <a:ext uri="{0D108BD9-81ED-4DB2-BD59-A6C34878D82A}">
                    <a16:rowId xmlns:a16="http://schemas.microsoft.com/office/drawing/2014/main" xmlns="" val="10003"/>
                  </a:ext>
                </a:extLst>
              </a:tr>
            </a:tbl>
          </a:graphicData>
        </a:graphic>
      </p:graphicFrame>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p:txBody>
          <a:bodyPr/>
          <a:lstStyle/>
          <a:p>
            <a:r>
              <a:rPr lang="en-US" dirty="0" smtClean="0">
                <a:solidFill>
                  <a:schemeClr val="bg1">
                    <a:lumMod val="10000"/>
                    <a:lumOff val="90000"/>
                  </a:schemeClr>
                </a:solidFill>
              </a:rPr>
              <a:t>System model</a:t>
            </a:r>
            <a:endParaRPr lang="en-US" dirty="0">
              <a:solidFill>
                <a:schemeClr val="bg1">
                  <a:lumMod val="10000"/>
                  <a:lumOff val="90000"/>
                </a:schemeClr>
              </a:solidFill>
            </a:endParaRPr>
          </a:p>
        </p:txBody>
      </p:sp>
      <p:sp>
        <p:nvSpPr>
          <p:cNvPr id="3" name="Text Placeholder 2"/>
          <p:cNvSpPr>
            <a:spLocks noGrp="1"/>
          </p:cNvSpPr>
          <p:nvPr>
            <p:ph type="body" idx="21"/>
          </p:nvPr>
        </p:nvSpPr>
        <p:spPr>
          <a:xfrm>
            <a:off x="762000" y="1642188"/>
            <a:ext cx="22860000" cy="10711543"/>
          </a:xfrm>
        </p:spPr>
        <p:txBody>
          <a:bodyPr>
            <a:normAutofit fontScale="70000" lnSpcReduction="20000"/>
          </a:bodyPr>
          <a:lstStyle/>
          <a:p>
            <a:r>
              <a:rPr lang="en-US" dirty="0" smtClean="0">
                <a:solidFill>
                  <a:schemeClr val="bg1">
                    <a:lumMod val="10000"/>
                    <a:lumOff val="90000"/>
                  </a:schemeClr>
                </a:solidFill>
              </a:rPr>
              <a:t>The project model most suitable for our project is the </a:t>
            </a:r>
            <a:r>
              <a:rPr lang="en-US" b="1" dirty="0" smtClean="0">
                <a:solidFill>
                  <a:schemeClr val="bg1">
                    <a:lumMod val="10000"/>
                    <a:lumOff val="90000"/>
                  </a:schemeClr>
                </a:solidFill>
              </a:rPr>
              <a:t>Waterfall model</a:t>
            </a:r>
            <a:r>
              <a:rPr lang="en-US" dirty="0" smtClean="0">
                <a:solidFill>
                  <a:schemeClr val="bg1">
                    <a:lumMod val="10000"/>
                    <a:lumOff val="90000"/>
                  </a:schemeClr>
                </a:solidFill>
              </a:rPr>
              <a:t>. Our project requires the implementation of the features listed above. Hence, the exact features that we wish to incorporate in the final product are clear and are not likely to be changed in the future. Therefore, we feel it is better to freeze the requirements at the start itself and have a clear plan about what we’re trying to build since it is a short project and the team is not too big as well. </a:t>
            </a:r>
          </a:p>
          <a:p>
            <a:r>
              <a:rPr lang="en-US" b="1" dirty="0" smtClean="0">
                <a:solidFill>
                  <a:schemeClr val="bg1">
                    <a:lumMod val="10000"/>
                    <a:lumOff val="90000"/>
                  </a:schemeClr>
                </a:solidFill>
              </a:rPr>
              <a:t>Reasons to choose Waterfall model:</a:t>
            </a:r>
            <a:endParaRPr lang="en-US" dirty="0" smtClean="0">
              <a:solidFill>
                <a:schemeClr val="bg1">
                  <a:lumMod val="10000"/>
                  <a:lumOff val="90000"/>
                </a:schemeClr>
              </a:solidFill>
            </a:endParaRPr>
          </a:p>
          <a:p>
            <a:pPr lvl="0"/>
            <a:r>
              <a:rPr lang="en-US" dirty="0" smtClean="0">
                <a:solidFill>
                  <a:schemeClr val="bg1">
                    <a:lumMod val="10000"/>
                    <a:lumOff val="90000"/>
                  </a:schemeClr>
                </a:solidFill>
              </a:rPr>
              <a:t>The flowchart diagrammatic tool is a short project and the cost is low.</a:t>
            </a:r>
          </a:p>
          <a:p>
            <a:pPr lvl="0"/>
            <a:r>
              <a:rPr lang="en-US" dirty="0" smtClean="0">
                <a:solidFill>
                  <a:schemeClr val="bg1">
                    <a:lumMod val="10000"/>
                    <a:lumOff val="90000"/>
                  </a:schemeClr>
                </a:solidFill>
              </a:rPr>
              <a:t>No ambiguity in requirements. The diagrammatic tool is meant to have various shapes and connectors, templates for making diagrams, real-time collaboration feature with chat and comments for communication among team members. These requirements are quite clear and are in no way ambiguous.</a:t>
            </a:r>
          </a:p>
          <a:p>
            <a:pPr lvl="0"/>
            <a:r>
              <a:rPr lang="en-US" dirty="0" smtClean="0">
                <a:solidFill>
                  <a:schemeClr val="bg1">
                    <a:lumMod val="10000"/>
                    <a:lumOff val="90000"/>
                  </a:schemeClr>
                </a:solidFill>
              </a:rPr>
              <a:t>The above requirements are also fixed and are not likely to change for a short project like this one. </a:t>
            </a:r>
          </a:p>
          <a:p>
            <a:pPr lvl="0"/>
            <a:r>
              <a:rPr lang="en-US" dirty="0" smtClean="0">
                <a:solidFill>
                  <a:schemeClr val="bg1">
                    <a:lumMod val="10000"/>
                    <a:lumOff val="90000"/>
                  </a:schemeClr>
                </a:solidFill>
              </a:rPr>
              <a:t>Risk is zero.</a:t>
            </a:r>
          </a:p>
          <a:p>
            <a:pPr lvl="0"/>
            <a:r>
              <a:rPr lang="en-US" dirty="0" smtClean="0">
                <a:solidFill>
                  <a:schemeClr val="bg1">
                    <a:lumMod val="10000"/>
                    <a:lumOff val="90000"/>
                  </a:schemeClr>
                </a:solidFill>
              </a:rPr>
              <a:t>The technology to be used is well understood. We plan to make a web application where the tech stack is HTML/CSS/JavaScript for the frontend Node.js for the backend and </a:t>
            </a:r>
            <a:r>
              <a:rPr lang="en-US" dirty="0" err="1" smtClean="0">
                <a:solidFill>
                  <a:schemeClr val="bg1">
                    <a:lumMod val="10000"/>
                    <a:lumOff val="90000"/>
                  </a:schemeClr>
                </a:solidFill>
              </a:rPr>
              <a:t>MongoDB</a:t>
            </a:r>
            <a:r>
              <a:rPr lang="en-US" dirty="0" smtClean="0">
                <a:solidFill>
                  <a:schemeClr val="bg1">
                    <a:lumMod val="10000"/>
                    <a:lumOff val="90000"/>
                  </a:schemeClr>
                </a:solidFill>
              </a:rPr>
              <a:t> database for storing user data.</a:t>
            </a:r>
          </a:p>
          <a:p>
            <a:pPr lvl="0"/>
            <a:r>
              <a:rPr lang="en-US" dirty="0" smtClean="0">
                <a:solidFill>
                  <a:schemeClr val="bg1">
                    <a:lumMod val="10000"/>
                    <a:lumOff val="90000"/>
                  </a:schemeClr>
                </a:solidFill>
              </a:rPr>
              <a:t>It will be easier to manage and arrange the tasks since the team is small and the various components for this project are somewhat independent so different people can work on it and later integrate all the modules. </a:t>
            </a:r>
          </a:p>
          <a:p>
            <a:r>
              <a:rPr lang="en-US" dirty="0" smtClean="0">
                <a:solidFill>
                  <a:schemeClr val="bg1">
                    <a:lumMod val="10000"/>
                    <a:lumOff val="90000"/>
                  </a:schemeClr>
                </a:solidFill>
              </a:rPr>
              <a:t>Thus, it is quite systematic for our project and the process and results will be well documented.</a:t>
            </a:r>
            <a:endParaRPr lang="en-US" dirty="0">
              <a:solidFill>
                <a:schemeClr val="bg1">
                  <a:lumMod val="10000"/>
                  <a:lumOff val="90000"/>
                </a:schemeClr>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p:txBody>
          <a:bodyPr/>
          <a:lstStyle/>
          <a:p>
            <a:r>
              <a:rPr lang="en-US" dirty="0" smtClean="0">
                <a:solidFill>
                  <a:schemeClr val="bg1">
                    <a:lumMod val="10000"/>
                    <a:lumOff val="90000"/>
                  </a:schemeClr>
                </a:solidFill>
              </a:rPr>
              <a:t>System architecture</a:t>
            </a:r>
            <a:endParaRPr lang="en-US" dirty="0">
              <a:solidFill>
                <a:schemeClr val="bg1">
                  <a:lumMod val="10000"/>
                  <a:lumOff val="90000"/>
                </a:schemeClr>
              </a:solidFill>
            </a:endParaRPr>
          </a:p>
        </p:txBody>
      </p:sp>
      <p:sp>
        <p:nvSpPr>
          <p:cNvPr id="3" name="Text Placeholder 2"/>
          <p:cNvSpPr>
            <a:spLocks noGrp="1"/>
          </p:cNvSpPr>
          <p:nvPr>
            <p:ph type="body" idx="21"/>
          </p:nvPr>
        </p:nvSpPr>
        <p:spPr>
          <a:xfrm>
            <a:off x="762000" y="1716833"/>
            <a:ext cx="22860000" cy="10729167"/>
          </a:xfrm>
        </p:spPr>
        <p:txBody>
          <a:bodyPr/>
          <a:lstStyle/>
          <a:p>
            <a:r>
              <a:rPr lang="en-US" sz="3600" b="1" dirty="0" smtClean="0">
                <a:solidFill>
                  <a:schemeClr val="bg1">
                    <a:lumMod val="10000"/>
                    <a:lumOff val="90000"/>
                  </a:schemeClr>
                </a:solidFill>
              </a:rPr>
              <a:t>Client-server architecture</a:t>
            </a:r>
            <a:r>
              <a:rPr lang="en-US" sz="3600" dirty="0" smtClean="0">
                <a:solidFill>
                  <a:schemeClr val="bg1">
                    <a:lumMod val="10000"/>
                    <a:lumOff val="90000"/>
                  </a:schemeClr>
                </a:solidFill>
              </a:rPr>
              <a:t> is appropriate for the online diagrammatic tool because we will deliver the product as a web-based application. The different functionalities of the diagrammatic tool can be handled by different servers and control can be established among them via the network. There will also be a database on the cloud where the details and files of the registered users will be stored. The users can request for their saved documents from the server at any time – the server will fetch the required user data from the database. The online diagrammatic tool will also enable users to collaborate in real-time providing chat facility – hence sockets have to be used. Thus, client-server architecture seems to be apt for the online diagrammatic tool project. </a:t>
            </a:r>
          </a:p>
          <a:p>
            <a:r>
              <a:rPr lang="en-US" sz="3600" dirty="0" smtClean="0">
                <a:solidFill>
                  <a:schemeClr val="bg1">
                    <a:lumMod val="10000"/>
                    <a:lumOff val="90000"/>
                  </a:schemeClr>
                </a:solidFill>
              </a:rPr>
              <a:t> </a:t>
            </a:r>
          </a:p>
          <a:p>
            <a:endParaRPr lang="en-US" dirty="0"/>
          </a:p>
        </p:txBody>
      </p:sp>
      <p:pic>
        <p:nvPicPr>
          <p:cNvPr id="4" name="officeArt object"/>
          <p:cNvPicPr/>
          <p:nvPr/>
        </p:nvPicPr>
        <p:blipFill>
          <a:blip r:embed="rId2"/>
          <a:stretch>
            <a:fillRect/>
          </a:stretch>
        </p:blipFill>
        <p:spPr>
          <a:xfrm>
            <a:off x="2743200" y="6120882"/>
            <a:ext cx="19650269" cy="7595118"/>
          </a:xfrm>
          <a:prstGeom prst="rect">
            <a:avLst/>
          </a:prstGeom>
          <a:ln w="12700" cap="flat">
            <a:noFill/>
            <a:miter lim="400000"/>
          </a:ln>
          <a:effec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p:txBody>
          <a:bodyPr/>
          <a:lstStyle/>
          <a:p>
            <a:r>
              <a:rPr lang="en-US" dirty="0" smtClean="0">
                <a:solidFill>
                  <a:schemeClr val="bg1">
                    <a:lumMod val="10000"/>
                    <a:lumOff val="90000"/>
                  </a:schemeClr>
                </a:solidFill>
              </a:rPr>
              <a:t>Control model</a:t>
            </a:r>
            <a:endParaRPr lang="en-US" dirty="0">
              <a:solidFill>
                <a:schemeClr val="bg1">
                  <a:lumMod val="10000"/>
                  <a:lumOff val="90000"/>
                </a:schemeClr>
              </a:solidFill>
            </a:endParaRPr>
          </a:p>
        </p:txBody>
      </p:sp>
      <p:sp>
        <p:nvSpPr>
          <p:cNvPr id="3" name="Text Placeholder 2"/>
          <p:cNvSpPr>
            <a:spLocks noGrp="1"/>
          </p:cNvSpPr>
          <p:nvPr>
            <p:ph type="body" idx="21"/>
          </p:nvPr>
        </p:nvSpPr>
        <p:spPr>
          <a:xfrm>
            <a:off x="762000" y="1903445"/>
            <a:ext cx="22860000" cy="10542555"/>
          </a:xfrm>
        </p:spPr>
        <p:txBody>
          <a:bodyPr/>
          <a:lstStyle/>
          <a:p>
            <a:r>
              <a:rPr lang="en-US" sz="3600" dirty="0" smtClean="0">
                <a:solidFill>
                  <a:schemeClr val="bg1">
                    <a:lumMod val="10000"/>
                    <a:lumOff val="90000"/>
                  </a:schemeClr>
                </a:solidFill>
              </a:rPr>
              <a:t>- Event-based control seems to be apt for the online diagrammatic tool project because it is more of a real-time system where user events need to be handled (like click and activate shapes, drag and drop, etc.) .</a:t>
            </a:r>
          </a:p>
          <a:p>
            <a:r>
              <a:rPr lang="en-US" sz="3600" b="1" dirty="0" smtClean="0">
                <a:solidFill>
                  <a:schemeClr val="bg1">
                    <a:lumMod val="10000"/>
                    <a:lumOff val="90000"/>
                  </a:schemeClr>
                </a:solidFill>
              </a:rPr>
              <a:t>Interrupt driven model</a:t>
            </a:r>
            <a:r>
              <a:rPr lang="en-US" sz="3600" dirty="0" smtClean="0">
                <a:solidFill>
                  <a:schemeClr val="bg1">
                    <a:lumMod val="10000"/>
                    <a:lumOff val="90000"/>
                  </a:schemeClr>
                </a:solidFill>
              </a:rPr>
              <a:t> should be appropriate – as a particular event is encountered, the handler responsible for that event should respond and take necessary actions to execute the function that is triggered by that event. </a:t>
            </a:r>
          </a:p>
          <a:p>
            <a:r>
              <a:rPr lang="en-US" sz="3600" dirty="0" smtClean="0">
                <a:solidFill>
                  <a:schemeClr val="bg1">
                    <a:lumMod val="10000"/>
                    <a:lumOff val="90000"/>
                  </a:schemeClr>
                </a:solidFill>
              </a:rPr>
              <a:t>For example: On clicking a shape – function is fired to set the current active element to be the currently selected shape. Similarly for mouse drag event, key press event, etc. </a:t>
            </a:r>
          </a:p>
          <a:p>
            <a:endParaRPr lang="en-US" dirty="0"/>
          </a:p>
        </p:txBody>
      </p:sp>
      <p:pic>
        <p:nvPicPr>
          <p:cNvPr id="4" name="Picture 3"/>
          <p:cNvPicPr/>
          <p:nvPr/>
        </p:nvPicPr>
        <p:blipFill>
          <a:blip r:embed="rId2"/>
          <a:srcRect/>
          <a:stretch>
            <a:fillRect/>
          </a:stretch>
        </p:blipFill>
        <p:spPr bwMode="auto">
          <a:xfrm>
            <a:off x="3265714" y="7147249"/>
            <a:ext cx="17429584" cy="6568751"/>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TAKE HOLDERS :"/>
          <p:cNvSpPr txBox="1">
            <a:spLocks noGrp="1"/>
          </p:cNvSpPr>
          <p:nvPr>
            <p:ph type="title" idx="4294967295"/>
          </p:nvPr>
        </p:nvSpPr>
        <p:spPr>
          <a:xfrm>
            <a:off x="761999" y="431800"/>
            <a:ext cx="22860004" cy="897072"/>
          </a:xfrm>
          <a:prstGeom prst="rect">
            <a:avLst/>
          </a:prstGeom>
        </p:spPr>
        <p:txBody>
          <a:bodyPr/>
          <a:lstStyle>
            <a:lvl1pPr defTabSz="586104">
              <a:spcBef>
                <a:spcPts val="2700"/>
              </a:spcBef>
              <a:defRPr sz="6100"/>
            </a:lvl1pPr>
          </a:lstStyle>
          <a:p>
            <a:r>
              <a:t>STAKE HOLDERS :</a:t>
            </a:r>
          </a:p>
        </p:txBody>
      </p:sp>
      <p:sp>
        <p:nvSpPr>
          <p:cNvPr id="203" name="Customers/users – the diagrammatic tool is to be used by customers for their own purposes.…"/>
          <p:cNvSpPr txBox="1">
            <a:spLocks noGrp="1"/>
          </p:cNvSpPr>
          <p:nvPr>
            <p:ph type="body" idx="1"/>
          </p:nvPr>
        </p:nvSpPr>
        <p:spPr>
          <a:xfrm>
            <a:off x="761998" y="2100546"/>
            <a:ext cx="22860004" cy="8585201"/>
          </a:xfrm>
          <a:prstGeom prst="rect">
            <a:avLst/>
          </a:prstGeom>
        </p:spPr>
        <p:txBody>
          <a:bodyPr anchor="t"/>
          <a:lstStyle/>
          <a:p>
            <a:pPr marL="468122" indent="-468122" defTabSz="608557">
              <a:lnSpc>
                <a:spcPct val="100000"/>
              </a:lnSpc>
              <a:spcBef>
                <a:spcPts val="2800"/>
              </a:spcBef>
              <a:buClr>
                <a:schemeClr val="accent1"/>
              </a:buClr>
              <a:buSzPct val="104999"/>
              <a:buFont typeface="Avenir Next Regular"/>
              <a:buChar char="▸"/>
              <a:defRPr sz="3492" b="1" i="1" u="sng" cap="none" spc="0">
                <a:latin typeface="Avenir Next Regular"/>
                <a:ea typeface="Avenir Next Regular"/>
                <a:cs typeface="Avenir Next Regular"/>
                <a:sym typeface="Avenir Next Regular"/>
              </a:defRPr>
            </a:pPr>
            <a:r>
              <a:rPr>
                <a:solidFill>
                  <a:schemeClr val="bg1">
                    <a:lumMod val="10000"/>
                    <a:lumOff val="90000"/>
                  </a:schemeClr>
                </a:solidFill>
              </a:rPr>
              <a:t>Customers/user</a:t>
            </a:r>
            <a:r>
              <a:rPr b="0" i="0" u="none">
                <a:solidFill>
                  <a:schemeClr val="bg1">
                    <a:lumMod val="10000"/>
                    <a:lumOff val="90000"/>
                  </a:schemeClr>
                </a:solidFill>
                <a:latin typeface="Avenir Next Medium"/>
                <a:ea typeface="Avenir Next Medium"/>
                <a:cs typeface="Avenir Next Medium"/>
                <a:sym typeface="Avenir Next Medium"/>
              </a:rPr>
              <a:t>s – the diagrammatic tool is to be used by customers for their own purposes.</a:t>
            </a:r>
          </a:p>
          <a:p>
            <a:pPr marL="468122" indent="-468122" defTabSz="608557">
              <a:lnSpc>
                <a:spcPct val="100000"/>
              </a:lnSpc>
              <a:spcBef>
                <a:spcPts val="2800"/>
              </a:spcBef>
              <a:buClr>
                <a:schemeClr val="accent1"/>
              </a:buClr>
              <a:buSzPct val="104999"/>
              <a:buFont typeface="Avenir Next Regular"/>
              <a:buChar char="▸"/>
              <a:defRPr sz="3492" b="1" i="1" u="sng" cap="none" spc="0">
                <a:latin typeface="Avenir Next Regular"/>
                <a:ea typeface="Avenir Next Regular"/>
                <a:cs typeface="Avenir Next Regular"/>
                <a:sym typeface="Avenir Next Regular"/>
              </a:defRPr>
            </a:pPr>
            <a:r>
              <a:rPr>
                <a:solidFill>
                  <a:schemeClr val="bg1">
                    <a:lumMod val="10000"/>
                    <a:lumOff val="90000"/>
                  </a:schemeClr>
                </a:solidFill>
              </a:rPr>
              <a:t>Project manager</a:t>
            </a:r>
            <a:r>
              <a:rPr i="0" u="none">
                <a:solidFill>
                  <a:schemeClr val="bg1">
                    <a:lumMod val="10000"/>
                    <a:lumOff val="90000"/>
                  </a:schemeClr>
                </a:solidFill>
              </a:rPr>
              <a:t> –</a:t>
            </a:r>
            <a:r>
              <a:rPr b="0" i="0" u="none">
                <a:solidFill>
                  <a:schemeClr val="bg1">
                    <a:lumMod val="10000"/>
                    <a:lumOff val="90000"/>
                  </a:schemeClr>
                </a:solidFill>
                <a:latin typeface="Avenir Next Medium"/>
                <a:ea typeface="Avenir Next Medium"/>
                <a:cs typeface="Avenir Next Medium"/>
                <a:sym typeface="Avenir Next Medium"/>
              </a:rPr>
              <a:t> the project manager plans out the schedule of the project and divide work among all the team members using flowcharts, timeline charts and gantt charts. Only professional users can unlock certain templates.</a:t>
            </a:r>
          </a:p>
          <a:p>
            <a:pPr marL="468122" indent="-468122" defTabSz="608557">
              <a:lnSpc>
                <a:spcPct val="100000"/>
              </a:lnSpc>
              <a:spcBef>
                <a:spcPts val="2800"/>
              </a:spcBef>
              <a:buClr>
                <a:schemeClr val="accent1"/>
              </a:buClr>
              <a:buSzPct val="104999"/>
              <a:buFont typeface="Avenir Next Regular"/>
              <a:buChar char="▸"/>
              <a:defRPr sz="3492" b="1" i="1" u="sng" cap="none" spc="0">
                <a:latin typeface="Avenir Next Regular"/>
                <a:ea typeface="Avenir Next Regular"/>
                <a:cs typeface="Avenir Next Regular"/>
                <a:sym typeface="Avenir Next Regular"/>
              </a:defRPr>
            </a:pPr>
            <a:r>
              <a:rPr>
                <a:solidFill>
                  <a:schemeClr val="bg1">
                    <a:lumMod val="10000"/>
                    <a:lumOff val="90000"/>
                  </a:schemeClr>
                </a:solidFill>
              </a:rPr>
              <a:t>Design team</a:t>
            </a:r>
            <a:r>
              <a:rPr b="0" i="0" u="none">
                <a:solidFill>
                  <a:schemeClr val="bg1">
                    <a:lumMod val="10000"/>
                    <a:lumOff val="90000"/>
                  </a:schemeClr>
                </a:solidFill>
                <a:latin typeface="Avenir Next Medium"/>
                <a:ea typeface="Avenir Next Medium"/>
                <a:cs typeface="Avenir Next Medium"/>
                <a:sym typeface="Avenir Next Medium"/>
              </a:rPr>
              <a:t> – to design the layout of the website and its various components.</a:t>
            </a:r>
          </a:p>
          <a:p>
            <a:pPr marL="468122" indent="-468122" defTabSz="608557">
              <a:lnSpc>
                <a:spcPct val="100000"/>
              </a:lnSpc>
              <a:spcBef>
                <a:spcPts val="2800"/>
              </a:spcBef>
              <a:buClr>
                <a:schemeClr val="accent1"/>
              </a:buClr>
              <a:buSzPct val="104999"/>
              <a:buFont typeface="Avenir Next Regular"/>
              <a:buChar char="▸"/>
              <a:defRPr sz="3492" b="1" i="1" u="sng" cap="none" spc="0">
                <a:latin typeface="Avenir Next Regular"/>
                <a:ea typeface="Avenir Next Regular"/>
                <a:cs typeface="Avenir Next Regular"/>
                <a:sym typeface="Avenir Next Regular"/>
              </a:defRPr>
            </a:pPr>
            <a:r>
              <a:rPr>
                <a:solidFill>
                  <a:schemeClr val="bg1">
                    <a:lumMod val="10000"/>
                    <a:lumOff val="90000"/>
                  </a:schemeClr>
                </a:solidFill>
              </a:rPr>
              <a:t>Technical team</a:t>
            </a:r>
            <a:r>
              <a:rPr b="0" i="0" u="none">
                <a:solidFill>
                  <a:schemeClr val="bg1">
                    <a:lumMod val="10000"/>
                    <a:lumOff val="90000"/>
                  </a:schemeClr>
                </a:solidFill>
                <a:latin typeface="Avenir Next Medium"/>
                <a:ea typeface="Avenir Next Medium"/>
                <a:cs typeface="Avenir Next Medium"/>
                <a:sym typeface="Avenir Next Medium"/>
              </a:rPr>
              <a:t> – to implement all the above-listed features in accordance with the design by the design team</a:t>
            </a:r>
          </a:p>
          <a:p>
            <a:pPr marL="468122" indent="-468122" defTabSz="608557">
              <a:lnSpc>
                <a:spcPct val="100000"/>
              </a:lnSpc>
              <a:spcBef>
                <a:spcPts val="2800"/>
              </a:spcBef>
              <a:buClr>
                <a:schemeClr val="accent1"/>
              </a:buClr>
              <a:buSzPct val="104999"/>
              <a:buFont typeface="Avenir Next Regular"/>
              <a:buChar char="▸"/>
              <a:defRPr sz="3492" b="1" i="1" u="sng" cap="none" spc="0">
                <a:latin typeface="Avenir Next Regular"/>
                <a:ea typeface="Avenir Next Regular"/>
                <a:cs typeface="Avenir Next Regular"/>
                <a:sym typeface="Avenir Next Regular"/>
              </a:defRPr>
            </a:pPr>
            <a:r>
              <a:rPr>
                <a:solidFill>
                  <a:schemeClr val="bg1">
                    <a:lumMod val="10000"/>
                    <a:lumOff val="90000"/>
                  </a:schemeClr>
                </a:solidFill>
              </a:rPr>
              <a:t>Software testing team</a:t>
            </a:r>
            <a:r>
              <a:rPr b="0" i="0" u="none">
                <a:solidFill>
                  <a:schemeClr val="bg1">
                    <a:lumMod val="10000"/>
                    <a:lumOff val="90000"/>
                  </a:schemeClr>
                </a:solidFill>
                <a:latin typeface="Avenir Next Medium"/>
                <a:ea typeface="Avenir Next Medium"/>
                <a:cs typeface="Avenir Next Medium"/>
                <a:sym typeface="Avenir Next Medium"/>
              </a:rPr>
              <a:t> – to test the tool and find the possible bugs and defects.</a:t>
            </a:r>
          </a:p>
          <a:p>
            <a:pPr marL="468122" indent="-468122" defTabSz="608557">
              <a:lnSpc>
                <a:spcPct val="100000"/>
              </a:lnSpc>
              <a:spcBef>
                <a:spcPts val="2800"/>
              </a:spcBef>
              <a:buClr>
                <a:schemeClr val="accent1"/>
              </a:buClr>
              <a:buSzPct val="104999"/>
              <a:buFont typeface="Avenir Next Regular"/>
              <a:buChar char="▸"/>
              <a:defRPr sz="3492" b="1" i="1" u="sng" cap="none" spc="0">
                <a:latin typeface="Avenir Next Regular"/>
                <a:ea typeface="Avenir Next Regular"/>
                <a:cs typeface="Avenir Next Regular"/>
                <a:sym typeface="Avenir Next Regular"/>
              </a:defRPr>
            </a:pPr>
            <a:r>
              <a:rPr>
                <a:solidFill>
                  <a:schemeClr val="bg1">
                    <a:lumMod val="10000"/>
                    <a:lumOff val="90000"/>
                  </a:schemeClr>
                </a:solidFill>
              </a:rPr>
              <a:t>Quality Assurance team</a:t>
            </a:r>
            <a:r>
              <a:rPr b="0" i="0" u="none">
                <a:solidFill>
                  <a:schemeClr val="bg1">
                    <a:lumMod val="10000"/>
                    <a:lumOff val="90000"/>
                  </a:schemeClr>
                </a:solidFill>
                <a:latin typeface="Avenir Next Medium"/>
                <a:ea typeface="Avenir Next Medium"/>
                <a:cs typeface="Avenir Next Medium"/>
                <a:sym typeface="Avenir Next Medium"/>
              </a:rPr>
              <a:t> – to ensure that the diagrammatic tool corresponds to all the specifications and requirements by the customer as listed above. </a:t>
            </a:r>
          </a:p>
          <a:p>
            <a:pPr marL="468122" indent="-468122" defTabSz="608557">
              <a:lnSpc>
                <a:spcPct val="100000"/>
              </a:lnSpc>
              <a:spcBef>
                <a:spcPts val="2800"/>
              </a:spcBef>
              <a:buClr>
                <a:schemeClr val="accent1"/>
              </a:buClr>
              <a:buSzPct val="104999"/>
              <a:buFont typeface="Avenir Next Regular"/>
              <a:buChar char="▸"/>
              <a:defRPr sz="3492" b="1" i="1" u="sng" cap="none" spc="0">
                <a:latin typeface="Avenir Next Regular"/>
                <a:ea typeface="Avenir Next Regular"/>
                <a:cs typeface="Avenir Next Regular"/>
                <a:sym typeface="Avenir Next Regular"/>
              </a:defRPr>
            </a:pPr>
            <a:r>
              <a:rPr>
                <a:solidFill>
                  <a:schemeClr val="bg1">
                    <a:lumMod val="10000"/>
                    <a:lumOff val="90000"/>
                  </a:schemeClr>
                </a:solidFill>
              </a:rPr>
              <a:t>Project sponsors</a:t>
            </a:r>
            <a:r>
              <a:rPr b="0" i="0" u="none">
                <a:solidFill>
                  <a:schemeClr val="bg1">
                    <a:lumMod val="10000"/>
                    <a:lumOff val="90000"/>
                  </a:schemeClr>
                </a:solidFill>
                <a:latin typeface="Avenir Next Medium"/>
                <a:ea typeface="Avenir Next Medium"/>
                <a:cs typeface="Avenir Next Medium"/>
                <a:sym typeface="Avenir Next Medium"/>
              </a:rPr>
              <a:t> – the financier of the project</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USE CASE DIAGRAM :"/>
          <p:cNvSpPr txBox="1"/>
          <p:nvPr/>
        </p:nvSpPr>
        <p:spPr>
          <a:xfrm>
            <a:off x="893236" y="501648"/>
            <a:ext cx="6142483"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b="1">
                <a:solidFill>
                  <a:schemeClr val="accent1"/>
                </a:solidFill>
                <a:latin typeface="Avenir Next Regular"/>
                <a:ea typeface="Avenir Next Regular"/>
                <a:cs typeface="Avenir Next Regular"/>
                <a:sym typeface="Avenir Next Regular"/>
              </a:defRPr>
            </a:lvl1pPr>
          </a:lstStyle>
          <a:p>
            <a:r>
              <a:t>USE CASE DIAGRAM :</a:t>
            </a:r>
          </a:p>
        </p:txBody>
      </p:sp>
      <p:pic>
        <p:nvPicPr>
          <p:cNvPr id="206" name="Image" descr="Image"/>
          <p:cNvPicPr>
            <a:picLocks noChangeAspect="1"/>
          </p:cNvPicPr>
          <p:nvPr/>
        </p:nvPicPr>
        <p:blipFill>
          <a:blip r:embed="rId2"/>
          <a:srcRect/>
          <a:stretch>
            <a:fillRect/>
          </a:stretch>
        </p:blipFill>
        <p:spPr>
          <a:xfrm>
            <a:off x="794303" y="1885561"/>
            <a:ext cx="15829572" cy="11276820"/>
          </a:xfrm>
          <a:prstGeom prst="rect">
            <a:avLst/>
          </a:prstGeom>
          <a:ln w="12700">
            <a:miter lim="400000"/>
          </a:ln>
        </p:spPr>
      </p:pic>
      <p:sp>
        <p:nvSpPr>
          <p:cNvPr id="207" name="ACTORS :"/>
          <p:cNvSpPr txBox="1"/>
          <p:nvPr/>
        </p:nvSpPr>
        <p:spPr>
          <a:xfrm>
            <a:off x="16873006" y="1635783"/>
            <a:ext cx="1542035" cy="673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solidFill>
                  <a:schemeClr val="accent1"/>
                </a:solidFill>
              </a:defRPr>
            </a:pPr>
            <a:r>
              <a:rPr sz="4000"/>
              <a:t>ACTORS</a:t>
            </a:r>
            <a:r>
              <a:t> :</a:t>
            </a:r>
          </a:p>
        </p:txBody>
      </p:sp>
      <p:sp>
        <p:nvSpPr>
          <p:cNvPr id="208" name="Student Users…"/>
          <p:cNvSpPr txBox="1">
            <a:spLocks noGrp="1"/>
          </p:cNvSpPr>
          <p:nvPr>
            <p:ph type="body" sz="quarter" idx="1"/>
          </p:nvPr>
        </p:nvSpPr>
        <p:spPr>
          <a:xfrm>
            <a:off x="17073076" y="2441039"/>
            <a:ext cx="6367934" cy="2437534"/>
          </a:xfrm>
          <a:prstGeom prst="rect">
            <a:avLst/>
          </a:prstGeom>
        </p:spPr>
        <p:txBody>
          <a:bodyPr anchor="t"/>
          <a:lstStyle/>
          <a:p>
            <a:pPr marL="312420" indent="-312420" defTabSz="406145">
              <a:lnSpc>
                <a:spcPct val="100000"/>
              </a:lnSpc>
              <a:spcBef>
                <a:spcPts val="1800"/>
              </a:spcBef>
              <a:buClr>
                <a:schemeClr val="accent1"/>
              </a:buClr>
              <a:buSzPct val="104999"/>
              <a:buFont typeface="Avenir Next Regular"/>
              <a:buChar char="▸"/>
              <a:defRPr sz="2340" cap="none" spc="0">
                <a:latin typeface="Avenir Next Medium"/>
                <a:ea typeface="Avenir Next Medium"/>
                <a:cs typeface="Avenir Next Medium"/>
                <a:sym typeface="Avenir Next Medium"/>
              </a:defRPr>
            </a:pPr>
            <a:r>
              <a:rPr>
                <a:solidFill>
                  <a:schemeClr val="bg1">
                    <a:lumMod val="10000"/>
                    <a:lumOff val="90000"/>
                  </a:schemeClr>
                </a:solidFill>
              </a:rPr>
              <a:t>Student Users</a:t>
            </a:r>
          </a:p>
          <a:p>
            <a:pPr marL="312420" indent="-312420" defTabSz="406145">
              <a:lnSpc>
                <a:spcPct val="100000"/>
              </a:lnSpc>
              <a:spcBef>
                <a:spcPts val="1800"/>
              </a:spcBef>
              <a:buClr>
                <a:schemeClr val="accent1"/>
              </a:buClr>
              <a:buSzPct val="104999"/>
              <a:buFont typeface="Avenir Next Regular"/>
              <a:buChar char="▸"/>
              <a:defRPr sz="2340" cap="none" spc="0">
                <a:latin typeface="Avenir Next Medium"/>
                <a:ea typeface="Avenir Next Medium"/>
                <a:cs typeface="Avenir Next Medium"/>
                <a:sym typeface="Avenir Next Medium"/>
              </a:defRPr>
            </a:pPr>
            <a:r>
              <a:rPr>
                <a:solidFill>
                  <a:schemeClr val="bg1">
                    <a:lumMod val="10000"/>
                    <a:lumOff val="90000"/>
                  </a:schemeClr>
                </a:solidFill>
              </a:rPr>
              <a:t>Project manager (Professional users)</a:t>
            </a:r>
          </a:p>
          <a:p>
            <a:pPr marL="312420" indent="-312420" defTabSz="406145">
              <a:lnSpc>
                <a:spcPct val="100000"/>
              </a:lnSpc>
              <a:spcBef>
                <a:spcPts val="1800"/>
              </a:spcBef>
              <a:buClr>
                <a:schemeClr val="accent1"/>
              </a:buClr>
              <a:buSzPct val="104999"/>
              <a:buFont typeface="Avenir Next Regular"/>
              <a:buChar char="▸"/>
              <a:defRPr sz="2340" cap="none" spc="0">
                <a:latin typeface="Avenir Next Medium"/>
                <a:ea typeface="Avenir Next Medium"/>
                <a:cs typeface="Avenir Next Medium"/>
                <a:sym typeface="Avenir Next Medium"/>
              </a:defRPr>
            </a:pPr>
            <a:r>
              <a:rPr>
                <a:solidFill>
                  <a:schemeClr val="bg1">
                    <a:lumMod val="10000"/>
                    <a:lumOff val="90000"/>
                  </a:schemeClr>
                </a:solidFill>
              </a:rPr>
              <a:t>Technical team</a:t>
            </a:r>
          </a:p>
          <a:p>
            <a:pPr marL="312420" indent="-312420" defTabSz="406145">
              <a:lnSpc>
                <a:spcPct val="100000"/>
              </a:lnSpc>
              <a:spcBef>
                <a:spcPts val="1800"/>
              </a:spcBef>
              <a:buClr>
                <a:schemeClr val="accent1"/>
              </a:buClr>
              <a:buSzPct val="104999"/>
              <a:buFont typeface="Avenir Next Regular"/>
              <a:buChar char="▸"/>
              <a:defRPr sz="2340" cap="none" spc="0">
                <a:latin typeface="Avenir Next Medium"/>
                <a:ea typeface="Avenir Next Medium"/>
                <a:cs typeface="Avenir Next Medium"/>
                <a:sym typeface="Avenir Next Medium"/>
              </a:defRPr>
            </a:pPr>
            <a:r>
              <a:rPr>
                <a:solidFill>
                  <a:schemeClr val="bg1">
                    <a:lumMod val="10000"/>
                    <a:lumOff val="90000"/>
                  </a:schemeClr>
                </a:solidFill>
              </a:rPr>
              <a:t>Quality assurance team</a:t>
            </a:r>
          </a:p>
        </p:txBody>
      </p:sp>
      <p:sp>
        <p:nvSpPr>
          <p:cNvPr id="209" name="USECASES :"/>
          <p:cNvSpPr txBox="1"/>
          <p:nvPr/>
        </p:nvSpPr>
        <p:spPr>
          <a:xfrm>
            <a:off x="16873611" y="5010726"/>
            <a:ext cx="1951483" cy="673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solidFill>
                  <a:schemeClr val="accent1"/>
                </a:solidFill>
              </a:defRPr>
            </a:pPr>
            <a:r>
              <a:rPr sz="4000"/>
              <a:t>USECASES</a:t>
            </a:r>
            <a:r>
              <a:t> :</a:t>
            </a:r>
          </a:p>
        </p:txBody>
      </p:sp>
      <p:sp>
        <p:nvSpPr>
          <p:cNvPr id="210" name="Draw flowcharts using basic and advanced shapes and connectors…"/>
          <p:cNvSpPr txBox="1"/>
          <p:nvPr/>
        </p:nvSpPr>
        <p:spPr>
          <a:xfrm>
            <a:off x="17154622" y="5592490"/>
            <a:ext cx="7174507" cy="8189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400938" indent="-400938" defTabSz="521219">
              <a:spcBef>
                <a:spcPts val="2300"/>
              </a:spcBef>
              <a:buClr>
                <a:schemeClr val="accent1"/>
              </a:buClr>
              <a:buSzPct val="104999"/>
              <a:buFont typeface="Avenir Next Regular"/>
              <a:buChar char="▸"/>
              <a:defRPr sz="3003">
                <a:solidFill>
                  <a:srgbClr val="838787"/>
                </a:solidFill>
                <a:latin typeface="Avenir Next Medium"/>
                <a:ea typeface="Avenir Next Medium"/>
                <a:cs typeface="Avenir Next Medium"/>
                <a:sym typeface="Avenir Next Medium"/>
              </a:defRPr>
            </a:pPr>
            <a:r>
              <a:rPr>
                <a:solidFill>
                  <a:schemeClr val="bg1">
                    <a:lumMod val="10000"/>
                    <a:lumOff val="90000"/>
                  </a:schemeClr>
                </a:solidFill>
              </a:rPr>
              <a:t>Draw flowcharts using basic and advanced shapes and connectors</a:t>
            </a:r>
          </a:p>
          <a:p>
            <a:pPr marL="400938" indent="-400938" defTabSz="521219">
              <a:spcBef>
                <a:spcPts val="2300"/>
              </a:spcBef>
              <a:buClr>
                <a:schemeClr val="accent1"/>
              </a:buClr>
              <a:buSzPct val="104999"/>
              <a:buFont typeface="Avenir Next Regular"/>
              <a:buChar char="▸"/>
              <a:defRPr sz="3003">
                <a:solidFill>
                  <a:srgbClr val="838787"/>
                </a:solidFill>
                <a:latin typeface="Avenir Next Medium"/>
                <a:ea typeface="Avenir Next Medium"/>
                <a:cs typeface="Avenir Next Medium"/>
                <a:sym typeface="Avenir Next Medium"/>
              </a:defRPr>
            </a:pPr>
            <a:r>
              <a:rPr>
                <a:solidFill>
                  <a:schemeClr val="bg1">
                    <a:lumMod val="10000"/>
                    <a:lumOff val="90000"/>
                  </a:schemeClr>
                </a:solidFill>
              </a:rPr>
              <a:t>Use and edit existing basic templates</a:t>
            </a:r>
          </a:p>
          <a:p>
            <a:pPr marL="400938" indent="-400938" defTabSz="521219">
              <a:spcBef>
                <a:spcPts val="2300"/>
              </a:spcBef>
              <a:buClr>
                <a:schemeClr val="accent1"/>
              </a:buClr>
              <a:buSzPct val="104999"/>
              <a:buFont typeface="Avenir Next Regular"/>
              <a:buChar char="▸"/>
              <a:defRPr sz="3003">
                <a:solidFill>
                  <a:srgbClr val="838787"/>
                </a:solidFill>
                <a:latin typeface="Avenir Next Medium"/>
                <a:ea typeface="Avenir Next Medium"/>
                <a:cs typeface="Avenir Next Medium"/>
                <a:sym typeface="Avenir Next Medium"/>
              </a:defRPr>
            </a:pPr>
            <a:r>
              <a:rPr>
                <a:solidFill>
                  <a:schemeClr val="bg1">
                    <a:lumMod val="10000"/>
                    <a:lumOff val="90000"/>
                  </a:schemeClr>
                </a:solidFill>
              </a:rPr>
              <a:t>Use and edit existing project management templates (only for professional user)</a:t>
            </a:r>
          </a:p>
          <a:p>
            <a:pPr marL="400938" indent="-400938" defTabSz="521219">
              <a:spcBef>
                <a:spcPts val="2300"/>
              </a:spcBef>
              <a:buClr>
                <a:schemeClr val="accent1"/>
              </a:buClr>
              <a:buSzPct val="104999"/>
              <a:buFont typeface="Avenir Next Regular"/>
              <a:buChar char="▸"/>
              <a:defRPr sz="3003">
                <a:solidFill>
                  <a:srgbClr val="838787"/>
                </a:solidFill>
                <a:latin typeface="Avenir Next Medium"/>
                <a:ea typeface="Avenir Next Medium"/>
                <a:cs typeface="Avenir Next Medium"/>
                <a:sym typeface="Avenir Next Medium"/>
              </a:defRPr>
            </a:pPr>
            <a:r>
              <a:rPr>
                <a:solidFill>
                  <a:schemeClr val="bg1">
                    <a:lumMod val="10000"/>
                    <a:lumOff val="90000"/>
                  </a:schemeClr>
                </a:solidFill>
              </a:rPr>
              <a:t>Share link and export</a:t>
            </a:r>
          </a:p>
          <a:p>
            <a:pPr marL="400938" indent="-400938" defTabSz="521219">
              <a:spcBef>
                <a:spcPts val="2300"/>
              </a:spcBef>
              <a:buClr>
                <a:schemeClr val="accent1"/>
              </a:buClr>
              <a:buSzPct val="104999"/>
              <a:buFont typeface="Avenir Next Regular"/>
              <a:buChar char="▸"/>
              <a:defRPr sz="3003">
                <a:solidFill>
                  <a:srgbClr val="838787"/>
                </a:solidFill>
                <a:latin typeface="Avenir Next Medium"/>
                <a:ea typeface="Avenir Next Medium"/>
                <a:cs typeface="Avenir Next Medium"/>
                <a:sym typeface="Avenir Next Medium"/>
              </a:defRPr>
            </a:pPr>
            <a:r>
              <a:rPr>
                <a:solidFill>
                  <a:schemeClr val="bg1">
                    <a:lumMod val="10000"/>
                    <a:lumOff val="90000"/>
                  </a:schemeClr>
                </a:solidFill>
              </a:rPr>
              <a:t>Chat in real-time during collaboration</a:t>
            </a:r>
          </a:p>
          <a:p>
            <a:pPr marL="400938" indent="-400938" defTabSz="521219">
              <a:spcBef>
                <a:spcPts val="2300"/>
              </a:spcBef>
              <a:buClr>
                <a:schemeClr val="accent1"/>
              </a:buClr>
              <a:buSzPct val="104999"/>
              <a:buFont typeface="Avenir Next Regular"/>
              <a:buChar char="▸"/>
              <a:defRPr sz="3003">
                <a:solidFill>
                  <a:srgbClr val="838787"/>
                </a:solidFill>
                <a:latin typeface="Avenir Next Medium"/>
                <a:ea typeface="Avenir Next Medium"/>
                <a:cs typeface="Avenir Next Medium"/>
                <a:sym typeface="Avenir Next Medium"/>
              </a:defRPr>
            </a:pPr>
            <a:r>
              <a:rPr>
                <a:solidFill>
                  <a:schemeClr val="bg1">
                    <a:lumMod val="10000"/>
                    <a:lumOff val="90000"/>
                  </a:schemeClr>
                </a:solidFill>
              </a:rPr>
              <a:t>Leave comments in your teammates work</a:t>
            </a:r>
          </a:p>
          <a:p>
            <a:pPr marL="400938" indent="-400938" defTabSz="521219">
              <a:spcBef>
                <a:spcPts val="2300"/>
              </a:spcBef>
              <a:buClr>
                <a:schemeClr val="accent1"/>
              </a:buClr>
              <a:buSzPct val="104999"/>
              <a:buFont typeface="Avenir Next Regular"/>
              <a:buChar char="▸"/>
              <a:defRPr sz="3003">
                <a:solidFill>
                  <a:srgbClr val="838787"/>
                </a:solidFill>
                <a:latin typeface="Avenir Next Medium"/>
                <a:ea typeface="Avenir Next Medium"/>
                <a:cs typeface="Avenir Next Medium"/>
                <a:sym typeface="Avenir Next Medium"/>
              </a:defRPr>
            </a:pPr>
            <a:r>
              <a:rPr>
                <a:solidFill>
                  <a:schemeClr val="bg1">
                    <a:lumMod val="10000"/>
                    <a:lumOff val="90000"/>
                  </a:schemeClr>
                </a:solidFill>
              </a:rPr>
              <a:t>Feedback system and run maintenance</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185</TotalTime>
  <Words>1563</Words>
  <Application>Microsoft Office PowerPoint</Application>
  <PresentationFormat>Custom</PresentationFormat>
  <Paragraphs>119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New_Template7</vt:lpstr>
      <vt:lpstr>FOR FLOWCHARTS AND DATA FLOW DIAGRAMS</vt:lpstr>
      <vt:lpstr>Slide 2</vt:lpstr>
      <vt:lpstr>SCOPE OF THE PROJECT :</vt:lpstr>
      <vt:lpstr>SCOPE OF THE PROJECT :</vt:lpstr>
      <vt:lpstr>Slide 5</vt:lpstr>
      <vt:lpstr>Slide 6</vt:lpstr>
      <vt:lpstr>Slide 7</vt:lpstr>
      <vt:lpstr>STAKE HOLDERS :</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FLOWCHARTS AND DATA FLOW DIAGRAMS</dc:title>
  <cp:lastModifiedBy>MOHAN</cp:lastModifiedBy>
  <cp:revision>25</cp:revision>
  <dcterms:modified xsi:type="dcterms:W3CDTF">2021-06-06T20:43:45Z</dcterms:modified>
</cp:coreProperties>
</file>