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embeddedFontLst>
    <p:embeddedFont>
      <p:font typeface="Arial Black"/>
      <p:regular r:id="rId18"/>
    </p:embeddedFont>
    <p:embeddedFont>
      <p:font typeface="Bell M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3" roundtripDataSignature="AMtx7mjRnGyhbBFIKL9hCHBMFAm3vdHS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ellMT-bold.fntdata"/><Relationship Id="rId11" Type="http://schemas.openxmlformats.org/officeDocument/2006/relationships/slide" Target="slides/slide6.xml"/><Relationship Id="rId22" Type="http://schemas.openxmlformats.org/officeDocument/2006/relationships/font" Target="fonts/BellMT-boldItalic.fntdata"/><Relationship Id="rId10" Type="http://schemas.openxmlformats.org/officeDocument/2006/relationships/slide" Target="slides/slide5.xml"/><Relationship Id="rId21" Type="http://schemas.openxmlformats.org/officeDocument/2006/relationships/font" Target="fonts/BellM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BellMT-regular.fntdata"/><Relationship Id="rId6" Type="http://schemas.openxmlformats.org/officeDocument/2006/relationships/slide" Target="slides/slide1.xml"/><Relationship Id="rId18" Type="http://schemas.openxmlformats.org/officeDocument/2006/relationships/font" Target="fonts/ArialBlack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3a153820f8_0_275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g33a153820f8_0_275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g33a153820f8_0_27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33a153820f8_0_310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g33a153820f8_0_310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g33a153820f8_0_3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33a153820f8_0_31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3a153820f8_0_316"/>
          <p:cNvSpPr txBox="1"/>
          <p:nvPr>
            <p:ph type="title"/>
          </p:nvPr>
        </p:nvSpPr>
        <p:spPr>
          <a:xfrm>
            <a:off x="685800" y="484632"/>
            <a:ext cx="77724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g33a153820f8_0_316"/>
          <p:cNvSpPr txBox="1"/>
          <p:nvPr>
            <p:ph idx="1" type="body"/>
          </p:nvPr>
        </p:nvSpPr>
        <p:spPr>
          <a:xfrm>
            <a:off x="685800" y="2121408"/>
            <a:ext cx="7772400" cy="40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●"/>
              <a:defRPr/>
            </a:lvl1pPr>
            <a:lvl2pPr indent="-325755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○"/>
              <a:defRPr/>
            </a:lvl2pPr>
            <a:lvl3pPr indent="-325755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■"/>
              <a:defRPr/>
            </a:lvl3pPr>
            <a:lvl4pPr indent="-325755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●"/>
              <a:defRPr/>
            </a:lvl4pPr>
            <a:lvl5pPr indent="-325754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○"/>
              <a:defRPr/>
            </a:lvl5pPr>
            <a:lvl6pPr indent="-325754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■"/>
              <a:defRPr/>
            </a:lvl6pPr>
            <a:lvl7pPr indent="-325754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●"/>
              <a:defRPr/>
            </a:lvl7pPr>
            <a:lvl8pPr indent="-325754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○"/>
              <a:defRPr/>
            </a:lvl8pPr>
            <a:lvl9pPr indent="-325754" lvl="8" marL="41148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■"/>
              <a:defRPr/>
            </a:lvl9pPr>
          </a:lstStyle>
          <a:p/>
        </p:txBody>
      </p:sp>
      <p:sp>
        <p:nvSpPr>
          <p:cNvPr id="53" name="Google Shape;53;g33a153820f8_0_316"/>
          <p:cNvSpPr txBox="1"/>
          <p:nvPr>
            <p:ph idx="10" type="dt"/>
          </p:nvPr>
        </p:nvSpPr>
        <p:spPr>
          <a:xfrm>
            <a:off x="5992368" y="6272785"/>
            <a:ext cx="2455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g33a153820f8_0_316"/>
          <p:cNvSpPr txBox="1"/>
          <p:nvPr>
            <p:ph idx="11" type="ftr"/>
          </p:nvPr>
        </p:nvSpPr>
        <p:spPr>
          <a:xfrm>
            <a:off x="685800" y="6272785"/>
            <a:ext cx="4745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g33a153820f8_0_316"/>
          <p:cNvSpPr txBox="1"/>
          <p:nvPr>
            <p:ph idx="12" type="sldNum"/>
          </p:nvPr>
        </p:nvSpPr>
        <p:spPr>
          <a:xfrm>
            <a:off x="8483346" y="6272785"/>
            <a:ext cx="48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33a153820f8_0_279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g33a153820f8_0_27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33a153820f8_0_28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g33a153820f8_0_28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g33a153820f8_0_28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33a153820f8_0_28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g33a153820f8_0_286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g33a153820f8_0_286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g33a153820f8_0_28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33a153820f8_0_29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g33a153820f8_0_29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33a153820f8_0_294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g33a153820f8_0_294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g33a153820f8_0_29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33a153820f8_0_29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g33a153820f8_0_29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33a153820f8_0_301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g33a153820f8_0_301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g33a153820f8_0_301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g33a153820f8_0_301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g33a153820f8_0_30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33a153820f8_0_307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g33a153820f8_0_30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3a153820f8_0_27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g33a153820f8_0_27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g33a153820f8_0_27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/>
          <p:nvPr>
            <p:ph type="ctrTitle"/>
          </p:nvPr>
        </p:nvSpPr>
        <p:spPr>
          <a:xfrm>
            <a:off x="-273205" y="1294935"/>
            <a:ext cx="8034600" cy="28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Font typeface="Bell MT"/>
              <a:buNone/>
            </a:pPr>
            <a:r>
              <a:rPr b="1" lang="en-US" sz="6000">
                <a:latin typeface="Bell MT"/>
                <a:ea typeface="Bell MT"/>
                <a:cs typeface="Bell MT"/>
                <a:sym typeface="Bell MT"/>
              </a:rPr>
              <a:t>	    TAXI BOOKING             </a:t>
            </a:r>
            <a:br>
              <a:rPr b="1" lang="en-US" sz="6000">
                <a:latin typeface="Bell MT"/>
                <a:ea typeface="Bell MT"/>
                <a:cs typeface="Bell MT"/>
                <a:sym typeface="Bell MT"/>
              </a:rPr>
            </a:br>
            <a:r>
              <a:rPr b="1" lang="en-US" sz="6000">
                <a:latin typeface="Bell MT"/>
                <a:ea typeface="Bell MT"/>
                <a:cs typeface="Bell MT"/>
                <a:sym typeface="Bell MT"/>
              </a:rPr>
              <a:t>              SYSTEM</a:t>
            </a:r>
            <a:endParaRPr b="1" sz="6000"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61" name="Google Shape;61;p1"/>
          <p:cNvSpPr txBox="1"/>
          <p:nvPr>
            <p:ph idx="1" type="subTitle"/>
          </p:nvPr>
        </p:nvSpPr>
        <p:spPr>
          <a:xfrm>
            <a:off x="5375675" y="5122350"/>
            <a:ext cx="3363600" cy="20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85"/>
              <a:buNone/>
            </a:pPr>
            <a:r>
              <a:rPr b="1" i="1" lang="en-US" sz="2100">
                <a:highlight>
                  <a:schemeClr val="lt1"/>
                </a:highlight>
                <a:latin typeface="Arial Black"/>
                <a:ea typeface="Arial Black"/>
                <a:cs typeface="Arial Black"/>
                <a:sym typeface="Arial Black"/>
              </a:rPr>
              <a:t>TEAM MEMBERS</a:t>
            </a:r>
            <a:endParaRPr b="1" i="1">
              <a:highlight>
                <a:schemeClr val="lt1"/>
              </a:highlight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45"/>
              <a:buNone/>
            </a:pPr>
            <a:r>
              <a:rPr lang="en-US" sz="1700">
                <a:latin typeface="Rockwell"/>
                <a:ea typeface="Rockwell"/>
                <a:cs typeface="Rockwell"/>
                <a:sym typeface="Rockwell"/>
              </a:rPr>
              <a:t>     </a:t>
            </a:r>
            <a:r>
              <a:rPr lang="en-US" sz="1700">
                <a:latin typeface="Rockwell"/>
                <a:ea typeface="Rockwell"/>
                <a:cs typeface="Rockwell"/>
                <a:sym typeface="Rockwell"/>
              </a:rPr>
              <a:t>C.BARATH</a:t>
            </a:r>
            <a:endParaRPr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45"/>
              <a:buNone/>
            </a:pPr>
            <a:r>
              <a:rPr lang="en-US" sz="1700">
                <a:latin typeface="Rockwell"/>
                <a:ea typeface="Rockwell"/>
                <a:cs typeface="Rockwell"/>
                <a:sym typeface="Rockwell"/>
              </a:rPr>
              <a:t>     </a:t>
            </a:r>
            <a:r>
              <a:rPr lang="en-US" sz="1700">
                <a:latin typeface="Rockwell"/>
                <a:ea typeface="Rockwell"/>
                <a:cs typeface="Rockwell"/>
                <a:sym typeface="Rockwell"/>
              </a:rPr>
              <a:t>K.AGNESH</a:t>
            </a:r>
            <a:endParaRPr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45"/>
              <a:buNone/>
            </a:pPr>
            <a:r>
              <a:rPr lang="en-US" sz="1700">
                <a:latin typeface="Rockwell"/>
                <a:ea typeface="Rockwell"/>
                <a:cs typeface="Rockwell"/>
                <a:sym typeface="Rockwell"/>
              </a:rPr>
              <a:t>     </a:t>
            </a:r>
            <a:r>
              <a:rPr lang="en-US" sz="1700">
                <a:latin typeface="Rockwell"/>
                <a:ea typeface="Rockwell"/>
                <a:cs typeface="Rockwell"/>
                <a:sym typeface="Rockwell"/>
              </a:rPr>
              <a:t>M.BALAJI</a:t>
            </a:r>
            <a:endParaRPr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45"/>
              <a:buNone/>
            </a:pPr>
            <a:r>
              <a:rPr lang="en-US" sz="1700">
                <a:latin typeface="Rockwell"/>
                <a:ea typeface="Rockwell"/>
                <a:cs typeface="Rockwell"/>
                <a:sym typeface="Rockwell"/>
              </a:rPr>
              <a:t>     </a:t>
            </a:r>
            <a:r>
              <a:rPr lang="en-US" sz="1700">
                <a:latin typeface="Rockwell"/>
                <a:ea typeface="Rockwell"/>
                <a:cs typeface="Rockwell"/>
                <a:sym typeface="Rockwell"/>
              </a:rPr>
              <a:t>S.VISHAKAN</a:t>
            </a:r>
            <a:endParaRPr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45"/>
              <a:buNone/>
            </a:pPr>
            <a:r>
              <a:rPr lang="en-US" sz="1700">
                <a:latin typeface="Rockwell"/>
                <a:ea typeface="Rockwell"/>
                <a:cs typeface="Rockwell"/>
                <a:sym typeface="Rockwell"/>
              </a:rPr>
              <a:t> </a:t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62" name="Google Shape;6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4063" y="4137102"/>
            <a:ext cx="959100" cy="836400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"/>
          <p:cNvSpPr txBox="1"/>
          <p:nvPr>
            <p:ph type="title"/>
          </p:nvPr>
        </p:nvSpPr>
        <p:spPr>
          <a:xfrm>
            <a:off x="479502" y="484632"/>
            <a:ext cx="7978698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lgerian"/>
              <a:buNone/>
            </a:pPr>
            <a:r>
              <a:rPr b="1" lang="en-US" sz="3000">
                <a:latin typeface="Algerian"/>
                <a:ea typeface="Algerian"/>
                <a:cs typeface="Algerian"/>
                <a:sym typeface="Algerian"/>
              </a:rPr>
              <a:t>DEMO &amp; OUTPUT</a:t>
            </a:r>
            <a:endParaRPr sz="3000"/>
          </a:p>
        </p:txBody>
      </p:sp>
      <p:sp>
        <p:nvSpPr>
          <p:cNvPr id="119" name="Google Shape;119;p10"/>
          <p:cNvSpPr txBox="1"/>
          <p:nvPr>
            <p:ph idx="1" type="body"/>
          </p:nvPr>
        </p:nvSpPr>
        <p:spPr>
          <a:xfrm>
            <a:off x="685800" y="2093983"/>
            <a:ext cx="7772400" cy="40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3495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Char char="●"/>
            </a:pPr>
            <a:r>
              <a:rPr lang="en-US" sz="3200">
                <a:latin typeface="Rockwell"/>
                <a:ea typeface="Rockwell"/>
                <a:cs typeface="Rockwell"/>
                <a:sym typeface="Rockwell"/>
              </a:rPr>
              <a:t>User enters details to book a taxi.</a:t>
            </a:r>
            <a:endParaRPr sz="3200">
              <a:latin typeface="Rockwell"/>
              <a:ea typeface="Rockwell"/>
              <a:cs typeface="Rockwell"/>
              <a:sym typeface="Rockwell"/>
            </a:endParaRPr>
          </a:p>
          <a:p>
            <a:pPr indent="-23495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200"/>
              <a:buFont typeface="Rockwell"/>
              <a:buChar char="●"/>
            </a:pPr>
            <a:r>
              <a:rPr lang="en-US" sz="3200">
                <a:latin typeface="Rockwell"/>
                <a:ea typeface="Rockwell"/>
                <a:cs typeface="Rockwell"/>
                <a:sym typeface="Rockwell"/>
              </a:rPr>
              <a:t> System allocates the best taxi available.</a:t>
            </a:r>
            <a:endParaRPr sz="3200">
              <a:latin typeface="Rockwell"/>
              <a:ea typeface="Rockwell"/>
              <a:cs typeface="Rockwell"/>
              <a:sym typeface="Rockwell"/>
            </a:endParaRPr>
          </a:p>
          <a:p>
            <a:pPr indent="-23495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200"/>
              <a:buFont typeface="Rockwell"/>
              <a:buChar char="●"/>
            </a:pPr>
            <a:r>
              <a:rPr lang="en-US" sz="3200">
                <a:latin typeface="Rockwell"/>
                <a:ea typeface="Rockwell"/>
                <a:cs typeface="Rockwell"/>
                <a:sym typeface="Rockwell"/>
              </a:rPr>
              <a:t> Booking confirmation is displayed.</a:t>
            </a:r>
            <a:endParaRPr sz="3200">
              <a:latin typeface="Rockwell"/>
              <a:ea typeface="Rockwell"/>
              <a:cs typeface="Rockwell"/>
              <a:sym typeface="Rockwell"/>
            </a:endParaRPr>
          </a:p>
          <a:p>
            <a:pPr indent="-234950" lvl="0" marL="18288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SzPts val="3200"/>
              <a:buFont typeface="Rockwell"/>
              <a:buChar char="●"/>
            </a:pPr>
            <a:r>
              <a:rPr lang="en-US" sz="3200">
                <a:latin typeface="Rockwell"/>
                <a:ea typeface="Rockwell"/>
                <a:cs typeface="Rockwell"/>
                <a:sym typeface="Rockwell"/>
              </a:rPr>
              <a:t> Total earnings and taxi details are shown.</a:t>
            </a:r>
            <a:endParaRPr sz="3200"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1"/>
          <p:cNvSpPr txBox="1"/>
          <p:nvPr>
            <p:ph type="title"/>
          </p:nvPr>
        </p:nvSpPr>
        <p:spPr>
          <a:xfrm>
            <a:off x="972259" y="601807"/>
            <a:ext cx="6589199" cy="12808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lgerian"/>
              <a:buNone/>
            </a:pPr>
            <a:r>
              <a:rPr b="1" lang="en-US">
                <a:latin typeface="Algerian"/>
                <a:ea typeface="Algerian"/>
                <a:cs typeface="Algerian"/>
                <a:sym typeface="Algerian"/>
              </a:rPr>
              <a:t>CONCLUSION</a:t>
            </a:r>
            <a:endParaRPr b="1"/>
          </a:p>
        </p:txBody>
      </p:sp>
      <p:sp>
        <p:nvSpPr>
          <p:cNvPr id="125" name="Google Shape;125;p11"/>
          <p:cNvSpPr txBox="1"/>
          <p:nvPr>
            <p:ph idx="1" type="body"/>
          </p:nvPr>
        </p:nvSpPr>
        <p:spPr>
          <a:xfrm>
            <a:off x="972250" y="2000250"/>
            <a:ext cx="7562100" cy="3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463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80"/>
              <a:buFont typeface="Rockwell"/>
              <a:buChar char="●"/>
            </a:pPr>
            <a:r>
              <a:rPr lang="en-US" sz="3300">
                <a:latin typeface="Rockwell"/>
                <a:ea typeface="Rockwell"/>
                <a:cs typeface="Rockwell"/>
                <a:sym typeface="Rockwell"/>
              </a:rPr>
              <a:t> Efficient taxi allocation system.</a:t>
            </a:r>
            <a:endParaRPr sz="2300">
              <a:latin typeface="Rockwell"/>
              <a:ea typeface="Rockwell"/>
              <a:cs typeface="Rockwell"/>
              <a:sym typeface="Rockwell"/>
            </a:endParaRPr>
          </a:p>
          <a:p>
            <a:pPr indent="-21463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80"/>
              <a:buFont typeface="Rockwell"/>
              <a:buChar char="●"/>
            </a:pPr>
            <a:r>
              <a:rPr lang="en-US" sz="3300">
                <a:latin typeface="Rockwell"/>
                <a:ea typeface="Rockwell"/>
                <a:cs typeface="Rockwell"/>
                <a:sym typeface="Rockwell"/>
              </a:rPr>
              <a:t> Real-time booking management.</a:t>
            </a:r>
            <a:endParaRPr sz="2300">
              <a:latin typeface="Rockwell"/>
              <a:ea typeface="Rockwell"/>
              <a:cs typeface="Rockwell"/>
              <a:sym typeface="Rockwell"/>
            </a:endParaRPr>
          </a:p>
          <a:p>
            <a:pPr indent="-21463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80"/>
              <a:buFont typeface="Rockwell"/>
              <a:buChar char="●"/>
            </a:pPr>
            <a:r>
              <a:rPr lang="en-US" sz="3300">
                <a:latin typeface="Rockwell"/>
                <a:ea typeface="Rockwell"/>
                <a:cs typeface="Rockwell"/>
                <a:sym typeface="Rockwell"/>
              </a:rPr>
              <a:t> Future enhancements: GUI integration, database storage.</a:t>
            </a:r>
            <a:endParaRPr sz="2300">
              <a:latin typeface="Rockwell"/>
              <a:ea typeface="Rockwell"/>
              <a:cs typeface="Rockwell"/>
              <a:sym typeface="Rockwell"/>
            </a:endParaRPr>
          </a:p>
          <a:p>
            <a:pPr indent="-214630" lvl="0" marL="18288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SzPts val="2880"/>
              <a:buChar char="●"/>
            </a:pPr>
            <a:r>
              <a:rPr lang="en-US" sz="3300">
                <a:latin typeface="Rockwell"/>
                <a:ea typeface="Rockwell"/>
                <a:cs typeface="Rockwell"/>
                <a:sym typeface="Rockwell"/>
              </a:rPr>
              <a:t> Scalable for real-world applications</a:t>
            </a:r>
            <a:r>
              <a:rPr lang="en-US" sz="2300">
                <a:latin typeface="Rockwell"/>
                <a:ea typeface="Rockwell"/>
                <a:cs typeface="Rockwell"/>
                <a:sym typeface="Rockwell"/>
              </a:rPr>
              <a:t>.</a:t>
            </a:r>
            <a:endParaRPr sz="2300"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2"/>
          <p:cNvPicPr preferRelativeResize="0"/>
          <p:nvPr/>
        </p:nvPicPr>
        <p:blipFill rotWithShape="1">
          <a:blip r:embed="rId3">
            <a:alphaModFix/>
          </a:blip>
          <a:srcRect b="9526" l="13964" r="5175" t="14502"/>
          <a:stretch/>
        </p:blipFill>
        <p:spPr>
          <a:xfrm>
            <a:off x="2174975" y="1826725"/>
            <a:ext cx="5133975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 txBox="1"/>
          <p:nvPr>
            <p:ph type="title"/>
          </p:nvPr>
        </p:nvSpPr>
        <p:spPr>
          <a:xfrm>
            <a:off x="646771" y="680224"/>
            <a:ext cx="7686907" cy="14533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lgerian"/>
              <a:buNone/>
            </a:pPr>
            <a:r>
              <a:rPr b="1" lang="en-US">
                <a:latin typeface="Algerian"/>
                <a:ea typeface="Algerian"/>
                <a:cs typeface="Algerian"/>
                <a:sym typeface="Algerian"/>
              </a:rPr>
              <a:t>INTRODUCTION</a:t>
            </a:r>
            <a:endParaRPr b="1"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68" name="Google Shape;68;p2"/>
          <p:cNvSpPr txBox="1"/>
          <p:nvPr>
            <p:ph idx="1" type="body"/>
          </p:nvPr>
        </p:nvSpPr>
        <p:spPr>
          <a:xfrm>
            <a:off x="860748" y="2133600"/>
            <a:ext cx="6591985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just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2720"/>
              <a:buChar char="●"/>
            </a:pPr>
            <a:r>
              <a:rPr lang="en-US" sz="3200"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lang="en-US" sz="3200">
                <a:latin typeface="Rockwell"/>
                <a:ea typeface="Rockwell"/>
                <a:cs typeface="Rockwell"/>
                <a:sym typeface="Rockwell"/>
              </a:rPr>
              <a:t>The Taxi Booking System is designed to efficiently manage and allocate taxis based on availability and distance, ensuring a smooth booking experience for customers.</a:t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 txBox="1"/>
          <p:nvPr>
            <p:ph type="title"/>
          </p:nvPr>
        </p:nvSpPr>
        <p:spPr>
          <a:xfrm>
            <a:off x="898360" y="646771"/>
            <a:ext cx="7091004" cy="14254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lgerian"/>
              <a:buNone/>
            </a:pPr>
            <a:r>
              <a:rPr b="1" lang="en-US">
                <a:latin typeface="Algerian"/>
                <a:ea typeface="Algerian"/>
                <a:cs typeface="Algerian"/>
                <a:sym typeface="Algerian"/>
              </a:rPr>
              <a:t>PROJECT OBJECTIVES</a:t>
            </a:r>
            <a:endParaRPr/>
          </a:p>
        </p:txBody>
      </p:sp>
      <p:sp>
        <p:nvSpPr>
          <p:cNvPr id="74" name="Google Shape;74;p3"/>
          <p:cNvSpPr txBox="1"/>
          <p:nvPr>
            <p:ph idx="1" type="body"/>
          </p:nvPr>
        </p:nvSpPr>
        <p:spPr>
          <a:xfrm>
            <a:off x="1076775" y="1821649"/>
            <a:ext cx="6951000" cy="44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ckwell"/>
              <a:buChar char="●"/>
            </a:pPr>
            <a:r>
              <a:rPr lang="en-US" sz="3000">
                <a:latin typeface="Rockwell"/>
                <a:ea typeface="Rockwell"/>
                <a:cs typeface="Rockwell"/>
                <a:sym typeface="Rockwell"/>
              </a:rPr>
              <a:t> Provide a system to book taxis efficiently.</a:t>
            </a:r>
            <a:endParaRPr sz="3000">
              <a:latin typeface="Rockwell"/>
              <a:ea typeface="Rockwell"/>
              <a:cs typeface="Rockwell"/>
              <a:sym typeface="Rockwell"/>
            </a:endParaRPr>
          </a:p>
          <a:p>
            <a:pPr indent="-22225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000"/>
              <a:buFont typeface="Rockwell"/>
              <a:buChar char="●"/>
            </a:pPr>
            <a:r>
              <a:rPr lang="en-US" sz="3000"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lang="en-US" sz="3000">
                <a:latin typeface="Rockwell"/>
                <a:ea typeface="Rockwell"/>
                <a:cs typeface="Rockwell"/>
                <a:sym typeface="Rockwell"/>
              </a:rPr>
              <a:t>Allocate taxis based on availability and distance.</a:t>
            </a:r>
            <a:endParaRPr sz="3000">
              <a:latin typeface="Rockwell"/>
              <a:ea typeface="Rockwell"/>
              <a:cs typeface="Rockwell"/>
              <a:sym typeface="Rockwell"/>
            </a:endParaRPr>
          </a:p>
          <a:p>
            <a:pPr indent="-22225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000"/>
              <a:buFont typeface="Rockwell"/>
              <a:buChar char="●"/>
            </a:pPr>
            <a:r>
              <a:rPr lang="en-US" sz="3000"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lang="en-US" sz="3000">
                <a:latin typeface="Rockwell"/>
                <a:ea typeface="Rockwell"/>
                <a:cs typeface="Rockwell"/>
                <a:sym typeface="Rockwell"/>
              </a:rPr>
              <a:t>Calculate fare based on distance traveled.</a:t>
            </a:r>
            <a:endParaRPr sz="3000">
              <a:latin typeface="Rockwell"/>
              <a:ea typeface="Rockwell"/>
              <a:cs typeface="Rockwell"/>
              <a:sym typeface="Rockwell"/>
            </a:endParaRPr>
          </a:p>
          <a:p>
            <a:pPr indent="-222250" lvl="0" marL="18288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SzPts val="3000"/>
              <a:buFont typeface="Rockwell"/>
              <a:buChar char="●"/>
            </a:pPr>
            <a:r>
              <a:rPr lang="en-US" sz="3000"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lang="en-US" sz="3000">
                <a:latin typeface="Rockwell"/>
                <a:ea typeface="Rockwell"/>
                <a:cs typeface="Rockwell"/>
                <a:sym typeface="Rockwell"/>
              </a:rPr>
              <a:t>Store and display taxi earnings and booking details.</a:t>
            </a:r>
            <a:endParaRPr sz="3000"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 txBox="1"/>
          <p:nvPr>
            <p:ph type="title"/>
          </p:nvPr>
        </p:nvSpPr>
        <p:spPr>
          <a:xfrm>
            <a:off x="645181" y="557561"/>
            <a:ext cx="7764967" cy="1386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lgerian"/>
              <a:buNone/>
            </a:pPr>
            <a:r>
              <a:rPr b="1" lang="en-US">
                <a:latin typeface="Algerian"/>
                <a:ea typeface="Algerian"/>
                <a:cs typeface="Algerian"/>
                <a:sym typeface="Algerian"/>
              </a:rPr>
              <a:t>SYSTEM REQUIREMENTS</a:t>
            </a:r>
            <a:endParaRPr/>
          </a:p>
        </p:txBody>
      </p:sp>
      <p:sp>
        <p:nvSpPr>
          <p:cNvPr id="80" name="Google Shape;80;p4"/>
          <p:cNvSpPr txBox="1"/>
          <p:nvPr>
            <p:ph idx="1" type="body"/>
          </p:nvPr>
        </p:nvSpPr>
        <p:spPr>
          <a:xfrm>
            <a:off x="645179" y="1944028"/>
            <a:ext cx="6345300" cy="35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384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ckwell"/>
              <a:buChar char="●"/>
            </a:pPr>
            <a:r>
              <a:rPr lang="en-US" sz="3000">
                <a:latin typeface="Rockwell"/>
                <a:ea typeface="Rockwell"/>
                <a:cs typeface="Rockwell"/>
                <a:sym typeface="Rockwell"/>
              </a:rPr>
              <a:t> Hardware: Any computer with Java installed</a:t>
            </a:r>
            <a:endParaRPr sz="3000">
              <a:latin typeface="Rockwell"/>
              <a:ea typeface="Rockwell"/>
              <a:cs typeface="Rockwell"/>
              <a:sym typeface="Rockwell"/>
            </a:endParaRPr>
          </a:p>
          <a:p>
            <a:pPr indent="-24384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000"/>
              <a:buFont typeface="Rockwell"/>
              <a:buChar char="●"/>
            </a:pPr>
            <a:r>
              <a:rPr lang="en-US" sz="3000">
                <a:latin typeface="Rockwell"/>
                <a:ea typeface="Rockwell"/>
                <a:cs typeface="Rockwell"/>
                <a:sym typeface="Rockwell"/>
              </a:rPr>
              <a:t> Software: Java JDK, IntelliJ IDEA or Eclipse</a:t>
            </a:r>
            <a:endParaRPr sz="3000">
              <a:latin typeface="Rockwell"/>
              <a:ea typeface="Rockwell"/>
              <a:cs typeface="Rockwell"/>
              <a:sym typeface="Rockwell"/>
            </a:endParaRPr>
          </a:p>
          <a:p>
            <a:pPr indent="-24384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000"/>
              <a:buFont typeface="Rockwell"/>
              <a:buChar char="●"/>
            </a:pPr>
            <a:r>
              <a:rPr lang="en-US" sz="3000">
                <a:latin typeface="Rockwell"/>
                <a:ea typeface="Rockwell"/>
                <a:cs typeface="Rockwell"/>
                <a:sym typeface="Rockwell"/>
              </a:rPr>
              <a:t> Database: Not required (using in-memory storage)</a:t>
            </a:r>
            <a:endParaRPr sz="3000">
              <a:latin typeface="Rockwell"/>
              <a:ea typeface="Rockwell"/>
              <a:cs typeface="Rockwell"/>
              <a:sym typeface="Rockwell"/>
            </a:endParaRPr>
          </a:p>
          <a:p>
            <a:pPr indent="-243840" lvl="0" marL="18288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SzPts val="3000"/>
              <a:buFont typeface="Rockwell"/>
              <a:buChar char="●"/>
            </a:pPr>
            <a:r>
              <a:rPr lang="en-US" sz="3000">
                <a:latin typeface="Rockwell"/>
                <a:ea typeface="Rockwell"/>
                <a:cs typeface="Rockwell"/>
                <a:sym typeface="Rockwell"/>
              </a:rPr>
              <a:t> Language: Java</a:t>
            </a:r>
            <a:endParaRPr sz="3000"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/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lgerian"/>
              <a:buNone/>
            </a:pPr>
            <a:r>
              <a:rPr b="1" lang="en-US">
                <a:latin typeface="Algerian"/>
                <a:ea typeface="Algerian"/>
                <a:cs typeface="Algerian"/>
                <a:sym typeface="Algerian"/>
              </a:rPr>
              <a:t>TECHNOLOGY STACK</a:t>
            </a:r>
            <a:endParaRPr/>
          </a:p>
        </p:txBody>
      </p:sp>
      <p:sp>
        <p:nvSpPr>
          <p:cNvPr id="86" name="Google Shape;86;p5"/>
          <p:cNvSpPr txBox="1"/>
          <p:nvPr>
            <p:ph idx="1" type="body"/>
          </p:nvPr>
        </p:nvSpPr>
        <p:spPr>
          <a:xfrm>
            <a:off x="492325" y="1851425"/>
            <a:ext cx="7772400" cy="49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ckwell"/>
              <a:buChar char="●"/>
            </a:pPr>
            <a:r>
              <a:rPr lang="en-US" sz="3000">
                <a:latin typeface="Rockwell"/>
                <a:ea typeface="Rockwell"/>
                <a:cs typeface="Rockwell"/>
                <a:sym typeface="Rockwell"/>
              </a:rPr>
              <a:t> Java</a:t>
            </a:r>
            <a:endParaRPr sz="3000">
              <a:latin typeface="Rockwell"/>
              <a:ea typeface="Rockwell"/>
              <a:cs typeface="Rockwell"/>
              <a:sym typeface="Rockwell"/>
            </a:endParaRPr>
          </a:p>
          <a:p>
            <a:pPr indent="-22225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000"/>
              <a:buFont typeface="Rockwell"/>
              <a:buChar char="●"/>
            </a:pPr>
            <a:r>
              <a:rPr lang="en-US" sz="3000">
                <a:latin typeface="Rockwell"/>
                <a:ea typeface="Rockwell"/>
                <a:cs typeface="Rockwell"/>
                <a:sym typeface="Rockwell"/>
              </a:rPr>
              <a:t> Object-Oriented Programming (OOP)</a:t>
            </a:r>
            <a:endParaRPr sz="3000">
              <a:latin typeface="Rockwell"/>
              <a:ea typeface="Rockwell"/>
              <a:cs typeface="Rockwell"/>
              <a:sym typeface="Rockwell"/>
            </a:endParaRPr>
          </a:p>
          <a:p>
            <a:pPr indent="-22225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000"/>
              <a:buFont typeface="Rockwell"/>
              <a:buChar char="●"/>
            </a:pPr>
            <a:r>
              <a:rPr lang="en-US" sz="3000">
                <a:latin typeface="Rockwell"/>
                <a:ea typeface="Rockwell"/>
                <a:cs typeface="Rockwell"/>
                <a:sym typeface="Rockwell"/>
              </a:rPr>
              <a:t> Collections Framework (ArrayList)</a:t>
            </a:r>
            <a:endParaRPr sz="3000">
              <a:latin typeface="Rockwell"/>
              <a:ea typeface="Rockwell"/>
              <a:cs typeface="Rockwell"/>
              <a:sym typeface="Rockwell"/>
            </a:endParaRPr>
          </a:p>
          <a:p>
            <a:pPr indent="-22225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000"/>
              <a:buFont typeface="Rockwell"/>
              <a:buChar char="●"/>
            </a:pPr>
            <a:r>
              <a:rPr lang="en-US" sz="3000">
                <a:latin typeface="Rockwell"/>
                <a:ea typeface="Rockwell"/>
                <a:cs typeface="Rockwell"/>
                <a:sym typeface="Rockwell"/>
              </a:rPr>
              <a:t> Data Structures (Sorting, Searching)</a:t>
            </a:r>
            <a:endParaRPr sz="3000">
              <a:latin typeface="Rockwell"/>
              <a:ea typeface="Rockwell"/>
              <a:cs typeface="Rockwell"/>
              <a:sym typeface="Rockwell"/>
            </a:endParaRPr>
          </a:p>
          <a:p>
            <a:pPr indent="-222250" lvl="0" marL="18288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SzPts val="3000"/>
              <a:buFont typeface="Rockwell"/>
              <a:buChar char="●"/>
            </a:pPr>
            <a:r>
              <a:rPr lang="en-US" sz="3000">
                <a:latin typeface="Rockwell"/>
                <a:ea typeface="Rockwell"/>
                <a:cs typeface="Rockwell"/>
                <a:sym typeface="Rockwell"/>
              </a:rPr>
              <a:t> Scanner for user input handling</a:t>
            </a:r>
            <a:endParaRPr sz="3000"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 txBox="1"/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lgerian"/>
              <a:buNone/>
            </a:pPr>
            <a:r>
              <a:rPr b="1" lang="en-US">
                <a:latin typeface="Algerian"/>
                <a:ea typeface="Algerian"/>
                <a:cs typeface="Algerian"/>
                <a:sym typeface="Algerian"/>
              </a:rPr>
              <a:t>SYSTEM ARCHITECTURE</a:t>
            </a:r>
            <a:endParaRPr/>
          </a:p>
        </p:txBody>
      </p:sp>
      <p:sp>
        <p:nvSpPr>
          <p:cNvPr id="92" name="Google Shape;92;p6"/>
          <p:cNvSpPr txBox="1"/>
          <p:nvPr>
            <p:ph idx="1" type="body"/>
          </p:nvPr>
        </p:nvSpPr>
        <p:spPr>
          <a:xfrm>
            <a:off x="685800" y="1949606"/>
            <a:ext cx="6683298" cy="40062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ckwell"/>
              <a:buChar char="●"/>
            </a:pPr>
            <a:r>
              <a:rPr lang="en-US" sz="3000"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lang="en-US" sz="3000">
                <a:latin typeface="Rockwell"/>
                <a:ea typeface="Rockwell"/>
                <a:cs typeface="Rockwell"/>
                <a:sym typeface="Rockwell"/>
              </a:rPr>
              <a:t>The system initializes a set of taxis.</a:t>
            </a:r>
            <a:endParaRPr sz="3000">
              <a:latin typeface="Rockwell"/>
              <a:ea typeface="Rockwell"/>
              <a:cs typeface="Rockwell"/>
              <a:sym typeface="Rockwell"/>
            </a:endParaRPr>
          </a:p>
          <a:p>
            <a:pPr indent="-22225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000"/>
              <a:buFont typeface="Rockwell"/>
              <a:buChar char="●"/>
            </a:pPr>
            <a:r>
              <a:rPr lang="en-US" sz="3000">
                <a:latin typeface="Rockwell"/>
                <a:ea typeface="Rockwell"/>
                <a:cs typeface="Rockwell"/>
                <a:sym typeface="Rockwell"/>
              </a:rPr>
              <a:t> Users input pickup and drop      locations along with time.</a:t>
            </a:r>
            <a:endParaRPr sz="3000">
              <a:latin typeface="Rockwell"/>
              <a:ea typeface="Rockwell"/>
              <a:cs typeface="Rockwell"/>
              <a:sym typeface="Rockwell"/>
            </a:endParaRPr>
          </a:p>
          <a:p>
            <a:pPr indent="-22225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000"/>
              <a:buFont typeface="Rockwell"/>
              <a:buChar char="●"/>
            </a:pPr>
            <a:r>
              <a:rPr lang="en-US" sz="3000">
                <a:latin typeface="Rockwell"/>
                <a:ea typeface="Rockwell"/>
                <a:cs typeface="Rockwell"/>
                <a:sym typeface="Rockwell"/>
              </a:rPr>
              <a:t> Available taxis are allocated based on distance and earnings.</a:t>
            </a:r>
            <a:endParaRPr sz="3000">
              <a:latin typeface="Rockwell"/>
              <a:ea typeface="Rockwell"/>
              <a:cs typeface="Rockwell"/>
              <a:sym typeface="Rockwell"/>
            </a:endParaRPr>
          </a:p>
          <a:p>
            <a:pPr indent="-222250" lvl="0" marL="18288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SzPts val="3000"/>
              <a:buFont typeface="Rockwell"/>
              <a:buChar char="●"/>
            </a:pPr>
            <a:r>
              <a:rPr lang="en-US" sz="3000">
                <a:latin typeface="Rockwell"/>
                <a:ea typeface="Rockwell"/>
                <a:cs typeface="Rockwell"/>
                <a:sym typeface="Rockwell"/>
              </a:rPr>
              <a:t> Booking details and earnings are stored and displayed.</a:t>
            </a:r>
            <a:endParaRPr sz="3000"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"/>
          <p:cNvSpPr txBox="1"/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lgerian"/>
              <a:buNone/>
            </a:pPr>
            <a:r>
              <a:rPr b="1" lang="en-US">
                <a:latin typeface="Algerian"/>
                <a:ea typeface="Algerian"/>
                <a:cs typeface="Algerian"/>
                <a:sym typeface="Algerian"/>
              </a:rPr>
              <a:t>BOOKING WORKFLOW</a:t>
            </a:r>
            <a:endParaRPr/>
          </a:p>
        </p:txBody>
      </p:sp>
      <p:sp>
        <p:nvSpPr>
          <p:cNvPr id="98" name="Google Shape;98;p7"/>
          <p:cNvSpPr txBox="1"/>
          <p:nvPr>
            <p:ph idx="1" type="body"/>
          </p:nvPr>
        </p:nvSpPr>
        <p:spPr>
          <a:xfrm>
            <a:off x="685800" y="1929161"/>
            <a:ext cx="7772400" cy="4243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384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ckwell"/>
              <a:buChar char="●"/>
            </a:pPr>
            <a:r>
              <a:rPr lang="en-US" sz="3000"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lang="en-US" sz="3000">
                <a:latin typeface="Rockwell"/>
                <a:ea typeface="Rockwell"/>
                <a:cs typeface="Rockwell"/>
                <a:sym typeface="Rockwell"/>
              </a:rPr>
              <a:t>Customer enters pickup and drop locations.</a:t>
            </a:r>
            <a:endParaRPr sz="3000">
              <a:latin typeface="Rockwell"/>
              <a:ea typeface="Rockwell"/>
              <a:cs typeface="Rockwell"/>
              <a:sym typeface="Rockwell"/>
            </a:endParaRPr>
          </a:p>
          <a:p>
            <a:pPr indent="-24384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000"/>
              <a:buFont typeface="Rockwell"/>
              <a:buChar char="●"/>
            </a:pPr>
            <a:r>
              <a:rPr lang="en-US" sz="3000">
                <a:latin typeface="Rockwell"/>
                <a:ea typeface="Rockwell"/>
                <a:cs typeface="Rockwell"/>
                <a:sym typeface="Rockwell"/>
              </a:rPr>
              <a:t> </a:t>
            </a:r>
            <a:r>
              <a:rPr lang="en-US" sz="3000">
                <a:latin typeface="Rockwell"/>
                <a:ea typeface="Rockwell"/>
                <a:cs typeface="Rockwell"/>
                <a:sym typeface="Rockwell"/>
              </a:rPr>
              <a:t>System checks available taxis.</a:t>
            </a:r>
            <a:endParaRPr sz="3000">
              <a:latin typeface="Rockwell"/>
              <a:ea typeface="Rockwell"/>
              <a:cs typeface="Rockwell"/>
              <a:sym typeface="Rockwell"/>
            </a:endParaRPr>
          </a:p>
          <a:p>
            <a:pPr indent="-24384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000"/>
              <a:buFont typeface="Rockwell"/>
              <a:buChar char="●"/>
            </a:pPr>
            <a:r>
              <a:rPr lang="en-US" sz="3000">
                <a:latin typeface="Rockwell"/>
                <a:ea typeface="Rockwell"/>
                <a:cs typeface="Rockwell"/>
                <a:sym typeface="Rockwell"/>
              </a:rPr>
              <a:t> The nearest taxi with lowest earnings is assigned.</a:t>
            </a:r>
            <a:endParaRPr sz="3000">
              <a:latin typeface="Rockwell"/>
              <a:ea typeface="Rockwell"/>
              <a:cs typeface="Rockwell"/>
              <a:sym typeface="Rockwell"/>
            </a:endParaRPr>
          </a:p>
          <a:p>
            <a:pPr indent="-24384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000"/>
              <a:buFont typeface="Rockwell"/>
              <a:buChar char="●"/>
            </a:pPr>
            <a:r>
              <a:rPr lang="en-US" sz="3000">
                <a:latin typeface="Rockwell"/>
                <a:ea typeface="Rockwell"/>
                <a:cs typeface="Rockwell"/>
                <a:sym typeface="Rockwell"/>
              </a:rPr>
              <a:t> Drop time and fare are calculated.</a:t>
            </a:r>
            <a:endParaRPr sz="3000">
              <a:latin typeface="Rockwell"/>
              <a:ea typeface="Rockwell"/>
              <a:cs typeface="Rockwell"/>
              <a:sym typeface="Rockwell"/>
            </a:endParaRPr>
          </a:p>
          <a:p>
            <a:pPr indent="-243840" lvl="0" marL="18288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SzPts val="3000"/>
              <a:buFont typeface="Rockwell"/>
              <a:buChar char="●"/>
            </a:pPr>
            <a:r>
              <a:rPr lang="en-US" sz="3000">
                <a:latin typeface="Rockwell"/>
                <a:ea typeface="Rockwell"/>
                <a:cs typeface="Rockwell"/>
                <a:sym typeface="Rockwell"/>
              </a:rPr>
              <a:t> Booking is confirmed, and earnings are updated.</a:t>
            </a:r>
            <a:endParaRPr sz="3000"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"/>
          <p:cNvSpPr txBox="1"/>
          <p:nvPr>
            <p:ph type="title"/>
          </p:nvPr>
        </p:nvSpPr>
        <p:spPr>
          <a:xfrm>
            <a:off x="836342" y="529282"/>
            <a:ext cx="7621800" cy="16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lgerian"/>
              <a:buNone/>
            </a:pPr>
            <a:r>
              <a:rPr b="1" lang="en-US">
                <a:latin typeface="Algerian"/>
                <a:ea typeface="Algerian"/>
                <a:cs typeface="Algerian"/>
                <a:sym typeface="Algerian"/>
              </a:rPr>
              <a:t>CODE OVERVIEW</a:t>
            </a:r>
            <a:endParaRPr/>
          </a:p>
        </p:txBody>
      </p:sp>
      <p:sp>
        <p:nvSpPr>
          <p:cNvPr id="104" name="Google Shape;104;p8"/>
          <p:cNvSpPr txBox="1"/>
          <p:nvPr>
            <p:ph idx="1" type="body"/>
          </p:nvPr>
        </p:nvSpPr>
        <p:spPr>
          <a:xfrm>
            <a:off x="836342" y="1873405"/>
            <a:ext cx="6828264" cy="41939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ckwell"/>
              <a:buChar char="●"/>
            </a:pPr>
            <a:r>
              <a:rPr lang="en-US" sz="3000">
                <a:latin typeface="Rockwell"/>
                <a:ea typeface="Rockwell"/>
                <a:cs typeface="Rockwell"/>
                <a:sym typeface="Rockwell"/>
              </a:rPr>
              <a:t>Booking Class: Stores booking details.</a:t>
            </a:r>
            <a:endParaRPr sz="3000">
              <a:latin typeface="Rockwell"/>
              <a:ea typeface="Rockwell"/>
              <a:cs typeface="Rockwell"/>
              <a:sym typeface="Rockwell"/>
            </a:endParaRPr>
          </a:p>
          <a:p>
            <a:pPr indent="-22225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000"/>
              <a:buFont typeface="Rockwell"/>
              <a:buChar char="●"/>
            </a:pPr>
            <a:r>
              <a:rPr lang="en-US" sz="3000">
                <a:latin typeface="Rockwell"/>
                <a:ea typeface="Rockwell"/>
                <a:cs typeface="Rockwell"/>
                <a:sym typeface="Rockwell"/>
              </a:rPr>
              <a:t> Taxi Class: Manages taxi status and earnings.</a:t>
            </a:r>
            <a:endParaRPr sz="3000">
              <a:latin typeface="Rockwell"/>
              <a:ea typeface="Rockwell"/>
              <a:cs typeface="Rockwell"/>
              <a:sym typeface="Rockwell"/>
            </a:endParaRPr>
          </a:p>
          <a:p>
            <a:pPr indent="-22225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000"/>
              <a:buFont typeface="Rockwell"/>
              <a:buChar char="●"/>
            </a:pPr>
            <a:r>
              <a:rPr lang="en-US" sz="3000">
                <a:latin typeface="Rockwell"/>
                <a:ea typeface="Rockwell"/>
                <a:cs typeface="Rockwell"/>
                <a:sym typeface="Rockwell"/>
              </a:rPr>
              <a:t> Main Class: Handles booking process and displays results.</a:t>
            </a:r>
            <a:endParaRPr sz="3000">
              <a:latin typeface="Rockwell"/>
              <a:ea typeface="Rockwell"/>
              <a:cs typeface="Rockwell"/>
              <a:sym typeface="Rockwell"/>
            </a:endParaRPr>
          </a:p>
          <a:p>
            <a:pPr indent="-222250" lvl="0" marL="18288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SzPts val="3000"/>
              <a:buFont typeface="Rockwell"/>
              <a:buChar char="●"/>
            </a:pPr>
            <a:r>
              <a:rPr lang="en-US" sz="3000">
                <a:latin typeface="Rockwell"/>
                <a:ea typeface="Rockwell"/>
                <a:cs typeface="Rockwell"/>
                <a:sym typeface="Rockwell"/>
              </a:rPr>
              <a:t> Key Methods: is Available(), calculate Earnings(), add Booking()</a:t>
            </a:r>
            <a:endParaRPr sz="30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05" name="Google Shape;105;p8"/>
          <p:cNvSpPr txBox="1"/>
          <p:nvPr/>
        </p:nvSpPr>
        <p:spPr>
          <a:xfrm>
            <a:off x="10748375" y="1375175"/>
            <a:ext cx="771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"/>
          <p:cNvSpPr txBox="1"/>
          <p:nvPr/>
        </p:nvSpPr>
        <p:spPr>
          <a:xfrm>
            <a:off x="370300" y="1039575"/>
            <a:ext cx="7806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00">
                <a:solidFill>
                  <a:schemeClr val="dk1"/>
                </a:solidFill>
                <a:latin typeface="Algerian"/>
                <a:ea typeface="Algerian"/>
                <a:cs typeface="Algerian"/>
                <a:sym typeface="Algerian"/>
              </a:rPr>
              <a:t>Source Code</a:t>
            </a:r>
            <a:endParaRPr b="1" sz="3900">
              <a:solidFill>
                <a:schemeClr val="dk1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111" name="Google Shape;111;p9"/>
          <p:cNvSpPr txBox="1"/>
          <p:nvPr/>
        </p:nvSpPr>
        <p:spPr>
          <a:xfrm>
            <a:off x="139800" y="2144000"/>
            <a:ext cx="8864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         </a:t>
            </a:r>
            <a:r>
              <a:rPr lang="en-US" sz="2400" u="sng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Github Link</a:t>
            </a:r>
            <a:r>
              <a:rPr lang="en-US" sz="2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: https://github.com/Barath2394/Taxi-Booking-System</a:t>
            </a:r>
            <a:endParaRPr sz="24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12" name="Google Shape;112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25" y="2234038"/>
            <a:ext cx="625075" cy="31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9"/>
          <p:cNvSpPr txBox="1"/>
          <p:nvPr/>
        </p:nvSpPr>
        <p:spPr>
          <a:xfrm>
            <a:off x="664800" y="3429000"/>
            <a:ext cx="83394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Taxi Booking System</a:t>
            </a:r>
            <a:endParaRPr sz="29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   ├── Booking.java</a:t>
            </a:r>
            <a:endParaRPr sz="29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   ├── Taxi.java</a:t>
            </a:r>
            <a:endParaRPr sz="29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    └── TaxiBookingSystem.java</a:t>
            </a:r>
            <a:endParaRPr sz="29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