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3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2"/>
  </p:normalViewPr>
  <p:slideViewPr>
    <p:cSldViewPr snapToGrid="0" snapToObjects="1">
      <p:cViewPr>
        <p:scale>
          <a:sx n="104" d="100"/>
          <a:sy n="104" d="100"/>
        </p:scale>
        <p:origin x="89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varunverma/Desktop/coda_transactions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varunverma/Desktop/coda_transactions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varunverma/Desktop/coda_transactions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varunverma/Desktop/coda_transactions.xlsm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[coda_transactions.xlsm]Sheet4!PivotTable8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#</a:t>
            </a:r>
            <a:r>
              <a:rPr lang="en-US" baseline="0" dirty="0"/>
              <a:t> of Transactions by amount transferred</a:t>
            </a:r>
            <a:endParaRPr lang="en-US" dirty="0"/>
          </a:p>
        </c:rich>
      </c:tx>
      <c:layout>
        <c:manualLayout>
          <c:xMode val="edge"/>
          <c:yMode val="edge"/>
          <c:x val="9.8927185930170872E-2"/>
          <c:y val="0.203419020374807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Sheet4!$B$57</c:f>
              <c:strCache>
                <c:ptCount val="1"/>
                <c:pt idx="0">
                  <c:v>Count of to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70E-9A42-A934-BB97CB90407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70E-9A42-A934-BB97CB90407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70E-9A42-A934-BB97CB90407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70E-9A42-A934-BB97CB90407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70E-9A42-A934-BB97CB904071}"/>
              </c:ext>
            </c:extLst>
          </c:dPt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70E-9A42-A934-BB97CB9040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Sheet4!$A$58:$A$63</c:f>
              <c:strCach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20</c:v>
                </c:pt>
                <c:pt idx="4">
                  <c:v>100</c:v>
                </c:pt>
              </c:strCache>
            </c:strRef>
          </c:cat>
          <c:val>
            <c:numRef>
              <c:f>Sheet4!$B$58:$B$63</c:f>
              <c:numCache>
                <c:formatCode>General</c:formatCode>
                <c:ptCount val="5"/>
                <c:pt idx="0">
                  <c:v>497</c:v>
                </c:pt>
                <c:pt idx="1">
                  <c:v>68</c:v>
                </c:pt>
                <c:pt idx="2">
                  <c:v>401</c:v>
                </c:pt>
                <c:pt idx="3">
                  <c:v>2</c:v>
                </c:pt>
                <c:pt idx="4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70E-9A42-A934-BB97CB904071}"/>
            </c:ext>
          </c:extLst>
        </c:ser>
        <c:ser>
          <c:idx val="1"/>
          <c:order val="1"/>
          <c:tx>
            <c:strRef>
              <c:f>Sheet4!$C$57</c:f>
              <c:strCache>
                <c:ptCount val="1"/>
                <c:pt idx="0">
                  <c:v>Count of from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E70E-9A42-A934-BB97CB90407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E70E-9A42-A934-BB97CB90407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E70E-9A42-A934-BB97CB90407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E70E-9A42-A934-BB97CB90407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E70E-9A42-A934-BB97CB904071}"/>
              </c:ext>
            </c:extLst>
          </c:dPt>
          <c:cat>
            <c:strRef>
              <c:f>Sheet4!$A$58:$A$63</c:f>
              <c:strCach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20</c:v>
                </c:pt>
                <c:pt idx="4">
                  <c:v>100</c:v>
                </c:pt>
              </c:strCache>
            </c:strRef>
          </c:cat>
          <c:val>
            <c:numRef>
              <c:f>Sheet4!$C$58:$C$63</c:f>
              <c:numCache>
                <c:formatCode>General</c:formatCode>
                <c:ptCount val="5"/>
                <c:pt idx="0">
                  <c:v>497</c:v>
                </c:pt>
                <c:pt idx="1">
                  <c:v>68</c:v>
                </c:pt>
                <c:pt idx="2">
                  <c:v>401</c:v>
                </c:pt>
                <c:pt idx="3">
                  <c:v>2</c:v>
                </c:pt>
                <c:pt idx="4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70E-9A42-A934-BB97CB904071}"/>
            </c:ext>
          </c:extLst>
        </c:ser>
        <c:ser>
          <c:idx val="2"/>
          <c:order val="2"/>
          <c:tx>
            <c:strRef>
              <c:f>Sheet4!$D$57</c:f>
              <c:strCache>
                <c:ptCount val="1"/>
                <c:pt idx="0">
                  <c:v>Average of fee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E70E-9A42-A934-BB97CB90407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E70E-9A42-A934-BB97CB90407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E70E-9A42-A934-BB97CB90407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E70E-9A42-A934-BB97CB90407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E70E-9A42-A934-BB97CB904071}"/>
              </c:ext>
            </c:extLst>
          </c:dPt>
          <c:cat>
            <c:strRef>
              <c:f>Sheet4!$A$58:$A$63</c:f>
              <c:strCach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20</c:v>
                </c:pt>
                <c:pt idx="4">
                  <c:v>100</c:v>
                </c:pt>
              </c:strCache>
            </c:strRef>
          </c:cat>
          <c:val>
            <c:numRef>
              <c:f>Sheet4!$D$58:$D$63</c:f>
              <c:numCache>
                <c:formatCode>General</c:formatCode>
                <c:ptCount val="5"/>
                <c:pt idx="0">
                  <c:v>0</c:v>
                </c:pt>
                <c:pt idx="1">
                  <c:v>0.30882352941176472</c:v>
                </c:pt>
                <c:pt idx="2">
                  <c:v>1</c:v>
                </c:pt>
                <c:pt idx="3">
                  <c:v>5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E70E-9A42-A934-BB97CB9040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5.2970909733850595E-2"/>
          <c:y val="0.78206099819823394"/>
          <c:w val="0.69659668847309897"/>
          <c:h val="0.172000329651587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[coda_transactions.xlsm]Sheet4!PivotTable7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 dirty="0">
                <a:effectLst/>
              </a:rPr>
              <a:t># of Transactions by fees paid </a:t>
            </a:r>
            <a:endParaRPr lang="en-US" sz="1400" dirty="0">
              <a:effectLst/>
            </a:endParaRPr>
          </a:p>
        </c:rich>
      </c:tx>
      <c:layout>
        <c:manualLayout>
          <c:xMode val="edge"/>
          <c:yMode val="edge"/>
          <c:x val="0.23762866191607288"/>
          <c:y val="0.2056794055201698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fld id="{8AB4C895-27C2-E847-8550-8A11E4C5EBC4}" type="PERCENTAGE">
                  <a:rPr lang="en-US" baseline="0"/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fld id="{8AB4C895-27C2-E847-8550-8A11E4C5EBC4}" type="PERCENTAGE">
                  <a:rPr lang="en-US" baseline="0"/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fld id="{8AB4C895-27C2-E847-8550-8A11E4C5EBC4}" type="PERCENTAGE">
                  <a:rPr lang="en-US" baseline="0"/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Sheet4!$B$48</c:f>
              <c:strCache>
                <c:ptCount val="1"/>
                <c:pt idx="0">
                  <c:v>Count of to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441-D14B-B0A1-8ACF3638599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441-D14B-B0A1-8ACF3638599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441-D14B-B0A1-8ACF3638599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441-D14B-B0A1-8ACF3638599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441-D14B-B0A1-8ACF3638599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AB4C895-27C2-E847-8550-8A11E4C5EBC4}" type="PERCENTAGE">
                      <a:rPr lang="en-US" baseline="0"/>
                      <a:pPr/>
                      <a:t>[PERCENTAGE]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D441-D14B-B0A1-8ACF36385991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441-D14B-B0A1-8ACF3638599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Sheet4!$A$49:$A$53</c:f>
              <c:strCache>
                <c:ptCount val="4"/>
                <c:pt idx="0">
                  <c:v>0</c:v>
                </c:pt>
                <c:pt idx="1">
                  <c:v>1</c:v>
                </c:pt>
                <c:pt idx="2">
                  <c:v>5</c:v>
                </c:pt>
                <c:pt idx="3">
                  <c:v>10</c:v>
                </c:pt>
              </c:strCache>
            </c:strRef>
          </c:cat>
          <c:val>
            <c:numRef>
              <c:f>Sheet4!$B$49:$B$53</c:f>
              <c:numCache>
                <c:formatCode>General</c:formatCode>
                <c:ptCount val="4"/>
                <c:pt idx="0">
                  <c:v>544</c:v>
                </c:pt>
                <c:pt idx="1">
                  <c:v>422</c:v>
                </c:pt>
                <c:pt idx="2">
                  <c:v>2</c:v>
                </c:pt>
                <c:pt idx="3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441-D14B-B0A1-8ACF36385991}"/>
            </c:ext>
          </c:extLst>
        </c:ser>
        <c:ser>
          <c:idx val="1"/>
          <c:order val="1"/>
          <c:tx>
            <c:strRef>
              <c:f>Sheet4!$C$48</c:f>
              <c:strCache>
                <c:ptCount val="1"/>
                <c:pt idx="0">
                  <c:v>Count of from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D441-D14B-B0A1-8ACF3638599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D441-D14B-B0A1-8ACF3638599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D441-D14B-B0A1-8ACF3638599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D441-D14B-B0A1-8ACF3638599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D441-D14B-B0A1-8ACF36385991}"/>
              </c:ext>
            </c:extLst>
          </c:dPt>
          <c:cat>
            <c:strRef>
              <c:f>Sheet4!$A$49:$A$53</c:f>
              <c:strCache>
                <c:ptCount val="4"/>
                <c:pt idx="0">
                  <c:v>0</c:v>
                </c:pt>
                <c:pt idx="1">
                  <c:v>1</c:v>
                </c:pt>
                <c:pt idx="2">
                  <c:v>5</c:v>
                </c:pt>
                <c:pt idx="3">
                  <c:v>10</c:v>
                </c:pt>
              </c:strCache>
            </c:strRef>
          </c:cat>
          <c:val>
            <c:numRef>
              <c:f>Sheet4!$C$49:$C$53</c:f>
              <c:numCache>
                <c:formatCode>General</c:formatCode>
                <c:ptCount val="4"/>
                <c:pt idx="0">
                  <c:v>544</c:v>
                </c:pt>
                <c:pt idx="1">
                  <c:v>422</c:v>
                </c:pt>
                <c:pt idx="2">
                  <c:v>2</c:v>
                </c:pt>
                <c:pt idx="3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D441-D14B-B0A1-8ACF36385991}"/>
            </c:ext>
          </c:extLst>
        </c:ser>
        <c:ser>
          <c:idx val="2"/>
          <c:order val="2"/>
          <c:tx>
            <c:strRef>
              <c:f>Sheet4!$D$48</c:f>
              <c:strCache>
                <c:ptCount val="1"/>
                <c:pt idx="0">
                  <c:v>Sum of amount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D441-D14B-B0A1-8ACF3638599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D441-D14B-B0A1-8ACF3638599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D441-D14B-B0A1-8ACF3638599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D441-D14B-B0A1-8ACF3638599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D441-D14B-B0A1-8ACF36385991}"/>
              </c:ext>
            </c:extLst>
          </c:dPt>
          <c:cat>
            <c:strRef>
              <c:f>Sheet4!$A$49:$A$53</c:f>
              <c:strCache>
                <c:ptCount val="4"/>
                <c:pt idx="0">
                  <c:v>0</c:v>
                </c:pt>
                <c:pt idx="1">
                  <c:v>1</c:v>
                </c:pt>
                <c:pt idx="2">
                  <c:v>5</c:v>
                </c:pt>
                <c:pt idx="3">
                  <c:v>10</c:v>
                </c:pt>
              </c:strCache>
            </c:strRef>
          </c:cat>
          <c:val>
            <c:numRef>
              <c:f>Sheet4!$D$49:$D$53</c:f>
              <c:numCache>
                <c:formatCode>General</c:formatCode>
                <c:ptCount val="4"/>
                <c:pt idx="0">
                  <c:v>47</c:v>
                </c:pt>
                <c:pt idx="1">
                  <c:v>823</c:v>
                </c:pt>
                <c:pt idx="2">
                  <c:v>40</c:v>
                </c:pt>
                <c:pt idx="3">
                  <c:v>3700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D441-D14B-B0A1-8ACF363859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7.1713497214273392E-2"/>
          <c:y val="0.79625287682988666"/>
          <c:w val="0.73377893529342086"/>
          <c:h val="0.13790334589997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Sender</a:t>
            </a:r>
            <a:r>
              <a:rPr lang="en-US" baseline="0" dirty="0"/>
              <a:t> Accounts (9 Unique)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Sheet4!$F$8</c:f>
              <c:strCache>
                <c:ptCount val="1"/>
                <c:pt idx="0">
                  <c:v>Amount Transferred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Sheet4!$F$9:$F$17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47</c:v>
                </c:pt>
                <c:pt idx="3">
                  <c:v>802</c:v>
                </c:pt>
                <c:pt idx="4">
                  <c:v>3700</c:v>
                </c:pt>
                <c:pt idx="5">
                  <c:v>40</c:v>
                </c:pt>
                <c:pt idx="6">
                  <c:v>0</c:v>
                </c:pt>
                <c:pt idx="7">
                  <c:v>0</c:v>
                </c:pt>
                <c:pt idx="8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0B-EA4B-A3D9-1E26AF4038D8}"/>
            </c:ext>
          </c:extLst>
        </c:ser>
        <c:ser>
          <c:idx val="2"/>
          <c:order val="1"/>
          <c:tx>
            <c:strRef>
              <c:f>Sheet4!$G$8</c:f>
              <c:strCache>
                <c:ptCount val="1"/>
                <c:pt idx="0">
                  <c:v>Fees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Sheet4!$G$9:$G$17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401</c:v>
                </c:pt>
                <c:pt idx="4">
                  <c:v>370</c:v>
                </c:pt>
                <c:pt idx="5">
                  <c:v>10</c:v>
                </c:pt>
                <c:pt idx="6">
                  <c:v>0</c:v>
                </c:pt>
                <c:pt idx="7">
                  <c:v>0</c:v>
                </c:pt>
                <c:pt idx="8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0B-EA4B-A3D9-1E26AF4038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2513455"/>
        <c:axId val="93179391"/>
      </c:barChart>
      <c:lineChart>
        <c:grouping val="standard"/>
        <c:varyColors val="0"/>
        <c:ser>
          <c:idx val="3"/>
          <c:order val="2"/>
          <c:tx>
            <c:strRef>
              <c:f>Sheet4!$H$8</c:f>
              <c:strCache>
                <c:ptCount val="1"/>
                <c:pt idx="0">
                  <c:v># of Transactions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Sheet4!$H$9:$H$17</c:f>
              <c:numCache>
                <c:formatCode>General</c:formatCode>
                <c:ptCount val="9"/>
                <c:pt idx="0">
                  <c:v>131</c:v>
                </c:pt>
                <c:pt idx="1">
                  <c:v>278</c:v>
                </c:pt>
                <c:pt idx="2">
                  <c:v>47</c:v>
                </c:pt>
                <c:pt idx="3">
                  <c:v>401</c:v>
                </c:pt>
                <c:pt idx="4">
                  <c:v>37</c:v>
                </c:pt>
                <c:pt idx="5">
                  <c:v>2</c:v>
                </c:pt>
                <c:pt idx="6">
                  <c:v>14</c:v>
                </c:pt>
                <c:pt idx="7">
                  <c:v>74</c:v>
                </c:pt>
                <c:pt idx="8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00B-EA4B-A3D9-1E26AF4038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23219424"/>
        <c:axId val="1919913536"/>
      </c:lineChart>
      <c:catAx>
        <c:axId val="9251345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179391"/>
        <c:crosses val="autoZero"/>
        <c:auto val="1"/>
        <c:lblAlgn val="ctr"/>
        <c:lblOffset val="100"/>
        <c:noMultiLvlLbl val="0"/>
      </c:catAx>
      <c:valAx>
        <c:axId val="93179391"/>
        <c:scaling>
          <c:orientation val="minMax"/>
          <c:max val="4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513455"/>
        <c:crosses val="autoZero"/>
        <c:crossBetween val="between"/>
        <c:majorUnit val="400"/>
        <c:minorUnit val="200"/>
      </c:valAx>
      <c:valAx>
        <c:axId val="1919913536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3219424"/>
        <c:crosses val="max"/>
        <c:crossBetween val="between"/>
      </c:valAx>
      <c:catAx>
        <c:axId val="1923219424"/>
        <c:scaling>
          <c:orientation val="minMax"/>
        </c:scaling>
        <c:delete val="1"/>
        <c:axPos val="b"/>
        <c:majorTickMark val="out"/>
        <c:minorTickMark val="none"/>
        <c:tickLblPos val="nextTo"/>
        <c:crossAx val="19199135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Receiver Accounts (19 Unique)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Sheet4!$F$24</c:f>
              <c:strCache>
                <c:ptCount val="1"/>
                <c:pt idx="0">
                  <c:v>Amount Transferred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Sheet4!$F$25:$F$43</c:f>
              <c:numCache>
                <c:formatCode>General</c:formatCode>
                <c:ptCount val="19"/>
                <c:pt idx="0">
                  <c:v>121</c:v>
                </c:pt>
                <c:pt idx="1">
                  <c:v>300</c:v>
                </c:pt>
                <c:pt idx="2">
                  <c:v>300</c:v>
                </c:pt>
                <c:pt idx="3">
                  <c:v>347</c:v>
                </c:pt>
                <c:pt idx="4">
                  <c:v>100</c:v>
                </c:pt>
                <c:pt idx="5">
                  <c:v>600</c:v>
                </c:pt>
                <c:pt idx="6">
                  <c:v>198</c:v>
                </c:pt>
                <c:pt idx="7">
                  <c:v>198</c:v>
                </c:pt>
                <c:pt idx="8">
                  <c:v>100</c:v>
                </c:pt>
                <c:pt idx="9">
                  <c:v>200</c:v>
                </c:pt>
                <c:pt idx="10">
                  <c:v>400</c:v>
                </c:pt>
                <c:pt idx="11">
                  <c:v>212</c:v>
                </c:pt>
                <c:pt idx="12">
                  <c:v>500</c:v>
                </c:pt>
                <c:pt idx="13">
                  <c:v>100</c:v>
                </c:pt>
                <c:pt idx="14">
                  <c:v>100</c:v>
                </c:pt>
                <c:pt idx="15">
                  <c:v>194</c:v>
                </c:pt>
                <c:pt idx="16">
                  <c:v>40</c:v>
                </c:pt>
                <c:pt idx="17">
                  <c:v>300</c:v>
                </c:pt>
                <c:pt idx="18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49-994E-A072-0E9FCE4568BE}"/>
            </c:ext>
          </c:extLst>
        </c:ser>
        <c:ser>
          <c:idx val="2"/>
          <c:order val="1"/>
          <c:tx>
            <c:strRef>
              <c:f>Sheet4!$G$24</c:f>
              <c:strCache>
                <c:ptCount val="1"/>
                <c:pt idx="0">
                  <c:v>Fees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Sheet4!$G$25:$G$43</c:f>
              <c:numCache>
                <c:formatCode>General</c:formatCode>
                <c:ptCount val="19"/>
                <c:pt idx="0">
                  <c:v>31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  <c:pt idx="4">
                  <c:v>10</c:v>
                </c:pt>
                <c:pt idx="5">
                  <c:v>60</c:v>
                </c:pt>
                <c:pt idx="6">
                  <c:v>99</c:v>
                </c:pt>
                <c:pt idx="7">
                  <c:v>99</c:v>
                </c:pt>
                <c:pt idx="8">
                  <c:v>10</c:v>
                </c:pt>
                <c:pt idx="9">
                  <c:v>20</c:v>
                </c:pt>
                <c:pt idx="10">
                  <c:v>40</c:v>
                </c:pt>
                <c:pt idx="11">
                  <c:v>106</c:v>
                </c:pt>
                <c:pt idx="12">
                  <c:v>50</c:v>
                </c:pt>
                <c:pt idx="13">
                  <c:v>10</c:v>
                </c:pt>
                <c:pt idx="14">
                  <c:v>10</c:v>
                </c:pt>
                <c:pt idx="15">
                  <c:v>97</c:v>
                </c:pt>
                <c:pt idx="16">
                  <c:v>10</c:v>
                </c:pt>
                <c:pt idx="17">
                  <c:v>30</c:v>
                </c:pt>
                <c:pt idx="18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49-994E-A072-0E9FCE4568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2513455"/>
        <c:axId val="93179391"/>
      </c:barChart>
      <c:lineChart>
        <c:grouping val="standard"/>
        <c:varyColors val="0"/>
        <c:ser>
          <c:idx val="3"/>
          <c:order val="2"/>
          <c:tx>
            <c:strRef>
              <c:f>Sheet4!$H$24</c:f>
              <c:strCache>
                <c:ptCount val="1"/>
                <c:pt idx="0">
                  <c:v># of Transactions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Sheet4!$H$25:$H$43</c:f>
              <c:numCache>
                <c:formatCode>General</c:formatCode>
                <c:ptCount val="19"/>
                <c:pt idx="0">
                  <c:v>22</c:v>
                </c:pt>
                <c:pt idx="1">
                  <c:v>134</c:v>
                </c:pt>
                <c:pt idx="2">
                  <c:v>295</c:v>
                </c:pt>
                <c:pt idx="3">
                  <c:v>50</c:v>
                </c:pt>
                <c:pt idx="4">
                  <c:v>1</c:v>
                </c:pt>
                <c:pt idx="5">
                  <c:v>6</c:v>
                </c:pt>
                <c:pt idx="6">
                  <c:v>99</c:v>
                </c:pt>
                <c:pt idx="7">
                  <c:v>99</c:v>
                </c:pt>
                <c:pt idx="8">
                  <c:v>1</c:v>
                </c:pt>
                <c:pt idx="9">
                  <c:v>2</c:v>
                </c:pt>
                <c:pt idx="10">
                  <c:v>78</c:v>
                </c:pt>
                <c:pt idx="11">
                  <c:v>106</c:v>
                </c:pt>
                <c:pt idx="12">
                  <c:v>5</c:v>
                </c:pt>
                <c:pt idx="13">
                  <c:v>1</c:v>
                </c:pt>
                <c:pt idx="14">
                  <c:v>1</c:v>
                </c:pt>
                <c:pt idx="15">
                  <c:v>97</c:v>
                </c:pt>
                <c:pt idx="16">
                  <c:v>2</c:v>
                </c:pt>
                <c:pt idx="17">
                  <c:v>3</c:v>
                </c:pt>
                <c:pt idx="18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149-994E-A072-0E9FCE4568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513455"/>
        <c:axId val="93179391"/>
      </c:lineChart>
      <c:catAx>
        <c:axId val="92513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179391"/>
        <c:crosses val="autoZero"/>
        <c:auto val="1"/>
        <c:lblAlgn val="ctr"/>
        <c:lblOffset val="100"/>
        <c:noMultiLvlLbl val="0"/>
      </c:catAx>
      <c:valAx>
        <c:axId val="93179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5134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C46C2-45EE-8E42-A8B6-FBFE6209B175}" type="datetimeFigureOut">
              <a:rPr lang="en-US" smtClean="0"/>
              <a:t>11/2/19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E53D7-1F0C-8949-BCBF-CEA5CADDD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5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E53D7-1F0C-8949-BCBF-CEA5CADDD0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53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E53D7-1F0C-8949-BCBF-CEA5CADDD0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57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8D79B75-0526-6642-8C2A-DA8F01DE4777}" type="datetimeFigureOut">
              <a:rPr lang="en-US" smtClean="0"/>
              <a:t>11/2/19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9380A4E-B348-3444-A270-5FB0101B6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12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9B75-0526-6642-8C2A-DA8F01DE4777}" type="datetimeFigureOut">
              <a:rPr lang="en-US" smtClean="0"/>
              <a:t>11/2/19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0A4E-B348-3444-A270-5FB0101B6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9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9B75-0526-6642-8C2A-DA8F01DE4777}" type="datetimeFigureOut">
              <a:rPr lang="en-US" smtClean="0"/>
              <a:t>11/2/19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0A4E-B348-3444-A270-5FB0101B6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02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9B75-0526-6642-8C2A-DA8F01DE4777}" type="datetimeFigureOut">
              <a:rPr lang="en-US" smtClean="0"/>
              <a:t>11/2/19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0A4E-B348-3444-A270-5FB0101B6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89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9B75-0526-6642-8C2A-DA8F01DE4777}" type="datetimeFigureOut">
              <a:rPr lang="en-US" smtClean="0"/>
              <a:t>11/2/19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0A4E-B348-3444-A270-5FB0101B6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65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9B75-0526-6642-8C2A-DA8F01DE4777}" type="datetimeFigureOut">
              <a:rPr lang="en-US" smtClean="0"/>
              <a:t>11/2/19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0A4E-B348-3444-A270-5FB0101B6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39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9B75-0526-6642-8C2A-DA8F01DE4777}" type="datetimeFigureOut">
              <a:rPr lang="en-US" smtClean="0"/>
              <a:t>11/2/19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0A4E-B348-3444-A270-5FB0101B6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57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9B75-0526-6642-8C2A-DA8F01DE4777}" type="datetimeFigureOut">
              <a:rPr lang="en-US" smtClean="0"/>
              <a:t>11/2/19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0A4E-B348-3444-A270-5FB0101B6D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422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9B75-0526-6642-8C2A-DA8F01DE4777}" type="datetimeFigureOut">
              <a:rPr lang="en-US" smtClean="0"/>
              <a:t>11/2/19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0A4E-B348-3444-A270-5FB0101B6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0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9B75-0526-6642-8C2A-DA8F01DE4777}" type="datetimeFigureOut">
              <a:rPr lang="en-US" smtClean="0"/>
              <a:t>11/2/19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0A4E-B348-3444-A270-5FB0101B6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7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9B75-0526-6642-8C2A-DA8F01DE4777}" type="datetimeFigureOut">
              <a:rPr lang="en-US" smtClean="0"/>
              <a:t>11/2/19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0A4E-B348-3444-A270-5FB0101B6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5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9B75-0526-6642-8C2A-DA8F01DE4777}" type="datetimeFigureOut">
              <a:rPr lang="en-US" smtClean="0"/>
              <a:t>11/2/19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0A4E-B348-3444-A270-5FB0101B6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9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9B75-0526-6642-8C2A-DA8F01DE4777}" type="datetimeFigureOut">
              <a:rPr lang="en-US" smtClean="0"/>
              <a:t>11/2/19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0A4E-B348-3444-A270-5FB0101B6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3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9B75-0526-6642-8C2A-DA8F01DE4777}" type="datetimeFigureOut">
              <a:rPr lang="en-US" smtClean="0"/>
              <a:t>11/2/19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0A4E-B348-3444-A270-5FB0101B6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9B75-0526-6642-8C2A-DA8F01DE4777}" type="datetimeFigureOut">
              <a:rPr lang="en-US" smtClean="0"/>
              <a:t>11/2/19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0A4E-B348-3444-A270-5FB0101B6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4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9B75-0526-6642-8C2A-DA8F01DE4777}" type="datetimeFigureOut">
              <a:rPr lang="en-US" smtClean="0"/>
              <a:t>11/2/19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0A4E-B348-3444-A270-5FB0101B6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6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9B75-0526-6642-8C2A-DA8F01DE4777}" type="datetimeFigureOut">
              <a:rPr lang="en-US" smtClean="0"/>
              <a:t>11/2/19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0A4E-B348-3444-A270-5FB0101B6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5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D79B75-0526-6642-8C2A-DA8F01DE4777}" type="datetimeFigureOut">
              <a:rPr lang="en-US" smtClean="0"/>
              <a:t>11/2/19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380A4E-B348-3444-A270-5FB0101B6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73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4A0C-B172-9E4A-B5CA-C2BB33943B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CODA Protocol</a:t>
            </a:r>
            <a:br>
              <a:rPr lang="en-US" dirty="0"/>
            </a:br>
            <a:r>
              <a:rPr lang="en-US" dirty="0"/>
              <a:t>Data Visualization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69852A-E27A-7644-A12F-3DEA54F457D9}"/>
              </a:ext>
            </a:extLst>
          </p:cNvPr>
          <p:cNvSpPr txBox="1"/>
          <p:nvPr/>
        </p:nvSpPr>
        <p:spPr>
          <a:xfrm>
            <a:off x="8287265" y="5412259"/>
            <a:ext cx="2872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Submitted by:</a:t>
            </a:r>
          </a:p>
          <a:p>
            <a:r>
              <a:rPr lang="en-US" dirty="0"/>
              <a:t>CRYPTONOMIC</a:t>
            </a:r>
          </a:p>
          <a:p>
            <a:r>
              <a:rPr lang="en-US" dirty="0"/>
              <a:t>Nov 3, 2019</a:t>
            </a:r>
          </a:p>
        </p:txBody>
      </p:sp>
    </p:spTree>
    <p:extLst>
      <p:ext uri="{BB962C8B-B14F-4D97-AF65-F5344CB8AC3E}">
        <p14:creationId xmlns:p14="http://schemas.microsoft.com/office/powerpoint/2010/main" val="2069942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0BDBF-026A-5742-9078-A83F3BD90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stats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E5022-841D-2040-9751-0173C7613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435198"/>
            <a:ext cx="4506078" cy="364913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Over a ~1,000 transactions dataset, there were 9 unique senders and 19 unique recipients</a:t>
            </a:r>
          </a:p>
          <a:p>
            <a:r>
              <a:rPr lang="en-US" dirty="0"/>
              <a:t>A significant proportion of the transactions in the network were null transactions (reflecting 0 amount sent and 0 amount fees)</a:t>
            </a:r>
          </a:p>
          <a:p>
            <a:r>
              <a:rPr lang="en-US" dirty="0"/>
              <a:t>Of the total transactions sent, two sender accounts represented 97% of the amount transferred, and 96% of the fees paid</a:t>
            </a:r>
          </a:p>
          <a:p>
            <a:r>
              <a:rPr lang="en-US" dirty="0"/>
              <a:t>Receiver accounts were less concentrated with a median share of 4.3% and 3.7% of amount transferred and fees, with a maximum of 13.0% and 13.2% respectively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90CDEF4-CEEA-ED43-9819-DD211AE4EB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5851182"/>
              </p:ext>
            </p:extLst>
          </p:nvPr>
        </p:nvGraphicFramePr>
        <p:xfrm>
          <a:off x="5751513" y="2065867"/>
          <a:ext cx="4506078" cy="3058361"/>
        </p:xfrm>
        <a:graphic>
          <a:graphicData uri="http://schemas.openxmlformats.org/drawingml/2006/table">
            <a:tbl>
              <a:tblPr/>
              <a:tblGrid>
                <a:gridCol w="3183165">
                  <a:extLst>
                    <a:ext uri="{9D8B030D-6E8A-4147-A177-3AD203B41FA5}">
                      <a16:colId xmlns:a16="http://schemas.microsoft.com/office/drawing/2014/main" val="2518355821"/>
                    </a:ext>
                  </a:extLst>
                </a:gridCol>
                <a:gridCol w="1322913">
                  <a:extLst>
                    <a:ext uri="{9D8B030D-6E8A-4147-A177-3AD203B41FA5}">
                      <a16:colId xmlns:a16="http://schemas.microsoft.com/office/drawing/2014/main" val="3452881157"/>
                    </a:ext>
                  </a:extLst>
                </a:gridCol>
              </a:tblGrid>
              <a:tr h="56281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# of transactions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1,005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6401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# of unique sender accounts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803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# of unique receiver accounts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7273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Average amount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4.59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22303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Average amount (excluding null transactions)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9.90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30187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Average fee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1.58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9721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Average fee (excluding null transactions)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0.80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49294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674F32E-B311-A74E-90F4-AFE3E19B5B68}"/>
              </a:ext>
            </a:extLst>
          </p:cNvPr>
          <p:cNvSpPr/>
          <p:nvPr/>
        </p:nvSpPr>
        <p:spPr>
          <a:xfrm>
            <a:off x="685801" y="1337733"/>
            <a:ext cx="9571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ran preliminary analytics on the </a:t>
            </a:r>
            <a:r>
              <a:rPr lang="en-US" dirty="0" err="1"/>
              <a:t>testnet</a:t>
            </a:r>
            <a:r>
              <a:rPr lang="en-US" dirty="0"/>
              <a:t> for CODA. High level results are as follows</a:t>
            </a:r>
          </a:p>
        </p:txBody>
      </p:sp>
    </p:spTree>
    <p:extLst>
      <p:ext uri="{BB962C8B-B14F-4D97-AF65-F5344CB8AC3E}">
        <p14:creationId xmlns:p14="http://schemas.microsoft.com/office/powerpoint/2010/main" val="182707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F4EA-BB37-8B45-9A8D-3658FF4B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Amount and fee per transaction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8BB771F-F4EC-B246-BAC2-51FDB0944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203927"/>
              </p:ext>
            </p:extLst>
          </p:nvPr>
        </p:nvGraphicFramePr>
        <p:xfrm>
          <a:off x="824895" y="889686"/>
          <a:ext cx="3845960" cy="57438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17B9B54-E38E-1F42-845E-7E54FB380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431311"/>
              </p:ext>
            </p:extLst>
          </p:nvPr>
        </p:nvGraphicFramePr>
        <p:xfrm>
          <a:off x="5819228" y="891063"/>
          <a:ext cx="3849624" cy="5742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8144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1C1FB-ADF1-8E42-9597-CADF88D0B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analytics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F03AB47-BFE7-A240-A26B-DA6148154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574600"/>
              </p:ext>
            </p:extLst>
          </p:nvPr>
        </p:nvGraphicFramePr>
        <p:xfrm>
          <a:off x="685801" y="1757200"/>
          <a:ext cx="5229916" cy="4505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BC306C7-C75D-3B43-9964-C1C53D60C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138581"/>
              </p:ext>
            </p:extLst>
          </p:nvPr>
        </p:nvGraphicFramePr>
        <p:xfrm>
          <a:off x="6561437" y="1757200"/>
          <a:ext cx="5230368" cy="4507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55280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{C350D992-FD69-D943-AAE6-1D4DC948ED3B}tf10001058</Template>
  <TotalTime>419</TotalTime>
  <Words>201</Words>
  <Application>Microsoft Macintosh PowerPoint</Application>
  <PresentationFormat>Widescreen</PresentationFormat>
  <Paragraphs>34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CODA Protocol Data Visualization</vt:lpstr>
      <vt:lpstr>Network stats </vt:lpstr>
      <vt:lpstr> Amount and fee per transaction</vt:lpstr>
      <vt:lpstr>Additional analytics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CODA Protocol Data Visualization</dc:title>
  <dc:creator>Varun Verma</dc:creator>
  <cp:lastModifiedBy>Varun Verma</cp:lastModifiedBy>
  <cp:revision>8</cp:revision>
  <dcterms:created xsi:type="dcterms:W3CDTF">2019-11-02T20:27:58Z</dcterms:created>
  <dcterms:modified xsi:type="dcterms:W3CDTF">2019-11-03T03:27:52Z</dcterms:modified>
</cp:coreProperties>
</file>