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[first speaker’s name], and these are my partners [other partners in last name alphabetical order]. Today we will be presenting our documentation for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8b462f0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8b462f0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Villordon:</a:t>
            </a:r>
            <a:br>
              <a:rPr lang="en"/>
            </a:br>
            <a:r>
              <a:rPr lang="en"/>
              <a:t>For the architectural design, our team elected to do the Model-View-Controller design scheme.</a:t>
            </a:r>
            <a:br>
              <a:rPr lang="en"/>
            </a:br>
            <a:br>
              <a:rPr lang="en"/>
            </a:br>
            <a:r>
              <a:rPr lang="en"/>
              <a:t>The MVC design scheme allows us to split up and handle complex user and database interactions via the model, view and controller sections. \</a:t>
            </a:r>
            <a:endParaRPr/>
          </a:p>
          <a:p>
            <a:pPr indent="0" lvl="0" marL="0" rtl="0" algn="l">
              <a:spcBef>
                <a:spcPts val="0"/>
              </a:spcBef>
              <a:spcAft>
                <a:spcPts val="0"/>
              </a:spcAft>
              <a:buNone/>
            </a:pPr>
            <a:r>
              <a:rPr lang="en"/>
              <a:t>So we can handle user inputs and route mapping through the model and view, managing all relevant info, </a:t>
            </a:r>
            <a:r>
              <a:rPr lang="en"/>
              <a:t>determining</a:t>
            </a:r>
            <a:r>
              <a:rPr lang="en"/>
              <a:t> the best route, and displaying that to the view.</a:t>
            </a:r>
            <a:endParaRPr/>
          </a:p>
          <a:p>
            <a:pPr indent="0" lvl="0" marL="0" rtl="0" algn="l">
              <a:spcBef>
                <a:spcPts val="0"/>
              </a:spcBef>
              <a:spcAft>
                <a:spcPts val="0"/>
              </a:spcAft>
              <a:buNone/>
            </a:pPr>
            <a:r>
              <a:rPr lang="en"/>
              <a:t>Thus, the view would be able to display the campus map, the route overlay, and any other relevant information.</a:t>
            </a:r>
            <a:endParaRPr/>
          </a:p>
          <a:p>
            <a:pPr indent="0" lvl="0" marL="0" rtl="0" algn="l">
              <a:spcBef>
                <a:spcPts val="0"/>
              </a:spcBef>
              <a:spcAft>
                <a:spcPts val="0"/>
              </a:spcAft>
              <a:buNone/>
            </a:pPr>
            <a:r>
              <a:rPr lang="en"/>
              <a:t>The model would be able to take input from the view and controller, using the user’s preferences and inputs to manipulate information upon a route query, and sending the proper mapping information to the view.</a:t>
            </a:r>
            <a:br>
              <a:rPr lang="en"/>
            </a:br>
            <a:r>
              <a:rPr lang="en"/>
              <a:t>The controller can handle the complex user inputs and preferences, modifying those and updating the view and manipulating the model given user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concludes our presentation, thank you.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8b462f0a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8b462f0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6b4e6fb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6b4e6f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Vishakh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6b4e6fb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6b4e6fb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Abdullah Akbar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88f6ce7f6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88f6ce7f6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Jenain Khan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8b462f0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8b462f0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Vishakh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8b462f0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8b462f0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Abdullah Akbar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8b462f0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8b462f0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 Wajahat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8b462f0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8b462f0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William Bumpass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sequence diagram, we built the main routing algorithm that the program uses. When </a:t>
            </a:r>
            <a:r>
              <a:rPr lang="en"/>
              <a:t>receiving</a:t>
            </a:r>
            <a:r>
              <a:rPr lang="en"/>
              <a:t> a request for a path, shown by user inputed start and end points, the program will pass these through a validation function to check if both the start and end points exist.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Assuming both the start and end points exist, the program accepts a list of user preferences for the path by which to restrict certain paths. This can be anything from wheelchair disability to preferring indoors, though </a:t>
            </a:r>
            <a:r>
              <a:rPr lang="en"/>
              <a:t>construction</a:t>
            </a:r>
            <a:r>
              <a:rPr lang="en"/>
              <a:t> and other detours NOT based on preferences are automatically included.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passing this through to a route </a:t>
            </a:r>
            <a:r>
              <a:rPr lang="en"/>
              <a:t>interpreter</a:t>
            </a:r>
            <a:r>
              <a:rPr lang="en"/>
              <a:t> and generating the best path for the user, it returns it and displays it for the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Periodically, as the user walks along the path, their location will be updated and new paths will be generated. This allows for updates in the path to occur, changing the path if the user takes the wrong path and needs to reorient themselves.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is Benjamin with the Class Diagram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8b462f0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8b462f0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Benjamin Rubarts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microsoft.com/en-us/learn/certifications/exams/70-48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UTD Campus Pathfinding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Abdullah Akbar, William Bumpass</a:t>
            </a:r>
            <a:r>
              <a:rPr lang="en"/>
              <a:t>, </a:t>
            </a:r>
            <a:r>
              <a:rPr lang="en"/>
              <a:t>Jenain Khan, Vishakh Nair, Benjamin Rubarts, </a:t>
            </a:r>
            <a:r>
              <a:rPr lang="en"/>
              <a:t>Michael Villordon, </a:t>
            </a:r>
            <a:r>
              <a:rPr lang="en"/>
              <a:t>Adam Wajahat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195675" y="479475"/>
            <a:ext cx="2623200" cy="8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Architectural Diagram</a:t>
            </a:r>
            <a:endParaRPr sz="1900"/>
          </a:p>
        </p:txBody>
      </p:sp>
      <p:pic>
        <p:nvPicPr>
          <p:cNvPr id="159" name="Google Shape;159;p22"/>
          <p:cNvPicPr preferRelativeResize="0"/>
          <p:nvPr/>
        </p:nvPicPr>
        <p:blipFill>
          <a:blip r:embed="rId3">
            <a:alphaModFix/>
          </a:blip>
          <a:stretch>
            <a:fillRect/>
          </a:stretch>
        </p:blipFill>
        <p:spPr>
          <a:xfrm>
            <a:off x="2445725" y="571975"/>
            <a:ext cx="5822825" cy="4459100"/>
          </a:xfrm>
          <a:prstGeom prst="rect">
            <a:avLst/>
          </a:prstGeom>
          <a:noFill/>
          <a:ln>
            <a:noFill/>
          </a:ln>
        </p:spPr>
      </p:pic>
      <p:sp>
        <p:nvSpPr>
          <p:cNvPr id="160" name="Google Shape;160;p22"/>
          <p:cNvSpPr txBox="1"/>
          <p:nvPr/>
        </p:nvSpPr>
        <p:spPr>
          <a:xfrm>
            <a:off x="419300" y="4360800"/>
            <a:ext cx="6429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[5]</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727650" y="57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6" name="Google Shape;166;p23"/>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1</a:t>
            </a:r>
            <a:r>
              <a:rPr lang="en" sz="1200">
                <a:latin typeface="Times New Roman"/>
                <a:ea typeface="Times New Roman"/>
                <a:cs typeface="Times New Roman"/>
                <a:sym typeface="Times New Roman"/>
              </a:rPr>
              <a:t>]</a:t>
            </a:r>
            <a:r>
              <a:rPr i="1" lang="en" sz="1200">
                <a:solidFill>
                  <a:srgbClr val="323232"/>
                </a:solidFill>
                <a:latin typeface="Times New Roman"/>
                <a:ea typeface="Times New Roman"/>
                <a:cs typeface="Times New Roman"/>
                <a:sym typeface="Times New Roman"/>
              </a:rPr>
              <a:t>Google</a:t>
            </a:r>
            <a:r>
              <a:rPr lang="en" sz="1200">
                <a:solidFill>
                  <a:srgbClr val="323232"/>
                </a:solidFill>
                <a:highlight>
                  <a:srgbClr val="FFFFFF"/>
                </a:highlight>
                <a:latin typeface="Times New Roman"/>
                <a:ea typeface="Times New Roman"/>
                <a:cs typeface="Times New Roman"/>
                <a:sym typeface="Times New Roman"/>
              </a:rPr>
              <a:t>. [Online]. Available: https://developers.google.com/search/apis/indexing-api/v3/quota-pricing. [Accessed </a:t>
            </a:r>
            <a:endParaRPr sz="1200">
              <a:solidFill>
                <a:srgbClr val="323232"/>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323232"/>
                </a:solidFill>
                <a:highlight>
                  <a:srgbClr val="FFFFFF"/>
                </a:highlight>
                <a:latin typeface="Times New Roman"/>
                <a:ea typeface="Times New Roman"/>
                <a:cs typeface="Times New Roman"/>
                <a:sym typeface="Times New Roman"/>
              </a:rPr>
              <a:t>08-Nov-2020].</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[2]</a:t>
            </a:r>
            <a:r>
              <a:rPr lang="en" sz="1200">
                <a:solidFill>
                  <a:srgbClr val="323232"/>
                </a:solidFill>
                <a:highlight>
                  <a:srgbClr val="FFFFFF"/>
                </a:highlight>
                <a:latin typeface="Times New Roman"/>
                <a:ea typeface="Times New Roman"/>
                <a:cs typeface="Times New Roman"/>
                <a:sym typeface="Times New Roman"/>
              </a:rPr>
              <a:t>“Calendar API  |  Google Developers,” </a:t>
            </a:r>
            <a:r>
              <a:rPr i="1" lang="en" sz="1200">
                <a:solidFill>
                  <a:srgbClr val="323232"/>
                </a:solidFill>
                <a:latin typeface="Times New Roman"/>
                <a:ea typeface="Times New Roman"/>
                <a:cs typeface="Times New Roman"/>
                <a:sym typeface="Times New Roman"/>
              </a:rPr>
              <a:t>Google</a:t>
            </a:r>
            <a:r>
              <a:rPr lang="en" sz="1200">
                <a:solidFill>
                  <a:srgbClr val="323232"/>
                </a:solidFill>
                <a:highlight>
                  <a:srgbClr val="FFFFFF"/>
                </a:highlight>
                <a:latin typeface="Times New Roman"/>
                <a:ea typeface="Times New Roman"/>
                <a:cs typeface="Times New Roman"/>
                <a:sym typeface="Times New Roman"/>
              </a:rPr>
              <a:t>. [Online]. Available: https://developers.google.com/calendar. [Accessed </a:t>
            </a:r>
            <a:endParaRPr sz="1200">
              <a:solidFill>
                <a:srgbClr val="323232"/>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323232"/>
                </a:solidFill>
                <a:highlight>
                  <a:srgbClr val="FFFFFF"/>
                </a:highlight>
                <a:latin typeface="Times New Roman"/>
                <a:ea typeface="Times New Roman"/>
                <a:cs typeface="Times New Roman"/>
                <a:sym typeface="Times New Roman"/>
              </a:rPr>
              <a:t>08-Nov-2020].</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[3]</a:t>
            </a:r>
            <a:r>
              <a:rPr lang="en" sz="1200">
                <a:solidFill>
                  <a:srgbClr val="323232"/>
                </a:solidFill>
                <a:highlight>
                  <a:srgbClr val="FFFFFF"/>
                </a:highlight>
                <a:latin typeface="Times New Roman"/>
                <a:ea typeface="Times New Roman"/>
                <a:cs typeface="Times New Roman"/>
                <a:sym typeface="Times New Roman"/>
              </a:rPr>
              <a:t>“EULA,” </a:t>
            </a:r>
            <a:r>
              <a:rPr i="1" lang="en" sz="1200">
                <a:solidFill>
                  <a:srgbClr val="323232"/>
                </a:solidFill>
                <a:latin typeface="Times New Roman"/>
                <a:ea typeface="Times New Roman"/>
                <a:cs typeface="Times New Roman"/>
                <a:sym typeface="Times New Roman"/>
              </a:rPr>
              <a:t>Centrify</a:t>
            </a:r>
            <a:r>
              <a:rPr lang="en" sz="1200">
                <a:solidFill>
                  <a:srgbClr val="323232"/>
                </a:solidFill>
                <a:highlight>
                  <a:srgbClr val="FFFFFF"/>
                </a:highlight>
                <a:latin typeface="Times New Roman"/>
                <a:ea typeface="Times New Roman"/>
                <a:cs typeface="Times New Roman"/>
                <a:sym typeface="Times New Roman"/>
              </a:rPr>
              <a:t>. [Online]. Available: https://www.centrify.com/eula/. [Accessed 08-Nov-2020].</a:t>
            </a:r>
            <a:endParaRPr sz="1200">
              <a:solidFill>
                <a:srgbClr val="32323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[4]“Exam 70-486: Developing ASP.NET MVC Web Applications,” </a:t>
            </a:r>
            <a:r>
              <a:rPr i="1" lang="en" sz="1200">
                <a:solidFill>
                  <a:srgbClr val="000000"/>
                </a:solidFill>
                <a:latin typeface="Times New Roman"/>
                <a:ea typeface="Times New Roman"/>
                <a:cs typeface="Times New Roman"/>
                <a:sym typeface="Times New Roman"/>
              </a:rPr>
              <a:t>Microsoft</a:t>
            </a:r>
            <a:r>
              <a:rPr lang="en" sz="1200">
                <a:solidFill>
                  <a:srgbClr val="000000"/>
                </a:solidFill>
                <a:latin typeface="Times New Roman"/>
                <a:ea typeface="Times New Roman"/>
                <a:cs typeface="Times New Roman"/>
                <a:sym typeface="Times New Roman"/>
              </a:rPr>
              <a:t>. [Online].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Available: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https://docs.microsoft.com/en-us/learn/certifications/exams/70-486</a:t>
            </a:r>
            <a:r>
              <a:rPr lang="en" sz="1200">
                <a:solidFill>
                  <a:srgbClr val="000000"/>
                </a:solidFill>
                <a:latin typeface="Times New Roman"/>
                <a:ea typeface="Times New Roman"/>
                <a:cs typeface="Times New Roman"/>
                <a:sym typeface="Times New Roman"/>
              </a:rPr>
              <a:t>. [Accessed Nov. 1, 2020].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23232"/>
                </a:solidFill>
                <a:highlight>
                  <a:schemeClr val="lt1"/>
                </a:highlight>
                <a:latin typeface="Times New Roman"/>
                <a:ea typeface="Times New Roman"/>
                <a:cs typeface="Times New Roman"/>
                <a:sym typeface="Times New Roman"/>
              </a:rPr>
              <a:t>[5</a:t>
            </a:r>
            <a:r>
              <a:rPr lang="en" sz="1200">
                <a:solidFill>
                  <a:srgbClr val="323232"/>
                </a:solidFill>
                <a:highlight>
                  <a:schemeClr val="lt1"/>
                </a:highlight>
                <a:latin typeface="Times New Roman"/>
                <a:ea typeface="Times New Roman"/>
                <a:cs typeface="Times New Roman"/>
                <a:sym typeface="Times New Roman"/>
              </a:rPr>
              <a:t>]“MVC Design Pattern,” GeeksforGeeks, 08-Feb-2018. [Online]. Available: </a:t>
            </a:r>
            <a:endParaRPr sz="1200">
              <a:solidFill>
                <a:srgbClr val="323232"/>
              </a:solidFill>
              <a:highlight>
                <a:schemeClr val="lt1"/>
              </a:highlight>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323232"/>
                </a:solidFill>
                <a:highlight>
                  <a:schemeClr val="lt1"/>
                </a:highlight>
                <a:latin typeface="Times New Roman"/>
                <a:ea typeface="Times New Roman"/>
                <a:cs typeface="Times New Roman"/>
                <a:sym typeface="Times New Roman"/>
              </a:rPr>
              <a:t>https://www.geeksforgeeks.org/mvc-design-pattern/. [Accessed 08-Nov-2020].</a:t>
            </a:r>
            <a:endParaRPr sz="1200">
              <a:solidFill>
                <a:srgbClr val="32323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2323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66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93" name="Google Shape;93;p14"/>
          <p:cNvSpPr txBox="1"/>
          <p:nvPr>
            <p:ph idx="1" type="body"/>
          </p:nvPr>
        </p:nvSpPr>
        <p:spPr>
          <a:xfrm>
            <a:off x="311700" y="132522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t>Optimization of paths from one point to another can be tricky, especially on the UTD campus where navigation can be complicated, and the shortest path is often difficult to find. </a:t>
            </a:r>
            <a:endParaRPr sz="1600"/>
          </a:p>
          <a:p>
            <a:pPr indent="457200" lvl="0" marL="0" rtl="0" algn="l">
              <a:spcBef>
                <a:spcPts val="1600"/>
              </a:spcBef>
              <a:spcAft>
                <a:spcPts val="0"/>
              </a:spcAft>
              <a:buNone/>
            </a:pPr>
            <a:r>
              <a:rPr lang="en" sz="1600"/>
              <a:t>Our UTD Campus Pathfinding Application combats this issue by </a:t>
            </a:r>
            <a:r>
              <a:rPr lang="en" sz="1600"/>
              <a:t>providing</a:t>
            </a:r>
            <a:r>
              <a:rPr lang="en" sz="1600"/>
              <a:t> users with the most efficient path way to and from their classes with as little information as a start and end point.</a:t>
            </a:r>
            <a:endParaRPr sz="1600"/>
          </a:p>
          <a:p>
            <a:pPr indent="457200" lvl="0" marL="0" rtl="0" algn="l">
              <a:spcBef>
                <a:spcPts val="1600"/>
              </a:spcBef>
              <a:spcAft>
                <a:spcPts val="0"/>
              </a:spcAft>
              <a:buNone/>
            </a:pPr>
            <a:r>
              <a:rPr lang="en" sz="1600"/>
              <a:t>It includes features such as :</a:t>
            </a:r>
            <a:endParaRPr sz="1600"/>
          </a:p>
          <a:p>
            <a:pPr indent="-330200" lvl="0" marL="914400" rtl="0" algn="l">
              <a:spcBef>
                <a:spcPts val="0"/>
              </a:spcBef>
              <a:spcAft>
                <a:spcPts val="0"/>
              </a:spcAft>
              <a:buSzPts val="1600"/>
              <a:buChar char="➔"/>
            </a:pPr>
            <a:r>
              <a:rPr lang="en" sz="1600"/>
              <a:t>Scheduled path navigation</a:t>
            </a:r>
            <a:endParaRPr sz="1600"/>
          </a:p>
          <a:p>
            <a:pPr indent="-330200" lvl="0" marL="914400" rtl="0" algn="l">
              <a:spcBef>
                <a:spcPts val="0"/>
              </a:spcBef>
              <a:spcAft>
                <a:spcPts val="0"/>
              </a:spcAft>
              <a:buSzPts val="1600"/>
              <a:buChar char="➔"/>
            </a:pPr>
            <a:r>
              <a:rPr lang="en" sz="1600"/>
              <a:t>Color coded recurring routes</a:t>
            </a:r>
            <a:endParaRPr sz="1600"/>
          </a:p>
          <a:p>
            <a:pPr indent="-330200" lvl="0" marL="914400" rtl="0" algn="l">
              <a:spcBef>
                <a:spcPts val="0"/>
              </a:spcBef>
              <a:spcAft>
                <a:spcPts val="0"/>
              </a:spcAft>
              <a:buSzPts val="1600"/>
              <a:buChar char="➔"/>
            </a:pPr>
            <a:r>
              <a:rPr lang="en" sz="1600"/>
              <a:t>Display of path blockages/changes including weather and events</a:t>
            </a:r>
            <a:endParaRPr sz="1600"/>
          </a:p>
          <a:p>
            <a:pPr indent="-330200" lvl="0" marL="914400" rtl="0" algn="l">
              <a:spcBef>
                <a:spcPts val="0"/>
              </a:spcBef>
              <a:spcAft>
                <a:spcPts val="0"/>
              </a:spcAft>
              <a:buSzPts val="1600"/>
              <a:buChar char="➔"/>
            </a:pPr>
            <a:r>
              <a:rPr lang="en" sz="1600"/>
              <a:t>UTD Calendar agenda</a:t>
            </a:r>
            <a:endParaRPr sz="1600"/>
          </a:p>
          <a:p>
            <a:pPr indent="-330200" lvl="0" marL="914400" rtl="0" algn="l">
              <a:spcBef>
                <a:spcPts val="0"/>
              </a:spcBef>
              <a:spcAft>
                <a:spcPts val="0"/>
              </a:spcAft>
              <a:buSzPts val="1600"/>
              <a:buChar char="➔"/>
            </a:pPr>
            <a:r>
              <a:rPr lang="en" sz="1600"/>
              <a:t>User preferences for comet cabs, indoor routes, and more</a:t>
            </a:r>
            <a:endParaRPr sz="1600"/>
          </a:p>
          <a:p>
            <a:pPr indent="45720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19300" y="584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a:t>
            </a:r>
            <a:r>
              <a:rPr lang="en"/>
              <a:t>st estima</a:t>
            </a:r>
            <a:r>
              <a:rPr lang="en"/>
              <a:t>tion</a:t>
            </a:r>
            <a:endParaRPr/>
          </a:p>
        </p:txBody>
      </p:sp>
      <p:sp>
        <p:nvSpPr>
          <p:cNvPr id="99" name="Google Shape;99;p15"/>
          <p:cNvSpPr txBox="1"/>
          <p:nvPr>
            <p:ph idx="1" type="body"/>
          </p:nvPr>
        </p:nvSpPr>
        <p:spPr>
          <a:xfrm>
            <a:off x="419300" y="1550575"/>
            <a:ext cx="8412900" cy="29241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chemeClr val="dk1"/>
              </a:buClr>
              <a:buSzPts val="1100"/>
              <a:buFont typeface="Arial"/>
              <a:buNone/>
            </a:pPr>
            <a:r>
              <a:rPr b="1" lang="en" sz="1500">
                <a:solidFill>
                  <a:srgbClr val="666666"/>
                </a:solidFill>
              </a:rPr>
              <a:t>Personnel Cost:</a:t>
            </a:r>
            <a:r>
              <a:rPr lang="en" sz="1500">
                <a:solidFill>
                  <a:srgbClr val="666666"/>
                </a:solidFill>
              </a:rPr>
              <a:t> Going based off of a $5000/month pay with 7 employees, this would mean for two weeks of work, we can estimate ~$1700/person for the duration.  Also, this would mean that the total cost of labor would be ~$11,700. This is considering weekends off and a 30-hour work week.</a:t>
            </a:r>
            <a:endParaRPr sz="1500">
              <a:solidFill>
                <a:srgbClr val="666666"/>
              </a:solidFill>
            </a:endParaRPr>
          </a:p>
          <a:p>
            <a:pPr indent="0" lvl="0" marL="114300" rtl="0" algn="l">
              <a:spcBef>
                <a:spcPts val="0"/>
              </a:spcBef>
              <a:spcAft>
                <a:spcPts val="0"/>
              </a:spcAft>
              <a:buClr>
                <a:schemeClr val="dk1"/>
              </a:buClr>
              <a:buSzPts val="1100"/>
              <a:buFont typeface="Arial"/>
              <a:buNone/>
            </a:pPr>
            <a:r>
              <a:t/>
            </a:r>
            <a:endParaRPr sz="1500">
              <a:solidFill>
                <a:srgbClr val="666666"/>
              </a:solidFill>
            </a:endParaRPr>
          </a:p>
          <a:p>
            <a:pPr indent="0" lvl="0" marL="114300" rtl="0" algn="l">
              <a:spcBef>
                <a:spcPts val="0"/>
              </a:spcBef>
              <a:spcAft>
                <a:spcPts val="0"/>
              </a:spcAft>
              <a:buClr>
                <a:schemeClr val="dk1"/>
              </a:buClr>
              <a:buSzPts val="1100"/>
              <a:buFont typeface="Arial"/>
              <a:buNone/>
            </a:pPr>
            <a:r>
              <a:rPr b="1" lang="en" sz="1500">
                <a:solidFill>
                  <a:srgbClr val="666666"/>
                </a:solidFill>
              </a:rPr>
              <a:t>Hardware Cost:</a:t>
            </a:r>
            <a:r>
              <a:rPr lang="en" sz="1500">
                <a:solidFill>
                  <a:srgbClr val="666666"/>
                </a:solidFill>
              </a:rPr>
              <a:t> As for the cost of hardware, there’s not much we have to worry about. Most of the project is based on the software side. We just have to make sure we have at least 2 computers to where we can code and store all the data of our maps. This could range anywhere from $600 to $3,000 but we feel that $2,000 would be a good estimate for some reliable computers, with a maximum of $50 a month for maintenance. </a:t>
            </a:r>
            <a:endParaRPr sz="1500">
              <a:solidFill>
                <a:srgbClr val="666666"/>
              </a:solidFill>
            </a:endParaRPr>
          </a:p>
          <a:p>
            <a:pPr indent="171450" lvl="0" marL="0" rtl="0" algn="l">
              <a:spcBef>
                <a:spcPts val="0"/>
              </a:spcBef>
              <a:spcAft>
                <a:spcPts val="0"/>
              </a:spcAft>
              <a:buClr>
                <a:schemeClr val="dk1"/>
              </a:buClr>
              <a:buSzPts val="1100"/>
              <a:buFont typeface="Arial"/>
              <a:buNone/>
            </a:pPr>
            <a:r>
              <a:t/>
            </a:r>
            <a:endParaRPr sz="1100">
              <a:solidFill>
                <a:schemeClr val="dk1"/>
              </a:solidFill>
            </a:endParaRPr>
          </a:p>
          <a:p>
            <a:pPr indent="17145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rgbClr val="666666"/>
              </a:solidFill>
            </a:endParaRPr>
          </a:p>
          <a:p>
            <a:pPr indent="0" lvl="0" marL="68580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17650" y="549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Estimation (continued)</a:t>
            </a:r>
            <a:endParaRPr/>
          </a:p>
        </p:txBody>
      </p:sp>
      <p:sp>
        <p:nvSpPr>
          <p:cNvPr id="105" name="Google Shape;105;p16"/>
          <p:cNvSpPr txBox="1"/>
          <p:nvPr>
            <p:ph idx="1" type="body"/>
          </p:nvPr>
        </p:nvSpPr>
        <p:spPr>
          <a:xfrm>
            <a:off x="577750" y="1301425"/>
            <a:ext cx="7768500" cy="31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666666"/>
                </a:solidFill>
              </a:rPr>
              <a:t>Software Cost: </a:t>
            </a:r>
            <a:r>
              <a:rPr lang="en">
                <a:solidFill>
                  <a:srgbClr val="666666"/>
                </a:solidFill>
              </a:rPr>
              <a:t>Google Maps SDK : $200.00 monthly baseline fee, including Mobile Native Dynamic Maps</a:t>
            </a:r>
            <a:endParaRPr>
              <a:solidFill>
                <a:srgbClr val="666666"/>
              </a:solidFill>
            </a:endParaRPr>
          </a:p>
          <a:p>
            <a:pPr indent="0" lvl="0" marL="685800" rtl="0" algn="l">
              <a:spcBef>
                <a:spcPts val="0"/>
              </a:spcBef>
              <a:spcAft>
                <a:spcPts val="0"/>
              </a:spcAft>
              <a:buClr>
                <a:schemeClr val="dk1"/>
              </a:buClr>
              <a:buSzPts val="1100"/>
              <a:buFont typeface="Arial"/>
              <a:buNone/>
            </a:pPr>
            <a:r>
              <a:rPr lang="en">
                <a:solidFill>
                  <a:srgbClr val="666666"/>
                </a:solidFill>
              </a:rPr>
              <a:t>			                       $210.00 monthly Static Street View API cost</a:t>
            </a:r>
            <a:endParaRPr>
              <a:solidFill>
                <a:srgbClr val="666666"/>
              </a:solidFill>
            </a:endParaRPr>
          </a:p>
          <a:p>
            <a:pPr indent="0" lvl="0" marL="685800" rtl="0" algn="l">
              <a:spcBef>
                <a:spcPts val="0"/>
              </a:spcBef>
              <a:spcAft>
                <a:spcPts val="0"/>
              </a:spcAft>
              <a:buClr>
                <a:schemeClr val="dk1"/>
              </a:buClr>
              <a:buSzPts val="1100"/>
              <a:buFont typeface="Arial"/>
              <a:buNone/>
            </a:pPr>
            <a:r>
              <a:rPr lang="en">
                <a:solidFill>
                  <a:srgbClr val="666666"/>
                </a:solidFill>
              </a:rPr>
              <a:t>			                       $150.00 monthly Distance Matrix API cost</a:t>
            </a:r>
            <a:endParaRPr>
              <a:solidFill>
                <a:srgbClr val="666666"/>
              </a:solidFill>
            </a:endParaRPr>
          </a:p>
          <a:p>
            <a:pPr indent="0" lvl="0" marL="685800" rtl="0" algn="l">
              <a:spcBef>
                <a:spcPts val="0"/>
              </a:spcBef>
              <a:spcAft>
                <a:spcPts val="0"/>
              </a:spcAft>
              <a:buClr>
                <a:schemeClr val="dk1"/>
              </a:buClr>
              <a:buSzPts val="1100"/>
              <a:buFont typeface="Arial"/>
              <a:buNone/>
            </a:pPr>
            <a:r>
              <a:rPr lang="en">
                <a:solidFill>
                  <a:srgbClr val="666666"/>
                </a:solidFill>
              </a:rPr>
              <a:t>			                       $510.00 monthly Places API/SDK *</a:t>
            </a:r>
            <a:endParaRPr>
              <a:solidFill>
                <a:srgbClr val="666666"/>
              </a:solidFill>
            </a:endParaRPr>
          </a:p>
          <a:p>
            <a:pPr indent="0" lvl="0" marL="685800" rtl="0" algn="l">
              <a:spcBef>
                <a:spcPts val="0"/>
              </a:spcBef>
              <a:spcAft>
                <a:spcPts val="0"/>
              </a:spcAft>
              <a:buClr>
                <a:schemeClr val="dk1"/>
              </a:buClr>
              <a:buSzPts val="1100"/>
              <a:buFont typeface="Arial"/>
              <a:buNone/>
            </a:pPr>
            <a:r>
              <a:rPr lang="en">
                <a:solidFill>
                  <a:srgbClr val="666666"/>
                </a:solidFill>
              </a:rPr>
              <a:t>			                       $0.00 monthly Google Calendar </a:t>
            </a:r>
            <a:endParaRPr>
              <a:solidFill>
                <a:srgbClr val="666666"/>
              </a:solidFill>
            </a:endParaRPr>
          </a:p>
          <a:p>
            <a:pPr indent="0" lvl="0" marL="2057400" rtl="0" algn="l">
              <a:spcBef>
                <a:spcPts val="0"/>
              </a:spcBef>
              <a:spcAft>
                <a:spcPts val="0"/>
              </a:spcAft>
              <a:buClr>
                <a:schemeClr val="dk1"/>
              </a:buClr>
              <a:buSzPts val="1100"/>
              <a:buFont typeface="Arial"/>
              <a:buNone/>
            </a:pPr>
            <a:r>
              <a:rPr lang="en">
                <a:solidFill>
                  <a:srgbClr val="666666"/>
                </a:solidFill>
              </a:rPr>
              <a:t>                $4.00 monthly Weather API 	</a:t>
            </a:r>
            <a:endParaRPr>
              <a:solidFill>
                <a:srgbClr val="666666"/>
              </a:solidFill>
            </a:endParaRPr>
          </a:p>
          <a:p>
            <a:pPr indent="0" lvl="0" marL="2057400" rtl="0" algn="l">
              <a:spcBef>
                <a:spcPts val="0"/>
              </a:spcBef>
              <a:spcAft>
                <a:spcPts val="0"/>
              </a:spcAft>
              <a:buClr>
                <a:schemeClr val="dk1"/>
              </a:buClr>
              <a:buSzPts val="1100"/>
              <a:buFont typeface="Arial"/>
              <a:buNone/>
            </a:pPr>
            <a:r>
              <a:rPr i="1" lang="en">
                <a:solidFill>
                  <a:srgbClr val="666666"/>
                </a:solidFill>
              </a:rPr>
              <a:t>               Total - Monthly costs :</a:t>
            </a:r>
            <a:r>
              <a:rPr lang="en">
                <a:solidFill>
                  <a:srgbClr val="666666"/>
                </a:solidFill>
              </a:rPr>
              <a:t> $564.00 , $1074.00 with Places API. [1][2][3]</a:t>
            </a:r>
            <a:endParaRPr>
              <a:solidFill>
                <a:srgbClr val="666666"/>
              </a:solidFill>
            </a:endParaRPr>
          </a:p>
          <a:p>
            <a:pPr indent="0" lvl="0" marL="0" rtl="0" algn="l">
              <a:spcBef>
                <a:spcPts val="0"/>
              </a:spcBef>
              <a:spcAft>
                <a:spcPts val="0"/>
              </a:spcAft>
              <a:buClr>
                <a:schemeClr val="dk1"/>
              </a:buClr>
              <a:buSzPts val="1100"/>
              <a:buFont typeface="Arial"/>
              <a:buNone/>
            </a:pPr>
            <a:r>
              <a:t/>
            </a:r>
            <a:endParaRPr>
              <a:solidFill>
                <a:srgbClr val="666666"/>
              </a:solidFill>
            </a:endParaRPr>
          </a:p>
          <a:p>
            <a:pPr indent="0" lvl="0" marL="0" rtl="0" algn="l">
              <a:spcBef>
                <a:spcPts val="0"/>
              </a:spcBef>
              <a:spcAft>
                <a:spcPts val="0"/>
              </a:spcAft>
              <a:buClr>
                <a:schemeClr val="dk1"/>
              </a:buClr>
              <a:buSzPts val="1100"/>
              <a:buFont typeface="Arial"/>
              <a:buNone/>
            </a:pPr>
            <a:r>
              <a:rPr b="1" lang="en">
                <a:solidFill>
                  <a:srgbClr val="666666"/>
                </a:solidFill>
              </a:rPr>
              <a:t>Estimated cost of personne</a:t>
            </a:r>
            <a:r>
              <a:rPr lang="en">
                <a:solidFill>
                  <a:srgbClr val="666666"/>
                </a:solidFill>
              </a:rPr>
              <a:t>l</a:t>
            </a:r>
            <a:r>
              <a:rPr b="1" lang="en">
                <a:solidFill>
                  <a:srgbClr val="666666"/>
                </a:solidFill>
              </a:rPr>
              <a:t> training</a:t>
            </a:r>
            <a:r>
              <a:rPr lang="en">
                <a:solidFill>
                  <a:srgbClr val="666666"/>
                </a:solidFill>
              </a:rPr>
              <a:t>: This app primarily requires knowledge of the MVC Web Application model. Microsoft’s exam for an ASP.NET MVC Web Application certification costs 165$. For 7 people, that is 7 * 165 = $1155. Other than this, there are no other major personnel training costs. [4]</a:t>
            </a:r>
            <a:endParaRPr sz="1500">
              <a:solidFill>
                <a:srgbClr val="666666"/>
              </a:solidFill>
            </a:endParaRPr>
          </a:p>
          <a:p>
            <a:pPr indent="0" lvl="0" marL="685800" rtl="0" algn="l">
              <a:spcBef>
                <a:spcPts val="0"/>
              </a:spcBef>
              <a:spcAft>
                <a:spcPts val="0"/>
              </a:spcAft>
              <a:buClr>
                <a:schemeClr val="dk1"/>
              </a:buClr>
              <a:buSzPts val="1100"/>
              <a:buFont typeface="Arial"/>
              <a:buNone/>
            </a:pPr>
            <a:r>
              <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a:t>
            </a:r>
            <a:r>
              <a:rPr lang="en" sz="1000">
                <a:solidFill>
                  <a:srgbClr val="666666"/>
                </a:solidFill>
              </a:rPr>
              <a:t> following elements can be cut if budget does not allow for it.</a:t>
            </a:r>
            <a:endParaRPr sz="1000">
              <a:solidFill>
                <a:srgbClr val="666666"/>
              </a:solidFill>
            </a:endParaRPr>
          </a:p>
          <a:p>
            <a:pPr indent="0" lvl="0" marL="0" rtl="0" algn="l">
              <a:spcBef>
                <a:spcPts val="0"/>
              </a:spcBef>
              <a:spcAft>
                <a:spcPts val="1600"/>
              </a:spcAft>
              <a:buNone/>
            </a:pPr>
            <a:r>
              <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5600" y="56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timeline</a:t>
            </a:r>
            <a:endParaRPr/>
          </a:p>
        </p:txBody>
      </p:sp>
      <p:sp>
        <p:nvSpPr>
          <p:cNvPr id="111" name="Google Shape;111;p17"/>
          <p:cNvSpPr/>
          <p:nvPr/>
        </p:nvSpPr>
        <p:spPr>
          <a:xfrm>
            <a:off x="60100" y="2458650"/>
            <a:ext cx="1157400" cy="58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t>Start</a:t>
            </a:r>
            <a:r>
              <a:rPr lang="en" sz="1500"/>
              <a:t>: Jan 4, 2021</a:t>
            </a:r>
            <a:endParaRPr sz="1500"/>
          </a:p>
        </p:txBody>
      </p:sp>
      <p:sp>
        <p:nvSpPr>
          <p:cNvPr id="112" name="Google Shape;112;p17"/>
          <p:cNvSpPr/>
          <p:nvPr/>
        </p:nvSpPr>
        <p:spPr>
          <a:xfrm>
            <a:off x="1272025" y="3424575"/>
            <a:ext cx="1860000" cy="9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t>Communication Modules</a:t>
            </a:r>
            <a:r>
              <a:rPr lang="en" sz="1500"/>
              <a:t>: 3 team members</a:t>
            </a:r>
            <a:endParaRPr sz="1500"/>
          </a:p>
        </p:txBody>
      </p:sp>
      <p:sp>
        <p:nvSpPr>
          <p:cNvPr id="113" name="Google Shape;113;p17"/>
          <p:cNvSpPr/>
          <p:nvPr/>
        </p:nvSpPr>
        <p:spPr>
          <a:xfrm>
            <a:off x="1272025" y="1320163"/>
            <a:ext cx="1860000" cy="9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t>Routing Algorithm</a:t>
            </a:r>
            <a:r>
              <a:rPr lang="en" sz="1500"/>
              <a:t>: 4 team members</a:t>
            </a:r>
            <a:endParaRPr sz="1500"/>
          </a:p>
        </p:txBody>
      </p:sp>
      <p:sp>
        <p:nvSpPr>
          <p:cNvPr id="114" name="Google Shape;114;p17"/>
          <p:cNvSpPr/>
          <p:nvPr/>
        </p:nvSpPr>
        <p:spPr>
          <a:xfrm>
            <a:off x="3228150" y="2344000"/>
            <a:ext cx="1860000" cy="9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t>App UI and Components</a:t>
            </a:r>
            <a:r>
              <a:rPr lang="en" sz="1500"/>
              <a:t>: 7 team members</a:t>
            </a:r>
            <a:endParaRPr sz="1500"/>
          </a:p>
        </p:txBody>
      </p:sp>
      <p:sp>
        <p:nvSpPr>
          <p:cNvPr id="115" name="Google Shape;115;p17"/>
          <p:cNvSpPr/>
          <p:nvPr/>
        </p:nvSpPr>
        <p:spPr>
          <a:xfrm>
            <a:off x="5319875" y="2344000"/>
            <a:ext cx="1860000" cy="9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t>Software Testing</a:t>
            </a:r>
            <a:r>
              <a:rPr lang="en" sz="1500"/>
              <a:t>: 7 team members</a:t>
            </a:r>
            <a:endParaRPr sz="1500"/>
          </a:p>
        </p:txBody>
      </p:sp>
      <p:sp>
        <p:nvSpPr>
          <p:cNvPr id="116" name="Google Shape;116;p17"/>
          <p:cNvSpPr/>
          <p:nvPr/>
        </p:nvSpPr>
        <p:spPr>
          <a:xfrm>
            <a:off x="7515025" y="2419000"/>
            <a:ext cx="1276800" cy="76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t>End</a:t>
            </a:r>
            <a:r>
              <a:rPr lang="en" sz="1500"/>
              <a:t>: Jan 16, 2021</a:t>
            </a:r>
            <a:endParaRPr sz="1500"/>
          </a:p>
        </p:txBody>
      </p:sp>
      <p:cxnSp>
        <p:nvCxnSpPr>
          <p:cNvPr id="117" name="Google Shape;117;p17"/>
          <p:cNvCxnSpPr>
            <a:endCxn id="113" idx="1"/>
          </p:cNvCxnSpPr>
          <p:nvPr/>
        </p:nvCxnSpPr>
        <p:spPr>
          <a:xfrm flipH="1" rot="10800000">
            <a:off x="638725" y="1778863"/>
            <a:ext cx="633300" cy="6798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a:stCxn id="111" idx="2"/>
            <a:endCxn id="112" idx="1"/>
          </p:cNvCxnSpPr>
          <p:nvPr/>
        </p:nvCxnSpPr>
        <p:spPr>
          <a:xfrm>
            <a:off x="638800" y="3042450"/>
            <a:ext cx="633300" cy="8409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7"/>
          <p:cNvCxnSpPr>
            <a:stCxn id="113" idx="3"/>
            <a:endCxn id="114" idx="0"/>
          </p:cNvCxnSpPr>
          <p:nvPr/>
        </p:nvCxnSpPr>
        <p:spPr>
          <a:xfrm>
            <a:off x="3132025" y="1778863"/>
            <a:ext cx="1026000" cy="5652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7"/>
          <p:cNvCxnSpPr>
            <a:stCxn id="112" idx="3"/>
            <a:endCxn id="114" idx="2"/>
          </p:cNvCxnSpPr>
          <p:nvPr/>
        </p:nvCxnSpPr>
        <p:spPr>
          <a:xfrm flipH="1" rot="10800000">
            <a:off x="3132025" y="3261375"/>
            <a:ext cx="1026000" cy="6219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7"/>
          <p:cNvCxnSpPr>
            <a:stCxn id="114" idx="3"/>
            <a:endCxn id="115" idx="1"/>
          </p:cNvCxnSpPr>
          <p:nvPr/>
        </p:nvCxnSpPr>
        <p:spPr>
          <a:xfrm>
            <a:off x="5088150" y="2802700"/>
            <a:ext cx="231600" cy="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7"/>
          <p:cNvCxnSpPr>
            <a:stCxn id="115" idx="3"/>
            <a:endCxn id="116" idx="1"/>
          </p:cNvCxnSpPr>
          <p:nvPr/>
        </p:nvCxnSpPr>
        <p:spPr>
          <a:xfrm>
            <a:off x="7179875" y="2802700"/>
            <a:ext cx="335100" cy="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7"/>
          <p:cNvSpPr txBox="1"/>
          <p:nvPr/>
        </p:nvSpPr>
        <p:spPr>
          <a:xfrm>
            <a:off x="3313525" y="1664275"/>
            <a:ext cx="844500" cy="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3 days</a:t>
            </a:r>
            <a:endParaRPr>
              <a:latin typeface="Lato"/>
              <a:ea typeface="Lato"/>
              <a:cs typeface="Lato"/>
              <a:sym typeface="Lato"/>
            </a:endParaRPr>
          </a:p>
        </p:txBody>
      </p:sp>
      <p:sp>
        <p:nvSpPr>
          <p:cNvPr id="124" name="Google Shape;124;p17"/>
          <p:cNvSpPr txBox="1"/>
          <p:nvPr/>
        </p:nvSpPr>
        <p:spPr>
          <a:xfrm>
            <a:off x="3480100" y="3549675"/>
            <a:ext cx="7821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2 days</a:t>
            </a:r>
            <a:endParaRPr>
              <a:latin typeface="Lato"/>
              <a:ea typeface="Lato"/>
              <a:cs typeface="Lato"/>
              <a:sym typeface="Lato"/>
            </a:endParaRPr>
          </a:p>
        </p:txBody>
      </p:sp>
      <p:sp>
        <p:nvSpPr>
          <p:cNvPr id="125" name="Google Shape;125;p17"/>
          <p:cNvSpPr txBox="1"/>
          <p:nvPr/>
        </p:nvSpPr>
        <p:spPr>
          <a:xfrm>
            <a:off x="4877100" y="1956125"/>
            <a:ext cx="1157400" cy="7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5 days</a:t>
            </a:r>
            <a:endParaRPr>
              <a:latin typeface="Lato"/>
              <a:ea typeface="Lato"/>
              <a:cs typeface="Lato"/>
              <a:sym typeface="Lato"/>
            </a:endParaRPr>
          </a:p>
        </p:txBody>
      </p:sp>
      <p:sp>
        <p:nvSpPr>
          <p:cNvPr id="126" name="Google Shape;126;p17"/>
          <p:cNvSpPr txBox="1"/>
          <p:nvPr/>
        </p:nvSpPr>
        <p:spPr>
          <a:xfrm>
            <a:off x="7044275" y="2073175"/>
            <a:ext cx="844500" cy="2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3 days</a:t>
            </a:r>
            <a:endParaRPr>
              <a:latin typeface="Lato"/>
              <a:ea typeface="Lato"/>
              <a:cs typeface="Lato"/>
              <a:sym typeface="Lato"/>
            </a:endParaRPr>
          </a:p>
        </p:txBody>
      </p:sp>
      <p:sp>
        <p:nvSpPr>
          <p:cNvPr id="127" name="Google Shape;127;p17"/>
          <p:cNvSpPr txBox="1"/>
          <p:nvPr/>
        </p:nvSpPr>
        <p:spPr>
          <a:xfrm>
            <a:off x="330700" y="1833713"/>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 days</a:t>
            </a:r>
            <a:endParaRPr>
              <a:latin typeface="Lato"/>
              <a:ea typeface="Lato"/>
              <a:cs typeface="Lato"/>
              <a:sym typeface="Lato"/>
            </a:endParaRPr>
          </a:p>
        </p:txBody>
      </p:sp>
      <p:sp>
        <p:nvSpPr>
          <p:cNvPr id="128" name="Google Shape;128;p17"/>
          <p:cNvSpPr txBox="1"/>
          <p:nvPr/>
        </p:nvSpPr>
        <p:spPr>
          <a:xfrm>
            <a:off x="388225" y="342457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 days</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idx="1" type="body"/>
          </p:nvPr>
        </p:nvSpPr>
        <p:spPr>
          <a:xfrm>
            <a:off x="311700" y="1297275"/>
            <a:ext cx="3741600" cy="3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rPr>
              <a:t>Functional</a:t>
            </a:r>
            <a:r>
              <a:rPr lang="en">
                <a:solidFill>
                  <a:schemeClr val="dk1"/>
                </a:solidFill>
              </a:rPr>
              <a:t>: </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User can request paths.</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Webserver</a:t>
            </a:r>
            <a:r>
              <a:rPr lang="en">
                <a:solidFill>
                  <a:schemeClr val="dk1"/>
                </a:solidFill>
              </a:rPr>
              <a:t>/database can handle multiple requests in parallel.</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Webserver</a:t>
            </a:r>
            <a:r>
              <a:rPr lang="en">
                <a:solidFill>
                  <a:schemeClr val="dk1"/>
                </a:solidFill>
              </a:rPr>
              <a:t>/database can access Comet Cab routes.</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Webserver/database can be updated </a:t>
            </a:r>
            <a:r>
              <a:rPr lang="en">
                <a:solidFill>
                  <a:schemeClr val="dk1"/>
                </a:solidFill>
              </a:rPr>
              <a:t>with info on path blocks.</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Users can store recent route requests.</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Routes generated within 10 seconds of query at max.</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User preferences selected through a list format, multiple selections/</a:t>
            </a:r>
            <a:r>
              <a:rPr lang="en">
                <a:solidFill>
                  <a:schemeClr val="dk1"/>
                </a:solidFill>
              </a:rPr>
              <a:t>categories</a:t>
            </a:r>
            <a:r>
              <a:rPr lang="en">
                <a:solidFill>
                  <a:schemeClr val="dk1"/>
                </a:solidFill>
              </a:rPr>
              <a:t> (disabilities, inside/outside)</a:t>
            </a:r>
            <a:endParaRPr>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34" name="Google Shape;134;p18"/>
          <p:cNvSpPr txBox="1"/>
          <p:nvPr>
            <p:ph type="title"/>
          </p:nvPr>
        </p:nvSpPr>
        <p:spPr>
          <a:xfrm>
            <a:off x="157950" y="55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135" name="Google Shape;135;p18"/>
          <p:cNvSpPr txBox="1"/>
          <p:nvPr/>
        </p:nvSpPr>
        <p:spPr>
          <a:xfrm>
            <a:off x="4248000" y="989800"/>
            <a:ext cx="4584300" cy="40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u="sng">
                <a:solidFill>
                  <a:schemeClr val="dk1"/>
                </a:solidFill>
              </a:rPr>
              <a:t>Non-functional</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i="1" lang="en" sz="1200">
                <a:solidFill>
                  <a:schemeClr val="dk1"/>
                </a:solidFill>
              </a:rPr>
              <a:t>Usability Requirements:</a:t>
            </a:r>
            <a:r>
              <a:rPr lang="en" sz="1200">
                <a:solidFill>
                  <a:schemeClr val="dk1"/>
                </a:solidFill>
              </a:rPr>
              <a:t> easy to use and simple interface for users.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i="1" lang="en" sz="1200">
                <a:solidFill>
                  <a:schemeClr val="dk1"/>
                </a:solidFill>
              </a:rPr>
              <a:t>Efficiency Requirements:</a:t>
            </a:r>
            <a:r>
              <a:rPr b="1" lang="en" sz="1200">
                <a:solidFill>
                  <a:schemeClr val="dk1"/>
                </a:solidFill>
              </a:rPr>
              <a:t> </a:t>
            </a:r>
            <a:r>
              <a:rPr lang="en" sz="1200">
                <a:solidFill>
                  <a:schemeClr val="dk1"/>
                </a:solidFill>
              </a:rPr>
              <a:t>run on iOS and Android devices, &lt;400 Mb storage.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chemeClr val="dk1"/>
                </a:solidFill>
              </a:rPr>
              <a:t>Dependability Requirements:</a:t>
            </a:r>
            <a:r>
              <a:rPr lang="en" sz="1200">
                <a:solidFill>
                  <a:schemeClr val="dk1"/>
                </a:solidFill>
              </a:rPr>
              <a:t> handles 10,000 concurrent users.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i="1" lang="en" sz="1200">
                <a:solidFill>
                  <a:schemeClr val="dk1"/>
                </a:solidFill>
              </a:rPr>
              <a:t>Security Requirements</a:t>
            </a:r>
            <a:r>
              <a:rPr b="1" lang="en" sz="1200">
                <a:solidFill>
                  <a:schemeClr val="dk1"/>
                </a:solidFill>
              </a:rPr>
              <a:t>:</a:t>
            </a:r>
            <a:r>
              <a:rPr lang="en" sz="1200">
                <a:solidFill>
                  <a:schemeClr val="dk1"/>
                </a:solidFill>
              </a:rPr>
              <a:t> connect with UTD NetID accounts.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i="1" lang="en" sz="1200">
                <a:solidFill>
                  <a:schemeClr val="dk1"/>
                </a:solidFill>
              </a:rPr>
              <a:t>Operational Requirements:</a:t>
            </a:r>
            <a:r>
              <a:rPr lang="en" sz="1200">
                <a:solidFill>
                  <a:schemeClr val="dk1"/>
                </a:solidFill>
              </a:rPr>
              <a:t> users can select start and end points, save locations,add events.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i="1" lang="en" sz="1200">
                <a:solidFill>
                  <a:schemeClr val="dk1"/>
                </a:solidFill>
              </a:rPr>
              <a:t>Development Requirements:</a:t>
            </a:r>
            <a:r>
              <a:rPr i="1" lang="en" sz="1200">
                <a:solidFill>
                  <a:schemeClr val="dk1"/>
                </a:solidFill>
              </a:rPr>
              <a:t> </a:t>
            </a:r>
            <a:r>
              <a:rPr lang="en" sz="1200">
                <a:solidFill>
                  <a:schemeClr val="dk1"/>
                </a:solidFill>
              </a:rPr>
              <a:t>backend server system and a frontend mobile app system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i="1" lang="en" sz="1200">
                <a:solidFill>
                  <a:schemeClr val="dk1"/>
                </a:solidFill>
              </a:rPr>
              <a:t>Regulatory Requirements: </a:t>
            </a:r>
            <a:r>
              <a:rPr lang="en" sz="1200">
                <a:solidFill>
                  <a:schemeClr val="dk1"/>
                </a:solidFill>
              </a:rPr>
              <a:t>privacy of info, policy changes reviewed.</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i="1" lang="en" sz="1200">
                <a:solidFill>
                  <a:schemeClr val="dk1"/>
                </a:solidFill>
              </a:rPr>
              <a:t>Ethical Requirements:</a:t>
            </a:r>
            <a:r>
              <a:rPr i="1" lang="en" sz="1200">
                <a:solidFill>
                  <a:schemeClr val="dk1"/>
                </a:solidFill>
              </a:rPr>
              <a:t> </a:t>
            </a:r>
            <a:r>
              <a:rPr lang="en" sz="1200">
                <a:solidFill>
                  <a:schemeClr val="dk1"/>
                </a:solidFill>
              </a:rPr>
              <a:t>UTD account only used for authorization.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i="1" lang="en" sz="1200">
                <a:solidFill>
                  <a:schemeClr val="dk1"/>
                </a:solidFill>
              </a:rPr>
              <a:t>Legislative Requirements:</a:t>
            </a:r>
            <a:r>
              <a:rPr b="1" lang="en" sz="1200">
                <a:solidFill>
                  <a:schemeClr val="dk1"/>
                </a:solidFill>
              </a:rPr>
              <a:t> </a:t>
            </a:r>
            <a:r>
              <a:rPr lang="en" sz="1200">
                <a:solidFill>
                  <a:schemeClr val="dk1"/>
                </a:solidFill>
              </a:rPr>
              <a:t>agree on funding, maintain servers,misconduct reports, no leniency for illicit events.  </a:t>
            </a:r>
            <a:endParaRPr sz="12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60100" y="486975"/>
            <a:ext cx="3671700" cy="9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141" name="Google Shape;141;p19"/>
          <p:cNvPicPr preferRelativeResize="0"/>
          <p:nvPr/>
        </p:nvPicPr>
        <p:blipFill rotWithShape="1">
          <a:blip r:embed="rId3">
            <a:alphaModFix/>
          </a:blip>
          <a:srcRect b="5553" l="8833" r="13059" t="0"/>
          <a:stretch/>
        </p:blipFill>
        <p:spPr>
          <a:xfrm>
            <a:off x="3052925" y="573225"/>
            <a:ext cx="4825874" cy="449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172725" y="419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Sequence </a:t>
            </a:r>
            <a:endParaRPr sz="2200"/>
          </a:p>
          <a:p>
            <a:pPr indent="0" lvl="0" marL="0" rtl="0" algn="l">
              <a:spcBef>
                <a:spcPts val="0"/>
              </a:spcBef>
              <a:spcAft>
                <a:spcPts val="0"/>
              </a:spcAft>
              <a:buNone/>
            </a:pPr>
            <a:r>
              <a:rPr lang="en" sz="2200"/>
              <a:t>Diagram</a:t>
            </a:r>
            <a:endParaRPr sz="2200"/>
          </a:p>
        </p:txBody>
      </p:sp>
      <p:pic>
        <p:nvPicPr>
          <p:cNvPr id="147" name="Google Shape;147;p20"/>
          <p:cNvPicPr preferRelativeResize="0"/>
          <p:nvPr/>
        </p:nvPicPr>
        <p:blipFill>
          <a:blip r:embed="rId3">
            <a:alphaModFix/>
          </a:blip>
          <a:stretch>
            <a:fillRect/>
          </a:stretch>
        </p:blipFill>
        <p:spPr>
          <a:xfrm>
            <a:off x="1782775" y="554250"/>
            <a:ext cx="6238950" cy="458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168825" y="449225"/>
            <a:ext cx="255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Class </a:t>
            </a:r>
            <a:endParaRPr sz="2100"/>
          </a:p>
          <a:p>
            <a:pPr indent="0" lvl="0" marL="0" rtl="0" algn="l">
              <a:spcBef>
                <a:spcPts val="0"/>
              </a:spcBef>
              <a:spcAft>
                <a:spcPts val="0"/>
              </a:spcAft>
              <a:buNone/>
            </a:pPr>
            <a:r>
              <a:rPr lang="en" sz="2100"/>
              <a:t>Diagram</a:t>
            </a:r>
            <a:endParaRPr sz="2100"/>
          </a:p>
        </p:txBody>
      </p:sp>
      <p:pic>
        <p:nvPicPr>
          <p:cNvPr id="153" name="Google Shape;153;p21"/>
          <p:cNvPicPr preferRelativeResize="0"/>
          <p:nvPr/>
        </p:nvPicPr>
        <p:blipFill rotWithShape="1">
          <a:blip r:embed="rId3">
            <a:alphaModFix/>
          </a:blip>
          <a:srcRect b="15248" l="23714" r="23561" t="31788"/>
          <a:stretch/>
        </p:blipFill>
        <p:spPr>
          <a:xfrm>
            <a:off x="1664550" y="714750"/>
            <a:ext cx="7274950" cy="411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