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385" r:id="rId2"/>
    <p:sldId id="387" r:id="rId3"/>
    <p:sldId id="392" r:id="rId4"/>
    <p:sldId id="389" r:id="rId5"/>
    <p:sldId id="390" r:id="rId6"/>
    <p:sldId id="386" r:id="rId7"/>
    <p:sldId id="391" r:id="rId8"/>
    <p:sldId id="394" r:id="rId9"/>
    <p:sldId id="395" r:id="rId10"/>
    <p:sldId id="396" r:id="rId11"/>
    <p:sldId id="398" r:id="rId12"/>
    <p:sldId id="3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p:restoredTop sz="89796"/>
  </p:normalViewPr>
  <p:slideViewPr>
    <p:cSldViewPr snapToGrid="0">
      <p:cViewPr varScale="1">
        <p:scale>
          <a:sx n="110" d="100"/>
          <a:sy n="110"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122F4-EEC1-D349-B41B-82221616FBDF}" type="datetimeFigureOut">
              <a:rPr lang="en-US" smtClean="0"/>
              <a:t>5/19/24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BCF98-DCF4-D04D-B3E5-DEBF7C4ED553}" type="slidenum">
              <a:rPr lang="en-US" smtClean="0"/>
              <a:t>‹#›</a:t>
            </a:fld>
            <a:endParaRPr lang="en-US"/>
          </a:p>
        </p:txBody>
      </p:sp>
    </p:spTree>
    <p:extLst>
      <p:ext uri="{BB962C8B-B14F-4D97-AF65-F5344CB8AC3E}">
        <p14:creationId xmlns:p14="http://schemas.microsoft.com/office/powerpoint/2010/main" val="372565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1</a:t>
            </a:fld>
            <a:endParaRPr lang="en-US"/>
          </a:p>
        </p:txBody>
      </p:sp>
    </p:spTree>
    <p:extLst>
      <p:ext uri="{BB962C8B-B14F-4D97-AF65-F5344CB8AC3E}">
        <p14:creationId xmlns:p14="http://schemas.microsoft.com/office/powerpoint/2010/main" val="966552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The figure plots age-memory trade-off over writing rate between </a:t>
            </a:r>
            <a:r>
              <a:rPr lang="el-GR" b="0" i="0" u="none" strike="noStrike" dirty="0">
                <a:effectLst/>
                <a:latin typeface="Arial" panose="020B0604020202020204" pitchFamily="34" charset="0"/>
              </a:rPr>
              <a:t>(0, ∞), </a:t>
            </a:r>
            <a:r>
              <a:rPr lang="en-US" b="0" i="0" u="none" strike="noStrike" dirty="0">
                <a:effectLst/>
                <a:latin typeface="Arial" panose="020B0604020202020204" pitchFamily="34" charset="0"/>
              </a:rPr>
              <a:t>showing that minimal average age at the readers is</a:t>
            </a:r>
            <a:br>
              <a:rPr lang="en-US" dirty="0"/>
            </a:br>
            <a:r>
              <a:rPr lang="en-US" b="0" i="0" u="none" strike="noStrike" dirty="0">
                <a:effectLst/>
                <a:latin typeface="Arial" panose="020B0604020202020204" pitchFamily="34" charset="0"/>
              </a:rPr>
              <a:t>achieved when updates are written as fast as possible, but this is at the expense of an increased memory footprint. </a:t>
            </a:r>
          </a:p>
          <a:p>
            <a:r>
              <a:rPr lang="en-US" b="0" i="0" u="none" strike="noStrike" dirty="0">
                <a:effectLst/>
                <a:latin typeface="Arial" panose="020B0604020202020204" pitchFamily="34" charset="0"/>
              </a:rPr>
              <a:t>Notice that average age = 0 corresponds to when writing rate tends to infinity. We just discussed this case, and notice that the the average number of update copies is approaching \lambda, since read service rate \mu is set to 1 here. </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10</a:t>
            </a:fld>
            <a:endParaRPr lang="en-US"/>
          </a:p>
        </p:txBody>
      </p:sp>
    </p:spTree>
    <p:extLst>
      <p:ext uri="{BB962C8B-B14F-4D97-AF65-F5344CB8AC3E}">
        <p14:creationId xmlns:p14="http://schemas.microsoft.com/office/powerpoint/2010/main" val="153369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However, for a fixed write rate </a:t>
            </a:r>
            <a:r>
              <a:rPr lang="el-GR" b="0" i="0" u="none" strike="noStrike" dirty="0">
                <a:effectLst/>
                <a:latin typeface="Arial" panose="020B0604020202020204" pitchFamily="34" charset="0"/>
              </a:rPr>
              <a:t>α, </a:t>
            </a:r>
            <a:r>
              <a:rPr lang="en-US" b="0" i="0" u="none" strike="noStrike" dirty="0">
                <a:effectLst/>
                <a:latin typeface="Arial" panose="020B0604020202020204" pitchFamily="34" charset="0"/>
              </a:rPr>
              <a:t>the memory footprint is an increasing function of the read request rate </a:t>
            </a:r>
            <a:r>
              <a:rPr lang="el-GR" b="0" i="0" u="none" strike="noStrike" dirty="0">
                <a:effectLst/>
                <a:latin typeface="Arial" panose="020B0604020202020204" pitchFamily="34" charset="0"/>
              </a:rPr>
              <a:t>λ </a:t>
            </a:r>
            <a:r>
              <a:rPr lang="en-US" b="0" i="0" u="none" strike="noStrike" dirty="0">
                <a:effectLst/>
                <a:latin typeface="Arial" panose="020B0604020202020204" pitchFamily="34" charset="0"/>
              </a:rPr>
              <a:t>as shown in this figure.  We see that both the analysis and numerical evaluation highlight the trade-off</a:t>
            </a:r>
            <a:br>
              <a:rPr lang="en-US" dirty="0"/>
            </a:br>
            <a:r>
              <a:rPr lang="en-US" b="0" i="0" u="none" strike="noStrike" dirty="0">
                <a:effectLst/>
                <a:latin typeface="Arial" panose="020B0604020202020204" pitchFamily="34" charset="0"/>
              </a:rPr>
              <a:t>between age and memory observed in the RCU mechanism</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11</a:t>
            </a:fld>
            <a:endParaRPr lang="en-US"/>
          </a:p>
        </p:txBody>
      </p:sp>
    </p:spTree>
    <p:extLst>
      <p:ext uri="{BB962C8B-B14F-4D97-AF65-F5344CB8AC3E}">
        <p14:creationId xmlns:p14="http://schemas.microsoft.com/office/powerpoint/2010/main" val="3147384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To conclude, in this work, we focused on a central question that revolves around whether frequent updating can induce excessive memory consumption. The results provide a reassuring finding — given finite average service/read</a:t>
            </a:r>
            <a:br>
              <a:rPr lang="en-US" dirty="0"/>
            </a:br>
            <a:r>
              <a:rPr lang="en-US" b="0" i="0" u="none" strike="noStrike" dirty="0">
                <a:effectLst/>
                <a:latin typeface="Arial" panose="020B0604020202020204" pitchFamily="34" charset="0"/>
              </a:rPr>
              <a:t>time and read request rate</a:t>
            </a:r>
            <a:r>
              <a:rPr lang="el-GR" b="0" i="0" u="none" strike="noStrike" dirty="0">
                <a:effectLst/>
                <a:latin typeface="Arial" panose="020B0604020202020204" pitchFamily="34" charset="0"/>
              </a:rPr>
              <a:t>, </a:t>
            </a:r>
            <a:r>
              <a:rPr lang="en-US" b="0" i="0" u="none" strike="noStrike" dirty="0">
                <a:effectLst/>
                <a:latin typeface="Arial" panose="020B0604020202020204" pitchFamily="34" charset="0"/>
              </a:rPr>
              <a:t>the average number of updates in the system is finite.</a:t>
            </a:r>
          </a:p>
          <a:p>
            <a:endParaRPr lang="en-US" b="0" i="0" u="none" strike="noStrike" dirty="0">
              <a:effectLst/>
              <a:latin typeface="Arial" panose="020B0604020202020204" pitchFamily="34" charset="0"/>
            </a:endParaRPr>
          </a:p>
          <a:p>
            <a:r>
              <a:rPr lang="en-US" b="0" i="0" u="none" strike="noStrike" dirty="0">
                <a:effectLst/>
                <a:latin typeface="Arial" panose="020B0604020202020204" pitchFamily="34" charset="0"/>
              </a:rPr>
              <a:t>Given that systems like SLAM run on mobile phones, this study is important since we need to find ways to regulate memory usage. </a:t>
            </a:r>
          </a:p>
          <a:p>
            <a:r>
              <a:rPr lang="en-US" b="0" i="0" u="none" strike="noStrike" dirty="0">
                <a:effectLst/>
                <a:latin typeface="Arial" panose="020B0604020202020204" pitchFamily="34" charset="0"/>
              </a:rPr>
              <a:t>One way the memory usage can be regulated is by limiting the update rate of the writer, albeit at the expense of high </a:t>
            </a:r>
            <a:r>
              <a:rPr lang="en-US" b="0" i="0" u="none" strike="noStrike" dirty="0" err="1">
                <a:effectLst/>
                <a:latin typeface="Arial" panose="020B0604020202020204" pitchFamily="34" charset="0"/>
              </a:rPr>
              <a:t>AoI</a:t>
            </a:r>
            <a:r>
              <a:rPr lang="en-US" b="0" i="0" u="none" strike="noStrike" dirty="0">
                <a:effectLst/>
                <a:latin typeface="Arial" panose="020B0604020202020204" pitchFamily="34" charset="0"/>
              </a:rPr>
              <a:t>.</a:t>
            </a:r>
          </a:p>
          <a:p>
            <a:r>
              <a:rPr lang="en-US" b="0" i="0" u="none" strike="noStrike" dirty="0">
                <a:effectLst/>
                <a:latin typeface="Arial" panose="020B0604020202020204" pitchFamily="34" charset="0"/>
              </a:rPr>
              <a:t>Alternatively, the memory footprint can be reduced by controlling the read request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effectLst/>
                <a:latin typeface="Arial" panose="020B0604020202020204" pitchFamily="34" charset="0"/>
              </a:rPr>
              <a:t>Sequential operation can effectively reduce the read request rate. </a:t>
            </a:r>
            <a:r>
              <a:rPr lang="en-US" sz="1200" dirty="0"/>
              <a:t>But sequential operation slows the overall update processing rate.</a:t>
            </a:r>
            <a:endParaRPr lang="en-US" b="0" i="0" u="none" strike="noStrike" dirty="0">
              <a:effectLst/>
              <a:latin typeface="Arial" panose="020B0604020202020204" pitchFamily="34" charset="0"/>
            </a:endParaRPr>
          </a:p>
          <a:p>
            <a:endParaRPr lang="en-US" b="0" i="0" u="none" strike="noStrike" dirty="0">
              <a:effectLst/>
              <a:latin typeface="Arial" panose="020B0604020202020204" pitchFamily="34" charset="0"/>
            </a:endParaRPr>
          </a:p>
          <a:p>
            <a:r>
              <a:rPr lang="en-US" b="0" i="0" u="none" strike="noStrike" dirty="0">
                <a:effectLst/>
                <a:latin typeface="Arial" panose="020B0604020202020204" pitchFamily="34" charset="0"/>
              </a:rPr>
              <a:t>An alternate approach utilizes local copies where the application makes a</a:t>
            </a:r>
          </a:p>
          <a:p>
            <a:r>
              <a:rPr lang="en-US" b="0" i="0" u="none" strike="noStrike" dirty="0">
                <a:effectLst/>
                <a:latin typeface="Arial" panose="020B0604020202020204" pitchFamily="34" charset="0"/>
              </a:rPr>
              <a:t>single read to store the current data item in a local copy. This local copy is then utilized by the subsequent module executions.</a:t>
            </a:r>
          </a:p>
          <a:p>
            <a:endParaRPr lang="en-US" b="0" i="0" u="none" strike="noStrike" dirty="0">
              <a:effectLst/>
              <a:latin typeface="Arial" panose="020B0604020202020204" pitchFamily="34" charset="0"/>
            </a:endParaRPr>
          </a:p>
          <a:p>
            <a:r>
              <a:rPr lang="en-US" b="0" i="0" u="none" strike="noStrike" dirty="0">
                <a:effectLst/>
                <a:latin typeface="Arial" panose="020B0604020202020204" pitchFamily="34" charset="0"/>
              </a:rPr>
              <a:t>We conclude that timeliness analysis of these proposals for structuring the execution of the updating application is likely to be application-specific and remains as future work. </a:t>
            </a:r>
          </a:p>
          <a:p>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12</a:t>
            </a:fld>
            <a:endParaRPr lang="en-US"/>
          </a:p>
        </p:txBody>
      </p:sp>
    </p:spTree>
    <p:extLst>
      <p:ext uri="{BB962C8B-B14F-4D97-AF65-F5344CB8AC3E}">
        <p14:creationId xmlns:p14="http://schemas.microsoft.com/office/powerpoint/2010/main" val="3242554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BjwdlfWarnockPro"/>
              </a:rPr>
              <a:t>Consider a technology called as Visual Simultaneous Localization and Mapping (SLAM). It is a technique for obtaining the 3D structure of an unknown environment while </a:t>
            </a:r>
            <a:r>
              <a:rPr lang="en-US" b="0" i="0" u="none" strike="noStrike" dirty="0">
                <a:effectLst/>
                <a:latin typeface="Arial" panose="020B0604020202020204" pitchFamily="34" charset="0"/>
              </a:rPr>
              <a:t>simultaneously determining the location of a mobile device within that map.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BjwdlfWarnockPro"/>
              </a:rPr>
              <a:t>Visual SLAM based applications are real time applications such as augmented reality (AR)-based visualization, and self-driving cars. </a:t>
            </a:r>
          </a:p>
          <a:p>
            <a:r>
              <a:rPr lang="en-US" sz="1800" dirty="0">
                <a:effectLst/>
                <a:latin typeface="BjwdlfWarnockPro"/>
              </a:rPr>
              <a:t>And so one of the important requirements of these systems is real-time response to seamlessly and interactively merge real and virtual objects. To achieve the response, it is desirable to run SLAM on a light-weighted handheld device which has a </a:t>
            </a:r>
            <a:r>
              <a:rPr lang="en-US" sz="1200" dirty="0">
                <a:effectLst/>
                <a:latin typeface="BjwdlfWarnockPro"/>
              </a:rPr>
              <a:t>limited computational resource.</a:t>
            </a:r>
            <a:endParaRPr lang="en-US" dirty="0"/>
          </a:p>
          <a:p>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2</a:t>
            </a:fld>
            <a:endParaRPr lang="en-US"/>
          </a:p>
        </p:txBody>
      </p:sp>
    </p:spTree>
    <p:extLst>
      <p:ext uri="{BB962C8B-B14F-4D97-AF65-F5344CB8AC3E}">
        <p14:creationId xmlns:p14="http://schemas.microsoft.com/office/powerpoint/2010/main" val="419170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A typical SLAM workflow uses three basic modules: tracking, mapping and loop closing. Basically, incoming images are processed to track the device’s location, and this location information is then incorporated into a global map, </a:t>
            </a:r>
            <a:r>
              <a:rPr lang="en-US" b="0" i="0" u="none" strike="noStrike" dirty="0">
                <a:effectLst/>
                <a:highlight>
                  <a:srgbClr val="FFFFFF"/>
                </a:highlight>
                <a:latin typeface="Arial" panose="020B0604020202020204" pitchFamily="34" charset="0"/>
              </a:rPr>
              <a:t>with ongoing optimization of the map structure.</a:t>
            </a:r>
          </a:p>
          <a:p>
            <a:r>
              <a:rPr lang="en-US" b="0" i="0" u="none" strike="noStrike" dirty="0">
                <a:effectLst/>
                <a:highlight>
                  <a:srgbClr val="FFFFFF"/>
                </a:highlight>
                <a:latin typeface="Arial" panose="020B0604020202020204" pitchFamily="34" charset="0"/>
              </a:rPr>
              <a:t>The good thing about SLAM systems is that they adopt a modular approach where the modules run concurrently and in parallel with each other in order to keep up-to-date with real-time camera streams and to perform these operations as quickly as possible.  But </a:t>
            </a:r>
            <a:r>
              <a:rPr lang="en-US" b="0" i="0" u="none" strike="noStrike" dirty="0">
                <a:effectLst/>
                <a:latin typeface="Arial" panose="020B0604020202020204" pitchFamily="34" charset="0"/>
              </a:rPr>
              <a:t>there is a tight coupling between modules. All modules operate on the global map, implemented as a shared data structure, and engage in computationally intensive</a:t>
            </a:r>
            <a:br>
              <a:rPr lang="en-US" dirty="0"/>
            </a:br>
            <a:r>
              <a:rPr lang="en-US" b="0" i="0" u="none" strike="noStrike" dirty="0">
                <a:effectLst/>
                <a:latin typeface="Arial" panose="020B0604020202020204" pitchFamily="34" charset="0"/>
              </a:rPr>
              <a:t>operations, frequently accessing and updating the map. </a:t>
            </a:r>
          </a:p>
          <a:p>
            <a:r>
              <a:rPr lang="en-US" b="0" i="0" u="none" strike="noStrike" dirty="0">
                <a:effectLst/>
                <a:latin typeface="Arial" panose="020B0604020202020204" pitchFamily="34" charset="0"/>
              </a:rPr>
              <a:t>Shared memory access is usually regulated by a synchronization primitive and there is a lock-less synchronization primitive called as Read Copy Update (RCU) that is favorable to SLAM systems. But what is RCU?</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3</a:t>
            </a:fld>
            <a:endParaRPr lang="en-US"/>
          </a:p>
        </p:txBody>
      </p:sp>
    </p:spTree>
    <p:extLst>
      <p:ext uri="{BB962C8B-B14F-4D97-AF65-F5344CB8AC3E}">
        <p14:creationId xmlns:p14="http://schemas.microsoft.com/office/powerpoint/2010/main" val="238080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Read-Copy-Update (RCU) is a synchronization primitive that allows </a:t>
            </a:r>
            <a:r>
              <a:rPr lang="en-US" b="0" i="0" u="none" strike="noStrike" dirty="0">
                <a:effectLst/>
                <a:latin typeface="Arial" panose="020B0604020202020204" pitchFamily="34" charset="0"/>
              </a:rPr>
              <a:t>concurrent forward progress for both writers and readers. </a:t>
            </a:r>
          </a:p>
          <a:p>
            <a:r>
              <a:rPr lang="en-US" b="0" i="0" u="none" strike="noStrike" dirty="0">
                <a:effectLst/>
                <a:latin typeface="Arial" panose="020B0604020202020204" pitchFamily="34" charset="0"/>
              </a:rPr>
              <a:t>2. The figure shows the workings of RCU protocol. In the figure, the current update marked by data 1 is referenced by pointer p. To publish a newer version of a data item, the writer creates a copy of the RCU protected data item, modifies this copy with the newer version of this data item, and atomically replaces the old reference with a reference to this newer version. Notice that the pointer p now references new update item marked by data 2. Notice that this publishing process runs concurrently with ongoing read processes that continue to read the old copy/version using the old reference. However, new read requests read the most recent version.</a:t>
            </a:r>
          </a:p>
          <a:p>
            <a:r>
              <a:rPr lang="en-US" dirty="0"/>
              <a:t>3. </a:t>
            </a:r>
            <a:r>
              <a:rPr lang="en-US" b="0" i="0" u="none" strike="noStrike" dirty="0">
                <a:effectLst/>
                <a:latin typeface="Arial" panose="020B0604020202020204" pitchFamily="34" charset="0"/>
              </a:rPr>
              <a:t>Since some readers in progress hold reference to “stale” data, for example in this figure it is the fourth reader, the system defers memory reclamation of old data until after each reader in progress has finished executing its read-side critical section. Therefore, at any point of time, RCU can maintain multiple time-stamped versions of a data item that are concurrently read by readers in the system.</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4</a:t>
            </a:fld>
            <a:endParaRPr lang="en-US"/>
          </a:p>
        </p:txBody>
      </p:sp>
    </p:spTree>
    <p:extLst>
      <p:ext uri="{BB962C8B-B14F-4D97-AF65-F5344CB8AC3E}">
        <p14:creationId xmlns:p14="http://schemas.microsoft.com/office/powerpoint/2010/main" val="101074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RCU is well-suited to applications such as Visual SLAM because it enables a module to read the freshest copy of a data item. From a timeliness perspective, more frequent updating of data items in the memory provides the latest information to readers but this results in memory overhead by increasing the number of data copies created. While Visual SLAM serves as an illustrative example, the broader motivation is to explore the trade-off between memory usage and update age in real-time systems.</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5</a:t>
            </a:fld>
            <a:endParaRPr lang="en-US"/>
          </a:p>
        </p:txBody>
      </p:sp>
    </p:spTree>
    <p:extLst>
      <p:ext uri="{BB962C8B-B14F-4D97-AF65-F5344CB8AC3E}">
        <p14:creationId xmlns:p14="http://schemas.microsoft.com/office/powerpoint/2010/main" val="415505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In this work, we focus on a class of systems as shown in the figure in which a source generates time-stamped updates, which are stored in shared memory. The writer queries this source for fresh measurements to update the memory, creating a new copy therein. Concurrently, a reader serves clients’ requests for these measurements by accessing the memory. Multiple ‘old’ readers may concurrently access distinct versions of</a:t>
            </a:r>
            <a:br>
              <a:rPr lang="en-US" dirty="0"/>
            </a:br>
            <a:r>
              <a:rPr lang="en-US" b="0" i="0" u="none" strike="noStrike" dirty="0">
                <a:effectLst/>
                <a:latin typeface="Arial" panose="020B0604020202020204" pitchFamily="34" charset="0"/>
              </a:rPr>
              <a:t>data copies, depending upon the time of their request. </a:t>
            </a:r>
          </a:p>
          <a:p>
            <a:r>
              <a:rPr lang="en-US" b="0" i="0" u="none" strike="noStrike" dirty="0">
                <a:effectLst/>
                <a:latin typeface="Arial" panose="020B0604020202020204" pitchFamily="34" charset="0"/>
              </a:rPr>
              <a:t>We assume a memoryless RCU model where both write initiations and read requests are memoryless Poisson point processes.</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6</a:t>
            </a:fld>
            <a:endParaRPr lang="en-US"/>
          </a:p>
        </p:txBody>
      </p:sp>
    </p:spTree>
    <p:extLst>
      <p:ext uri="{BB962C8B-B14F-4D97-AF65-F5344CB8AC3E}">
        <p14:creationId xmlns:p14="http://schemas.microsoft.com/office/powerpoint/2010/main" val="53941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There are a couple of important things to note here. Since read requests arrive as a Poisson process and the reads have exponential holding/service times independent of the number of concurrent read requests of an update, the birth-death process of read locks is an M/M/∞ queue. </a:t>
            </a:r>
          </a:p>
          <a:p>
            <a:endParaRPr lang="en-US" b="0" i="0" u="none" strike="noStrike" dirty="0">
              <a:effectLst/>
              <a:latin typeface="Arial" panose="020B0604020202020204" pitchFamily="34" charset="0"/>
            </a:endParaRPr>
          </a:p>
          <a:p>
            <a:r>
              <a:rPr lang="en-US" b="0" i="0" u="none" strike="noStrike" dirty="0">
                <a:effectLst/>
                <a:latin typeface="Arial" panose="020B0604020202020204" pitchFamily="34" charset="0"/>
              </a:rPr>
              <a:t>However, from the perspective of the birth-death process of update copies in memory, the RCU system is complicated because update n is tagged by a number of read requests that depends on the write time of update n + 1. This implies that the service/active time of an update depends upon the inter-arrival time of the next update; this is not an M/M/∞ queue.</a:t>
            </a:r>
          </a:p>
          <a:p>
            <a:endParaRPr lang="en-US" b="0" i="0" u="none" strike="noStrike"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7BBCF98-DCF4-D04D-B3E5-DEBF7C4ED553}" type="slidenum">
              <a:rPr lang="en-US" smtClean="0"/>
              <a:t>7</a:t>
            </a:fld>
            <a:endParaRPr lang="en-US"/>
          </a:p>
        </p:txBody>
      </p:sp>
    </p:spTree>
    <p:extLst>
      <p:ext uri="{BB962C8B-B14F-4D97-AF65-F5344CB8AC3E}">
        <p14:creationId xmlns:p14="http://schemas.microsoft.com/office/powerpoint/2010/main" val="304690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One of the main results of the paper provides a t</a:t>
            </a:r>
            <a:r>
              <a:rPr lang="en-US" dirty="0"/>
              <a:t>heorem describing the exact analytical expression for the memory footprint E[N] and the average age E[∆] of an update in memory in terms of the system parameters </a:t>
            </a:r>
            <a:r>
              <a:rPr lang="el-GR" dirty="0"/>
              <a:t>λ, μ </a:t>
            </a:r>
            <a:r>
              <a:rPr lang="en-US" dirty="0"/>
              <a:t>and </a:t>
            </a:r>
            <a:r>
              <a:rPr lang="el-GR" dirty="0"/>
              <a:t>α</a:t>
            </a:r>
            <a:r>
              <a:rPr lang="en-US" dirty="0"/>
              <a:t>. Here, for the ease of discussion,  we only show an upper bound that we derived, that is given by equation 1. The average age expression is a canonical age expression as the </a:t>
            </a:r>
            <a:r>
              <a:rPr lang="en-US" b="0" i="0" u="none" strike="noStrike" dirty="0">
                <a:effectLst/>
                <a:latin typeface="Arial" panose="020B0604020202020204" pitchFamily="34" charset="0"/>
              </a:rPr>
              <a:t>writer starts writing a fresh update as soon as it finishes its previous write. </a:t>
            </a: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8</a:t>
            </a:fld>
            <a:endParaRPr lang="en-US"/>
          </a:p>
        </p:txBody>
      </p:sp>
    </p:spTree>
    <p:extLst>
      <p:ext uri="{BB962C8B-B14F-4D97-AF65-F5344CB8AC3E}">
        <p14:creationId xmlns:p14="http://schemas.microsoft.com/office/powerpoint/2010/main" val="376562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Arial" panose="020B0604020202020204" pitchFamily="34" charset="0"/>
              </a:rPr>
              <a:t>We now give some intuition for the upper bound to E[N] as given in equation 1. </a:t>
            </a:r>
          </a:p>
          <a:p>
            <a:r>
              <a:rPr lang="en-US" b="0" i="0" u="none" strike="noStrike" dirty="0">
                <a:effectLst/>
                <a:latin typeface="Arial" panose="020B0604020202020204" pitchFamily="34" charset="0"/>
              </a:rPr>
              <a:t>When write rate </a:t>
            </a:r>
            <a:r>
              <a:rPr lang="el-GR" b="0" i="0" u="none" strike="noStrike" dirty="0">
                <a:effectLst/>
                <a:latin typeface="Arial" panose="020B0604020202020204" pitchFamily="34" charset="0"/>
              </a:rPr>
              <a:t>α</a:t>
            </a:r>
            <a:r>
              <a:rPr lang="en-US" b="0" i="0" u="none" strike="noStrike" dirty="0">
                <a:effectLst/>
                <a:latin typeface="Arial" panose="020B0604020202020204" pitchFamily="34" charset="0"/>
              </a:rPr>
              <a:t> is much larger than read request rate </a:t>
            </a:r>
            <a:r>
              <a:rPr lang="el-GR" b="0" i="0" u="none" strike="noStrike" dirty="0">
                <a:effectLst/>
                <a:latin typeface="Arial" panose="020B0604020202020204" pitchFamily="34" charset="0"/>
              </a:rPr>
              <a:t>λ, </a:t>
            </a:r>
            <a:r>
              <a:rPr lang="en-US" b="0" i="0" u="none" strike="noStrike" dirty="0">
                <a:effectLst/>
                <a:latin typeface="Arial" panose="020B0604020202020204" pitchFamily="34" charset="0"/>
              </a:rPr>
              <a:t>each update is tagged with zero or one reads. As </a:t>
            </a:r>
            <a:r>
              <a:rPr lang="el-GR" b="0" i="0" u="none" strike="noStrike" dirty="0">
                <a:effectLst/>
                <a:latin typeface="Arial" panose="020B0604020202020204" pitchFamily="34" charset="0"/>
              </a:rPr>
              <a:t>α → ∞, </a:t>
            </a:r>
            <a:r>
              <a:rPr lang="en-US" b="0" i="0" u="none" strike="noStrike" dirty="0">
                <a:effectLst/>
                <a:latin typeface="Arial" panose="020B0604020202020204" pitchFamily="34" charset="0"/>
              </a:rPr>
              <a:t>an untagged update expires immediately as it is replaced by the next update.</a:t>
            </a:r>
            <a:br>
              <a:rPr lang="en-US" dirty="0"/>
            </a:br>
            <a:r>
              <a:rPr lang="en-US" b="0" i="0" u="none" strike="noStrike" dirty="0">
                <a:effectLst/>
                <a:latin typeface="Arial" panose="020B0604020202020204" pitchFamily="34" charset="0"/>
              </a:rPr>
              <a:t>On the other hand, a tagged update enters a grace period with duration corresponding to the exponential (</a:t>
            </a:r>
            <a:r>
              <a:rPr lang="el-GR" b="0" i="0" u="none" strike="noStrike" dirty="0">
                <a:effectLst/>
                <a:latin typeface="Arial" panose="020B0604020202020204" pitchFamily="34" charset="0"/>
              </a:rPr>
              <a:t>μ) </a:t>
            </a:r>
            <a:r>
              <a:rPr lang="en-US" b="0" i="0" u="none" strike="noStrike" dirty="0">
                <a:effectLst/>
                <a:latin typeface="Arial" panose="020B0604020202020204" pitchFamily="34" charset="0"/>
              </a:rPr>
              <a:t>service time required by its read. Hence tagged updates have a one-to-one correspondence with the reads in the system. </a:t>
            </a:r>
          </a:p>
          <a:p>
            <a:r>
              <a:rPr lang="en-US" b="0" i="0" u="none" strike="noStrike" dirty="0">
                <a:effectLst/>
                <a:latin typeface="Arial" panose="020B0604020202020204" pitchFamily="34" charset="0"/>
              </a:rPr>
              <a:t>The number of tagged updates is described by the M/M/∞ queue process with an arrival rate </a:t>
            </a:r>
            <a:r>
              <a:rPr lang="el-GR" b="0" i="0" u="none" strike="noStrike" dirty="0">
                <a:effectLst/>
                <a:latin typeface="Arial" panose="020B0604020202020204" pitchFamily="34" charset="0"/>
              </a:rPr>
              <a:t>λ </a:t>
            </a:r>
            <a:r>
              <a:rPr lang="en-US" b="0" i="0" u="none" strike="noStrike" dirty="0">
                <a:effectLst/>
                <a:latin typeface="Arial" panose="020B0604020202020204" pitchFamily="34" charset="0"/>
              </a:rPr>
              <a:t>and service rate </a:t>
            </a:r>
            <a:r>
              <a:rPr lang="el-GR" b="0" i="0" u="none" strike="noStrike" dirty="0">
                <a:effectLst/>
                <a:latin typeface="Arial" panose="020B0604020202020204" pitchFamily="34" charset="0"/>
              </a:rPr>
              <a:t>μ </a:t>
            </a:r>
            <a:r>
              <a:rPr lang="en-US" b="0" i="0" u="none" strike="noStrike" dirty="0">
                <a:effectLst/>
                <a:latin typeface="Arial" panose="020B0604020202020204" pitchFamily="34" charset="0"/>
              </a:rPr>
              <a:t>that characterizes the number of reads in the system. </a:t>
            </a:r>
          </a:p>
          <a:p>
            <a:r>
              <a:rPr lang="en-US" b="0" i="0" u="none" strike="noStrike" dirty="0">
                <a:effectLst/>
                <a:latin typeface="Arial" panose="020B0604020202020204" pitchFamily="34" charset="0"/>
              </a:rPr>
              <a:t>Therefore, in the limiting case of really fast write process</a:t>
            </a:r>
            <a:r>
              <a:rPr lang="el-GR" b="0" i="0" u="none" strike="noStrike" dirty="0">
                <a:effectLst/>
                <a:latin typeface="Arial" panose="020B0604020202020204" pitchFamily="34" charset="0"/>
              </a:rPr>
              <a:t>, </a:t>
            </a:r>
            <a:r>
              <a:rPr lang="en-US" b="0" i="0" u="none" strike="noStrike" dirty="0">
                <a:effectLst/>
                <a:latin typeface="Arial" panose="020B0604020202020204" pitchFamily="34" charset="0"/>
              </a:rPr>
              <a:t>the number of tagged updates in the system follows a Poisson distribution with mean \lambda/\mu.</a:t>
            </a:r>
          </a:p>
          <a:p>
            <a:r>
              <a:rPr lang="en-US" b="0" i="0" u="none" strike="noStrike" dirty="0">
                <a:effectLst/>
                <a:latin typeface="Arial" panose="020B0604020202020204" pitchFamily="34" charset="0"/>
              </a:rPr>
              <a:t>Furthermore, there is always one untagged update that is perpetually being replaced. Hence, the average number of updates holding a read lock is E[N ] = 1+</a:t>
            </a:r>
            <a:r>
              <a:rPr lang="el-GR" b="0" i="0" u="none" strike="noStrike" dirty="0">
                <a:effectLst/>
                <a:latin typeface="Arial" panose="020B0604020202020204" pitchFamily="34" charset="0"/>
              </a:rPr>
              <a:t>λ/μ</a:t>
            </a:r>
            <a:r>
              <a:rPr lang="en-US" b="0" i="0" u="none" strike="noStrike" dirty="0">
                <a:effectLst/>
                <a:latin typeface="Arial" panose="020B0604020202020204" pitchFamily="34" charset="0"/>
              </a:rPr>
              <a:t>.</a:t>
            </a:r>
            <a:br>
              <a:rPr lang="el-GR" dirty="0"/>
            </a:br>
            <a:endParaRPr lang="en-US" dirty="0"/>
          </a:p>
        </p:txBody>
      </p:sp>
      <p:sp>
        <p:nvSpPr>
          <p:cNvPr id="4" name="Slide Number Placeholder 3"/>
          <p:cNvSpPr>
            <a:spLocks noGrp="1"/>
          </p:cNvSpPr>
          <p:nvPr>
            <p:ph type="sldNum" sz="quarter" idx="5"/>
          </p:nvPr>
        </p:nvSpPr>
        <p:spPr/>
        <p:txBody>
          <a:bodyPr/>
          <a:lstStyle/>
          <a:p>
            <a:fld id="{E7BBCF98-DCF4-D04D-B3E5-DEBF7C4ED553}" type="slidenum">
              <a:rPr lang="en-US" smtClean="0"/>
              <a:t>9</a:t>
            </a:fld>
            <a:endParaRPr lang="en-US"/>
          </a:p>
        </p:txBody>
      </p:sp>
    </p:spTree>
    <p:extLst>
      <p:ext uri="{BB962C8B-B14F-4D97-AF65-F5344CB8AC3E}">
        <p14:creationId xmlns:p14="http://schemas.microsoft.com/office/powerpoint/2010/main" val="149475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fld id="{0EDD6D93-8212-4146-AD94-C44ED7D6A4FB}" type="slidenum">
              <a:rPr lang="en-US" altLang="en-US"/>
              <a:pPr/>
              <a:t>‹#›</a:t>
            </a:fld>
            <a:endParaRPr lang="en-US" altLang="en-US"/>
          </a:p>
        </p:txBody>
      </p:sp>
    </p:spTree>
    <p:extLst>
      <p:ext uri="{BB962C8B-B14F-4D97-AF65-F5344CB8AC3E}">
        <p14:creationId xmlns:p14="http://schemas.microsoft.com/office/powerpoint/2010/main" val="219355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654051" y="145732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576395AB-64AE-FA48-B4AF-0361008C58D2}" type="slidenum">
              <a:rPr lang="en-US" altLang="en-US"/>
              <a:pPr/>
              <a:t>‹#›</a:t>
            </a:fld>
            <a:endParaRPr lang="en-US" altLang="en-US"/>
          </a:p>
        </p:txBody>
      </p:sp>
    </p:spTree>
    <p:extLst>
      <p:ext uri="{BB962C8B-B14F-4D97-AF65-F5344CB8AC3E}">
        <p14:creationId xmlns:p14="http://schemas.microsoft.com/office/powerpoint/2010/main" val="131510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7806267" y="5499101"/>
            <a:ext cx="411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DBA4718-2CF6-AB44-943E-2462BC49083E}" type="slidenum">
              <a:rPr lang="en-US" altLang="en-US"/>
              <a:pPr/>
              <a:t>‹#›</a:t>
            </a:fld>
            <a:endParaRPr lang="en-US" altLang="en-US"/>
          </a:p>
        </p:txBody>
      </p:sp>
    </p:spTree>
    <p:extLst>
      <p:ext uri="{BB962C8B-B14F-4D97-AF65-F5344CB8AC3E}">
        <p14:creationId xmlns:p14="http://schemas.microsoft.com/office/powerpoint/2010/main" val="290387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54051" y="130492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50716"/>
            <a:ext cx="10515600" cy="959176"/>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B863AD1-585E-3C4B-820F-31C73A65FB56}" type="slidenum">
              <a:rPr lang="en-US" altLang="en-US"/>
              <a:pPr/>
              <a:t>‹#›</a:t>
            </a:fld>
            <a:endParaRPr lang="en-US" altLang="en-US"/>
          </a:p>
        </p:txBody>
      </p:sp>
    </p:spTree>
    <p:extLst>
      <p:ext uri="{BB962C8B-B14F-4D97-AF65-F5344CB8AC3E}">
        <p14:creationId xmlns:p14="http://schemas.microsoft.com/office/powerpoint/2010/main" val="19475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77575B0F-06EF-AC4C-AE1B-AFC1B964627E}" type="slidenum">
              <a:rPr lang="en-US" altLang="en-US"/>
              <a:pPr/>
              <a:t>‹#›</a:t>
            </a:fld>
            <a:endParaRPr lang="en-US" altLang="en-US"/>
          </a:p>
        </p:txBody>
      </p:sp>
    </p:spTree>
    <p:extLst>
      <p:ext uri="{BB962C8B-B14F-4D97-AF65-F5344CB8AC3E}">
        <p14:creationId xmlns:p14="http://schemas.microsoft.com/office/powerpoint/2010/main" val="259092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654051" y="145732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7" name="Footer Placeholder 5"/>
          <p:cNvSpPr>
            <a:spLocks noGrp="1"/>
          </p:cNvSpPr>
          <p:nvPr>
            <p:ph type="ftr" sz="quarter" idx="11"/>
          </p:nvPr>
        </p:nvSpPr>
        <p:spPr>
          <a:xfrm>
            <a:off x="7806267" y="5499101"/>
            <a:ext cx="411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8" name="Slide Number Placeholder 6"/>
          <p:cNvSpPr>
            <a:spLocks noGrp="1"/>
          </p:cNvSpPr>
          <p:nvPr>
            <p:ph type="sldNum" sz="quarter" idx="12"/>
          </p:nvPr>
        </p:nvSpPr>
        <p:spPr/>
        <p:txBody>
          <a:bodyPr/>
          <a:lstStyle>
            <a:lvl1pPr>
              <a:defRPr/>
            </a:lvl1pPr>
          </a:lstStyle>
          <a:p>
            <a:fld id="{A62C96E6-A18F-604A-A825-F49E88B000C5}" type="slidenum">
              <a:rPr lang="en-US" altLang="en-US"/>
              <a:pPr/>
              <a:t>‹#›</a:t>
            </a:fld>
            <a:endParaRPr lang="en-US" altLang="en-US"/>
          </a:p>
        </p:txBody>
      </p:sp>
    </p:spTree>
    <p:extLst>
      <p:ext uri="{BB962C8B-B14F-4D97-AF65-F5344CB8AC3E}">
        <p14:creationId xmlns:p14="http://schemas.microsoft.com/office/powerpoint/2010/main" val="81792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8" name="Footer Placeholder 7"/>
          <p:cNvSpPr>
            <a:spLocks noGrp="1"/>
          </p:cNvSpPr>
          <p:nvPr>
            <p:ph type="ftr" sz="quarter" idx="11"/>
          </p:nvPr>
        </p:nvSpPr>
        <p:spPr>
          <a:xfrm>
            <a:off x="7806267" y="5499101"/>
            <a:ext cx="411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868356B-1337-B24F-8170-5B3A9F83117A}" type="slidenum">
              <a:rPr lang="en-US" altLang="en-US"/>
              <a:pPr/>
              <a:t>‹#›</a:t>
            </a:fld>
            <a:endParaRPr lang="en-US" altLang="en-US"/>
          </a:p>
        </p:txBody>
      </p:sp>
    </p:spTree>
    <p:extLst>
      <p:ext uri="{BB962C8B-B14F-4D97-AF65-F5344CB8AC3E}">
        <p14:creationId xmlns:p14="http://schemas.microsoft.com/office/powerpoint/2010/main" val="385706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654051" y="146367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73B681B-6B57-A244-873F-29C80C3F28B8}" type="slidenum">
              <a:rPr lang="en-US" altLang="en-US"/>
              <a:pPr/>
              <a:t>‹#›</a:t>
            </a:fld>
            <a:endParaRPr lang="en-US" altLang="en-US"/>
          </a:p>
        </p:txBody>
      </p:sp>
    </p:spTree>
    <p:extLst>
      <p:ext uri="{BB962C8B-B14F-4D97-AF65-F5344CB8AC3E}">
        <p14:creationId xmlns:p14="http://schemas.microsoft.com/office/powerpoint/2010/main" val="54644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CD613F42-59A2-A64A-BB5E-1CB869E0C30A}" type="slidenum">
              <a:rPr lang="en-US" altLang="en-US"/>
              <a:pPr/>
              <a:t>‹#›</a:t>
            </a:fld>
            <a:endParaRPr lang="en-US" altLang="en-US"/>
          </a:p>
        </p:txBody>
      </p:sp>
    </p:spTree>
    <p:extLst>
      <p:ext uri="{BB962C8B-B14F-4D97-AF65-F5344CB8AC3E}">
        <p14:creationId xmlns:p14="http://schemas.microsoft.com/office/powerpoint/2010/main" val="39163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E4982E81-598B-D045-B88F-E2C990ECDE81}" type="slidenum">
              <a:rPr lang="en-US" altLang="en-US"/>
              <a:pPr/>
              <a:t>‹#›</a:t>
            </a:fld>
            <a:endParaRPr lang="en-US" altLang="en-US"/>
          </a:p>
        </p:txBody>
      </p:sp>
    </p:spTree>
    <p:extLst>
      <p:ext uri="{BB962C8B-B14F-4D97-AF65-F5344CB8AC3E}">
        <p14:creationId xmlns:p14="http://schemas.microsoft.com/office/powerpoint/2010/main" val="75934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4740EEC9-9D2E-A449-9F38-200F49EC2A34}" type="slidenum">
              <a:rPr lang="en-US" altLang="en-US"/>
              <a:pPr/>
              <a:t>‹#›</a:t>
            </a:fld>
            <a:endParaRPr lang="en-US" altLang="en-US"/>
          </a:p>
        </p:txBody>
      </p:sp>
    </p:spTree>
    <p:extLst>
      <p:ext uri="{BB962C8B-B14F-4D97-AF65-F5344CB8AC3E}">
        <p14:creationId xmlns:p14="http://schemas.microsoft.com/office/powerpoint/2010/main" val="105315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74" name="Title Placeholder 1"/>
          <p:cNvSpPr>
            <a:spLocks noGrp="1"/>
          </p:cNvSpPr>
          <p:nvPr>
            <p:ph type="title"/>
          </p:nvPr>
        </p:nvSpPr>
        <p:spPr bwMode="auto">
          <a:xfrm>
            <a:off x="838200" y="150813"/>
            <a:ext cx="10515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8675" name="Text Placeholder 2"/>
          <p:cNvSpPr>
            <a:spLocks noGrp="1"/>
          </p:cNvSpPr>
          <p:nvPr>
            <p:ph type="body" idx="1"/>
          </p:nvPr>
        </p:nvSpPr>
        <p:spPr bwMode="auto">
          <a:xfrm>
            <a:off x="838200" y="1627189"/>
            <a:ext cx="105156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5848351" y="6380164"/>
            <a:ext cx="4953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07AA8CE-366A-8E48-A58E-01079894F39F}" type="slidenum">
              <a:rPr lang="en-US" altLang="en-US"/>
              <a:pPr/>
              <a:t>‹#›</a:t>
            </a:fld>
            <a:endParaRPr lang="en-US" altLang="en-US"/>
          </a:p>
        </p:txBody>
      </p:sp>
      <p:pic>
        <p:nvPicPr>
          <p:cNvPr id="28677" name="Picture 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0717" y="6475413"/>
            <a:ext cx="159808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281584" y="6529389"/>
            <a:ext cx="2641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266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ＭＳ Ｐゴシック" charset="-128"/>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128"/>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128"/>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128"/>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128"/>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A77FE-796D-E574-0A58-1C12C9602418}"/>
              </a:ext>
            </a:extLst>
          </p:cNvPr>
          <p:cNvSpPr txBox="1"/>
          <p:nvPr/>
        </p:nvSpPr>
        <p:spPr>
          <a:xfrm>
            <a:off x="2373489" y="1713342"/>
            <a:ext cx="7445019" cy="1446550"/>
          </a:xfrm>
          <a:prstGeom prst="rect">
            <a:avLst/>
          </a:prstGeom>
          <a:noFill/>
        </p:spPr>
        <p:txBody>
          <a:bodyPr wrap="square" rtlCol="0">
            <a:spAutoFit/>
          </a:bodyPr>
          <a:lstStyle/>
          <a:p>
            <a:pPr algn="ctr"/>
            <a:r>
              <a:rPr lang="en-US" sz="4400" b="1" i="0" u="none" strike="noStrike" dirty="0">
                <a:solidFill>
                  <a:srgbClr val="FF0000"/>
                </a:solidFill>
                <a:effectLst/>
              </a:rPr>
              <a:t>Age-Memory Trade-off in Read-Copy-Update</a:t>
            </a:r>
            <a:endParaRPr lang="en-US" sz="4400" b="1" dirty="0">
              <a:solidFill>
                <a:srgbClr val="0432FF"/>
              </a:solidFill>
            </a:endParaRPr>
          </a:p>
        </p:txBody>
      </p:sp>
      <p:sp>
        <p:nvSpPr>
          <p:cNvPr id="5" name="TextBox 4">
            <a:extLst>
              <a:ext uri="{FF2B5EF4-FFF2-40B4-BE49-F238E27FC236}">
                <a16:creationId xmlns:a16="http://schemas.microsoft.com/office/drawing/2014/main" id="{5E458343-8EFA-E5FD-3C1F-92511BAA7E4D}"/>
              </a:ext>
            </a:extLst>
          </p:cNvPr>
          <p:cNvSpPr txBox="1"/>
          <p:nvPr/>
        </p:nvSpPr>
        <p:spPr>
          <a:xfrm>
            <a:off x="5297512" y="5619461"/>
            <a:ext cx="159697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May 20, 2024</a:t>
            </a:r>
          </a:p>
        </p:txBody>
      </p:sp>
      <p:sp>
        <p:nvSpPr>
          <p:cNvPr id="2" name="Slide Number Placeholder 1">
            <a:extLst>
              <a:ext uri="{FF2B5EF4-FFF2-40B4-BE49-F238E27FC236}">
                <a16:creationId xmlns:a16="http://schemas.microsoft.com/office/drawing/2014/main" id="{B7BB6C5E-5176-59DA-E17B-AACF120EE53B}"/>
              </a:ext>
            </a:extLst>
          </p:cNvPr>
          <p:cNvSpPr>
            <a:spLocks noGrp="1"/>
          </p:cNvSpPr>
          <p:nvPr>
            <p:ph type="sldNum" sz="quarter" idx="10"/>
          </p:nvPr>
        </p:nvSpPr>
        <p:spPr/>
        <p:txBody>
          <a:bodyPr/>
          <a:lstStyle/>
          <a:p>
            <a:fld id="{CD613F42-59A2-A64A-BB5E-1CB869E0C30A}" type="slidenum">
              <a:rPr lang="en-US" altLang="en-US" smtClean="0"/>
              <a:pPr/>
              <a:t>1</a:t>
            </a:fld>
            <a:endParaRPr lang="en-US" altLang="en-US"/>
          </a:p>
        </p:txBody>
      </p:sp>
      <p:sp>
        <p:nvSpPr>
          <p:cNvPr id="3" name="TextBox 2">
            <a:extLst>
              <a:ext uri="{FF2B5EF4-FFF2-40B4-BE49-F238E27FC236}">
                <a16:creationId xmlns:a16="http://schemas.microsoft.com/office/drawing/2014/main" id="{BEC14B40-9C45-7294-0F73-68314522A1E9}"/>
              </a:ext>
            </a:extLst>
          </p:cNvPr>
          <p:cNvSpPr txBox="1"/>
          <p:nvPr/>
        </p:nvSpPr>
        <p:spPr>
          <a:xfrm>
            <a:off x="2900861" y="4158844"/>
            <a:ext cx="7118231" cy="461665"/>
          </a:xfrm>
          <a:prstGeom prst="rect">
            <a:avLst/>
          </a:prstGeom>
          <a:noFill/>
        </p:spPr>
        <p:txBody>
          <a:bodyPr wrap="none" rtlCol="0">
            <a:spAutoFit/>
          </a:bodyPr>
          <a:lstStyle/>
          <a:p>
            <a:r>
              <a:rPr lang="en-US" sz="2400" b="1" dirty="0"/>
              <a:t>Vishakha Ramani, </a:t>
            </a:r>
            <a:r>
              <a:rPr lang="en-US" sz="2400" b="1" dirty="0" err="1"/>
              <a:t>Jiachen</a:t>
            </a:r>
            <a:r>
              <a:rPr lang="en-US" sz="2400" b="1" dirty="0"/>
              <a:t> Chen, and Prof. Roy D. Yates</a:t>
            </a:r>
          </a:p>
        </p:txBody>
      </p:sp>
    </p:spTree>
    <p:extLst>
      <p:ext uri="{BB962C8B-B14F-4D97-AF65-F5344CB8AC3E}">
        <p14:creationId xmlns:p14="http://schemas.microsoft.com/office/powerpoint/2010/main" val="122652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5094E8-6329-153E-9EE1-DD6112F205E5}"/>
              </a:ext>
            </a:extLst>
          </p:cNvPr>
          <p:cNvSpPr>
            <a:spLocks noGrp="1"/>
          </p:cNvSpPr>
          <p:nvPr>
            <p:ph type="sldNum" sz="quarter" idx="10"/>
          </p:nvPr>
        </p:nvSpPr>
        <p:spPr/>
        <p:txBody>
          <a:bodyPr/>
          <a:lstStyle/>
          <a:p>
            <a:fld id="{CD613F42-59A2-A64A-BB5E-1CB869E0C30A}" type="slidenum">
              <a:rPr lang="en-US" altLang="en-US" smtClean="0"/>
              <a:pPr/>
              <a:t>10</a:t>
            </a:fld>
            <a:endParaRPr lang="en-US" altLang="en-US"/>
          </a:p>
        </p:txBody>
      </p:sp>
      <p:sp>
        <p:nvSpPr>
          <p:cNvPr id="5" name="TextBox 4">
            <a:extLst>
              <a:ext uri="{FF2B5EF4-FFF2-40B4-BE49-F238E27FC236}">
                <a16:creationId xmlns:a16="http://schemas.microsoft.com/office/drawing/2014/main" id="{00FB4322-72AB-C512-56F5-0B8202BC7D21}"/>
              </a:ext>
            </a:extLst>
          </p:cNvPr>
          <p:cNvSpPr txBox="1"/>
          <p:nvPr/>
        </p:nvSpPr>
        <p:spPr>
          <a:xfrm>
            <a:off x="2788896" y="112711"/>
            <a:ext cx="6614207" cy="584775"/>
          </a:xfrm>
          <a:prstGeom prst="rect">
            <a:avLst/>
          </a:prstGeom>
          <a:noFill/>
        </p:spPr>
        <p:txBody>
          <a:bodyPr wrap="square" rtlCol="0">
            <a:spAutoFit/>
          </a:bodyPr>
          <a:lstStyle/>
          <a:p>
            <a:r>
              <a:rPr lang="en-US" sz="3200" b="1" dirty="0">
                <a:solidFill>
                  <a:srgbClr val="0070C0"/>
                </a:solidFill>
                <a:effectLst/>
              </a:rPr>
              <a:t>Memory footprint and Age Trade-off</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306806-0C34-15B3-BE63-AB26436E3A12}"/>
                  </a:ext>
                </a:extLst>
              </p:cNvPr>
              <p:cNvSpPr txBox="1"/>
              <p:nvPr/>
            </p:nvSpPr>
            <p:spPr>
              <a:xfrm>
                <a:off x="1242350" y="4967777"/>
                <a:ext cx="10822329" cy="400110"/>
              </a:xfrm>
              <a:prstGeom prst="rect">
                <a:avLst/>
              </a:prstGeom>
              <a:noFill/>
            </p:spPr>
            <p:txBody>
              <a:bodyPr wrap="square" rtlCol="0">
                <a:spAutoFit/>
              </a:bodyPr>
              <a:lstStyle/>
              <a:p>
                <a:r>
                  <a:rPr lang="en-US" sz="2000" dirty="0"/>
                  <a:t>Trade-off between the average age and number of update copies as a function of writing rate </a:t>
                </a:r>
                <a14:m>
                  <m:oMath xmlns:m="http://schemas.openxmlformats.org/officeDocument/2006/math">
                    <m:r>
                      <a:rPr lang="el-GR" sz="2000" i="1" dirty="0" smtClean="0">
                        <a:latin typeface="Cambria Math" panose="02040503050406030204" pitchFamily="18" charset="0"/>
                      </a:rPr>
                      <m:t>𝛼</m:t>
                    </m:r>
                  </m:oMath>
                </a14:m>
                <a:endParaRPr lang="en-US" sz="2000" dirty="0"/>
              </a:p>
            </p:txBody>
          </p:sp>
        </mc:Choice>
        <mc:Fallback xmlns="">
          <p:sp>
            <p:nvSpPr>
              <p:cNvPr id="6" name="TextBox 5">
                <a:extLst>
                  <a:ext uri="{FF2B5EF4-FFF2-40B4-BE49-F238E27FC236}">
                    <a16:creationId xmlns:a16="http://schemas.microsoft.com/office/drawing/2014/main" id="{50306806-0C34-15B3-BE63-AB26436E3A12}"/>
                  </a:ext>
                </a:extLst>
              </p:cNvPr>
              <p:cNvSpPr txBox="1">
                <a:spLocks noRot="1" noChangeAspect="1" noMove="1" noResize="1" noEditPoints="1" noAdjustHandles="1" noChangeArrowheads="1" noChangeShapeType="1" noTextEdit="1"/>
              </p:cNvSpPr>
              <p:nvPr/>
            </p:nvSpPr>
            <p:spPr>
              <a:xfrm>
                <a:off x="1242350" y="4967777"/>
                <a:ext cx="10822329" cy="400110"/>
              </a:xfrm>
              <a:prstGeom prst="rect">
                <a:avLst/>
              </a:prstGeom>
              <a:blipFill>
                <a:blip r:embed="rId3"/>
                <a:stretch>
                  <a:fillRect l="-586" t="-9375" b="-28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F6A9E4-D622-FF89-82C7-2C6060987AF5}"/>
                  </a:ext>
                </a:extLst>
              </p:cNvPr>
              <p:cNvSpPr txBox="1"/>
              <p:nvPr/>
            </p:nvSpPr>
            <p:spPr>
              <a:xfrm>
                <a:off x="4765592" y="5501199"/>
                <a:ext cx="2655471" cy="400110"/>
              </a:xfrm>
              <a:prstGeom prst="rect">
                <a:avLst/>
              </a:prstGeom>
              <a:noFill/>
            </p:spPr>
            <p:txBody>
              <a:bodyPr wrap="none" rtlCol="0">
                <a:spAutoFit/>
              </a:bodyPr>
              <a:lstStyle/>
              <a:p>
                <a:r>
                  <a:rPr lang="en-US" sz="2000" dirty="0"/>
                  <a:t>Read service rate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=1</m:t>
                    </m:r>
                  </m:oMath>
                </a14:m>
                <a:endParaRPr lang="en-US" sz="2000" dirty="0"/>
              </a:p>
            </p:txBody>
          </p:sp>
        </mc:Choice>
        <mc:Fallback xmlns="">
          <p:sp>
            <p:nvSpPr>
              <p:cNvPr id="7" name="TextBox 6">
                <a:extLst>
                  <a:ext uri="{FF2B5EF4-FFF2-40B4-BE49-F238E27FC236}">
                    <a16:creationId xmlns:a16="http://schemas.microsoft.com/office/drawing/2014/main" id="{F0F6A9E4-D622-FF89-82C7-2C6060987AF5}"/>
                  </a:ext>
                </a:extLst>
              </p:cNvPr>
              <p:cNvSpPr txBox="1">
                <a:spLocks noRot="1" noChangeAspect="1" noMove="1" noResize="1" noEditPoints="1" noAdjustHandles="1" noChangeArrowheads="1" noChangeShapeType="1" noTextEdit="1"/>
              </p:cNvSpPr>
              <p:nvPr/>
            </p:nvSpPr>
            <p:spPr>
              <a:xfrm>
                <a:off x="4765592" y="5501199"/>
                <a:ext cx="2655471" cy="400110"/>
              </a:xfrm>
              <a:prstGeom prst="rect">
                <a:avLst/>
              </a:prstGeom>
              <a:blipFill>
                <a:blip r:embed="rId4"/>
                <a:stretch>
                  <a:fillRect l="-2381" t="-6061" b="-24242"/>
                </a:stretch>
              </a:blipFill>
            </p:spPr>
            <p:txBody>
              <a:bodyPr/>
              <a:lstStyle/>
              <a:p>
                <a:r>
                  <a:rPr lang="en-US">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4B167C22-157A-E2DA-62C5-E55B4624347D}"/>
              </a:ext>
            </a:extLst>
          </p:cNvPr>
          <p:cNvPicPr>
            <a:picLocks noChangeAspect="1"/>
          </p:cNvPicPr>
          <p:nvPr/>
        </p:nvPicPr>
        <p:blipFill>
          <a:blip r:embed="rId5"/>
          <a:stretch>
            <a:fillRect/>
          </a:stretch>
        </p:blipFill>
        <p:spPr>
          <a:xfrm>
            <a:off x="3249834" y="977030"/>
            <a:ext cx="5197033" cy="3511892"/>
          </a:xfrm>
          <a:prstGeom prst="rect">
            <a:avLst/>
          </a:prstGeom>
        </p:spPr>
      </p:pic>
    </p:spTree>
    <p:extLst>
      <p:ext uri="{BB962C8B-B14F-4D97-AF65-F5344CB8AC3E}">
        <p14:creationId xmlns:p14="http://schemas.microsoft.com/office/powerpoint/2010/main" val="270701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0F066D-886E-7B71-AB8B-9BB81E344160}"/>
              </a:ext>
            </a:extLst>
          </p:cNvPr>
          <p:cNvSpPr>
            <a:spLocks noGrp="1"/>
          </p:cNvSpPr>
          <p:nvPr>
            <p:ph type="sldNum" sz="quarter" idx="10"/>
          </p:nvPr>
        </p:nvSpPr>
        <p:spPr/>
        <p:txBody>
          <a:bodyPr/>
          <a:lstStyle/>
          <a:p>
            <a:fld id="{CD613F42-59A2-A64A-BB5E-1CB869E0C30A}" type="slidenum">
              <a:rPr lang="en-US" altLang="en-US" smtClean="0"/>
              <a:pPr/>
              <a:t>11</a:t>
            </a:fld>
            <a:endParaRPr lang="en-US" altLang="en-US"/>
          </a:p>
        </p:txBody>
      </p:sp>
      <p:pic>
        <p:nvPicPr>
          <p:cNvPr id="4" name="Picture 3" descr="A graph of a function&#10;&#10;Description automatically generated">
            <a:extLst>
              <a:ext uri="{FF2B5EF4-FFF2-40B4-BE49-F238E27FC236}">
                <a16:creationId xmlns:a16="http://schemas.microsoft.com/office/drawing/2014/main" id="{77AF73BF-EE7B-30E1-0917-010A5B2770C3}"/>
              </a:ext>
            </a:extLst>
          </p:cNvPr>
          <p:cNvPicPr>
            <a:picLocks noChangeAspect="1"/>
          </p:cNvPicPr>
          <p:nvPr/>
        </p:nvPicPr>
        <p:blipFill>
          <a:blip r:embed="rId3"/>
          <a:stretch>
            <a:fillRect/>
          </a:stretch>
        </p:blipFill>
        <p:spPr>
          <a:xfrm>
            <a:off x="3291708" y="809961"/>
            <a:ext cx="5608584" cy="3800275"/>
          </a:xfrm>
          <a:prstGeom prst="rect">
            <a:avLst/>
          </a:prstGeom>
        </p:spPr>
      </p:pic>
      <p:sp>
        <p:nvSpPr>
          <p:cNvPr id="5" name="TextBox 4">
            <a:extLst>
              <a:ext uri="{FF2B5EF4-FFF2-40B4-BE49-F238E27FC236}">
                <a16:creationId xmlns:a16="http://schemas.microsoft.com/office/drawing/2014/main" id="{8C34FB2F-5463-050B-C9B1-8EDBE98ABE8A}"/>
              </a:ext>
            </a:extLst>
          </p:cNvPr>
          <p:cNvSpPr txBox="1"/>
          <p:nvPr/>
        </p:nvSpPr>
        <p:spPr>
          <a:xfrm>
            <a:off x="3734462" y="225186"/>
            <a:ext cx="5131745" cy="584775"/>
          </a:xfrm>
          <a:prstGeom prst="rect">
            <a:avLst/>
          </a:prstGeom>
          <a:noFill/>
        </p:spPr>
        <p:txBody>
          <a:bodyPr wrap="square" rtlCol="0">
            <a:spAutoFit/>
          </a:bodyPr>
          <a:lstStyle/>
          <a:p>
            <a:r>
              <a:rPr lang="en-US" sz="3200" b="1" dirty="0">
                <a:solidFill>
                  <a:srgbClr val="0070C0"/>
                </a:solidFill>
                <a:effectLst/>
              </a:rPr>
              <a:t>Memory Footprint </a:t>
            </a:r>
            <a:r>
              <a:rPr lang="en-US" sz="3200" b="1" dirty="0">
                <a:solidFill>
                  <a:srgbClr val="0070C0"/>
                </a:solidFill>
              </a:rPr>
              <a:t>A</a:t>
            </a:r>
            <a:r>
              <a:rPr lang="en-US" sz="3200" b="1" dirty="0">
                <a:solidFill>
                  <a:srgbClr val="0070C0"/>
                </a:solidFill>
                <a:effectLst/>
              </a:rPr>
              <a:t>nalysis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4D1BDF-8001-5B3B-CD2F-D71F1877BB90}"/>
                  </a:ext>
                </a:extLst>
              </p:cNvPr>
              <p:cNvSpPr txBox="1"/>
              <p:nvPr/>
            </p:nvSpPr>
            <p:spPr>
              <a:xfrm>
                <a:off x="917033" y="4941202"/>
                <a:ext cx="9862636" cy="400110"/>
              </a:xfrm>
              <a:prstGeom prst="rect">
                <a:avLst/>
              </a:prstGeom>
              <a:noFill/>
            </p:spPr>
            <p:txBody>
              <a:bodyPr wrap="none" rtlCol="0">
                <a:spAutoFit/>
              </a:bodyPr>
              <a:lstStyle/>
              <a:p>
                <a:pPr algn="ctr"/>
                <a:r>
                  <a:rPr lang="en-US" sz="2000" dirty="0"/>
                  <a:t>for a fixed write rate </a:t>
                </a:r>
                <a14:m>
                  <m:oMath xmlns:m="http://schemas.openxmlformats.org/officeDocument/2006/math">
                    <m:r>
                      <a:rPr lang="el-GR" sz="2000" i="1" dirty="0" smtClean="0">
                        <a:latin typeface="Cambria Math" panose="02040503050406030204" pitchFamily="18" charset="0"/>
                      </a:rPr>
                      <m:t>𝛼</m:t>
                    </m:r>
                  </m:oMath>
                </a14:m>
                <a:r>
                  <a:rPr lang="el-GR" sz="2000" dirty="0"/>
                  <a:t>, </a:t>
                </a:r>
                <a:r>
                  <a:rPr lang="en-US" sz="2000" dirty="0"/>
                  <a:t>memory footprint is an increasing function of the read request rate </a:t>
                </a:r>
                <a:r>
                  <a:rPr lang="el-GR" sz="2000" dirty="0"/>
                  <a:t>λ </a:t>
                </a:r>
                <a:endParaRPr lang="en-US" sz="2000" dirty="0"/>
              </a:p>
            </p:txBody>
          </p:sp>
        </mc:Choice>
        <mc:Fallback xmlns="">
          <p:sp>
            <p:nvSpPr>
              <p:cNvPr id="6" name="TextBox 5">
                <a:extLst>
                  <a:ext uri="{FF2B5EF4-FFF2-40B4-BE49-F238E27FC236}">
                    <a16:creationId xmlns:a16="http://schemas.microsoft.com/office/drawing/2014/main" id="{C84D1BDF-8001-5B3B-CD2F-D71F1877BB90}"/>
                  </a:ext>
                </a:extLst>
              </p:cNvPr>
              <p:cNvSpPr txBox="1">
                <a:spLocks noRot="1" noChangeAspect="1" noMove="1" noResize="1" noEditPoints="1" noAdjustHandles="1" noChangeArrowheads="1" noChangeShapeType="1" noTextEdit="1"/>
              </p:cNvSpPr>
              <p:nvPr/>
            </p:nvSpPr>
            <p:spPr>
              <a:xfrm>
                <a:off x="917033" y="4941202"/>
                <a:ext cx="9862636" cy="400110"/>
              </a:xfrm>
              <a:prstGeom prst="rect">
                <a:avLst/>
              </a:prstGeom>
              <a:blipFill>
                <a:blip r:embed="rId4"/>
                <a:stretch>
                  <a:fillRect l="-129" t="-9375" r="-257" b="-28125"/>
                </a:stretch>
              </a:blipFill>
            </p:spPr>
            <p:txBody>
              <a:bodyPr/>
              <a:lstStyle/>
              <a:p>
                <a:r>
                  <a:rPr lang="en-US">
                    <a:noFill/>
                  </a:rPr>
                  <a:t> </a:t>
                </a:r>
              </a:p>
            </p:txBody>
          </p:sp>
        </mc:Fallback>
      </mc:AlternateContent>
    </p:spTree>
    <p:extLst>
      <p:ext uri="{BB962C8B-B14F-4D97-AF65-F5344CB8AC3E}">
        <p14:creationId xmlns:p14="http://schemas.microsoft.com/office/powerpoint/2010/main" val="277712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5D42B-CB1C-FEB2-56BF-F39FDF057892}"/>
              </a:ext>
            </a:extLst>
          </p:cNvPr>
          <p:cNvSpPr>
            <a:spLocks noGrp="1"/>
          </p:cNvSpPr>
          <p:nvPr>
            <p:ph type="sldNum" sz="quarter" idx="10"/>
          </p:nvPr>
        </p:nvSpPr>
        <p:spPr/>
        <p:txBody>
          <a:bodyPr/>
          <a:lstStyle/>
          <a:p>
            <a:fld id="{CD613F42-59A2-A64A-BB5E-1CB869E0C30A}" type="slidenum">
              <a:rPr lang="en-US" altLang="en-US" smtClean="0"/>
              <a:pPr/>
              <a:t>12</a:t>
            </a:fld>
            <a:endParaRPr lang="en-US" altLang="en-US"/>
          </a:p>
        </p:txBody>
      </p:sp>
      <p:sp>
        <p:nvSpPr>
          <p:cNvPr id="3" name="TextBox 2">
            <a:extLst>
              <a:ext uri="{FF2B5EF4-FFF2-40B4-BE49-F238E27FC236}">
                <a16:creationId xmlns:a16="http://schemas.microsoft.com/office/drawing/2014/main" id="{A2C04A77-81E1-B86B-F47D-6703D9744AA7}"/>
              </a:ext>
            </a:extLst>
          </p:cNvPr>
          <p:cNvSpPr txBox="1"/>
          <p:nvPr/>
        </p:nvSpPr>
        <p:spPr>
          <a:xfrm>
            <a:off x="5071339" y="112711"/>
            <a:ext cx="2049322" cy="584775"/>
          </a:xfrm>
          <a:prstGeom prst="rect">
            <a:avLst/>
          </a:prstGeom>
          <a:noFill/>
        </p:spPr>
        <p:txBody>
          <a:bodyPr wrap="square" rtlCol="0">
            <a:spAutoFit/>
          </a:bodyPr>
          <a:lstStyle/>
          <a:p>
            <a:r>
              <a:rPr lang="en-US" sz="3200" b="1" dirty="0">
                <a:solidFill>
                  <a:srgbClr val="0070C0"/>
                </a:solidFill>
                <a:effectLst/>
              </a:rPr>
              <a:t>Conclusion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1DD3A3-463D-DEEA-33E5-363B875EF585}"/>
                  </a:ext>
                </a:extLst>
              </p:cNvPr>
              <p:cNvSpPr txBox="1"/>
              <p:nvPr/>
            </p:nvSpPr>
            <p:spPr>
              <a:xfrm>
                <a:off x="451413" y="1458410"/>
                <a:ext cx="9679701"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rgbClr val="FF0000"/>
                    </a:solidFill>
                  </a:rPr>
                  <a:t>Central question : </a:t>
                </a:r>
                <a:r>
                  <a:rPr lang="en-US" sz="2000" dirty="0"/>
                  <a:t>whether frequent updating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excessive memory consumption in RCU?</a:t>
                </a:r>
              </a:p>
              <a:p>
                <a:pPr marL="742950" lvl="1" indent="-285750">
                  <a:buFont typeface="Arial" panose="020B0604020202020204" pitchFamily="34" charset="0"/>
                  <a:buChar char="•"/>
                </a:pPr>
                <a:r>
                  <a:rPr lang="en-US" sz="2000" dirty="0"/>
                  <a:t>Finite memory footprint given finite average read time and read request rate</a:t>
                </a:r>
              </a:p>
            </p:txBody>
          </p:sp>
        </mc:Choice>
        <mc:Fallback xmlns="">
          <p:sp>
            <p:nvSpPr>
              <p:cNvPr id="4" name="TextBox 3">
                <a:extLst>
                  <a:ext uri="{FF2B5EF4-FFF2-40B4-BE49-F238E27FC236}">
                    <a16:creationId xmlns:a16="http://schemas.microsoft.com/office/drawing/2014/main" id="{AE1DD3A3-463D-DEEA-33E5-363B875EF585}"/>
                  </a:ext>
                </a:extLst>
              </p:cNvPr>
              <p:cNvSpPr txBox="1">
                <a:spLocks noRot="1" noChangeAspect="1" noMove="1" noResize="1" noEditPoints="1" noAdjustHandles="1" noChangeArrowheads="1" noChangeShapeType="1" noTextEdit="1"/>
              </p:cNvSpPr>
              <p:nvPr/>
            </p:nvSpPr>
            <p:spPr>
              <a:xfrm>
                <a:off x="451413" y="1458410"/>
                <a:ext cx="9679701" cy="707886"/>
              </a:xfrm>
              <a:prstGeom prst="rect">
                <a:avLst/>
              </a:prstGeom>
              <a:blipFill>
                <a:blip r:embed="rId3"/>
                <a:stretch>
                  <a:fillRect l="-524" t="-3509" r="-262"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D63BAB-E01F-514F-2C1B-52DDAA778A06}"/>
                  </a:ext>
                </a:extLst>
              </p:cNvPr>
              <p:cNvSpPr txBox="1"/>
              <p:nvPr/>
            </p:nvSpPr>
            <p:spPr>
              <a:xfrm>
                <a:off x="451413" y="2360655"/>
                <a:ext cx="5598199"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Ways of regulating memory usage:</a:t>
                </a:r>
              </a:p>
              <a:p>
                <a:pPr marL="742950" lvl="1" indent="-285750">
                  <a:buFont typeface="Arial" panose="020B0604020202020204" pitchFamily="34" charset="0"/>
                  <a:buChar char="•"/>
                </a:pPr>
                <a:r>
                  <a:rPr lang="en-US" sz="2000" dirty="0"/>
                  <a:t>Limit update rate </a:t>
                </a:r>
                <a14:m>
                  <m:oMath xmlns:m="http://schemas.openxmlformats.org/officeDocument/2006/math">
                    <m:r>
                      <a:rPr lang="en-US" sz="2000" b="0" i="1" smtClean="0">
                        <a:latin typeface="Cambria Math" panose="02040503050406030204" pitchFamily="18" charset="0"/>
                      </a:rPr>
                      <m:t>→</m:t>
                    </m:r>
                  </m:oMath>
                </a14:m>
                <a:r>
                  <a:rPr lang="en-US" sz="2000" dirty="0"/>
                  <a:t> high </a:t>
                </a:r>
                <a:r>
                  <a:rPr lang="en-US" sz="2000" dirty="0" err="1"/>
                  <a:t>AoI</a:t>
                </a:r>
                <a:endParaRPr lang="en-US" sz="2000" dirty="0"/>
              </a:p>
              <a:p>
                <a:pPr marL="742950" lvl="1" indent="-285750">
                  <a:buFont typeface="Arial" panose="020B0604020202020204" pitchFamily="34" charset="0"/>
                  <a:buChar char="•"/>
                </a:pPr>
                <a:r>
                  <a:rPr lang="en-US" sz="2000" dirty="0"/>
                  <a:t>Control the read request rate – two methods</a:t>
                </a:r>
              </a:p>
            </p:txBody>
          </p:sp>
        </mc:Choice>
        <mc:Fallback xmlns="">
          <p:sp>
            <p:nvSpPr>
              <p:cNvPr id="5" name="TextBox 4">
                <a:extLst>
                  <a:ext uri="{FF2B5EF4-FFF2-40B4-BE49-F238E27FC236}">
                    <a16:creationId xmlns:a16="http://schemas.microsoft.com/office/drawing/2014/main" id="{D0D63BAB-E01F-514F-2C1B-52DDAA778A06}"/>
                  </a:ext>
                </a:extLst>
              </p:cNvPr>
              <p:cNvSpPr txBox="1">
                <a:spLocks noRot="1" noChangeAspect="1" noMove="1" noResize="1" noEditPoints="1" noAdjustHandles="1" noChangeArrowheads="1" noChangeShapeType="1" noTextEdit="1"/>
              </p:cNvSpPr>
              <p:nvPr/>
            </p:nvSpPr>
            <p:spPr>
              <a:xfrm>
                <a:off x="451413" y="2360655"/>
                <a:ext cx="5598199" cy="1015663"/>
              </a:xfrm>
              <a:prstGeom prst="rect">
                <a:avLst/>
              </a:prstGeom>
              <a:blipFill>
                <a:blip r:embed="rId4"/>
                <a:stretch>
                  <a:fillRect l="-905" t="-2469" r="-226" b="-98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74BA799-A86E-467F-E578-BC6FEAFD6B78}"/>
              </a:ext>
            </a:extLst>
          </p:cNvPr>
          <p:cNvSpPr txBox="1"/>
          <p:nvPr/>
        </p:nvSpPr>
        <p:spPr>
          <a:xfrm>
            <a:off x="451413" y="3578041"/>
            <a:ext cx="775231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Method 1: Sequential operation</a:t>
            </a:r>
          </a:p>
          <a:p>
            <a:pPr marL="742950" lvl="1" indent="-285750">
              <a:buFont typeface="Arial" panose="020B0604020202020204" pitchFamily="34" charset="0"/>
              <a:buChar char="•"/>
            </a:pPr>
            <a:r>
              <a:rPr lang="en-US" sz="2000" dirty="0"/>
              <a:t>but sequential operation slows the overall update processing rate</a:t>
            </a:r>
          </a:p>
        </p:txBody>
      </p:sp>
      <p:sp>
        <p:nvSpPr>
          <p:cNvPr id="7" name="TextBox 6">
            <a:extLst>
              <a:ext uri="{FF2B5EF4-FFF2-40B4-BE49-F238E27FC236}">
                <a16:creationId xmlns:a16="http://schemas.microsoft.com/office/drawing/2014/main" id="{2314E5F6-D557-C872-A464-04100076130C}"/>
              </a:ext>
            </a:extLst>
          </p:cNvPr>
          <p:cNvSpPr txBox="1"/>
          <p:nvPr/>
        </p:nvSpPr>
        <p:spPr>
          <a:xfrm>
            <a:off x="451413" y="4487650"/>
            <a:ext cx="6975628"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Method 2: Use of local copies</a:t>
            </a:r>
          </a:p>
          <a:p>
            <a:pPr marL="742950" lvl="1" indent="-285750">
              <a:buFont typeface="Arial" panose="020B0604020202020204" pitchFamily="34" charset="0"/>
              <a:buChar char="•"/>
            </a:pPr>
            <a:r>
              <a:rPr lang="en-US" sz="2000" dirty="0"/>
              <a:t>but local copy stale if the main memory has been updated</a:t>
            </a:r>
          </a:p>
        </p:txBody>
      </p:sp>
      <p:sp>
        <p:nvSpPr>
          <p:cNvPr id="8" name="TextBox 7">
            <a:extLst>
              <a:ext uri="{FF2B5EF4-FFF2-40B4-BE49-F238E27FC236}">
                <a16:creationId xmlns:a16="http://schemas.microsoft.com/office/drawing/2014/main" id="{4E761906-346C-EA2C-F7C9-41251D9327FC}"/>
              </a:ext>
            </a:extLst>
          </p:cNvPr>
          <p:cNvSpPr txBox="1"/>
          <p:nvPr/>
        </p:nvSpPr>
        <p:spPr>
          <a:xfrm>
            <a:off x="451413" y="5397259"/>
            <a:ext cx="6887398"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Future Work: Structuring application execution for timeliness </a:t>
            </a:r>
          </a:p>
        </p:txBody>
      </p:sp>
    </p:spTree>
    <p:extLst>
      <p:ext uri="{BB962C8B-B14F-4D97-AF65-F5344CB8AC3E}">
        <p14:creationId xmlns:p14="http://schemas.microsoft.com/office/powerpoint/2010/main" val="184580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C475FB-C0B9-6F30-2203-68D652268CD1}"/>
              </a:ext>
            </a:extLst>
          </p:cNvPr>
          <p:cNvSpPr>
            <a:spLocks noGrp="1"/>
          </p:cNvSpPr>
          <p:nvPr>
            <p:ph type="sldNum" sz="quarter" idx="10"/>
          </p:nvPr>
        </p:nvSpPr>
        <p:spPr/>
        <p:txBody>
          <a:bodyPr/>
          <a:lstStyle/>
          <a:p>
            <a:fld id="{CD613F42-59A2-A64A-BB5E-1CB869E0C30A}" type="slidenum">
              <a:rPr lang="en-US" altLang="en-US" smtClean="0"/>
              <a:pPr/>
              <a:t>2</a:t>
            </a:fld>
            <a:endParaRPr lang="en-US" altLang="en-US"/>
          </a:p>
        </p:txBody>
      </p:sp>
      <p:sp>
        <p:nvSpPr>
          <p:cNvPr id="3" name="TextBox 2">
            <a:extLst>
              <a:ext uri="{FF2B5EF4-FFF2-40B4-BE49-F238E27FC236}">
                <a16:creationId xmlns:a16="http://schemas.microsoft.com/office/drawing/2014/main" id="{CDFF59EC-B8F3-9C7A-98D9-E6C1CC88BDE0}"/>
              </a:ext>
            </a:extLst>
          </p:cNvPr>
          <p:cNvSpPr txBox="1"/>
          <p:nvPr/>
        </p:nvSpPr>
        <p:spPr>
          <a:xfrm>
            <a:off x="1621180" y="98100"/>
            <a:ext cx="9444942" cy="584775"/>
          </a:xfrm>
          <a:prstGeom prst="rect">
            <a:avLst/>
          </a:prstGeom>
          <a:noFill/>
        </p:spPr>
        <p:txBody>
          <a:bodyPr wrap="square" rtlCol="0">
            <a:spAutoFit/>
          </a:bodyPr>
          <a:lstStyle/>
          <a:p>
            <a:r>
              <a:rPr lang="en-US" sz="3200" b="1" dirty="0">
                <a:solidFill>
                  <a:srgbClr val="0070C0"/>
                </a:solidFill>
                <a:effectLst/>
              </a:rPr>
              <a:t>Visual Simultaneous Localization and Mapping (SLAM)</a:t>
            </a:r>
          </a:p>
        </p:txBody>
      </p:sp>
      <p:sp>
        <p:nvSpPr>
          <p:cNvPr id="8" name="TextBox 7">
            <a:extLst>
              <a:ext uri="{FF2B5EF4-FFF2-40B4-BE49-F238E27FC236}">
                <a16:creationId xmlns:a16="http://schemas.microsoft.com/office/drawing/2014/main" id="{82DAC095-287B-C41D-8EC2-7CD98CEC6634}"/>
              </a:ext>
            </a:extLst>
          </p:cNvPr>
          <p:cNvSpPr txBox="1"/>
          <p:nvPr/>
        </p:nvSpPr>
        <p:spPr>
          <a:xfrm>
            <a:off x="316178" y="1335538"/>
            <a:ext cx="6125010"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Technique to obtain </a:t>
            </a:r>
          </a:p>
          <a:p>
            <a:pPr marL="742950" lvl="1" indent="-285750">
              <a:buFont typeface="Arial" panose="020B0604020202020204" pitchFamily="34" charset="0"/>
              <a:buChar char="•"/>
            </a:pPr>
            <a:r>
              <a:rPr lang="en-US" sz="2000" dirty="0"/>
              <a:t>3D structure (map) of unknown environment, and</a:t>
            </a:r>
          </a:p>
          <a:p>
            <a:pPr marL="742950" lvl="1" indent="-285750">
              <a:buFont typeface="Arial" panose="020B0604020202020204" pitchFamily="34" charset="0"/>
              <a:buChar char="•"/>
            </a:pPr>
            <a:r>
              <a:rPr lang="en-US" sz="2000" dirty="0"/>
              <a:t>location of a mobile device within the map</a:t>
            </a:r>
          </a:p>
        </p:txBody>
      </p:sp>
      <p:sp>
        <p:nvSpPr>
          <p:cNvPr id="9" name="TextBox 8">
            <a:extLst>
              <a:ext uri="{FF2B5EF4-FFF2-40B4-BE49-F238E27FC236}">
                <a16:creationId xmlns:a16="http://schemas.microsoft.com/office/drawing/2014/main" id="{F0FE4834-060E-BC49-F4B8-1EA779C2DEF7}"/>
              </a:ext>
            </a:extLst>
          </p:cNvPr>
          <p:cNvSpPr txBox="1"/>
          <p:nvPr/>
        </p:nvSpPr>
        <p:spPr>
          <a:xfrm>
            <a:off x="316178" y="2464336"/>
            <a:ext cx="5453031"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Real time application used in</a:t>
            </a:r>
          </a:p>
          <a:p>
            <a:pPr marL="742950" lvl="1" indent="-285750">
              <a:buFont typeface="Arial" panose="020B0604020202020204" pitchFamily="34" charset="0"/>
              <a:buChar char="•"/>
            </a:pPr>
            <a:r>
              <a:rPr lang="en-US" sz="2000" dirty="0"/>
              <a:t>augmented reality (AR)-based visualization,</a:t>
            </a:r>
          </a:p>
          <a:p>
            <a:pPr marL="742950" lvl="1" indent="-285750">
              <a:buFont typeface="Arial" panose="020B0604020202020204" pitchFamily="34" charset="0"/>
              <a:buChar char="•"/>
            </a:pPr>
            <a:r>
              <a:rPr lang="en-US" sz="2000" dirty="0"/>
              <a:t>self-driving cars</a:t>
            </a:r>
          </a:p>
        </p:txBody>
      </p:sp>
      <p:sp>
        <p:nvSpPr>
          <p:cNvPr id="10" name="TextBox 9">
            <a:extLst>
              <a:ext uri="{FF2B5EF4-FFF2-40B4-BE49-F238E27FC236}">
                <a16:creationId xmlns:a16="http://schemas.microsoft.com/office/drawing/2014/main" id="{54382A94-A4E9-FCAC-D6D4-654615A11EDC}"/>
              </a:ext>
            </a:extLst>
          </p:cNvPr>
          <p:cNvSpPr txBox="1"/>
          <p:nvPr/>
        </p:nvSpPr>
        <p:spPr>
          <a:xfrm>
            <a:off x="316178" y="3593134"/>
            <a:ext cx="5947910"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Seamless interaction with the real world</a:t>
            </a:r>
          </a:p>
          <a:p>
            <a:pPr marL="742950" lvl="1" indent="-285750">
              <a:buFont typeface="Arial" panose="020B0604020202020204" pitchFamily="34" charset="0"/>
              <a:buChar char="•"/>
            </a:pPr>
            <a:r>
              <a:rPr lang="en-US" sz="2000" dirty="0"/>
              <a:t>desirable to run SLAM systems on mobile phone</a:t>
            </a:r>
          </a:p>
        </p:txBody>
      </p:sp>
      <p:pic>
        <p:nvPicPr>
          <p:cNvPr id="1026" name="Picture 2">
            <a:extLst>
              <a:ext uri="{FF2B5EF4-FFF2-40B4-BE49-F238E27FC236}">
                <a16:creationId xmlns:a16="http://schemas.microsoft.com/office/drawing/2014/main" id="{89E78B76-EC4E-2994-CF6D-7D1E30016D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774"/>
          <a:stretch/>
        </p:blipFill>
        <p:spPr bwMode="auto">
          <a:xfrm>
            <a:off x="7919741" y="879903"/>
            <a:ext cx="3435023" cy="27114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314422-C8D1-4E35-E117-EB4632001E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7960505" y="3742340"/>
            <a:ext cx="3394259" cy="263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46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C475FB-C0B9-6F30-2203-68D652268CD1}"/>
              </a:ext>
            </a:extLst>
          </p:cNvPr>
          <p:cNvSpPr>
            <a:spLocks noGrp="1"/>
          </p:cNvSpPr>
          <p:nvPr>
            <p:ph type="sldNum" sz="quarter" idx="10"/>
          </p:nvPr>
        </p:nvSpPr>
        <p:spPr/>
        <p:txBody>
          <a:bodyPr/>
          <a:lstStyle/>
          <a:p>
            <a:fld id="{CD613F42-59A2-A64A-BB5E-1CB869E0C30A}" type="slidenum">
              <a:rPr lang="en-US" altLang="en-US" smtClean="0"/>
              <a:pPr/>
              <a:t>3</a:t>
            </a:fld>
            <a:endParaRPr lang="en-US" altLang="en-US"/>
          </a:p>
        </p:txBody>
      </p:sp>
      <p:sp>
        <p:nvSpPr>
          <p:cNvPr id="3" name="TextBox 2">
            <a:extLst>
              <a:ext uri="{FF2B5EF4-FFF2-40B4-BE49-F238E27FC236}">
                <a16:creationId xmlns:a16="http://schemas.microsoft.com/office/drawing/2014/main" id="{CDFF59EC-B8F3-9C7A-98D9-E6C1CC88BDE0}"/>
              </a:ext>
            </a:extLst>
          </p:cNvPr>
          <p:cNvSpPr txBox="1"/>
          <p:nvPr/>
        </p:nvSpPr>
        <p:spPr>
          <a:xfrm>
            <a:off x="2368272" y="144430"/>
            <a:ext cx="7950758" cy="584775"/>
          </a:xfrm>
          <a:prstGeom prst="rect">
            <a:avLst/>
          </a:prstGeom>
          <a:noFill/>
        </p:spPr>
        <p:txBody>
          <a:bodyPr wrap="square" rtlCol="0">
            <a:spAutoFit/>
          </a:bodyPr>
          <a:lstStyle/>
          <a:p>
            <a:r>
              <a:rPr lang="en-US" sz="3200" b="1" dirty="0">
                <a:solidFill>
                  <a:srgbClr val="0070C0"/>
                </a:solidFill>
                <a:effectLst/>
              </a:rPr>
              <a:t>Visual SLAM– Multi-Threaded Application</a:t>
            </a:r>
          </a:p>
        </p:txBody>
      </p:sp>
      <p:sp>
        <p:nvSpPr>
          <p:cNvPr id="4" name="TextBox 3">
            <a:extLst>
              <a:ext uri="{FF2B5EF4-FFF2-40B4-BE49-F238E27FC236}">
                <a16:creationId xmlns:a16="http://schemas.microsoft.com/office/drawing/2014/main" id="{92123240-A278-548F-2BF9-D1FDD7888CFA}"/>
              </a:ext>
            </a:extLst>
          </p:cNvPr>
          <p:cNvSpPr txBox="1"/>
          <p:nvPr/>
        </p:nvSpPr>
        <p:spPr>
          <a:xfrm>
            <a:off x="461357" y="1323248"/>
            <a:ext cx="2222083"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t>Basic Modules</a:t>
            </a:r>
          </a:p>
          <a:p>
            <a:pPr marL="742950" lvl="1" indent="-285750">
              <a:buFont typeface="Arial" panose="020B0604020202020204" pitchFamily="34" charset="0"/>
              <a:buChar char="•"/>
            </a:pPr>
            <a:r>
              <a:rPr lang="en-US" sz="2000" dirty="0"/>
              <a:t>Tracking</a:t>
            </a:r>
          </a:p>
          <a:p>
            <a:pPr marL="742950" lvl="1" indent="-285750">
              <a:buFont typeface="Arial" panose="020B0604020202020204" pitchFamily="34" charset="0"/>
              <a:buChar char="•"/>
            </a:pPr>
            <a:r>
              <a:rPr lang="en-US" sz="2000" dirty="0"/>
              <a:t>Mapping</a:t>
            </a:r>
          </a:p>
          <a:p>
            <a:pPr marL="742950" lvl="1" indent="-285750">
              <a:buFont typeface="Arial" panose="020B0604020202020204" pitchFamily="34" charset="0"/>
              <a:buChar char="•"/>
            </a:pPr>
            <a:r>
              <a:rPr lang="en-US" sz="2000" dirty="0"/>
              <a:t>Loop closing</a:t>
            </a:r>
          </a:p>
        </p:txBody>
      </p:sp>
      <p:sp>
        <p:nvSpPr>
          <p:cNvPr id="8" name="TextBox 7">
            <a:extLst>
              <a:ext uri="{FF2B5EF4-FFF2-40B4-BE49-F238E27FC236}">
                <a16:creationId xmlns:a16="http://schemas.microsoft.com/office/drawing/2014/main" id="{17CB6B91-BF96-21DC-7327-E5C77C678877}"/>
              </a:ext>
            </a:extLst>
          </p:cNvPr>
          <p:cNvSpPr txBox="1"/>
          <p:nvPr/>
        </p:nvSpPr>
        <p:spPr>
          <a:xfrm>
            <a:off x="461758" y="3535539"/>
            <a:ext cx="5059718"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Shared data structures comprise global map</a:t>
            </a:r>
          </a:p>
        </p:txBody>
      </p:sp>
      <p:sp>
        <p:nvSpPr>
          <p:cNvPr id="9" name="TextBox 8">
            <a:extLst>
              <a:ext uri="{FF2B5EF4-FFF2-40B4-BE49-F238E27FC236}">
                <a16:creationId xmlns:a16="http://schemas.microsoft.com/office/drawing/2014/main" id="{95134176-7CE2-8AFD-E11F-1C4C5C763FEF}"/>
              </a:ext>
            </a:extLst>
          </p:cNvPr>
          <p:cNvSpPr txBox="1"/>
          <p:nvPr/>
        </p:nvSpPr>
        <p:spPr>
          <a:xfrm>
            <a:off x="461357" y="4134312"/>
            <a:ext cx="5577296"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Modules frequently access global map</a:t>
            </a:r>
          </a:p>
          <a:p>
            <a:pPr marL="742950" lvl="1" indent="-285750">
              <a:buFont typeface="Arial" panose="020B0604020202020204" pitchFamily="34" charset="0"/>
              <a:buChar char="•"/>
            </a:pPr>
            <a:r>
              <a:rPr lang="en-US" sz="2000" dirty="0"/>
              <a:t>Protected by some </a:t>
            </a:r>
            <a:r>
              <a:rPr lang="en-US" sz="2000" dirty="0">
                <a:solidFill>
                  <a:srgbClr val="FF0000"/>
                </a:solidFill>
              </a:rPr>
              <a:t>synchronization primitive</a:t>
            </a:r>
          </a:p>
        </p:txBody>
      </p:sp>
      <p:sp>
        <p:nvSpPr>
          <p:cNvPr id="10" name="TextBox 9">
            <a:extLst>
              <a:ext uri="{FF2B5EF4-FFF2-40B4-BE49-F238E27FC236}">
                <a16:creationId xmlns:a16="http://schemas.microsoft.com/office/drawing/2014/main" id="{584C8E41-941E-1A27-D3A2-2DCA0FCFECEF}"/>
              </a:ext>
            </a:extLst>
          </p:cNvPr>
          <p:cNvSpPr txBox="1"/>
          <p:nvPr/>
        </p:nvSpPr>
        <p:spPr>
          <a:xfrm>
            <a:off x="461357" y="2752318"/>
            <a:ext cx="494401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Modular approach with concurrent modules </a:t>
            </a:r>
          </a:p>
        </p:txBody>
      </p:sp>
      <p:sp>
        <p:nvSpPr>
          <p:cNvPr id="11" name="TextBox 10">
            <a:extLst>
              <a:ext uri="{FF2B5EF4-FFF2-40B4-BE49-F238E27FC236}">
                <a16:creationId xmlns:a16="http://schemas.microsoft.com/office/drawing/2014/main" id="{8E8F492D-4492-D437-1E0B-47176126E323}"/>
              </a:ext>
            </a:extLst>
          </p:cNvPr>
          <p:cNvSpPr txBox="1"/>
          <p:nvPr/>
        </p:nvSpPr>
        <p:spPr>
          <a:xfrm>
            <a:off x="461357" y="5010084"/>
            <a:ext cx="7016921"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Read Copy Update (RCU): a favorable synchronization primitive</a:t>
            </a:r>
          </a:p>
        </p:txBody>
      </p:sp>
      <p:grpSp>
        <p:nvGrpSpPr>
          <p:cNvPr id="14" name="Group 13">
            <a:extLst>
              <a:ext uri="{FF2B5EF4-FFF2-40B4-BE49-F238E27FC236}">
                <a16:creationId xmlns:a16="http://schemas.microsoft.com/office/drawing/2014/main" id="{1420DBDA-BC9F-E499-62C8-969B0463B5AC}"/>
              </a:ext>
            </a:extLst>
          </p:cNvPr>
          <p:cNvGrpSpPr/>
          <p:nvPr/>
        </p:nvGrpSpPr>
        <p:grpSpPr>
          <a:xfrm>
            <a:off x="5848351" y="1176433"/>
            <a:ext cx="6181341" cy="3586478"/>
            <a:chOff x="5848351" y="1176433"/>
            <a:chExt cx="6181341" cy="3586478"/>
          </a:xfrm>
        </p:grpSpPr>
        <p:pic>
          <p:nvPicPr>
            <p:cNvPr id="6" name="Picture 5" descr="A diagram of a global map&#10;&#10;Description automatically generated">
              <a:extLst>
                <a:ext uri="{FF2B5EF4-FFF2-40B4-BE49-F238E27FC236}">
                  <a16:creationId xmlns:a16="http://schemas.microsoft.com/office/drawing/2014/main" id="{0CA82EED-926F-9BAA-58A0-137489B1C5E5}"/>
                </a:ext>
              </a:extLst>
            </p:cNvPr>
            <p:cNvPicPr>
              <a:picLocks noChangeAspect="1"/>
            </p:cNvPicPr>
            <p:nvPr/>
          </p:nvPicPr>
          <p:blipFill rotWithShape="1">
            <a:blip r:embed="rId3"/>
            <a:srcRect l="1227"/>
            <a:stretch/>
          </p:blipFill>
          <p:spPr>
            <a:xfrm>
              <a:off x="5848351" y="1176433"/>
              <a:ext cx="6181341" cy="3586478"/>
            </a:xfrm>
            <a:prstGeom prst="rect">
              <a:avLst/>
            </a:prstGeom>
          </p:spPr>
        </p:pic>
        <p:cxnSp>
          <p:nvCxnSpPr>
            <p:cNvPr id="7" name="Straight Arrow Connector 6">
              <a:extLst>
                <a:ext uri="{FF2B5EF4-FFF2-40B4-BE49-F238E27FC236}">
                  <a16:creationId xmlns:a16="http://schemas.microsoft.com/office/drawing/2014/main" id="{0B9172C0-9B54-356E-6835-026AE4F72A60}"/>
                </a:ext>
              </a:extLst>
            </p:cNvPr>
            <p:cNvCxnSpPr/>
            <p:nvPr/>
          </p:nvCxnSpPr>
          <p:spPr>
            <a:xfrm>
              <a:off x="7384648" y="2199190"/>
              <a:ext cx="1967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E6D8F03-A193-0984-9861-9BA07A7DBDAD}"/>
                </a:ext>
              </a:extLst>
            </p:cNvPr>
            <p:cNvCxnSpPr/>
            <p:nvPr/>
          </p:nvCxnSpPr>
          <p:spPr>
            <a:xfrm>
              <a:off x="9097701" y="4134312"/>
              <a:ext cx="1851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7691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6D7DDC-099D-037B-7EBD-244748EFD2AB}"/>
              </a:ext>
            </a:extLst>
          </p:cNvPr>
          <p:cNvSpPr>
            <a:spLocks noGrp="1"/>
          </p:cNvSpPr>
          <p:nvPr>
            <p:ph type="sldNum" sz="quarter" idx="10"/>
          </p:nvPr>
        </p:nvSpPr>
        <p:spPr/>
        <p:txBody>
          <a:bodyPr/>
          <a:lstStyle/>
          <a:p>
            <a:fld id="{CD613F42-59A2-A64A-BB5E-1CB869E0C30A}" type="slidenum">
              <a:rPr lang="en-US" altLang="en-US" smtClean="0"/>
              <a:pPr/>
              <a:t>4</a:t>
            </a:fld>
            <a:endParaRPr lang="en-US" altLang="en-US"/>
          </a:p>
        </p:txBody>
      </p:sp>
      <p:sp>
        <p:nvSpPr>
          <p:cNvPr id="4" name="TextBox 3">
            <a:extLst>
              <a:ext uri="{FF2B5EF4-FFF2-40B4-BE49-F238E27FC236}">
                <a16:creationId xmlns:a16="http://schemas.microsoft.com/office/drawing/2014/main" id="{721B9360-C1EF-2CF7-1F5C-E84EEA29AD42}"/>
              </a:ext>
            </a:extLst>
          </p:cNvPr>
          <p:cNvSpPr txBox="1"/>
          <p:nvPr/>
        </p:nvSpPr>
        <p:spPr>
          <a:xfrm>
            <a:off x="1435262" y="112711"/>
            <a:ext cx="9222228" cy="584775"/>
          </a:xfrm>
          <a:prstGeom prst="rect">
            <a:avLst/>
          </a:prstGeom>
          <a:noFill/>
        </p:spPr>
        <p:txBody>
          <a:bodyPr wrap="square" rtlCol="0">
            <a:spAutoFit/>
          </a:bodyPr>
          <a:lstStyle/>
          <a:p>
            <a:r>
              <a:rPr lang="en-US" sz="3200" b="1" dirty="0">
                <a:solidFill>
                  <a:srgbClr val="0070C0"/>
                </a:solidFill>
                <a:effectLst/>
              </a:rPr>
              <a:t>Synchronization Primitive: Read-Copy-Update (RCU)</a:t>
            </a:r>
          </a:p>
        </p:txBody>
      </p:sp>
      <p:sp>
        <p:nvSpPr>
          <p:cNvPr id="6" name="TextBox 5">
            <a:extLst>
              <a:ext uri="{FF2B5EF4-FFF2-40B4-BE49-F238E27FC236}">
                <a16:creationId xmlns:a16="http://schemas.microsoft.com/office/drawing/2014/main" id="{77D08F16-6D2F-F34C-F3DD-3143E7F973CF}"/>
              </a:ext>
            </a:extLst>
          </p:cNvPr>
          <p:cNvSpPr txBox="1"/>
          <p:nvPr/>
        </p:nvSpPr>
        <p:spPr>
          <a:xfrm>
            <a:off x="503631" y="4335554"/>
            <a:ext cx="7233006" cy="1938992"/>
          </a:xfrm>
          <a:prstGeom prst="rect">
            <a:avLst/>
          </a:prstGeom>
          <a:noFill/>
        </p:spPr>
        <p:txBody>
          <a:bodyPr wrap="none" rtlCol="0">
            <a:spAutoFit/>
          </a:bodyPr>
          <a:lstStyle/>
          <a:p>
            <a:pPr marL="285750" indent="-285750">
              <a:buFont typeface="Arial" panose="020B0604020202020204" pitchFamily="34" charset="0"/>
              <a:buChar char="•"/>
            </a:pPr>
            <a:r>
              <a:rPr lang="en-IN" sz="2000" dirty="0"/>
              <a:t>Lock-less concurrency construct:</a:t>
            </a:r>
          </a:p>
          <a:p>
            <a:pPr marL="742950" lvl="1" indent="-285750">
              <a:buFont typeface="Arial" panose="020B0604020202020204" pitchFamily="34" charset="0"/>
              <a:buChar char="•"/>
            </a:pPr>
            <a:r>
              <a:rPr lang="en-IN" sz="2000" dirty="0"/>
              <a:t>Concurrent forward progress of both readers and writer</a:t>
            </a:r>
          </a:p>
          <a:p>
            <a:pPr marL="742950" lvl="1" indent="-285750">
              <a:buFont typeface="Arial" panose="020B0604020202020204" pitchFamily="34" charset="0"/>
              <a:buChar char="•"/>
            </a:pPr>
            <a:endParaRPr lang="en-IN" sz="2000" dirty="0"/>
          </a:p>
          <a:p>
            <a:pPr marL="285750" indent="-285750">
              <a:buFont typeface="Arial" panose="020B0604020202020204" pitchFamily="34" charset="0"/>
              <a:buChar char="•"/>
            </a:pPr>
            <a:r>
              <a:rPr lang="en-US" sz="2000" dirty="0"/>
              <a:t>RCU maintains multiple time-stamped versions of each data item</a:t>
            </a:r>
          </a:p>
          <a:p>
            <a:pPr marL="742950" lvl="1" indent="-285750">
              <a:buFont typeface="Arial" panose="020B0604020202020204" pitchFamily="34" charset="0"/>
              <a:buChar char="•"/>
            </a:pPr>
            <a:r>
              <a:rPr lang="en-US" sz="2000" dirty="0"/>
              <a:t>a current version</a:t>
            </a:r>
          </a:p>
          <a:p>
            <a:pPr marL="742950" lvl="1" indent="-285750">
              <a:buFont typeface="Arial" panose="020B0604020202020204" pitchFamily="34" charset="0"/>
              <a:buChar char="•"/>
            </a:pPr>
            <a:r>
              <a:rPr lang="en-US" sz="2000" dirty="0"/>
              <a:t>and prior “stale” versions in their respective grace periods</a:t>
            </a:r>
          </a:p>
        </p:txBody>
      </p:sp>
      <p:grpSp>
        <p:nvGrpSpPr>
          <p:cNvPr id="8" name="Group 7">
            <a:extLst>
              <a:ext uri="{FF2B5EF4-FFF2-40B4-BE49-F238E27FC236}">
                <a16:creationId xmlns:a16="http://schemas.microsoft.com/office/drawing/2014/main" id="{CFC8498A-052C-CEFE-F87E-5EDC22CC12B6}"/>
              </a:ext>
            </a:extLst>
          </p:cNvPr>
          <p:cNvGrpSpPr/>
          <p:nvPr/>
        </p:nvGrpSpPr>
        <p:grpSpPr>
          <a:xfrm>
            <a:off x="2305982" y="697486"/>
            <a:ext cx="7084737" cy="3471744"/>
            <a:chOff x="1688873" y="868762"/>
            <a:chExt cx="8814253" cy="4230262"/>
          </a:xfrm>
        </p:grpSpPr>
        <p:pic>
          <p:nvPicPr>
            <p:cNvPr id="5" name="Picture 4" descr="Diagram&#10;&#10;Description automatically generated">
              <a:extLst>
                <a:ext uri="{FF2B5EF4-FFF2-40B4-BE49-F238E27FC236}">
                  <a16:creationId xmlns:a16="http://schemas.microsoft.com/office/drawing/2014/main" id="{98D1F9B9-6A9A-7DCD-1E97-99F3F29D1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873" y="1434886"/>
              <a:ext cx="8814253" cy="3664138"/>
            </a:xfrm>
            <a:prstGeom prst="rect">
              <a:avLst/>
            </a:prstGeom>
          </p:spPr>
        </p:pic>
        <p:sp>
          <p:nvSpPr>
            <p:cNvPr id="7" name="Arrow: Left-Right 6">
              <a:extLst>
                <a:ext uri="{FF2B5EF4-FFF2-40B4-BE49-F238E27FC236}">
                  <a16:creationId xmlns:a16="http://schemas.microsoft.com/office/drawing/2014/main" id="{E5ECAA2D-F4AA-B469-29EC-9D72A1A48588}"/>
                </a:ext>
              </a:extLst>
            </p:cNvPr>
            <p:cNvSpPr/>
            <p:nvPr/>
          </p:nvSpPr>
          <p:spPr>
            <a:xfrm>
              <a:off x="5093562" y="868762"/>
              <a:ext cx="3529443" cy="46166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t>Grace Period</a:t>
              </a:r>
              <a:endParaRPr lang="en-US" sz="1400" b="1" dirty="0"/>
            </a:p>
          </p:txBody>
        </p:sp>
      </p:grpSp>
      <p:sp>
        <p:nvSpPr>
          <p:cNvPr id="9" name="TextBox 8">
            <a:extLst>
              <a:ext uri="{FF2B5EF4-FFF2-40B4-BE49-F238E27FC236}">
                <a16:creationId xmlns:a16="http://schemas.microsoft.com/office/drawing/2014/main" id="{06529A3B-D4F1-3200-7EFB-4AFD57D604F6}"/>
              </a:ext>
            </a:extLst>
          </p:cNvPr>
          <p:cNvSpPr txBox="1"/>
          <p:nvPr/>
        </p:nvSpPr>
        <p:spPr>
          <a:xfrm>
            <a:off x="3588780" y="6591400"/>
            <a:ext cx="5115568" cy="307777"/>
          </a:xfrm>
          <a:prstGeom prst="rect">
            <a:avLst/>
          </a:prstGeom>
          <a:noFill/>
        </p:spPr>
        <p:txBody>
          <a:bodyPr wrap="none" rtlCol="0">
            <a:spAutoFit/>
          </a:bodyPr>
          <a:lstStyle/>
          <a:p>
            <a:r>
              <a:rPr lang="en-US" sz="1400" dirty="0">
                <a:solidFill>
                  <a:schemeClr val="bg1">
                    <a:lumMod val="65000"/>
                  </a:schemeClr>
                </a:solidFill>
              </a:rPr>
              <a:t>[1] “Read, Copy, Update… Then What?” </a:t>
            </a:r>
            <a:r>
              <a:rPr lang="en-US" sz="1400" dirty="0" err="1">
                <a:solidFill>
                  <a:schemeClr val="bg1">
                    <a:lumMod val="65000"/>
                  </a:schemeClr>
                </a:solidFill>
              </a:rPr>
              <a:t>Fedor</a:t>
            </a:r>
            <a:r>
              <a:rPr lang="en-US" sz="1400" dirty="0">
                <a:solidFill>
                  <a:schemeClr val="bg1">
                    <a:lumMod val="65000"/>
                  </a:schemeClr>
                </a:solidFill>
              </a:rPr>
              <a:t> G </a:t>
            </a:r>
            <a:r>
              <a:rPr lang="en-US" sz="1400" dirty="0" err="1">
                <a:solidFill>
                  <a:schemeClr val="bg1">
                    <a:lumMod val="65000"/>
                  </a:schemeClr>
                </a:solidFill>
              </a:rPr>
              <a:t>Pikus</a:t>
            </a:r>
            <a:r>
              <a:rPr lang="en-US" sz="1400" dirty="0">
                <a:solidFill>
                  <a:schemeClr val="bg1">
                    <a:lumMod val="65000"/>
                  </a:schemeClr>
                </a:solidFill>
              </a:rPr>
              <a:t>, </a:t>
            </a:r>
            <a:r>
              <a:rPr lang="en-US" sz="1400" dirty="0" err="1">
                <a:solidFill>
                  <a:schemeClr val="bg1">
                    <a:lumMod val="65000"/>
                  </a:schemeClr>
                </a:solidFill>
              </a:rPr>
              <a:t>CppCon</a:t>
            </a:r>
            <a:r>
              <a:rPr lang="en-US" sz="1400" dirty="0">
                <a:solidFill>
                  <a:schemeClr val="bg1">
                    <a:lumMod val="65000"/>
                  </a:schemeClr>
                </a:solidFill>
              </a:rPr>
              <a:t> 2017</a:t>
            </a:r>
          </a:p>
        </p:txBody>
      </p:sp>
    </p:spTree>
    <p:extLst>
      <p:ext uri="{BB962C8B-B14F-4D97-AF65-F5344CB8AC3E}">
        <p14:creationId xmlns:p14="http://schemas.microsoft.com/office/powerpoint/2010/main" val="117240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60907B-C74A-AF8C-D581-58F443AE6504}"/>
              </a:ext>
            </a:extLst>
          </p:cNvPr>
          <p:cNvSpPr>
            <a:spLocks noGrp="1"/>
          </p:cNvSpPr>
          <p:nvPr>
            <p:ph type="sldNum" sz="quarter" idx="10"/>
          </p:nvPr>
        </p:nvSpPr>
        <p:spPr/>
        <p:txBody>
          <a:bodyPr/>
          <a:lstStyle/>
          <a:p>
            <a:fld id="{CD613F42-59A2-A64A-BB5E-1CB869E0C30A}" type="slidenum">
              <a:rPr lang="en-US" altLang="en-US" smtClean="0"/>
              <a:pPr/>
              <a:t>5</a:t>
            </a:fld>
            <a:endParaRPr lang="en-US" altLang="en-US"/>
          </a:p>
        </p:txBody>
      </p:sp>
      <p:sp>
        <p:nvSpPr>
          <p:cNvPr id="3" name="TextBox 2">
            <a:extLst>
              <a:ext uri="{FF2B5EF4-FFF2-40B4-BE49-F238E27FC236}">
                <a16:creationId xmlns:a16="http://schemas.microsoft.com/office/drawing/2014/main" id="{448E279B-C759-C3DB-4F7C-4F86E88B0F63}"/>
              </a:ext>
            </a:extLst>
          </p:cNvPr>
          <p:cNvSpPr txBox="1"/>
          <p:nvPr/>
        </p:nvSpPr>
        <p:spPr>
          <a:xfrm>
            <a:off x="3323864" y="156435"/>
            <a:ext cx="5544272" cy="584775"/>
          </a:xfrm>
          <a:prstGeom prst="rect">
            <a:avLst/>
          </a:prstGeom>
          <a:noFill/>
        </p:spPr>
        <p:txBody>
          <a:bodyPr wrap="square" rtlCol="0">
            <a:spAutoFit/>
          </a:bodyPr>
          <a:lstStyle/>
          <a:p>
            <a:r>
              <a:rPr lang="en-US" sz="3200" b="1" dirty="0">
                <a:solidFill>
                  <a:srgbClr val="0070C0"/>
                </a:solidFill>
                <a:effectLst/>
              </a:rPr>
              <a:t>Real </a:t>
            </a:r>
            <a:r>
              <a:rPr lang="en-US" sz="3200" b="1" dirty="0">
                <a:solidFill>
                  <a:srgbClr val="0070C0"/>
                </a:solidFill>
              </a:rPr>
              <a:t>Time Applications and </a:t>
            </a:r>
            <a:r>
              <a:rPr lang="en-US" sz="3200" b="1" dirty="0">
                <a:solidFill>
                  <a:srgbClr val="0070C0"/>
                </a:solidFill>
                <a:effectLst/>
              </a:rPr>
              <a:t>RCU</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24C860-AFC2-8CEC-292A-50F07EB5BF7E}"/>
                  </a:ext>
                </a:extLst>
              </p:cNvPr>
              <p:cNvSpPr txBox="1"/>
              <p:nvPr/>
            </p:nvSpPr>
            <p:spPr>
              <a:xfrm>
                <a:off x="551933" y="1701478"/>
                <a:ext cx="10592836" cy="2862322"/>
              </a:xfrm>
              <a:prstGeom prst="rect">
                <a:avLst/>
              </a:prstGeom>
              <a:noFill/>
            </p:spPr>
            <p:txBody>
              <a:bodyPr wrap="none" rtlCol="0">
                <a:spAutoFit/>
              </a:bodyPr>
              <a:lstStyle/>
              <a:p>
                <a:pPr marL="285750" indent="-285750">
                  <a:buFont typeface="Arial" panose="020B0604020202020204" pitchFamily="34" charset="0"/>
                  <a:buChar char="•"/>
                </a:pPr>
                <a:r>
                  <a:rPr lang="en-US" sz="2000" dirty="0"/>
                  <a:t>RCU is well-suited to applications such as Visual SLAM</a:t>
                </a:r>
              </a:p>
              <a:p>
                <a:pPr marL="742950" lvl="1" indent="-285750">
                  <a:buFont typeface="Arial" panose="020B0604020202020204" pitchFamily="34" charset="0"/>
                  <a:buChar char="•"/>
                </a:pPr>
                <a:r>
                  <a:rPr lang="en-US" sz="2000" dirty="0"/>
                  <a:t>enables a module to read the freshest copy of a data item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More frequent updating of data items in the memory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latest information to readers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Results in memory overhead</a:t>
                </a:r>
              </a:p>
              <a:p>
                <a:pPr marL="742950" lvl="1" indent="-285750">
                  <a:buFont typeface="Arial" panose="020B0604020202020204" pitchFamily="34" charset="0"/>
                  <a:buChar char="•"/>
                </a:pPr>
                <a:r>
                  <a:rPr lang="en-US" sz="2000" dirty="0"/>
                  <a:t>increasing the number of data copies created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solidFill>
                      <a:srgbClr val="FF0000"/>
                    </a:solidFill>
                  </a:rPr>
                  <a:t>Research Problem</a:t>
                </a:r>
                <a:r>
                  <a:rPr lang="en-US" sz="2000" dirty="0"/>
                  <a:t>: </a:t>
                </a:r>
                <a:r>
                  <a:rPr lang="en-US" sz="2000" b="1" dirty="0"/>
                  <a:t>analyze trade-off between memory footprint and update age in the memory</a:t>
                </a:r>
              </a:p>
            </p:txBody>
          </p:sp>
        </mc:Choice>
        <mc:Fallback xmlns="">
          <p:sp>
            <p:nvSpPr>
              <p:cNvPr id="4" name="TextBox 3">
                <a:extLst>
                  <a:ext uri="{FF2B5EF4-FFF2-40B4-BE49-F238E27FC236}">
                    <a16:creationId xmlns:a16="http://schemas.microsoft.com/office/drawing/2014/main" id="{AA24C860-AFC2-8CEC-292A-50F07EB5BF7E}"/>
                  </a:ext>
                </a:extLst>
              </p:cNvPr>
              <p:cNvSpPr txBox="1">
                <a:spLocks noRot="1" noChangeAspect="1" noMove="1" noResize="1" noEditPoints="1" noAdjustHandles="1" noChangeArrowheads="1" noChangeShapeType="1" noTextEdit="1"/>
              </p:cNvSpPr>
              <p:nvPr/>
            </p:nvSpPr>
            <p:spPr>
              <a:xfrm>
                <a:off x="551933" y="1701478"/>
                <a:ext cx="10592836" cy="2862322"/>
              </a:xfrm>
              <a:prstGeom prst="rect">
                <a:avLst/>
              </a:prstGeom>
              <a:blipFill>
                <a:blip r:embed="rId3"/>
                <a:stretch>
                  <a:fillRect l="-479" t="-881" b="-2643"/>
                </a:stretch>
              </a:blipFill>
            </p:spPr>
            <p:txBody>
              <a:bodyPr/>
              <a:lstStyle/>
              <a:p>
                <a:r>
                  <a:rPr lang="en-US">
                    <a:noFill/>
                  </a:rPr>
                  <a:t> </a:t>
                </a:r>
              </a:p>
            </p:txBody>
          </p:sp>
        </mc:Fallback>
      </mc:AlternateContent>
    </p:spTree>
    <p:extLst>
      <p:ext uri="{BB962C8B-B14F-4D97-AF65-F5344CB8AC3E}">
        <p14:creationId xmlns:p14="http://schemas.microsoft.com/office/powerpoint/2010/main" val="213100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0319A-B9A8-EFC3-1791-B4B74E3627BB}"/>
              </a:ext>
            </a:extLst>
          </p:cNvPr>
          <p:cNvSpPr>
            <a:spLocks noGrp="1"/>
          </p:cNvSpPr>
          <p:nvPr>
            <p:ph type="sldNum" sz="quarter" idx="10"/>
          </p:nvPr>
        </p:nvSpPr>
        <p:spPr/>
        <p:txBody>
          <a:bodyPr/>
          <a:lstStyle/>
          <a:p>
            <a:fld id="{CD613F42-59A2-A64A-BB5E-1CB869E0C30A}" type="slidenum">
              <a:rPr lang="en-US" altLang="en-US" smtClean="0"/>
              <a:pPr/>
              <a:t>6</a:t>
            </a:fld>
            <a:endParaRPr lang="en-US" altLang="en-US"/>
          </a:p>
        </p:txBody>
      </p:sp>
      <p:pic>
        <p:nvPicPr>
          <p:cNvPr id="35" name="Picture 34" descr="A diagram of a writer&#10;&#10;Description automatically generated">
            <a:extLst>
              <a:ext uri="{FF2B5EF4-FFF2-40B4-BE49-F238E27FC236}">
                <a16:creationId xmlns:a16="http://schemas.microsoft.com/office/drawing/2014/main" id="{35D45A5C-3CF8-274E-FFCC-D340A04EC0CC}"/>
              </a:ext>
            </a:extLst>
          </p:cNvPr>
          <p:cNvPicPr>
            <a:picLocks noChangeAspect="1"/>
          </p:cNvPicPr>
          <p:nvPr/>
        </p:nvPicPr>
        <p:blipFill>
          <a:blip r:embed="rId3"/>
          <a:stretch>
            <a:fillRect/>
          </a:stretch>
        </p:blipFill>
        <p:spPr>
          <a:xfrm>
            <a:off x="2758613" y="608188"/>
            <a:ext cx="5958106" cy="2820812"/>
          </a:xfrm>
          <a:prstGeom prst="rect">
            <a:avLst/>
          </a:prstGeom>
        </p:spPr>
      </p:pic>
      <p:sp>
        <p:nvSpPr>
          <p:cNvPr id="36" name="TextBox 35">
            <a:extLst>
              <a:ext uri="{FF2B5EF4-FFF2-40B4-BE49-F238E27FC236}">
                <a16:creationId xmlns:a16="http://schemas.microsoft.com/office/drawing/2014/main" id="{D57E57AC-FB82-3C95-D4C9-D033642C11A7}"/>
              </a:ext>
            </a:extLst>
          </p:cNvPr>
          <p:cNvSpPr txBox="1"/>
          <p:nvPr/>
        </p:nvSpPr>
        <p:spPr>
          <a:xfrm>
            <a:off x="4765875" y="25103"/>
            <a:ext cx="2660247" cy="584775"/>
          </a:xfrm>
          <a:prstGeom prst="rect">
            <a:avLst/>
          </a:prstGeom>
          <a:noFill/>
        </p:spPr>
        <p:txBody>
          <a:bodyPr wrap="square" rtlCol="0">
            <a:spAutoFit/>
          </a:bodyPr>
          <a:lstStyle/>
          <a:p>
            <a:r>
              <a:rPr lang="en-US" sz="3200" b="1" dirty="0">
                <a:solidFill>
                  <a:srgbClr val="0070C0"/>
                </a:solidFill>
                <a:effectLst/>
              </a:rPr>
              <a:t>Syste</a:t>
            </a:r>
            <a:r>
              <a:rPr lang="en-US" sz="3200" b="1" dirty="0">
                <a:solidFill>
                  <a:srgbClr val="0070C0"/>
                </a:solidFill>
              </a:rPr>
              <a:t>m Model</a:t>
            </a:r>
            <a:endParaRPr lang="en-US" sz="3200" b="1" dirty="0">
              <a:solidFill>
                <a:srgbClr val="0070C0"/>
              </a:solidFill>
              <a:effectLst/>
            </a:endParaRPr>
          </a:p>
        </p:txBody>
      </p:sp>
      <p:sp>
        <p:nvSpPr>
          <p:cNvPr id="37" name="TextBox 36">
            <a:extLst>
              <a:ext uri="{FF2B5EF4-FFF2-40B4-BE49-F238E27FC236}">
                <a16:creationId xmlns:a16="http://schemas.microsoft.com/office/drawing/2014/main" id="{0B872E67-C156-81B9-4D40-FA9CB989A0C9}"/>
              </a:ext>
            </a:extLst>
          </p:cNvPr>
          <p:cNvSpPr txBox="1"/>
          <p:nvPr/>
        </p:nvSpPr>
        <p:spPr>
          <a:xfrm>
            <a:off x="451413" y="3783097"/>
            <a:ext cx="6201634"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Writer writes/publishes source updates to the memory</a:t>
            </a:r>
          </a:p>
          <a:p>
            <a:pPr marL="742950" lvl="1" indent="-285750">
              <a:buFont typeface="Arial" panose="020B0604020202020204" pitchFamily="34" charset="0"/>
              <a:buChar char="•"/>
            </a:pPr>
            <a:r>
              <a:rPr lang="en-US" sz="2000" dirty="0"/>
              <a:t>creating a new copy for each fresh update </a:t>
            </a:r>
          </a:p>
        </p:txBody>
      </p:sp>
      <p:sp>
        <p:nvSpPr>
          <p:cNvPr id="39" name="TextBox 38">
            <a:extLst>
              <a:ext uri="{FF2B5EF4-FFF2-40B4-BE49-F238E27FC236}">
                <a16:creationId xmlns:a16="http://schemas.microsoft.com/office/drawing/2014/main" id="{320CAB56-5B41-6945-556E-B0FF402CAF44}"/>
              </a:ext>
            </a:extLst>
          </p:cNvPr>
          <p:cNvSpPr txBox="1"/>
          <p:nvPr/>
        </p:nvSpPr>
        <p:spPr>
          <a:xfrm>
            <a:off x="451413" y="4512580"/>
            <a:ext cx="6566093"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Reader reads source updates from the memory for a client</a:t>
            </a:r>
          </a:p>
        </p:txBody>
      </p:sp>
      <p:sp>
        <p:nvSpPr>
          <p:cNvPr id="40" name="TextBox 39">
            <a:extLst>
              <a:ext uri="{FF2B5EF4-FFF2-40B4-BE49-F238E27FC236}">
                <a16:creationId xmlns:a16="http://schemas.microsoft.com/office/drawing/2014/main" id="{47891660-3B69-55C6-7CC3-34D8C1E550C3}"/>
              </a:ext>
            </a:extLst>
          </p:cNvPr>
          <p:cNvSpPr txBox="1"/>
          <p:nvPr/>
        </p:nvSpPr>
        <p:spPr>
          <a:xfrm>
            <a:off x="451413" y="4934287"/>
            <a:ext cx="8425961"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Multiple “old” readers concurrently access distinct versions of update copies</a:t>
            </a:r>
          </a:p>
        </p:txBody>
      </p:sp>
      <p:sp>
        <p:nvSpPr>
          <p:cNvPr id="3" name="TextBox 2">
            <a:extLst>
              <a:ext uri="{FF2B5EF4-FFF2-40B4-BE49-F238E27FC236}">
                <a16:creationId xmlns:a16="http://schemas.microsoft.com/office/drawing/2014/main" id="{AA9CC46F-46AD-8951-E362-1DAEB8C6AC67}"/>
              </a:ext>
            </a:extLst>
          </p:cNvPr>
          <p:cNvSpPr txBox="1"/>
          <p:nvPr/>
        </p:nvSpPr>
        <p:spPr>
          <a:xfrm>
            <a:off x="451413" y="5355994"/>
            <a:ext cx="8769067"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rgbClr val="FF0000"/>
                </a:solidFill>
              </a:rPr>
              <a:t>Memoryless RCU model</a:t>
            </a:r>
            <a:r>
              <a:rPr lang="en-US" sz="2000" dirty="0"/>
              <a:t> </a:t>
            </a:r>
          </a:p>
          <a:p>
            <a:pPr marL="742950" lvl="1" indent="-285750">
              <a:buFont typeface="Arial" panose="020B0604020202020204" pitchFamily="34" charset="0"/>
              <a:buChar char="•"/>
            </a:pPr>
            <a:r>
              <a:rPr lang="en-US" sz="2000" dirty="0"/>
              <a:t>write initiations and read requests are memoryless Poisson point processes</a:t>
            </a:r>
          </a:p>
        </p:txBody>
      </p:sp>
    </p:spTree>
    <p:extLst>
      <p:ext uri="{BB962C8B-B14F-4D97-AF65-F5344CB8AC3E}">
        <p14:creationId xmlns:p14="http://schemas.microsoft.com/office/powerpoint/2010/main" val="174082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0319A-B9A8-EFC3-1791-B4B74E3627BB}"/>
              </a:ext>
            </a:extLst>
          </p:cNvPr>
          <p:cNvSpPr>
            <a:spLocks noGrp="1"/>
          </p:cNvSpPr>
          <p:nvPr>
            <p:ph type="sldNum" sz="quarter" idx="10"/>
          </p:nvPr>
        </p:nvSpPr>
        <p:spPr/>
        <p:txBody>
          <a:bodyPr/>
          <a:lstStyle/>
          <a:p>
            <a:fld id="{CD613F42-59A2-A64A-BB5E-1CB869E0C30A}" type="slidenum">
              <a:rPr lang="en-US" altLang="en-US" smtClean="0"/>
              <a:pPr/>
              <a:t>7</a:t>
            </a:fld>
            <a:endParaRPr lang="en-US" altLang="en-US"/>
          </a:p>
        </p:txBody>
      </p:sp>
      <p:sp>
        <p:nvSpPr>
          <p:cNvPr id="36" name="TextBox 35">
            <a:extLst>
              <a:ext uri="{FF2B5EF4-FFF2-40B4-BE49-F238E27FC236}">
                <a16:creationId xmlns:a16="http://schemas.microsoft.com/office/drawing/2014/main" id="{D57E57AC-FB82-3C95-D4C9-D033642C11A7}"/>
              </a:ext>
            </a:extLst>
          </p:cNvPr>
          <p:cNvSpPr txBox="1"/>
          <p:nvPr/>
        </p:nvSpPr>
        <p:spPr>
          <a:xfrm>
            <a:off x="3397894" y="112711"/>
            <a:ext cx="5891513" cy="584775"/>
          </a:xfrm>
          <a:prstGeom prst="rect">
            <a:avLst/>
          </a:prstGeom>
          <a:noFill/>
        </p:spPr>
        <p:txBody>
          <a:bodyPr wrap="square" rtlCol="0">
            <a:spAutoFit/>
          </a:bodyPr>
          <a:lstStyle/>
          <a:p>
            <a:r>
              <a:rPr lang="en-US" sz="3200" b="1" dirty="0">
                <a:solidFill>
                  <a:srgbClr val="0070C0"/>
                </a:solidFill>
                <a:effectLst/>
              </a:rPr>
              <a:t>RCU Memory Footprint Analysis </a:t>
            </a:r>
          </a:p>
        </p:txBody>
      </p:sp>
      <p:sp>
        <p:nvSpPr>
          <p:cNvPr id="5" name="TextBox 4">
            <a:extLst>
              <a:ext uri="{FF2B5EF4-FFF2-40B4-BE49-F238E27FC236}">
                <a16:creationId xmlns:a16="http://schemas.microsoft.com/office/drawing/2014/main" id="{5E5DFECA-6838-CC38-80CD-3F8408A4BC41}"/>
              </a:ext>
            </a:extLst>
          </p:cNvPr>
          <p:cNvSpPr txBox="1"/>
          <p:nvPr/>
        </p:nvSpPr>
        <p:spPr>
          <a:xfrm>
            <a:off x="393541" y="1691714"/>
            <a:ext cx="8769067"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t>Memoryless RCU model</a:t>
            </a:r>
          </a:p>
          <a:p>
            <a:pPr marL="742950" lvl="1" indent="-285750">
              <a:buFont typeface="Arial" panose="020B0604020202020204" pitchFamily="34" charset="0"/>
              <a:buChar char="•"/>
            </a:pPr>
            <a:r>
              <a:rPr lang="en-US" sz="2000" dirty="0"/>
              <a:t>write initiations and read requests are memoryless Poisson point processes</a:t>
            </a:r>
          </a:p>
          <a:p>
            <a:pPr marL="742950" lvl="1" indent="-285750">
              <a:buFont typeface="Arial" panose="020B0604020202020204" pitchFamily="34" charset="0"/>
              <a:buChar char="•"/>
            </a:pPr>
            <a:r>
              <a:rPr lang="en-US" sz="2000" dirty="0"/>
              <a:t>Memoryless read times</a:t>
            </a:r>
          </a:p>
          <a:p>
            <a:pPr marL="742950" lvl="1" indent="-28575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DF71EA-214F-4090-51DF-A20FCA1790B6}"/>
                  </a:ext>
                </a:extLst>
              </p:cNvPr>
              <p:cNvSpPr txBox="1"/>
              <p:nvPr/>
            </p:nvSpPr>
            <p:spPr>
              <a:xfrm>
                <a:off x="393541" y="2863779"/>
                <a:ext cx="6114494"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Birth-death process of read locks is an</a:t>
                </a:r>
                <a14:m>
                  <m:oMath xmlns:m="http://schemas.openxmlformats.org/officeDocument/2006/math">
                    <m:r>
                      <a:rPr lang="en-US" sz="2000" i="1" dirty="0" smtClean="0">
                        <a:latin typeface="Cambria Math" panose="02040503050406030204" pitchFamily="18" charset="0"/>
                      </a:rPr>
                      <m:t> </m:t>
                    </m:r>
                    <m:r>
                      <a:rPr lang="en-US" sz="2000" i="1" dirty="0" smtClean="0">
                        <a:latin typeface="Cambria Math" panose="02040503050406030204" pitchFamily="18" charset="0"/>
                      </a:rPr>
                      <m:t>𝑀</m:t>
                    </m:r>
                    <m:r>
                      <a:rPr lang="en-US" sz="2000" i="1" dirty="0" smtClean="0">
                        <a:latin typeface="Cambria Math" panose="02040503050406030204" pitchFamily="18" charset="0"/>
                      </a:rPr>
                      <m:t>/</m:t>
                    </m:r>
                    <m:r>
                      <a:rPr lang="en-US" sz="2000" i="1" dirty="0" smtClean="0">
                        <a:latin typeface="Cambria Math" panose="02040503050406030204" pitchFamily="18" charset="0"/>
                      </a:rPr>
                      <m:t>𝑀</m:t>
                    </m:r>
                    <m:r>
                      <a:rPr lang="en-US" sz="2000" i="1" dirty="0" smtClean="0">
                        <a:latin typeface="Cambria Math" panose="02040503050406030204" pitchFamily="18" charset="0"/>
                      </a:rPr>
                      <m:t>/∞ </m:t>
                    </m:r>
                  </m:oMath>
                </a14:m>
                <a:r>
                  <a:rPr lang="en-US" sz="2000" dirty="0"/>
                  <a:t>queue</a:t>
                </a:r>
              </a:p>
            </p:txBody>
          </p:sp>
        </mc:Choice>
        <mc:Fallback xmlns="">
          <p:sp>
            <p:nvSpPr>
              <p:cNvPr id="6" name="TextBox 5">
                <a:extLst>
                  <a:ext uri="{FF2B5EF4-FFF2-40B4-BE49-F238E27FC236}">
                    <a16:creationId xmlns:a16="http://schemas.microsoft.com/office/drawing/2014/main" id="{15DF71EA-214F-4090-51DF-A20FCA1790B6}"/>
                  </a:ext>
                </a:extLst>
              </p:cNvPr>
              <p:cNvSpPr txBox="1">
                <a:spLocks noRot="1" noChangeAspect="1" noMove="1" noResize="1" noEditPoints="1" noAdjustHandles="1" noChangeArrowheads="1" noChangeShapeType="1" noTextEdit="1"/>
              </p:cNvSpPr>
              <p:nvPr/>
            </p:nvSpPr>
            <p:spPr>
              <a:xfrm>
                <a:off x="393541" y="2863779"/>
                <a:ext cx="6114494" cy="400110"/>
              </a:xfrm>
              <a:prstGeom prst="rect">
                <a:avLst/>
              </a:prstGeom>
              <a:blipFill>
                <a:blip r:embed="rId3"/>
                <a:stretch>
                  <a:fillRect l="-1037" t="-9375" r="-207" b="-28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F7535C-229A-D048-D806-AA6B8CA31307}"/>
                  </a:ext>
                </a:extLst>
              </p:cNvPr>
              <p:cNvSpPr txBox="1"/>
              <p:nvPr/>
            </p:nvSpPr>
            <p:spPr>
              <a:xfrm>
                <a:off x="393541" y="3378479"/>
                <a:ext cx="10577447"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rgbClr val="FF0000"/>
                    </a:solidFill>
                  </a:rPr>
                  <a:t>Challenge: </a:t>
                </a:r>
                <a:r>
                  <a:rPr lang="en-US" sz="2000" b="1" dirty="0"/>
                  <a:t>birth-death process of update copies in memory not </a:t>
                </a:r>
                <a14:m>
                  <m:oMath xmlns:m="http://schemas.openxmlformats.org/officeDocument/2006/math">
                    <m:r>
                      <a:rPr lang="en-US" sz="2000" b="1" i="1" dirty="0" smtClean="0">
                        <a:latin typeface="Cambria Math" panose="02040503050406030204" pitchFamily="18" charset="0"/>
                      </a:rPr>
                      <m:t>𝑴</m:t>
                    </m:r>
                    <m:r>
                      <a:rPr lang="en-US" sz="2000" b="1" i="1" dirty="0" smtClean="0">
                        <a:latin typeface="Cambria Math" panose="02040503050406030204" pitchFamily="18" charset="0"/>
                      </a:rPr>
                      <m:t>/</m:t>
                    </m:r>
                    <m:r>
                      <a:rPr lang="en-US" sz="2000" b="1" i="1" dirty="0" smtClean="0">
                        <a:latin typeface="Cambria Math" panose="02040503050406030204" pitchFamily="18" charset="0"/>
                      </a:rPr>
                      <m:t>𝑴</m:t>
                    </m:r>
                    <m:r>
                      <a:rPr lang="en-US" sz="2000" b="1" i="1" dirty="0" smtClean="0">
                        <a:latin typeface="Cambria Math" panose="02040503050406030204" pitchFamily="18" charset="0"/>
                      </a:rPr>
                      <m:t>/∞</m:t>
                    </m:r>
                  </m:oMath>
                </a14:m>
                <a:endParaRPr lang="en-US" sz="2000" b="1" dirty="0"/>
              </a:p>
              <a:p>
                <a:pPr marL="742950" lvl="1" indent="-285750">
                  <a:buFont typeface="Arial" panose="020B0604020202020204" pitchFamily="34" charset="0"/>
                  <a:buChar char="•"/>
                </a:pPr>
                <a:r>
                  <a:rPr lang="en-US" sz="2000" dirty="0"/>
                  <a:t>update </a:t>
                </a:r>
                <a14:m>
                  <m:oMath xmlns:m="http://schemas.openxmlformats.org/officeDocument/2006/math">
                    <m:r>
                      <a:rPr lang="en-US" sz="2000" i="1" dirty="0" smtClean="0">
                        <a:latin typeface="Cambria Math" panose="02040503050406030204" pitchFamily="18" charset="0"/>
                      </a:rPr>
                      <m:t>𝑛</m:t>
                    </m:r>
                  </m:oMath>
                </a14:m>
                <a:r>
                  <a:rPr lang="en-US" sz="2000" dirty="0"/>
                  <a:t> tagged by number of read requests that depends on write time of update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+ 1 </m:t>
                    </m:r>
                  </m:oMath>
                </a14:m>
                <a:endParaRPr lang="en-US" sz="2000" dirty="0"/>
              </a:p>
            </p:txBody>
          </p:sp>
        </mc:Choice>
        <mc:Fallback xmlns="">
          <p:sp>
            <p:nvSpPr>
              <p:cNvPr id="7" name="TextBox 6">
                <a:extLst>
                  <a:ext uri="{FF2B5EF4-FFF2-40B4-BE49-F238E27FC236}">
                    <a16:creationId xmlns:a16="http://schemas.microsoft.com/office/drawing/2014/main" id="{69F7535C-229A-D048-D806-AA6B8CA31307}"/>
                  </a:ext>
                </a:extLst>
              </p:cNvPr>
              <p:cNvSpPr txBox="1">
                <a:spLocks noRot="1" noChangeAspect="1" noMove="1" noResize="1" noEditPoints="1" noAdjustHandles="1" noChangeArrowheads="1" noChangeShapeType="1" noTextEdit="1"/>
              </p:cNvSpPr>
              <p:nvPr/>
            </p:nvSpPr>
            <p:spPr>
              <a:xfrm>
                <a:off x="393541" y="3378479"/>
                <a:ext cx="10577447" cy="707886"/>
              </a:xfrm>
              <a:prstGeom prst="rect">
                <a:avLst/>
              </a:prstGeom>
              <a:blipFill>
                <a:blip r:embed="rId4"/>
                <a:stretch>
                  <a:fillRect l="-600" t="-3509" b="-14035"/>
                </a:stretch>
              </a:blipFill>
            </p:spPr>
            <p:txBody>
              <a:bodyPr/>
              <a:lstStyle/>
              <a:p>
                <a:r>
                  <a:rPr lang="en-US">
                    <a:noFill/>
                  </a:rPr>
                  <a:t> </a:t>
                </a:r>
              </a:p>
            </p:txBody>
          </p:sp>
        </mc:Fallback>
      </mc:AlternateContent>
    </p:spTree>
    <p:extLst>
      <p:ext uri="{BB962C8B-B14F-4D97-AF65-F5344CB8AC3E}">
        <p14:creationId xmlns:p14="http://schemas.microsoft.com/office/powerpoint/2010/main" val="62933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0319A-B9A8-EFC3-1791-B4B74E3627BB}"/>
              </a:ext>
            </a:extLst>
          </p:cNvPr>
          <p:cNvSpPr>
            <a:spLocks noGrp="1"/>
          </p:cNvSpPr>
          <p:nvPr>
            <p:ph type="sldNum" sz="quarter" idx="10"/>
          </p:nvPr>
        </p:nvSpPr>
        <p:spPr/>
        <p:txBody>
          <a:bodyPr/>
          <a:lstStyle/>
          <a:p>
            <a:fld id="{CD613F42-59A2-A64A-BB5E-1CB869E0C30A}" type="slidenum">
              <a:rPr lang="en-US" altLang="en-US" smtClean="0"/>
              <a:pPr/>
              <a:t>8</a:t>
            </a:fld>
            <a:endParaRPr lang="en-US" altLang="en-US"/>
          </a:p>
        </p:txBody>
      </p:sp>
      <p:sp>
        <p:nvSpPr>
          <p:cNvPr id="36" name="TextBox 35">
            <a:extLst>
              <a:ext uri="{FF2B5EF4-FFF2-40B4-BE49-F238E27FC236}">
                <a16:creationId xmlns:a16="http://schemas.microsoft.com/office/drawing/2014/main" id="{D57E57AC-FB82-3C95-D4C9-D033642C11A7}"/>
              </a:ext>
            </a:extLst>
          </p:cNvPr>
          <p:cNvSpPr txBox="1"/>
          <p:nvPr/>
        </p:nvSpPr>
        <p:spPr>
          <a:xfrm>
            <a:off x="3397894" y="112711"/>
            <a:ext cx="5891513" cy="584775"/>
          </a:xfrm>
          <a:prstGeom prst="rect">
            <a:avLst/>
          </a:prstGeom>
          <a:noFill/>
        </p:spPr>
        <p:txBody>
          <a:bodyPr wrap="square" rtlCol="0">
            <a:spAutoFit/>
          </a:bodyPr>
          <a:lstStyle/>
          <a:p>
            <a:r>
              <a:rPr lang="en-US" sz="3200" b="1" dirty="0">
                <a:solidFill>
                  <a:srgbClr val="0070C0"/>
                </a:solidFill>
                <a:effectLst/>
              </a:rPr>
              <a:t>RCU Memory Footprint Analysis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F7535C-229A-D048-D806-AA6B8CA31307}"/>
                  </a:ext>
                </a:extLst>
              </p:cNvPr>
              <p:cNvSpPr txBox="1"/>
              <p:nvPr/>
            </p:nvSpPr>
            <p:spPr>
              <a:xfrm>
                <a:off x="213326" y="1034525"/>
                <a:ext cx="10577447"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rgbClr val="FF0000"/>
                    </a:solidFill>
                  </a:rPr>
                  <a:t>Challenge: </a:t>
                </a:r>
                <a:r>
                  <a:rPr lang="en-US" sz="2000" b="1" dirty="0"/>
                  <a:t>birth-death process of update copies in memory not an </a:t>
                </a:r>
                <a14:m>
                  <m:oMath xmlns:m="http://schemas.openxmlformats.org/officeDocument/2006/math">
                    <m:r>
                      <a:rPr lang="en-US" sz="2000" b="1" i="1" dirty="0" smtClean="0">
                        <a:latin typeface="Cambria Math" panose="02040503050406030204" pitchFamily="18" charset="0"/>
                      </a:rPr>
                      <m:t>𝑴</m:t>
                    </m:r>
                    <m:r>
                      <a:rPr lang="en-US" sz="2000" b="1" i="1" dirty="0" smtClean="0">
                        <a:latin typeface="Cambria Math" panose="02040503050406030204" pitchFamily="18" charset="0"/>
                      </a:rPr>
                      <m:t>/</m:t>
                    </m:r>
                    <m:r>
                      <a:rPr lang="en-US" sz="2000" b="1" i="1" dirty="0" smtClean="0">
                        <a:latin typeface="Cambria Math" panose="02040503050406030204" pitchFamily="18" charset="0"/>
                      </a:rPr>
                      <m:t>𝑴</m:t>
                    </m:r>
                    <m:r>
                      <a:rPr lang="en-US" sz="2000" b="1" i="1" dirty="0" smtClean="0">
                        <a:latin typeface="Cambria Math" panose="02040503050406030204" pitchFamily="18" charset="0"/>
                      </a:rPr>
                      <m:t>/∞</m:t>
                    </m:r>
                  </m:oMath>
                </a14:m>
                <a:endParaRPr lang="en-US" sz="2000" b="1" dirty="0"/>
              </a:p>
              <a:p>
                <a:pPr marL="742950" lvl="1" indent="-285750">
                  <a:buFont typeface="Arial" panose="020B0604020202020204" pitchFamily="34" charset="0"/>
                  <a:buChar char="•"/>
                </a:pPr>
                <a:r>
                  <a:rPr lang="en-US" sz="2000" dirty="0"/>
                  <a:t>update </a:t>
                </a:r>
                <a14:m>
                  <m:oMath xmlns:m="http://schemas.openxmlformats.org/officeDocument/2006/math">
                    <m:r>
                      <a:rPr lang="en-US" sz="2000" i="1" dirty="0" smtClean="0">
                        <a:latin typeface="Cambria Math" panose="02040503050406030204" pitchFamily="18" charset="0"/>
                      </a:rPr>
                      <m:t>𝑛</m:t>
                    </m:r>
                  </m:oMath>
                </a14:m>
                <a:r>
                  <a:rPr lang="en-US" sz="2000" dirty="0"/>
                  <a:t> tagged by number of read requests that depends on write time of update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+ 1 </m:t>
                    </m:r>
                  </m:oMath>
                </a14:m>
                <a:endParaRPr lang="en-US" sz="2000" dirty="0"/>
              </a:p>
            </p:txBody>
          </p:sp>
        </mc:Choice>
        <mc:Fallback xmlns="">
          <p:sp>
            <p:nvSpPr>
              <p:cNvPr id="7" name="TextBox 6">
                <a:extLst>
                  <a:ext uri="{FF2B5EF4-FFF2-40B4-BE49-F238E27FC236}">
                    <a16:creationId xmlns:a16="http://schemas.microsoft.com/office/drawing/2014/main" id="{69F7535C-229A-D048-D806-AA6B8CA31307}"/>
                  </a:ext>
                </a:extLst>
              </p:cNvPr>
              <p:cNvSpPr txBox="1">
                <a:spLocks noRot="1" noChangeAspect="1" noMove="1" noResize="1" noEditPoints="1" noAdjustHandles="1" noChangeArrowheads="1" noChangeShapeType="1" noTextEdit="1"/>
              </p:cNvSpPr>
              <p:nvPr/>
            </p:nvSpPr>
            <p:spPr>
              <a:xfrm>
                <a:off x="213326" y="1034525"/>
                <a:ext cx="10577447" cy="707886"/>
              </a:xfrm>
              <a:prstGeom prst="rect">
                <a:avLst/>
              </a:prstGeom>
              <a:blipFill>
                <a:blip r:embed="rId3"/>
                <a:stretch>
                  <a:fillRect l="-480" t="-5263" b="-14035"/>
                </a:stretch>
              </a:blipFill>
            </p:spPr>
            <p:txBody>
              <a:bodyPr/>
              <a:lstStyle/>
              <a:p>
                <a:r>
                  <a:rPr lang="en-US">
                    <a:noFill/>
                  </a:rPr>
                  <a:t> </a:t>
                </a:r>
              </a:p>
            </p:txBody>
          </p:sp>
        </mc:Fallback>
      </mc:AlternateContent>
      <p:pic>
        <p:nvPicPr>
          <p:cNvPr id="10" name="Picture 9" descr="A screenshot of a computer program&#10;&#10;Description automatically generated">
            <a:extLst>
              <a:ext uri="{FF2B5EF4-FFF2-40B4-BE49-F238E27FC236}">
                <a16:creationId xmlns:a16="http://schemas.microsoft.com/office/drawing/2014/main" id="{0FB25518-DB42-95FB-68E7-0B4EF46DD83B}"/>
              </a:ext>
            </a:extLst>
          </p:cNvPr>
          <p:cNvPicPr>
            <a:picLocks noChangeAspect="1"/>
          </p:cNvPicPr>
          <p:nvPr/>
        </p:nvPicPr>
        <p:blipFill>
          <a:blip r:embed="rId4"/>
          <a:stretch>
            <a:fillRect/>
          </a:stretch>
        </p:blipFill>
        <p:spPr>
          <a:xfrm>
            <a:off x="1526596" y="1923151"/>
            <a:ext cx="9138808" cy="4276272"/>
          </a:xfrm>
          <a:prstGeom prst="rect">
            <a:avLst/>
          </a:prstGeom>
        </p:spPr>
      </p:pic>
    </p:spTree>
    <p:extLst>
      <p:ext uri="{BB962C8B-B14F-4D97-AF65-F5344CB8AC3E}">
        <p14:creationId xmlns:p14="http://schemas.microsoft.com/office/powerpoint/2010/main" val="320552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0319A-B9A8-EFC3-1791-B4B74E3627BB}"/>
              </a:ext>
            </a:extLst>
          </p:cNvPr>
          <p:cNvSpPr>
            <a:spLocks noGrp="1"/>
          </p:cNvSpPr>
          <p:nvPr>
            <p:ph type="sldNum" sz="quarter" idx="10"/>
          </p:nvPr>
        </p:nvSpPr>
        <p:spPr/>
        <p:txBody>
          <a:bodyPr/>
          <a:lstStyle/>
          <a:p>
            <a:fld id="{CD613F42-59A2-A64A-BB5E-1CB869E0C30A}" type="slidenum">
              <a:rPr lang="en-US" altLang="en-US" smtClean="0"/>
              <a:pPr/>
              <a:t>9</a:t>
            </a:fld>
            <a:endParaRPr lang="en-US" altLang="en-US"/>
          </a:p>
        </p:txBody>
      </p:sp>
      <p:sp>
        <p:nvSpPr>
          <p:cNvPr id="36" name="TextBox 35">
            <a:extLst>
              <a:ext uri="{FF2B5EF4-FFF2-40B4-BE49-F238E27FC236}">
                <a16:creationId xmlns:a16="http://schemas.microsoft.com/office/drawing/2014/main" id="{D57E57AC-FB82-3C95-D4C9-D033642C11A7}"/>
              </a:ext>
            </a:extLst>
          </p:cNvPr>
          <p:cNvSpPr txBox="1"/>
          <p:nvPr/>
        </p:nvSpPr>
        <p:spPr>
          <a:xfrm>
            <a:off x="3397894" y="112711"/>
            <a:ext cx="5891513" cy="584775"/>
          </a:xfrm>
          <a:prstGeom prst="rect">
            <a:avLst/>
          </a:prstGeom>
          <a:noFill/>
        </p:spPr>
        <p:txBody>
          <a:bodyPr wrap="square" rtlCol="0">
            <a:spAutoFit/>
          </a:bodyPr>
          <a:lstStyle/>
          <a:p>
            <a:r>
              <a:rPr lang="en-US" sz="3200" b="1" dirty="0">
                <a:solidFill>
                  <a:srgbClr val="0070C0"/>
                </a:solidFill>
                <a:effectLst/>
              </a:rPr>
              <a:t>RCU Memory Footprint Analysis </a:t>
            </a:r>
          </a:p>
        </p:txBody>
      </p:sp>
      <p:pic>
        <p:nvPicPr>
          <p:cNvPr id="10" name="Picture 9" descr="A screenshot of a computer program&#10;&#10;Description automatically generated">
            <a:extLst>
              <a:ext uri="{FF2B5EF4-FFF2-40B4-BE49-F238E27FC236}">
                <a16:creationId xmlns:a16="http://schemas.microsoft.com/office/drawing/2014/main" id="{0FB25518-DB42-95FB-68E7-0B4EF46DD83B}"/>
              </a:ext>
            </a:extLst>
          </p:cNvPr>
          <p:cNvPicPr>
            <a:picLocks noChangeAspect="1"/>
          </p:cNvPicPr>
          <p:nvPr/>
        </p:nvPicPr>
        <p:blipFill rotWithShape="1">
          <a:blip r:embed="rId3"/>
          <a:srcRect l="774" t="2095" r="689" b="31320"/>
          <a:stretch/>
        </p:blipFill>
        <p:spPr>
          <a:xfrm>
            <a:off x="1593448" y="697486"/>
            <a:ext cx="9005104" cy="284737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7B2375-B17D-CB51-E2E9-5E6BCCC84901}"/>
                  </a:ext>
                </a:extLst>
              </p:cNvPr>
              <p:cNvSpPr txBox="1"/>
              <p:nvPr/>
            </p:nvSpPr>
            <p:spPr>
              <a:xfrm>
                <a:off x="277793" y="3747185"/>
                <a:ext cx="7086042" cy="646331"/>
              </a:xfrm>
              <a:prstGeom prst="rect">
                <a:avLst/>
              </a:prstGeom>
              <a:noFill/>
            </p:spPr>
            <p:txBody>
              <a:bodyPr wrap="none" rtlCol="0">
                <a:spAutoFit/>
              </a:bodyPr>
              <a:lstStyle/>
              <a:p>
                <a:pPr marL="285750" indent="-285750">
                  <a:buFont typeface="Arial" panose="020B0604020202020204" pitchFamily="34" charset="0"/>
                  <a:buChar char="•"/>
                </a:pPr>
                <a:r>
                  <a:rPr lang="en-US" dirty="0"/>
                  <a:t>For </a:t>
                </a:r>
                <a14:m>
                  <m:oMath xmlns:m="http://schemas.openxmlformats.org/officeDocument/2006/math">
                    <m:r>
                      <a:rPr lang="el-GR" i="1" dirty="0" smtClean="0">
                        <a:latin typeface="Cambria Math" panose="02040503050406030204" pitchFamily="18" charset="0"/>
                      </a:rPr>
                      <m:t>𝛼</m:t>
                    </m:r>
                    <m:r>
                      <a:rPr lang="el-GR" i="1" dirty="0" smtClean="0">
                        <a:latin typeface="Cambria Math" panose="02040503050406030204" pitchFamily="18" charset="0"/>
                      </a:rPr>
                      <m:t> ≫ </m:t>
                    </m:r>
                    <m:r>
                      <a:rPr lang="el-GR" i="1" dirty="0" smtClean="0">
                        <a:latin typeface="Cambria Math" panose="02040503050406030204" pitchFamily="18" charset="0"/>
                      </a:rPr>
                      <m:t>𝜆</m:t>
                    </m:r>
                  </m:oMath>
                </a14:m>
                <a:r>
                  <a:rPr lang="en-US" dirty="0"/>
                  <a:t> and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l-GR" dirty="0"/>
                  <a:t>, </a:t>
                </a:r>
                <a:r>
                  <a:rPr lang="en-US" dirty="0"/>
                  <a:t>each update is </a:t>
                </a:r>
                <a:r>
                  <a:rPr lang="en-US" dirty="0">
                    <a:solidFill>
                      <a:srgbClr val="FF0000"/>
                    </a:solidFill>
                  </a:rPr>
                  <a:t>tagged</a:t>
                </a:r>
                <a:r>
                  <a:rPr lang="en-US" dirty="0"/>
                  <a:t> with zero or one reads</a:t>
                </a:r>
              </a:p>
              <a:p>
                <a:pPr marL="742950" lvl="1" indent="-285750">
                  <a:buFont typeface="Arial" panose="020B0604020202020204" pitchFamily="34" charset="0"/>
                  <a:buChar char="•"/>
                </a:pPr>
                <a:r>
                  <a:rPr lang="en-US" dirty="0"/>
                  <a:t>Untagged update expires immediately </a:t>
                </a:r>
              </a:p>
            </p:txBody>
          </p:sp>
        </mc:Choice>
        <mc:Fallback xmlns="">
          <p:sp>
            <p:nvSpPr>
              <p:cNvPr id="4" name="TextBox 3">
                <a:extLst>
                  <a:ext uri="{FF2B5EF4-FFF2-40B4-BE49-F238E27FC236}">
                    <a16:creationId xmlns:a16="http://schemas.microsoft.com/office/drawing/2014/main" id="{6C7B2375-B17D-CB51-E2E9-5E6BCCC84901}"/>
                  </a:ext>
                </a:extLst>
              </p:cNvPr>
              <p:cNvSpPr txBox="1">
                <a:spLocks noRot="1" noChangeAspect="1" noMove="1" noResize="1" noEditPoints="1" noAdjustHandles="1" noChangeArrowheads="1" noChangeShapeType="1" noTextEdit="1"/>
              </p:cNvSpPr>
              <p:nvPr/>
            </p:nvSpPr>
            <p:spPr>
              <a:xfrm>
                <a:off x="277793" y="3747185"/>
                <a:ext cx="7086042" cy="646331"/>
              </a:xfrm>
              <a:prstGeom prst="rect">
                <a:avLst/>
              </a:prstGeom>
              <a:blipFill>
                <a:blip r:embed="rId4"/>
                <a:stretch>
                  <a:fillRect l="-717" t="-5769"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81C618-EAF0-021F-E18D-765809030013}"/>
                  </a:ext>
                </a:extLst>
              </p:cNvPr>
              <p:cNvSpPr txBox="1"/>
              <p:nvPr/>
            </p:nvSpPr>
            <p:spPr>
              <a:xfrm>
                <a:off x="278915" y="4513473"/>
                <a:ext cx="8127610" cy="646331"/>
              </a:xfrm>
              <a:prstGeom prst="rect">
                <a:avLst/>
              </a:prstGeom>
              <a:noFill/>
            </p:spPr>
            <p:txBody>
              <a:bodyPr wrap="none" rtlCol="0">
                <a:spAutoFit/>
              </a:bodyPr>
              <a:lstStyle/>
              <a:p>
                <a:pPr marL="285750" indent="-285750">
                  <a:buFont typeface="Arial" panose="020B0604020202020204" pitchFamily="34" charset="0"/>
                  <a:buChar char="•"/>
                </a:pPr>
                <a:r>
                  <a:rPr lang="en-US" dirty="0"/>
                  <a:t>Tagged updates have a </a:t>
                </a:r>
                <a:r>
                  <a:rPr lang="en-US" dirty="0">
                    <a:solidFill>
                      <a:srgbClr val="FF0000"/>
                    </a:solidFill>
                  </a:rPr>
                  <a:t>one-to-one correspondence</a:t>
                </a:r>
                <a:r>
                  <a:rPr lang="en-US" dirty="0"/>
                  <a:t> with the reads</a:t>
                </a:r>
              </a:p>
              <a:p>
                <a:pPr marL="742950" lvl="1" indent="-285750">
                  <a:buFont typeface="Arial" panose="020B0604020202020204" pitchFamily="34" charset="0"/>
                  <a:buChar char="•"/>
                </a:pPr>
                <a:r>
                  <a:rPr lang="en-US" dirty="0"/>
                  <a:t>A tagged update enters a grace period with duration </a:t>
                </a:r>
                <a14:m>
                  <m:oMath xmlns:m="http://schemas.openxmlformats.org/officeDocument/2006/math">
                    <m:r>
                      <a:rPr lang="en-US" i="1" dirty="0" smtClean="0">
                        <a:latin typeface="Cambria Math" panose="02040503050406030204" pitchFamily="18" charset="0"/>
                      </a:rPr>
                      <m:t>𝑒𝑥𝑝</m:t>
                    </m:r>
                    <m:r>
                      <a:rPr lang="en-US" i="1" dirty="0" smtClean="0">
                        <a:latin typeface="Cambria Math" panose="02040503050406030204" pitchFamily="18" charset="0"/>
                      </a:rPr>
                      <m:t> (</m:t>
                    </m:r>
                    <m:r>
                      <a:rPr lang="el-GR" i="1" dirty="0" smtClean="0">
                        <a:latin typeface="Cambria Math" panose="02040503050406030204" pitchFamily="18" charset="0"/>
                      </a:rPr>
                      <m:t>𝜇</m:t>
                    </m:r>
                    <m:r>
                      <a:rPr lang="el-GR" i="1" dirty="0" smtClean="0">
                        <a:latin typeface="Cambria Math" panose="02040503050406030204" pitchFamily="18" charset="0"/>
                      </a:rPr>
                      <m:t>) </m:t>
                    </m:r>
                  </m:oMath>
                </a14:m>
                <a:r>
                  <a:rPr lang="en-US" dirty="0"/>
                  <a:t>of read time.  </a:t>
                </a:r>
              </a:p>
            </p:txBody>
          </p:sp>
        </mc:Choice>
        <mc:Fallback xmlns="">
          <p:sp>
            <p:nvSpPr>
              <p:cNvPr id="5" name="TextBox 4">
                <a:extLst>
                  <a:ext uri="{FF2B5EF4-FFF2-40B4-BE49-F238E27FC236}">
                    <a16:creationId xmlns:a16="http://schemas.microsoft.com/office/drawing/2014/main" id="{7081C618-EAF0-021F-E18D-765809030013}"/>
                  </a:ext>
                </a:extLst>
              </p:cNvPr>
              <p:cNvSpPr txBox="1">
                <a:spLocks noRot="1" noChangeAspect="1" noMove="1" noResize="1" noEditPoints="1" noAdjustHandles="1" noChangeArrowheads="1" noChangeShapeType="1" noTextEdit="1"/>
              </p:cNvSpPr>
              <p:nvPr/>
            </p:nvSpPr>
            <p:spPr>
              <a:xfrm>
                <a:off x="278915" y="4513473"/>
                <a:ext cx="8127610" cy="646331"/>
              </a:xfrm>
              <a:prstGeom prst="rect">
                <a:avLst/>
              </a:prstGeom>
              <a:blipFill>
                <a:blip r:embed="rId5"/>
                <a:stretch>
                  <a:fillRect l="-625"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0D98037-1440-70F3-D53A-14702F1A8C2E}"/>
                  </a:ext>
                </a:extLst>
              </p:cNvPr>
              <p:cNvSpPr txBox="1"/>
              <p:nvPr/>
            </p:nvSpPr>
            <p:spPr>
              <a:xfrm>
                <a:off x="277793" y="5261099"/>
                <a:ext cx="11597342" cy="369332"/>
              </a:xfrm>
              <a:prstGeom prst="rect">
                <a:avLst/>
              </a:prstGeom>
              <a:noFill/>
            </p:spPr>
            <p:txBody>
              <a:bodyPr wrap="none" rtlCol="0">
                <a:spAutoFit/>
              </a:bodyPr>
              <a:lstStyle/>
              <a:p>
                <a:pPr marL="285750" indent="-285750">
                  <a:buFont typeface="Arial" panose="020B0604020202020204" pitchFamily="34" charset="0"/>
                  <a:buChar char="•"/>
                </a:pPr>
                <a:r>
                  <a:rPr lang="en-US" dirty="0"/>
                  <a:t>Number of tagged updates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Number of reads in system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queue with arrival rate </a:t>
                </a:r>
                <a14:m>
                  <m:oMath xmlns:m="http://schemas.openxmlformats.org/officeDocument/2006/math">
                    <m:r>
                      <a:rPr lang="el-GR" i="1" dirty="0" smtClean="0">
                        <a:latin typeface="Cambria Math" panose="02040503050406030204" pitchFamily="18" charset="0"/>
                      </a:rPr>
                      <m:t>𝜆</m:t>
                    </m:r>
                  </m:oMath>
                </a14:m>
                <a:r>
                  <a:rPr lang="el-GR" dirty="0"/>
                  <a:t> </a:t>
                </a:r>
                <a:r>
                  <a:rPr lang="en-US" dirty="0"/>
                  <a:t>and service rate </a:t>
                </a:r>
                <a14:m>
                  <m:oMath xmlns:m="http://schemas.openxmlformats.org/officeDocument/2006/math">
                    <m:r>
                      <a:rPr lang="el-GR" i="1" dirty="0" smtClean="0">
                        <a:latin typeface="Cambria Math" panose="02040503050406030204" pitchFamily="18" charset="0"/>
                      </a:rPr>
                      <m:t>𝜇</m:t>
                    </m:r>
                  </m:oMath>
                </a14:m>
                <a:r>
                  <a:rPr lang="el-GR" dirty="0"/>
                  <a:t> </a:t>
                </a:r>
                <a:r>
                  <a:rPr lang="en-US" dirty="0"/>
                  <a:t> </a:t>
                </a:r>
              </a:p>
            </p:txBody>
          </p:sp>
        </mc:Choice>
        <mc:Fallback xmlns="">
          <p:sp>
            <p:nvSpPr>
              <p:cNvPr id="9" name="TextBox 8">
                <a:extLst>
                  <a:ext uri="{FF2B5EF4-FFF2-40B4-BE49-F238E27FC236}">
                    <a16:creationId xmlns:a16="http://schemas.microsoft.com/office/drawing/2014/main" id="{D0D98037-1440-70F3-D53A-14702F1A8C2E}"/>
                  </a:ext>
                </a:extLst>
              </p:cNvPr>
              <p:cNvSpPr txBox="1">
                <a:spLocks noRot="1" noChangeAspect="1" noMove="1" noResize="1" noEditPoints="1" noAdjustHandles="1" noChangeArrowheads="1" noChangeShapeType="1" noTextEdit="1"/>
              </p:cNvSpPr>
              <p:nvPr/>
            </p:nvSpPr>
            <p:spPr>
              <a:xfrm>
                <a:off x="277793" y="5261099"/>
                <a:ext cx="11597342" cy="369332"/>
              </a:xfrm>
              <a:prstGeom prst="rect">
                <a:avLst/>
              </a:prstGeom>
              <a:blipFill>
                <a:blip r:embed="rId6"/>
                <a:stretch>
                  <a:fillRect l="-438"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A4F53F-D5E5-0C0D-701B-3A5581D576A0}"/>
                  </a:ext>
                </a:extLst>
              </p:cNvPr>
              <p:cNvSpPr txBox="1"/>
              <p:nvPr/>
            </p:nvSpPr>
            <p:spPr>
              <a:xfrm>
                <a:off x="281159" y="5727625"/>
                <a:ext cx="8528360" cy="533223"/>
              </a:xfrm>
              <a:prstGeom prst="rect">
                <a:avLst/>
              </a:prstGeom>
              <a:noFill/>
            </p:spPr>
            <p:txBody>
              <a:bodyPr wrap="none" rtlCol="0">
                <a:spAutoFit/>
              </a:bodyPr>
              <a:lstStyle/>
              <a:p>
                <a:pPr marL="285750" indent="-285750">
                  <a:buFont typeface="Arial" panose="020B0604020202020204" pitchFamily="34" charset="0"/>
                  <a:buChar char="•"/>
                </a:pPr>
                <a:r>
                  <a:rPr lang="en-US" dirty="0"/>
                  <a:t>Number of tagged updates in the system follows a Poisson distribution with mean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𝜆</m:t>
                        </m:r>
                      </m:num>
                      <m:den>
                        <m:r>
                          <a:rPr lang="en-US" b="0" i="1" dirty="0" smtClean="0">
                            <a:latin typeface="Cambria Math" panose="02040503050406030204" pitchFamily="18" charset="0"/>
                          </a:rPr>
                          <m:t>𝜇</m:t>
                        </m:r>
                      </m:den>
                    </m:f>
                  </m:oMath>
                </a14:m>
                <a:endParaRPr lang="en-US" dirty="0"/>
              </a:p>
            </p:txBody>
          </p:sp>
        </mc:Choice>
        <mc:Fallback xmlns="">
          <p:sp>
            <p:nvSpPr>
              <p:cNvPr id="11" name="TextBox 10">
                <a:extLst>
                  <a:ext uri="{FF2B5EF4-FFF2-40B4-BE49-F238E27FC236}">
                    <a16:creationId xmlns:a16="http://schemas.microsoft.com/office/drawing/2014/main" id="{5CA4F53F-D5E5-0C0D-701B-3A5581D576A0}"/>
                  </a:ext>
                </a:extLst>
              </p:cNvPr>
              <p:cNvSpPr txBox="1">
                <a:spLocks noRot="1" noChangeAspect="1" noMove="1" noResize="1" noEditPoints="1" noAdjustHandles="1" noChangeArrowheads="1" noChangeShapeType="1" noTextEdit="1"/>
              </p:cNvSpPr>
              <p:nvPr/>
            </p:nvSpPr>
            <p:spPr>
              <a:xfrm>
                <a:off x="281159" y="5727625"/>
                <a:ext cx="8528360" cy="533223"/>
              </a:xfrm>
              <a:prstGeom prst="rect">
                <a:avLst/>
              </a:prstGeom>
              <a:blipFill>
                <a:blip r:embed="rId7"/>
                <a:stretch>
                  <a:fillRect l="-446" b="-4762"/>
                </a:stretch>
              </a:blipFill>
            </p:spPr>
            <p:txBody>
              <a:bodyPr/>
              <a:lstStyle/>
              <a:p>
                <a:r>
                  <a:rPr lang="en-US">
                    <a:noFill/>
                  </a:rPr>
                  <a:t> </a:t>
                </a:r>
              </a:p>
            </p:txBody>
          </p:sp>
        </mc:Fallback>
      </mc:AlternateContent>
    </p:spTree>
    <p:extLst>
      <p:ext uri="{BB962C8B-B14F-4D97-AF65-F5344CB8AC3E}">
        <p14:creationId xmlns:p14="http://schemas.microsoft.com/office/powerpoint/2010/main" val="1020815213"/>
      </p:ext>
    </p:extLst>
  </p:cSld>
  <p:clrMapOvr>
    <a:masterClrMapping/>
  </p:clrMapOvr>
</p:sld>
</file>

<file path=ppt/theme/theme1.xml><?xml version="1.0" encoding="utf-8"?>
<a:theme xmlns:a="http://schemas.openxmlformats.org/drawingml/2006/main" name="mobilityFirs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Presentation3" id="{D587B30F-78FA-5F4D-8217-F297F2CB94DC}" vid="{3A8F92A3-FCF4-3C47-93EA-915C38CDFF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10737</TotalTime>
  <Words>2137</Words>
  <Application>Microsoft Macintosh PowerPoint</Application>
  <PresentationFormat>Widescreen</PresentationFormat>
  <Paragraphs>140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BjwdlfWarnockPro</vt:lpstr>
      <vt:lpstr>Calibri</vt:lpstr>
      <vt:lpstr>Calibri Light</vt:lpstr>
      <vt:lpstr>Cambria Math</vt:lpstr>
      <vt:lpstr>mobilityFirst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Vishakha Ramani</dc:creator>
  <cp:lastModifiedBy>Vishakha Ramani</cp:lastModifiedBy>
  <cp:revision>141</cp:revision>
  <dcterms:created xsi:type="dcterms:W3CDTF">2023-02-08T19:42:40Z</dcterms:created>
  <dcterms:modified xsi:type="dcterms:W3CDTF">2024-05-20T01:43:11Z</dcterms:modified>
</cp:coreProperties>
</file>