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92" r:id="rId2"/>
    <p:sldId id="393" r:id="rId3"/>
    <p:sldId id="359" r:id="rId4"/>
    <p:sldId id="378" r:id="rId5"/>
    <p:sldId id="379" r:id="rId6"/>
    <p:sldId id="403" r:id="rId7"/>
    <p:sldId id="404" r:id="rId8"/>
    <p:sldId id="360" r:id="rId9"/>
    <p:sldId id="394" r:id="rId10"/>
    <p:sldId id="362" r:id="rId11"/>
    <p:sldId id="381" r:id="rId12"/>
    <p:sldId id="398" r:id="rId13"/>
    <p:sldId id="399" r:id="rId14"/>
    <p:sldId id="400" r:id="rId15"/>
    <p:sldId id="402" r:id="rId16"/>
    <p:sldId id="367" r:id="rId17"/>
    <p:sldId id="374" r:id="rId18"/>
    <p:sldId id="376" r:id="rId19"/>
    <p:sldId id="407" r:id="rId20"/>
    <p:sldId id="405" r:id="rId21"/>
    <p:sldId id="406" r:id="rId22"/>
    <p:sldId id="375" r:id="rId23"/>
    <p:sldId id="4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578"/>
  </p:normalViewPr>
  <p:slideViewPr>
    <p:cSldViewPr snapToGrid="0">
      <p:cViewPr varScale="1">
        <p:scale>
          <a:sx n="104" d="100"/>
          <a:sy n="104" d="100"/>
        </p:scale>
        <p:origin x="13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9BEB4-6E34-D44F-96BE-36E90A345FE3}"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C4E2A-9259-EA49-BE13-F8E37406CB19}" type="slidenum">
              <a:rPr lang="en-US" smtClean="0"/>
              <a:t>‹#›</a:t>
            </a:fld>
            <a:endParaRPr lang="en-US"/>
          </a:p>
        </p:txBody>
      </p:sp>
    </p:spTree>
    <p:extLst>
      <p:ext uri="{BB962C8B-B14F-4D97-AF65-F5344CB8AC3E}">
        <p14:creationId xmlns:p14="http://schemas.microsoft.com/office/powerpoint/2010/main" val="399844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Vishakha Ramani and today I’ll be talking about our paper on Lock-based and Lock-less concurrency constructs that impact the timeliness in status updating systems. This is a joint work with my wonderful collaborators at Rutgers: </a:t>
            </a:r>
            <a:r>
              <a:rPr lang="en-US" dirty="0" err="1"/>
              <a:t>Jiachen</a:t>
            </a:r>
            <a:r>
              <a:rPr lang="en-US" dirty="0"/>
              <a:t> Chen and Professor Roy Yates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E59D-2D5C-C944-AE31-DE5E0456F5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36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To understand the effects of concurrency constructs on timeliness, we consider a practical example of packet forwarding in a mobile user environment. The example works as follows: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An application server in the network is sending “app updates” regarding a process of interest to a mobile terminal.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The application sends its update packets to a forwarding node in the network.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This forwarder maintains a Forwarder Information Base (FIB) that tracks the location (i.e. point of attachment network address) of the mobile terminal.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At the forwarder, app updates are addressed using the FIB and forwarded to the mobile terminal.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Now the user moves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It sends it new location to the forwarder And this newer location is updated in the forwarding table.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Now when the application server sends the application update to the user, at the forwarder, this is addressed appropriately.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NimbusRomNo9L"/>
              </a:rPr>
              <a:t>So we have these coupled age processes over here. You have location updates that are sent from the mobile terminal and that are written into the forwarding table. And then there are app server updates that initiate the reader process in the forwarder so that they can be addressed properly. So we can see that there is a contention to access FIB.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E59D-2D5C-C944-AE31-DE5E0456F5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43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could go wrong in such systems?</a:t>
            </a:r>
          </a:p>
          <a:p>
            <a:r>
              <a:rPr lang="en-US" dirty="0"/>
              <a:t>So suppose an application server sent an app update. But the app update is misaddressed because it read the old location. The app update is never received at the mobile, resulting in increased age at the mobile.</a:t>
            </a:r>
          </a:p>
        </p:txBody>
      </p:sp>
      <p:sp>
        <p:nvSpPr>
          <p:cNvPr id="4" name="Slide Number Placeholder 3"/>
          <p:cNvSpPr>
            <a:spLocks noGrp="1"/>
          </p:cNvSpPr>
          <p:nvPr>
            <p:ph type="sldNum" sz="quarter" idx="5"/>
          </p:nvPr>
        </p:nvSpPr>
        <p:spPr/>
        <p:txBody>
          <a:bodyPr/>
          <a:lstStyle/>
          <a:p>
            <a:fld id="{908C4E2A-9259-EA49-BE13-F8E37406CB19}" type="slidenum">
              <a:rPr lang="en-US" smtClean="0"/>
              <a:t>11</a:t>
            </a:fld>
            <a:endParaRPr lang="en-US"/>
          </a:p>
        </p:txBody>
      </p:sp>
    </p:spTree>
    <p:extLst>
      <p:ext uri="{BB962C8B-B14F-4D97-AF65-F5344CB8AC3E}">
        <p14:creationId xmlns:p14="http://schemas.microsoft.com/office/powerpoint/2010/main" val="3321964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consider different states in the packet forwarding example when RWL is used</a:t>
            </a:r>
          </a:p>
          <a:p>
            <a:pPr marL="228600" indent="-228600">
              <a:buAutoNum type="arabicPeriod"/>
            </a:pPr>
            <a:r>
              <a:rPr lang="en-US" dirty="0"/>
              <a:t>A new location update arrives at the packet forwarder. The writer process puts a write lock. There are no app updates at the forwarder, so the reader is idle.</a:t>
            </a:r>
          </a:p>
          <a:p>
            <a:pPr marL="228600" indent="-228600">
              <a:buAutoNum type="arabicPeriod"/>
            </a:pPr>
            <a:r>
              <a:rPr lang="en-US" dirty="0"/>
              <a:t>Alternatively, a new app update arrives at the forwarder to be addressed. The reader process puts a read lock. There are no location updates, so the writer is idle.</a:t>
            </a:r>
          </a:p>
          <a:p>
            <a:pPr marL="228600" indent="-228600">
              <a:buAutoNum type="arabicPeriod"/>
            </a:pPr>
            <a:r>
              <a:rPr lang="en-US" dirty="0"/>
              <a:t>A forwarder can be in a state where a new location update is currently written to the FIB (so the write lock is active), and meanwhile an app update arrives. Because of the mutual exclusion, The read lock request is now pending and the app update is queued at the reader.</a:t>
            </a:r>
          </a:p>
          <a:p>
            <a:pPr marL="228600" indent="-228600">
              <a:buAutoNum type="arabicPeriod"/>
            </a:pPr>
            <a:r>
              <a:rPr lang="en-US" dirty="0"/>
              <a:t>Alternatively, the forwarder can be in a state where the new app update is getting addressed (so the read lock is on), and meanwhile a new location update arrives. Again because of mutual exclusion, the write lock request is pending and the location update is queued at the writer.</a:t>
            </a:r>
          </a:p>
        </p:txBody>
      </p:sp>
      <p:sp>
        <p:nvSpPr>
          <p:cNvPr id="4" name="Slide Number Placeholder 3"/>
          <p:cNvSpPr>
            <a:spLocks noGrp="1"/>
          </p:cNvSpPr>
          <p:nvPr>
            <p:ph type="sldNum" sz="quarter" idx="5"/>
          </p:nvPr>
        </p:nvSpPr>
        <p:spPr/>
        <p:txBody>
          <a:bodyPr/>
          <a:lstStyle/>
          <a:p>
            <a:fld id="{908C4E2A-9259-EA49-BE13-F8E37406CB19}" type="slidenum">
              <a:rPr lang="en-US" smtClean="0"/>
              <a:t>12</a:t>
            </a:fld>
            <a:endParaRPr lang="en-US"/>
          </a:p>
        </p:txBody>
      </p:sp>
    </p:spTree>
    <p:extLst>
      <p:ext uri="{BB962C8B-B14F-4D97-AF65-F5344CB8AC3E}">
        <p14:creationId xmlns:p14="http://schemas.microsoft.com/office/powerpoint/2010/main" val="1731072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all possible states the system can be in. we can now see how each state in the forwarder affects the app update age at the mobile.</a:t>
            </a:r>
          </a:p>
          <a:p>
            <a:pPr marL="228600" indent="-228600">
              <a:buAutoNum type="arabicPeriod"/>
            </a:pPr>
            <a:r>
              <a:rPr lang="en-US" dirty="0"/>
              <a:t>In the first case, there is no app update at the forwarder, meaning  there is nothing the forwarder can do, and there is no effect on app update age due to the forwarder.</a:t>
            </a:r>
          </a:p>
          <a:p>
            <a:pPr marL="228600" indent="-228600">
              <a:buAutoNum type="arabicPeriod"/>
            </a:pPr>
            <a:r>
              <a:rPr lang="en-US" dirty="0"/>
              <a:t>In the second case, the app update is addressed with the most recent location in the FIB. This app update will arrive at the mobile, hence resetting the age.</a:t>
            </a:r>
          </a:p>
          <a:p>
            <a:pPr marL="228600" indent="-228600">
              <a:buAutoNum type="arabicPeriod"/>
            </a:pPr>
            <a:r>
              <a:rPr lang="en-US" dirty="0"/>
              <a:t>In the third case, </a:t>
            </a:r>
          </a:p>
        </p:txBody>
      </p:sp>
      <p:sp>
        <p:nvSpPr>
          <p:cNvPr id="4" name="Slide Number Placeholder 3"/>
          <p:cNvSpPr>
            <a:spLocks noGrp="1"/>
          </p:cNvSpPr>
          <p:nvPr>
            <p:ph type="sldNum" sz="quarter" idx="5"/>
          </p:nvPr>
        </p:nvSpPr>
        <p:spPr/>
        <p:txBody>
          <a:bodyPr/>
          <a:lstStyle/>
          <a:p>
            <a:fld id="{908C4E2A-9259-EA49-BE13-F8E37406CB19}" type="slidenum">
              <a:rPr lang="en-US" smtClean="0"/>
              <a:t>13</a:t>
            </a:fld>
            <a:endParaRPr lang="en-US"/>
          </a:p>
        </p:txBody>
      </p:sp>
    </p:spTree>
    <p:extLst>
      <p:ext uri="{BB962C8B-B14F-4D97-AF65-F5344CB8AC3E}">
        <p14:creationId xmlns:p14="http://schemas.microsoft.com/office/powerpoint/2010/main" val="1851163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consider different states in the packet forwarding example when RCU is used</a:t>
            </a:r>
          </a:p>
          <a:p>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14</a:t>
            </a:fld>
            <a:endParaRPr lang="en-US"/>
          </a:p>
        </p:txBody>
      </p:sp>
    </p:spTree>
    <p:extLst>
      <p:ext uri="{BB962C8B-B14F-4D97-AF65-F5344CB8AC3E}">
        <p14:creationId xmlns:p14="http://schemas.microsoft.com/office/powerpoint/2010/main" val="3082867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different states arising with RWL and RCU, we can see that the factors which dictate the freshness of app update at mobile clients are:</a:t>
            </a:r>
          </a:p>
          <a:p>
            <a:r>
              <a:rPr lang="en-US" dirty="0"/>
              <a:t>1. which synchronization primitive you use for FIB. It influences if the app update is addressed correctly</a:t>
            </a:r>
          </a:p>
          <a:p>
            <a:r>
              <a:rPr lang="en-US" dirty="0"/>
              <a:t>2. Queuing discipline at the reader process</a:t>
            </a:r>
          </a:p>
          <a:p>
            <a:r>
              <a:rPr lang="en-US" dirty="0"/>
              <a:t>There are certain design choices for the updates that are queued at the router. So suppose you have two updates that are queued at the router i.e. they are waiting to be addressed. With respect to </a:t>
            </a:r>
            <a:r>
              <a:rPr lang="en-US" dirty="0" err="1"/>
              <a:t>AoI</a:t>
            </a:r>
            <a:r>
              <a:rPr lang="en-US" dirty="0"/>
              <a:t> </a:t>
            </a:r>
            <a:r>
              <a:rPr lang="en-US" dirty="0" err="1"/>
              <a:t>performace</a:t>
            </a:r>
            <a:r>
              <a:rPr lang="en-US" dirty="0"/>
              <a:t>, don’t serve the first update, instead serve the freshest one. You can model this scenario using preemption such that the router can preempt an update that it is currently serving and starts serving the newly arrived update.</a:t>
            </a:r>
          </a:p>
          <a:p>
            <a:endParaRPr lang="en-US" dirty="0"/>
          </a:p>
          <a:p>
            <a:r>
              <a:rPr lang="en-US" dirty="0"/>
              <a:t>Looking at different states in RCU and RWL, It is hard to tell which one is better in terms of </a:t>
            </a:r>
            <a:r>
              <a:rPr lang="en-US" dirty="0" err="1"/>
              <a:t>AoI</a:t>
            </a:r>
            <a:r>
              <a:rPr lang="en-US" dirty="0"/>
              <a:t> and when preemption helps. </a:t>
            </a:r>
          </a:p>
          <a:p>
            <a:r>
              <a:rPr lang="en-US" dirty="0"/>
              <a:t>So we develop an analysis based on Stochastic Hybrid Systems to analyze the average age of app update at the mobile terminal. In the interest of time, I am skipping the introduction of Stochastic Hybrid Systems and how this magical mechanism helps us keep track of age of app update in each state and age resets with each state transition. </a:t>
            </a:r>
          </a:p>
          <a:p>
            <a:endParaRPr lang="en-US" dirty="0"/>
          </a:p>
        </p:txBody>
      </p:sp>
      <p:sp>
        <p:nvSpPr>
          <p:cNvPr id="4" name="Slide Number Placeholder 3"/>
          <p:cNvSpPr>
            <a:spLocks noGrp="1"/>
          </p:cNvSpPr>
          <p:nvPr>
            <p:ph type="sldNum" sz="quarter" idx="5"/>
          </p:nvPr>
        </p:nvSpPr>
        <p:spPr/>
        <p:txBody>
          <a:bodyPr/>
          <a:lstStyle/>
          <a:p>
            <a:fld id="{B33838B9-5E59-44FC-BC7D-B7C086734186}" type="slidenum">
              <a:rPr lang="en-IN" smtClean="0"/>
              <a:pPr/>
              <a:t>16</a:t>
            </a:fld>
            <a:endParaRPr lang="en-IN"/>
          </a:p>
        </p:txBody>
      </p:sp>
    </p:spTree>
    <p:extLst>
      <p:ext uri="{BB962C8B-B14F-4D97-AF65-F5344CB8AC3E}">
        <p14:creationId xmlns:p14="http://schemas.microsoft.com/office/powerpoint/2010/main" val="238297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now present some of the results obtained by solving SHS equations numerically. </a:t>
            </a:r>
          </a:p>
          <a:p>
            <a:r>
              <a:rPr lang="en-US" dirty="0"/>
              <a:t>Our results are normalized with respect to write service times.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our evaluations will vary user mobility rate </a:t>
            </a:r>
            <a:r>
              <a:rPr lang="el-GR" sz="1800" dirty="0">
                <a:effectLst/>
                <a:latin typeface="CMMI10"/>
              </a:rPr>
              <a:t>ρ</a:t>
            </a:r>
            <a:r>
              <a:rPr lang="el-GR" sz="1800" dirty="0">
                <a:effectLst/>
                <a:latin typeface="CMR10"/>
              </a:rPr>
              <a:t>ˆ </a:t>
            </a:r>
            <a:r>
              <a:rPr lang="en-US" sz="1800" dirty="0">
                <a:effectLst/>
                <a:latin typeface="NimbusRomNo9L"/>
              </a:rPr>
              <a:t>over the interval </a:t>
            </a:r>
            <a:r>
              <a:rPr lang="en-US" sz="1800" dirty="0">
                <a:effectLst/>
                <a:latin typeface="CMR10"/>
              </a:rPr>
              <a:t>[0</a:t>
            </a:r>
            <a:r>
              <a:rPr lang="en-US" sz="1800" dirty="0">
                <a:effectLst/>
                <a:latin typeface="CMMI10"/>
              </a:rPr>
              <a:t>, </a:t>
            </a:r>
            <a:r>
              <a:rPr lang="en-US" sz="1800" dirty="0">
                <a:effectLst/>
                <a:latin typeface="CMR10"/>
              </a:rPr>
              <a:t>0</a:t>
            </a:r>
            <a:r>
              <a:rPr lang="en-US" sz="1800" dirty="0">
                <a:effectLst/>
                <a:latin typeface="CMMI10"/>
              </a:rPr>
              <a:t>.</a:t>
            </a:r>
            <a:r>
              <a:rPr lang="en-US" sz="1800" dirty="0">
                <a:effectLst/>
                <a:latin typeface="CMR10"/>
              </a:rPr>
              <a:t>1]</a:t>
            </a:r>
            <a:r>
              <a:rPr lang="en-US" sz="1800" dirty="0">
                <a:effectLst/>
                <a:latin typeface="NimbusRomNo9L"/>
              </a:rPr>
              <a:t>. At </a:t>
            </a:r>
            <a:r>
              <a:rPr lang="el-GR" sz="1800" dirty="0">
                <a:effectLst/>
                <a:latin typeface="CMMI10"/>
              </a:rPr>
              <a:t>ρ</a:t>
            </a:r>
            <a:r>
              <a:rPr lang="el-GR" sz="1800" dirty="0">
                <a:effectLst/>
                <a:latin typeface="CMR10"/>
              </a:rPr>
              <a:t>ˆ = 0</a:t>
            </a:r>
            <a:r>
              <a:rPr lang="el-GR" sz="1800" dirty="0">
                <a:effectLst/>
                <a:latin typeface="NimbusRomNo9L"/>
              </a:rPr>
              <a:t>, </a:t>
            </a:r>
            <a:r>
              <a:rPr lang="en-US" sz="1800" dirty="0">
                <a:effectLst/>
                <a:latin typeface="NimbusRomNo9L"/>
              </a:rPr>
              <a:t>the mobile terminal is stationary and never changes its network address. On the other hand, the upper limit </a:t>
            </a:r>
            <a:r>
              <a:rPr lang="el-GR" sz="1800" dirty="0">
                <a:effectLst/>
                <a:latin typeface="CMMI10"/>
              </a:rPr>
              <a:t>ρ</a:t>
            </a:r>
            <a:r>
              <a:rPr lang="el-GR" sz="1800" dirty="0">
                <a:effectLst/>
                <a:latin typeface="CMR10"/>
              </a:rPr>
              <a:t>ˆ = 0</a:t>
            </a:r>
            <a:r>
              <a:rPr lang="el-GR" sz="1800" dirty="0">
                <a:effectLst/>
                <a:latin typeface="CMMI10"/>
              </a:rPr>
              <a:t>.</a:t>
            </a:r>
            <a:r>
              <a:rPr lang="el-GR" sz="1800" dirty="0">
                <a:effectLst/>
                <a:latin typeface="CMR10"/>
              </a:rPr>
              <a:t>1 </a:t>
            </a:r>
            <a:r>
              <a:rPr lang="en-US" sz="1800" dirty="0">
                <a:effectLst/>
                <a:latin typeface="NimbusRomNo9L"/>
              </a:rPr>
              <a:t>represents an extreme value in that the average time between location changes </a:t>
            </a:r>
            <a:r>
              <a:rPr lang="en-US" sz="1800" dirty="0">
                <a:effectLst/>
                <a:latin typeface="CMR10"/>
              </a:rPr>
              <a:t>10</a:t>
            </a:r>
            <a:r>
              <a:rPr lang="en-US" sz="1800" dirty="0">
                <a:effectLst/>
                <a:latin typeface="CMSY10"/>
              </a:rPr>
              <a:t>× </a:t>
            </a:r>
            <a:r>
              <a:rPr lang="en-US" sz="1800" dirty="0">
                <a:effectLst/>
                <a:latin typeface="NimbusRomNo9L"/>
              </a:rPr>
              <a:t>faster than the average time to write to shared memory. While this would be an extreme level of user mobility in a traditional wireless network environment, there may be other network scenarios in which the mobile user is perhaps a software agent, for which this is appropriate.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we plot the average app age </a:t>
            </a:r>
            <a:r>
              <a:rPr lang="en-US" sz="1800" dirty="0">
                <a:effectLst/>
                <a:latin typeface="CMR10"/>
              </a:rPr>
              <a:t>E[∆] </a:t>
            </a:r>
            <a:r>
              <a:rPr lang="en-US" sz="1800" dirty="0">
                <a:effectLst/>
                <a:latin typeface="NimbusRomNo9L"/>
              </a:rPr>
              <a:t>as a function of </a:t>
            </a:r>
            <a:r>
              <a:rPr lang="el-GR" sz="1800" dirty="0">
                <a:effectLst/>
                <a:latin typeface="CMMI10"/>
              </a:rPr>
              <a:t>ρ</a:t>
            </a:r>
            <a:r>
              <a:rPr lang="el-GR" sz="1800" dirty="0">
                <a:effectLst/>
                <a:latin typeface="CMR10"/>
              </a:rPr>
              <a:t>ˆ</a:t>
            </a:r>
            <a:r>
              <a:rPr lang="en-US" sz="1800" dirty="0">
                <a:effectLst/>
                <a:latin typeface="CMR10"/>
              </a:rPr>
              <a:t> where the RWL read times are 10 times slower than RCU</a:t>
            </a:r>
            <a:r>
              <a:rPr lang="el-GR" sz="1800" dirty="0">
                <a:effectLst/>
                <a:latin typeface="NimbusRomNo9L"/>
              </a:rPr>
              <a:t>. </a:t>
            </a:r>
            <a:r>
              <a:rPr lang="en-US" sz="1800" dirty="0">
                <a:effectLst/>
                <a:latin typeface="NimbusRomNo9L"/>
              </a:rPr>
              <a:t>A larger </a:t>
            </a:r>
            <a:r>
              <a:rPr lang="el-GR" sz="1800" dirty="0">
                <a:effectLst/>
                <a:latin typeface="CMMI10"/>
              </a:rPr>
              <a:t>ρ</a:t>
            </a:r>
            <a:r>
              <a:rPr lang="el-GR" sz="1800" dirty="0">
                <a:effectLst/>
                <a:latin typeface="CMR10"/>
              </a:rPr>
              <a:t>ˆ </a:t>
            </a:r>
            <a:r>
              <a:rPr lang="en-US" sz="1800" dirty="0">
                <a:effectLst/>
                <a:latin typeface="NimbusRomNo9L"/>
              </a:rPr>
              <a:t>means that the mobile is moving faster and changing its location more frequently, and so more app update packets are misaddressed, resulting in increased app age at the mobile terminal for both RCU and RWL.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we notice the effect of slower reads in RWL on app age. The slower read corresponds to slower service time of app updates at the forwarder meaning that app updates are delayed. Additionally, a slower read with a read lock activated corresponds to the writer being locked out without being able to write a fresher location update.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33838B9-5E59-44FC-BC7D-B7C086734186}" type="slidenum">
              <a:rPr lang="en-IN" smtClean="0"/>
              <a:pPr/>
              <a:t>17</a:t>
            </a:fld>
            <a:endParaRPr lang="en-IN"/>
          </a:p>
        </p:txBody>
      </p:sp>
    </p:spTree>
    <p:extLst>
      <p:ext uri="{BB962C8B-B14F-4D97-AF65-F5344CB8AC3E}">
        <p14:creationId xmlns:p14="http://schemas.microsoft.com/office/powerpoint/2010/main" val="1003931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RWL system with fast reads performs better than RCU especially at higher values of </a:t>
            </a:r>
            <a:r>
              <a:rPr lang="el-GR" sz="1800" dirty="0">
                <a:effectLst/>
                <a:latin typeface="CMMI10"/>
              </a:rPr>
              <a:t>ρ</a:t>
            </a:r>
            <a:r>
              <a:rPr lang="el-GR" sz="1800" dirty="0">
                <a:effectLst/>
                <a:latin typeface="CMR10"/>
              </a:rPr>
              <a:t>ˆ</a:t>
            </a:r>
            <a:r>
              <a:rPr lang="en-US" sz="1800" dirty="0">
                <a:effectLst/>
                <a:latin typeface="NimbusRomNo9L"/>
              </a:rPr>
              <a:t> In this case, larger </a:t>
            </a:r>
            <a:r>
              <a:rPr lang="el-GR" sz="1800" dirty="0">
                <a:effectLst/>
                <a:latin typeface="CMMI10"/>
              </a:rPr>
              <a:t>ρ</a:t>
            </a:r>
            <a:r>
              <a:rPr lang="el-GR" sz="1800" dirty="0">
                <a:effectLst/>
                <a:latin typeface="CMR10"/>
              </a:rPr>
              <a:t>ˆ </a:t>
            </a:r>
            <a:r>
              <a:rPr lang="en-US" sz="1800" dirty="0">
                <a:effectLst/>
                <a:latin typeface="NimbusRomNo9L"/>
              </a:rPr>
              <a:t>corresponds to a greater likelihood that the FIB address is outdated, but an exclusive write lock prevents the reader from reading a stale address. The lock-less operation of RCU on the other hand enables the reader to read the outdated FIB. </a:t>
            </a:r>
            <a:endParaRPr lang="en-US" dirty="0"/>
          </a:p>
          <a:p>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18</a:t>
            </a:fld>
            <a:endParaRPr lang="en-US"/>
          </a:p>
        </p:txBody>
      </p:sp>
    </p:spTree>
    <p:extLst>
      <p:ext uri="{BB962C8B-B14F-4D97-AF65-F5344CB8AC3E}">
        <p14:creationId xmlns:p14="http://schemas.microsoft.com/office/powerpoint/2010/main" val="1418703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Next we consider the timeliness gain achieved by employing preemption of app updates held by the reader. This gain is almost </a:t>
            </a:r>
            <a:r>
              <a:rPr lang="en-US" sz="1800" dirty="0">
                <a:effectLst/>
                <a:latin typeface="CMR10"/>
              </a:rPr>
              <a:t>15% </a:t>
            </a:r>
            <a:r>
              <a:rPr lang="en-US" sz="1800" dirty="0">
                <a:effectLst/>
                <a:latin typeface="NimbusRomNo9L"/>
              </a:rPr>
              <a:t>for RCU as demonstrated in left hand plot and </a:t>
            </a:r>
            <a:r>
              <a:rPr lang="en-US" sz="1800" dirty="0">
                <a:effectLst/>
                <a:latin typeface="CMR10"/>
              </a:rPr>
              <a:t>45% </a:t>
            </a:r>
            <a:r>
              <a:rPr lang="en-US" sz="1800" dirty="0">
                <a:effectLst/>
                <a:latin typeface="NimbusRomNo9L"/>
              </a:rPr>
              <a:t>for RWL as demonstrated in right hand plot. From the </a:t>
            </a:r>
            <a:r>
              <a:rPr lang="en-US" sz="1800" dirty="0" err="1">
                <a:effectLst/>
                <a:latin typeface="NimbusRomNo9L"/>
              </a:rPr>
              <a:t>AoI</a:t>
            </a:r>
            <a:r>
              <a:rPr lang="en-US" sz="1800" dirty="0">
                <a:effectLst/>
                <a:latin typeface="NimbusRomNo9L"/>
              </a:rPr>
              <a:t> perspective, preemption helps more in RWL. For slow RWL reads, preemption allows the reader process to service the most recent app update. Nevertheless, we note that preemption mechanisms generally reduce </a:t>
            </a:r>
            <a:r>
              <a:rPr lang="en-US" sz="1800" dirty="0" err="1">
                <a:effectLst/>
                <a:latin typeface="NimbusRomNo9L"/>
              </a:rPr>
              <a:t>AoI</a:t>
            </a:r>
            <a:r>
              <a:rPr lang="en-US" sz="1800" dirty="0">
                <a:effectLst/>
                <a:latin typeface="NimbusRomNo9L"/>
              </a:rPr>
              <a:t>. </a:t>
            </a: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19</a:t>
            </a:fld>
            <a:endParaRPr lang="en-US"/>
          </a:p>
        </p:txBody>
      </p:sp>
    </p:spTree>
    <p:extLst>
      <p:ext uri="{BB962C8B-B14F-4D97-AF65-F5344CB8AC3E}">
        <p14:creationId xmlns:p14="http://schemas.microsoft.com/office/powerpoint/2010/main" val="2407343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instructive to look at the probability that an app update arriving at the FIB is delivered to the mobile user. </a:t>
            </a:r>
          </a:p>
          <a:p>
            <a:r>
              <a:rPr lang="en-US" dirty="0"/>
              <a:t>We see that the app update is delivered if the update addressing finishes before a location update occurs or before this app update gets preempted by a fresher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The plot shows that </a:t>
            </a:r>
            <a:r>
              <a:rPr lang="en-US" sz="1800" dirty="0">
                <a:effectLst/>
                <a:latin typeface="CMMI10"/>
              </a:rPr>
              <a:t>probability of delivery for both RCU and RWL</a:t>
            </a:r>
            <a:r>
              <a:rPr lang="en-US" sz="1800" dirty="0">
                <a:effectLst/>
                <a:latin typeface="NimbusRomNo9L"/>
              </a:rPr>
              <a:t>. The probability decreases as a function of normalized write request rate. In fact we saw that for both RCU and RWL that the average age </a:t>
            </a:r>
            <a:r>
              <a:rPr lang="en-US" sz="1800" dirty="0">
                <a:effectLst/>
                <a:latin typeface="CMR10"/>
              </a:rPr>
              <a:t>E[∆] </a:t>
            </a:r>
            <a:r>
              <a:rPr lang="en-US" sz="1800" dirty="0">
                <a:effectLst/>
                <a:latin typeface="NimbusRomNo9L"/>
              </a:rPr>
              <a:t>becomes worse as the delivery probability decreases.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The slower reads of RWL correspond to app update being frequently preempted by the fresher update as compared to RCU where reads are fast, hence the probability of app update delivery in RWL is less than that in RCU when reads are slower. </a:t>
            </a:r>
            <a:endParaRPr lang="en-US" dirty="0"/>
          </a:p>
          <a:p>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20</a:t>
            </a:fld>
            <a:endParaRPr lang="en-US"/>
          </a:p>
        </p:txBody>
      </p:sp>
    </p:spTree>
    <p:extLst>
      <p:ext uri="{BB962C8B-B14F-4D97-AF65-F5344CB8AC3E}">
        <p14:creationId xmlns:p14="http://schemas.microsoft.com/office/powerpoint/2010/main" val="313417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question is does the current network architecture support a low-latency application. For example, let’s consider this cyber-physical system application. We have a Master control on left hand side, and it generates a movement update. This application processing takes around 250 us. The update travels through the network and it is received by the slave robot. The robotic device processing takes around 250 us to process the movement update and generate the corresponding movement in the robotic arm. For this application, the end-to-end latency requirement is 1ms. So, the leeway for the network or in other words, the network processing time limit is around 500 us. This means that the network cannot afford to lose more than say 100 us in processing on each node. So, it is important to understand different components that introduce delay.</a:t>
            </a:r>
          </a:p>
          <a:p>
            <a:endParaRPr lang="en-US" dirty="0"/>
          </a:p>
        </p:txBody>
      </p:sp>
      <p:sp>
        <p:nvSpPr>
          <p:cNvPr id="4" name="Slide Number Placeholder 3"/>
          <p:cNvSpPr>
            <a:spLocks noGrp="1"/>
          </p:cNvSpPr>
          <p:nvPr>
            <p:ph type="sldNum" sz="quarter" idx="5"/>
          </p:nvPr>
        </p:nvSpPr>
        <p:spPr/>
        <p:txBody>
          <a:bodyPr/>
          <a:lstStyle/>
          <a:p>
            <a:fld id="{B33838B9-5E59-44FC-BC7D-B7C086734186}" type="slidenum">
              <a:rPr lang="en-IN" smtClean="0"/>
              <a:pPr/>
              <a:t>2</a:t>
            </a:fld>
            <a:endParaRPr lang="en-IN"/>
          </a:p>
        </p:txBody>
      </p:sp>
    </p:spTree>
    <p:extLst>
      <p:ext uri="{BB962C8B-B14F-4D97-AF65-F5344CB8AC3E}">
        <p14:creationId xmlns:p14="http://schemas.microsoft.com/office/powerpoint/2010/main" val="3575865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RWL reads are faster, the probability of app update delivery in RWL is more than in RCU, especially at high mobility rates. Since the exclusive write lock prevents the reader to read the stale address. </a:t>
            </a:r>
          </a:p>
        </p:txBody>
      </p:sp>
      <p:sp>
        <p:nvSpPr>
          <p:cNvPr id="4" name="Slide Number Placeholder 3"/>
          <p:cNvSpPr>
            <a:spLocks noGrp="1"/>
          </p:cNvSpPr>
          <p:nvPr>
            <p:ph type="sldNum" sz="quarter" idx="5"/>
          </p:nvPr>
        </p:nvSpPr>
        <p:spPr/>
        <p:txBody>
          <a:bodyPr/>
          <a:lstStyle/>
          <a:p>
            <a:fld id="{908C4E2A-9259-EA49-BE13-F8E37406CB19}" type="slidenum">
              <a:rPr lang="en-US" smtClean="0"/>
              <a:t>21</a:t>
            </a:fld>
            <a:endParaRPr lang="en-US"/>
          </a:p>
        </p:txBody>
      </p:sp>
    </p:spTree>
    <p:extLst>
      <p:ext uri="{BB962C8B-B14F-4D97-AF65-F5344CB8AC3E}">
        <p14:creationId xmlns:p14="http://schemas.microsoft.com/office/powerpoint/2010/main" val="2269712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We modeled and developed a packet forwarding scenario in which location updates from a mobile terminal are written to a forwarding table and application updates need to read the forwarding table in order to ensure their correct addressing for delivery to a mobile terminal. </a:t>
            </a:r>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22</a:t>
            </a:fld>
            <a:endParaRPr lang="en-US"/>
          </a:p>
        </p:txBody>
      </p:sp>
    </p:spTree>
    <p:extLst>
      <p:ext uri="{BB962C8B-B14F-4D97-AF65-F5344CB8AC3E}">
        <p14:creationId xmlns:p14="http://schemas.microsoft.com/office/powerpoint/2010/main" val="2774964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C4E2A-9259-EA49-BE13-F8E37406CB19}" type="slidenum">
              <a:rPr lang="en-US" smtClean="0"/>
              <a:t>23</a:t>
            </a:fld>
            <a:endParaRPr lang="en-US"/>
          </a:p>
        </p:txBody>
      </p:sp>
    </p:spTree>
    <p:extLst>
      <p:ext uri="{BB962C8B-B14F-4D97-AF65-F5344CB8AC3E}">
        <p14:creationId xmlns:p14="http://schemas.microsoft.com/office/powerpoint/2010/main" val="11726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effectLst/>
                <a:latin typeface="Arial" panose="020B0604020202020204" pitchFamily="34" charset="0"/>
              </a:rPr>
              <a:t>With widespread adoption of extremely high bandwidth links, the propagation delay is almost negligible. </a:t>
            </a:r>
          </a:p>
          <a:p>
            <a:pPr marL="228600" indent="-228600">
              <a:buAutoNum type="arabicPeriod"/>
            </a:pPr>
            <a:r>
              <a:rPr lang="en-US" b="0" i="0" u="none" strike="noStrike" dirty="0">
                <a:effectLst/>
                <a:latin typeface="Arial" panose="020B0604020202020204" pitchFamily="34" charset="0"/>
              </a:rPr>
              <a:t>However, we contend that the bottleneck is in the packet handling. It is the input output processing that is limiting the future network performance. </a:t>
            </a:r>
          </a:p>
          <a:p>
            <a:pPr marL="228600" indent="-228600">
              <a:buAutoNum type="arabicPeriod"/>
            </a:pPr>
            <a:r>
              <a:rPr lang="en-US" b="0" i="0" u="none" strike="noStrike" dirty="0">
                <a:effectLst/>
                <a:latin typeface="Arial" panose="020B0604020202020204" pitchFamily="34" charset="0"/>
              </a:rPr>
              <a:t>And in the router, this is the application that typically runs on it. You have packets that are received on the NIC that are received by the receive core. The Rx core does some sort of a processing using the shared memory structure, meaning it updates the shared memory based on the data in the packet, The transmit core uses this update in memory to modify a packet and sends it out. Now there is a critical success factor in these applications. It is the synchronization between multiple processors accessing shared memory. And we would like to study this aspect.</a:t>
            </a:r>
          </a:p>
          <a:p>
            <a:endParaRPr lang="en-US" b="0" i="0" u="none" strike="noStrike"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B33838B9-5E59-44FC-BC7D-B7C086734186}" type="slidenum">
              <a:rPr lang="en-IN" smtClean="0"/>
              <a:pPr/>
              <a:t>3</a:t>
            </a:fld>
            <a:endParaRPr lang="en-IN"/>
          </a:p>
        </p:txBody>
      </p:sp>
    </p:spTree>
    <p:extLst>
      <p:ext uri="{BB962C8B-B14F-4D97-AF65-F5344CB8AC3E}">
        <p14:creationId xmlns:p14="http://schemas.microsoft.com/office/powerpoint/2010/main" val="226672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now going to present some of the most common concurrency constructs used in any network software library. First is Readers-Writer Lock(RWL)</a:t>
            </a:r>
          </a:p>
          <a:p>
            <a:pPr marL="228600" indent="-228600">
              <a:buAutoNum type="arabicPeriod"/>
            </a:pPr>
            <a:r>
              <a:rPr lang="en-US" dirty="0"/>
              <a:t>So, if you have a reader. It puts a read lock and reads from the memory, </a:t>
            </a:r>
          </a:p>
          <a:p>
            <a:pPr marL="228600" indent="-228600">
              <a:buAutoNum type="arabicPeriod"/>
            </a:pPr>
            <a:r>
              <a:rPr lang="en-US" dirty="0"/>
              <a:t>and when the writer comes in and requests a write lock, </a:t>
            </a:r>
          </a:p>
          <a:p>
            <a:pPr marL="228600" indent="-228600">
              <a:buAutoNum type="arabicPeriod"/>
            </a:pPr>
            <a:r>
              <a:rPr lang="en-US" dirty="0"/>
              <a:t>then its request is denied. </a:t>
            </a:r>
          </a:p>
          <a:p>
            <a:pPr marL="228600" indent="-228600">
              <a:buAutoNum type="arabicPeriod"/>
            </a:pPr>
            <a:r>
              <a:rPr lang="en-US" dirty="0"/>
              <a:t>Next, when the writer holds a write lock, meaning that the writer is updating the memory, </a:t>
            </a:r>
          </a:p>
          <a:p>
            <a:pPr marL="228600" indent="-228600">
              <a:buAutoNum type="arabicPeriod"/>
            </a:pPr>
            <a:r>
              <a:rPr lang="en-US" dirty="0"/>
              <a:t>Then if the reader tries to access the memory, </a:t>
            </a:r>
          </a:p>
          <a:p>
            <a:pPr marL="228600" indent="-228600">
              <a:buAutoNum type="arabicPeriod"/>
            </a:pPr>
            <a:r>
              <a:rPr lang="en-US" dirty="0"/>
              <a:t>this access is denied.</a:t>
            </a:r>
          </a:p>
          <a:p>
            <a:pPr marL="228600" indent="-228600">
              <a:buAutoNum type="arabicPeriod"/>
            </a:pPr>
            <a:r>
              <a:rPr lang="en-US" dirty="0"/>
              <a:t>In essence, RWL enforces mutual exclusion between readers and writers to regulate the access to the shared memory region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97EE59D-2D5C-C944-AE31-DE5E0456F593}" type="slidenum">
              <a:rPr lang="en-US" smtClean="0"/>
              <a:t>4</a:t>
            </a:fld>
            <a:endParaRPr lang="en-US"/>
          </a:p>
        </p:txBody>
      </p:sp>
    </p:spTree>
    <p:extLst>
      <p:ext uri="{BB962C8B-B14F-4D97-AF65-F5344CB8AC3E}">
        <p14:creationId xmlns:p14="http://schemas.microsoft.com/office/powerpoint/2010/main" val="91838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lock-less concurrency construct is called as Read-Copy-Update (RCU).</a:t>
            </a:r>
          </a:p>
          <a:p>
            <a:pPr marL="228600" indent="-228600">
              <a:buAutoNum type="arabicPeriod"/>
            </a:pPr>
            <a:r>
              <a:rPr lang="en-US" dirty="0"/>
              <a:t>If you have a reader that is reading a value of a particular data item,</a:t>
            </a:r>
          </a:p>
          <a:p>
            <a:pPr marL="228600" indent="-228600">
              <a:buAutoNum type="arabicPeriod"/>
            </a:pPr>
            <a:r>
              <a:rPr lang="en-US" dirty="0"/>
              <a:t>The writer when it obtains a newer value of data item, essentially makes a copy of the previous item, and starts updating this copy with the new value.</a:t>
            </a:r>
          </a:p>
          <a:p>
            <a:pPr marL="228600" indent="-228600">
              <a:buAutoNum type="arabicPeriod"/>
            </a:pPr>
            <a:r>
              <a:rPr lang="en-US" dirty="0"/>
              <a:t>So, RCU is a lock-less synchronization primitive that allows concurrent forward progress of both readers and writer.  </a:t>
            </a:r>
          </a:p>
        </p:txBody>
      </p:sp>
      <p:sp>
        <p:nvSpPr>
          <p:cNvPr id="4" name="Slide Number Placeholder 3"/>
          <p:cNvSpPr>
            <a:spLocks noGrp="1"/>
          </p:cNvSpPr>
          <p:nvPr>
            <p:ph type="sldNum" sz="quarter" idx="5"/>
          </p:nvPr>
        </p:nvSpPr>
        <p:spPr/>
        <p:txBody>
          <a:bodyPr/>
          <a:lstStyle/>
          <a:p>
            <a:fld id="{797EE59D-2D5C-C944-AE31-DE5E0456F593}" type="slidenum">
              <a:rPr lang="en-US" smtClean="0"/>
              <a:t>5</a:t>
            </a:fld>
            <a:endParaRPr lang="en-US"/>
          </a:p>
        </p:txBody>
      </p:sp>
    </p:spTree>
    <p:extLst>
      <p:ext uri="{BB962C8B-B14F-4D97-AF65-F5344CB8AC3E}">
        <p14:creationId xmlns:p14="http://schemas.microsoft.com/office/powerpoint/2010/main" val="142370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we have is that the reader is reading the older value, and the writer has published a new value of the data item. So when a new read request comes in, it reads the most recent update.</a:t>
            </a:r>
          </a:p>
        </p:txBody>
      </p:sp>
      <p:sp>
        <p:nvSpPr>
          <p:cNvPr id="4" name="Slide Number Placeholder 3"/>
          <p:cNvSpPr>
            <a:spLocks noGrp="1"/>
          </p:cNvSpPr>
          <p:nvPr>
            <p:ph type="sldNum" sz="quarter" idx="5"/>
          </p:nvPr>
        </p:nvSpPr>
        <p:spPr/>
        <p:txBody>
          <a:bodyPr/>
          <a:lstStyle/>
          <a:p>
            <a:fld id="{797EE59D-2D5C-C944-AE31-DE5E0456F593}" type="slidenum">
              <a:rPr lang="en-US" smtClean="0"/>
              <a:t>6</a:t>
            </a:fld>
            <a:endParaRPr lang="en-US"/>
          </a:p>
        </p:txBody>
      </p:sp>
    </p:spTree>
    <p:extLst>
      <p:ext uri="{BB962C8B-B14F-4D97-AF65-F5344CB8AC3E}">
        <p14:creationId xmlns:p14="http://schemas.microsoft.com/office/powerpoint/2010/main" val="4166916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we have is that the reader is reading the older value, and the writer has published a new value of the data item. So when a new read request comes in, it reads the most recent update.</a:t>
            </a:r>
          </a:p>
        </p:txBody>
      </p:sp>
      <p:sp>
        <p:nvSpPr>
          <p:cNvPr id="4" name="Slide Number Placeholder 3"/>
          <p:cNvSpPr>
            <a:spLocks noGrp="1"/>
          </p:cNvSpPr>
          <p:nvPr>
            <p:ph type="sldNum" sz="quarter" idx="5"/>
          </p:nvPr>
        </p:nvSpPr>
        <p:spPr/>
        <p:txBody>
          <a:bodyPr/>
          <a:lstStyle/>
          <a:p>
            <a:fld id="{797EE59D-2D5C-C944-AE31-DE5E0456F593}" type="slidenum">
              <a:rPr lang="en-US" smtClean="0"/>
              <a:t>7</a:t>
            </a:fld>
            <a:endParaRPr lang="en-US"/>
          </a:p>
        </p:txBody>
      </p:sp>
    </p:spTree>
    <p:extLst>
      <p:ext uri="{BB962C8B-B14F-4D97-AF65-F5344CB8AC3E}">
        <p14:creationId xmlns:p14="http://schemas.microsoft.com/office/powerpoint/2010/main" val="3847172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compare the performance of RWL ad RCU on the shared data structure in the network software library. So we take this real-life application and try to model it in this way where we have source that sends updates to the writer and the writer tries to write to the shared memory and you can imagine that there is client that request the reader to read from the memory.</a:t>
            </a:r>
          </a:p>
          <a:p>
            <a:r>
              <a:rPr lang="en-US" dirty="0"/>
              <a:t>1. For that, we would have to use synchronization primitives. The primitives avoid race conditions and ensure data correctness. Now synchronization primitives have been a topic of study in computer science for many years now. However, the impact of these constructs on the packet processing and timeliness of information in the memory has not been studied. </a:t>
            </a:r>
          </a:p>
          <a:p>
            <a:endParaRPr lang="en-US" dirty="0"/>
          </a:p>
        </p:txBody>
      </p:sp>
      <p:sp>
        <p:nvSpPr>
          <p:cNvPr id="4" name="Slide Number Placeholder 3"/>
          <p:cNvSpPr>
            <a:spLocks noGrp="1"/>
          </p:cNvSpPr>
          <p:nvPr>
            <p:ph type="sldNum" sz="quarter" idx="5"/>
          </p:nvPr>
        </p:nvSpPr>
        <p:spPr/>
        <p:txBody>
          <a:bodyPr/>
          <a:lstStyle/>
          <a:p>
            <a:fld id="{B33838B9-5E59-44FC-BC7D-B7C086734186}" type="slidenum">
              <a:rPr lang="en-IN" smtClean="0"/>
              <a:pPr/>
              <a:t>8</a:t>
            </a:fld>
            <a:endParaRPr lang="en-IN"/>
          </a:p>
        </p:txBody>
      </p:sp>
    </p:spTree>
    <p:extLst>
      <p:ext uri="{BB962C8B-B14F-4D97-AF65-F5344CB8AC3E}">
        <p14:creationId xmlns:p14="http://schemas.microsoft.com/office/powerpoint/2010/main" val="235992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 process of most recently received update at the destination is a stochastic process that behaves like a sawtooth process.</a:t>
            </a:r>
          </a:p>
          <a:p>
            <a:r>
              <a:rPr lang="en-US" dirty="0"/>
              <a:t>At time 0 the age of most recent update has some value, and it grows linearly with unit rate. At at some time, an update is created and inserted into the system by a source. At the later time, this update is received by the monitor, the age at the monitor drops, and it drops to the value equal to the time elapsed since this update was generated, and then nothing happens and the age grows. Again….</a:t>
            </a:r>
          </a:p>
          <a:p>
            <a:endParaRPr lang="en-US" dirty="0"/>
          </a:p>
          <a:p>
            <a:r>
              <a:rPr lang="en-US" dirty="0"/>
              <a:t>The average at the monitor is </a:t>
            </a:r>
          </a:p>
        </p:txBody>
      </p:sp>
      <p:sp>
        <p:nvSpPr>
          <p:cNvPr id="4" name="Slide Number Placeholder 3"/>
          <p:cNvSpPr>
            <a:spLocks noGrp="1"/>
          </p:cNvSpPr>
          <p:nvPr>
            <p:ph type="sldNum" sz="quarter" idx="5"/>
          </p:nvPr>
        </p:nvSpPr>
        <p:spPr/>
        <p:txBody>
          <a:bodyPr/>
          <a:lstStyle/>
          <a:p>
            <a:fld id="{908C4E2A-9259-EA49-BE13-F8E37406CB19}" type="slidenum">
              <a:rPr lang="en-US" smtClean="0"/>
              <a:t>9</a:t>
            </a:fld>
            <a:endParaRPr lang="en-US"/>
          </a:p>
        </p:txBody>
      </p:sp>
    </p:spTree>
    <p:extLst>
      <p:ext uri="{BB962C8B-B14F-4D97-AF65-F5344CB8AC3E}">
        <p14:creationId xmlns:p14="http://schemas.microsoft.com/office/powerpoint/2010/main" val="197038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fld id="{0EDD6D93-8212-4146-AD94-C44ED7D6A4FB}" type="slidenum">
              <a:rPr lang="en-US" altLang="en-US"/>
              <a:pPr/>
              <a:t>‹#›</a:t>
            </a:fld>
            <a:endParaRPr lang="en-US" altLang="en-US"/>
          </a:p>
        </p:txBody>
      </p:sp>
    </p:spTree>
    <p:extLst>
      <p:ext uri="{BB962C8B-B14F-4D97-AF65-F5344CB8AC3E}">
        <p14:creationId xmlns:p14="http://schemas.microsoft.com/office/powerpoint/2010/main" val="293805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654051" y="14573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576395AB-64AE-FA48-B4AF-0361008C58D2}" type="slidenum">
              <a:rPr lang="en-US" altLang="en-US"/>
              <a:pPr/>
              <a:t>‹#›</a:t>
            </a:fld>
            <a:endParaRPr lang="en-US" altLang="en-US"/>
          </a:p>
        </p:txBody>
      </p:sp>
    </p:spTree>
    <p:extLst>
      <p:ext uri="{BB962C8B-B14F-4D97-AF65-F5344CB8AC3E}">
        <p14:creationId xmlns:p14="http://schemas.microsoft.com/office/powerpoint/2010/main" val="212166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9984805-7DA9-804A-B640-BCE8600B508E}" type="datetime1">
              <a:rPr lang="en-US" altLang="en-US"/>
              <a:pPr/>
              <a:t>5/16/23</a:t>
            </a:fld>
            <a:endParaRPr lang="en-US" altLang="en-US"/>
          </a:p>
        </p:txBody>
      </p:sp>
      <p:sp>
        <p:nvSpPr>
          <p:cNvPr id="5" name="Footer Placeholder 4"/>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DBA4718-2CF6-AB44-943E-2462BC49083E}" type="slidenum">
              <a:rPr lang="en-US" altLang="en-US"/>
              <a:pPr/>
              <a:t>‹#›</a:t>
            </a:fld>
            <a:endParaRPr lang="en-US" altLang="en-US"/>
          </a:p>
        </p:txBody>
      </p:sp>
    </p:spTree>
    <p:extLst>
      <p:ext uri="{BB962C8B-B14F-4D97-AF65-F5344CB8AC3E}">
        <p14:creationId xmlns:p14="http://schemas.microsoft.com/office/powerpoint/2010/main" val="328748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54051" y="13049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50716"/>
            <a:ext cx="10515600" cy="959176"/>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B863AD1-585E-3C4B-820F-31C73A65FB56}" type="slidenum">
              <a:rPr lang="en-US" altLang="en-US"/>
              <a:pPr/>
              <a:t>‹#›</a:t>
            </a:fld>
            <a:endParaRPr lang="en-US" altLang="en-US"/>
          </a:p>
        </p:txBody>
      </p:sp>
    </p:spTree>
    <p:extLst>
      <p:ext uri="{BB962C8B-B14F-4D97-AF65-F5344CB8AC3E}">
        <p14:creationId xmlns:p14="http://schemas.microsoft.com/office/powerpoint/2010/main" val="135714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77575B0F-06EF-AC4C-AE1B-AFC1B964627E}" type="slidenum">
              <a:rPr lang="en-US" altLang="en-US"/>
              <a:pPr/>
              <a:t>‹#›</a:t>
            </a:fld>
            <a:endParaRPr lang="en-US" altLang="en-US"/>
          </a:p>
        </p:txBody>
      </p:sp>
    </p:spTree>
    <p:extLst>
      <p:ext uri="{BB962C8B-B14F-4D97-AF65-F5344CB8AC3E}">
        <p14:creationId xmlns:p14="http://schemas.microsoft.com/office/powerpoint/2010/main" val="320355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54051" y="145732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E33D-0590-404F-A054-BC3A137D3344}" type="datetime1">
              <a:rPr lang="en-US" altLang="en-US"/>
              <a:pPr/>
              <a:t>5/16/23</a:t>
            </a:fld>
            <a:endParaRPr lang="en-US" altLang="en-US"/>
          </a:p>
        </p:txBody>
      </p:sp>
      <p:sp>
        <p:nvSpPr>
          <p:cNvPr id="7" name="Footer Placeholder 5"/>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Slide Number Placeholder 6"/>
          <p:cNvSpPr>
            <a:spLocks noGrp="1"/>
          </p:cNvSpPr>
          <p:nvPr>
            <p:ph type="sldNum" sz="quarter" idx="12"/>
          </p:nvPr>
        </p:nvSpPr>
        <p:spPr/>
        <p:txBody>
          <a:bodyPr/>
          <a:lstStyle>
            <a:lvl1pPr>
              <a:defRPr/>
            </a:lvl1pPr>
          </a:lstStyle>
          <a:p>
            <a:fld id="{A62C96E6-A18F-604A-A825-F49E88B000C5}" type="slidenum">
              <a:rPr lang="en-US" altLang="en-US"/>
              <a:pPr/>
              <a:t>‹#›</a:t>
            </a:fld>
            <a:endParaRPr lang="en-US" altLang="en-US"/>
          </a:p>
        </p:txBody>
      </p:sp>
    </p:spTree>
    <p:extLst>
      <p:ext uri="{BB962C8B-B14F-4D97-AF65-F5344CB8AC3E}">
        <p14:creationId xmlns:p14="http://schemas.microsoft.com/office/powerpoint/2010/main" val="176323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494F747-C0B3-9F46-B968-2B660730758A}" type="datetime1">
              <a:rPr lang="en-US" altLang="en-US"/>
              <a:pPr/>
              <a:t>5/16/23</a:t>
            </a:fld>
            <a:endParaRPr lang="en-US" altLang="en-US"/>
          </a:p>
        </p:txBody>
      </p:sp>
      <p:sp>
        <p:nvSpPr>
          <p:cNvPr id="8" name="Footer Placeholder 7"/>
          <p:cNvSpPr>
            <a:spLocks noGrp="1"/>
          </p:cNvSpPr>
          <p:nvPr>
            <p:ph type="ftr" sz="quarter" idx="11"/>
          </p:nvPr>
        </p:nvSpPr>
        <p:spPr>
          <a:xfrm>
            <a:off x="7806267" y="5499101"/>
            <a:ext cx="411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868356B-1337-B24F-8170-5B3A9F83117A}" type="slidenum">
              <a:rPr lang="en-US" altLang="en-US"/>
              <a:pPr/>
              <a:t>‹#›</a:t>
            </a:fld>
            <a:endParaRPr lang="en-US" altLang="en-US"/>
          </a:p>
        </p:txBody>
      </p:sp>
    </p:spTree>
    <p:extLst>
      <p:ext uri="{BB962C8B-B14F-4D97-AF65-F5344CB8AC3E}">
        <p14:creationId xmlns:p14="http://schemas.microsoft.com/office/powerpoint/2010/main" val="420069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54051" y="1463675"/>
            <a:ext cx="10883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73B681B-6B57-A244-873F-29C80C3F28B8}" type="slidenum">
              <a:rPr lang="en-US" altLang="en-US"/>
              <a:pPr/>
              <a:t>‹#›</a:t>
            </a:fld>
            <a:endParaRPr lang="en-US" altLang="en-US"/>
          </a:p>
        </p:txBody>
      </p:sp>
    </p:spTree>
    <p:extLst>
      <p:ext uri="{BB962C8B-B14F-4D97-AF65-F5344CB8AC3E}">
        <p14:creationId xmlns:p14="http://schemas.microsoft.com/office/powerpoint/2010/main" val="63656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CD613F42-59A2-A64A-BB5E-1CB869E0C30A}" type="slidenum">
              <a:rPr lang="en-US" altLang="en-US"/>
              <a:pPr/>
              <a:t>‹#›</a:t>
            </a:fld>
            <a:endParaRPr lang="en-US" altLang="en-US"/>
          </a:p>
        </p:txBody>
      </p:sp>
    </p:spTree>
    <p:extLst>
      <p:ext uri="{BB962C8B-B14F-4D97-AF65-F5344CB8AC3E}">
        <p14:creationId xmlns:p14="http://schemas.microsoft.com/office/powerpoint/2010/main" val="20769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E4982E81-598B-D045-B88F-E2C990ECDE81}" type="slidenum">
              <a:rPr lang="en-US" altLang="en-US"/>
              <a:pPr/>
              <a:t>‹#›</a:t>
            </a:fld>
            <a:endParaRPr lang="en-US" altLang="en-US"/>
          </a:p>
        </p:txBody>
      </p:sp>
    </p:spTree>
    <p:extLst>
      <p:ext uri="{BB962C8B-B14F-4D97-AF65-F5344CB8AC3E}">
        <p14:creationId xmlns:p14="http://schemas.microsoft.com/office/powerpoint/2010/main" val="333191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4740EEC9-9D2E-A449-9F38-200F49EC2A34}" type="slidenum">
              <a:rPr lang="en-US" altLang="en-US"/>
              <a:pPr/>
              <a:t>‹#›</a:t>
            </a:fld>
            <a:endParaRPr lang="en-US" altLang="en-US"/>
          </a:p>
        </p:txBody>
      </p:sp>
    </p:spTree>
    <p:extLst>
      <p:ext uri="{BB962C8B-B14F-4D97-AF65-F5344CB8AC3E}">
        <p14:creationId xmlns:p14="http://schemas.microsoft.com/office/powerpoint/2010/main" val="289314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838200" y="150813"/>
            <a:ext cx="10515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8675" name="Text Placeholder 2"/>
          <p:cNvSpPr>
            <a:spLocks noGrp="1"/>
          </p:cNvSpPr>
          <p:nvPr>
            <p:ph type="body" idx="1"/>
          </p:nvPr>
        </p:nvSpPr>
        <p:spPr bwMode="auto">
          <a:xfrm>
            <a:off x="838200" y="1627189"/>
            <a:ext cx="105156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5848351" y="6380164"/>
            <a:ext cx="4953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07AA8CE-366A-8E48-A58E-01079894F39F}" type="slidenum">
              <a:rPr lang="en-US" altLang="en-US"/>
              <a:pPr/>
              <a:t>‹#›</a:t>
            </a:fld>
            <a:endParaRPr lang="en-US" altLang="en-US"/>
          </a:p>
        </p:txBody>
      </p:sp>
      <p:pic>
        <p:nvPicPr>
          <p:cNvPr id="28677"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0717" y="6475413"/>
            <a:ext cx="159808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281584" y="6529389"/>
            <a:ext cx="2641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71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ＭＳ Ｐゴシック" charset="-128"/>
          <a:cs typeface="+mj-cs"/>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128"/>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128"/>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128"/>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128"/>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0.xml"/><Relationship Id="rId7" Type="http://schemas.openxmlformats.org/officeDocument/2006/relationships/image" Target="../media/image27.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2.jp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0.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6"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748D93-0781-D7E1-4A74-5BEFC94D910F}"/>
              </a:ext>
            </a:extLst>
          </p:cNvPr>
          <p:cNvSpPr txBox="1"/>
          <p:nvPr/>
        </p:nvSpPr>
        <p:spPr>
          <a:xfrm>
            <a:off x="2284281" y="2117030"/>
            <a:ext cx="76234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0000"/>
                </a:solidFill>
                <a:effectLst/>
                <a:uLnTx/>
                <a:uFillTx/>
                <a:latin typeface="Calibri"/>
                <a:ea typeface="+mn-ea"/>
                <a:cs typeface="+mn-cs"/>
              </a:rPr>
              <a:t>Lock-based or Lock-less: Which is Fresh?</a:t>
            </a:r>
            <a:endParaRPr kumimoji="0" lang="en-US" sz="5400" b="0" i="0" u="none" strike="noStrike" kern="1200" cap="none" spc="0" normalizeH="0" baseline="0" noProof="0" dirty="0">
              <a:ln>
                <a:noFill/>
              </a:ln>
              <a:solidFill>
                <a:srgbClr val="FF0000"/>
              </a:solidFill>
              <a:effectLst/>
              <a:uLnTx/>
              <a:uFillTx/>
              <a:latin typeface="Calibri"/>
              <a:ea typeface="+mn-ea"/>
              <a:cs typeface="+mn-cs"/>
            </a:endParaRPr>
          </a:p>
        </p:txBody>
      </p:sp>
      <p:sp>
        <p:nvSpPr>
          <p:cNvPr id="6" name="TextBox 5">
            <a:extLst>
              <a:ext uri="{FF2B5EF4-FFF2-40B4-BE49-F238E27FC236}">
                <a16:creationId xmlns:a16="http://schemas.microsoft.com/office/drawing/2014/main" id="{CE152414-B3C4-27D8-8998-EE88B321ED18}"/>
              </a:ext>
            </a:extLst>
          </p:cNvPr>
          <p:cNvSpPr txBox="1"/>
          <p:nvPr/>
        </p:nvSpPr>
        <p:spPr>
          <a:xfrm>
            <a:off x="3557382" y="3429000"/>
            <a:ext cx="5077224"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Vishakha Ramani,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Jiachen</a:t>
            </a:r>
            <a:r>
              <a:rPr kumimoji="0" lang="en-US" sz="2000" b="0" i="0" u="none" strike="noStrike" kern="1200" cap="none" spc="0" normalizeH="0" baseline="0" noProof="0" dirty="0">
                <a:ln>
                  <a:noFill/>
                </a:ln>
                <a:solidFill>
                  <a:prstClr val="black"/>
                </a:solidFill>
                <a:effectLst/>
                <a:uLnTx/>
                <a:uFillTx/>
                <a:latin typeface="Calibri"/>
                <a:ea typeface="+mn-ea"/>
                <a:cs typeface="+mn-cs"/>
              </a:rPr>
              <a:t> Chen, Roy D. Yates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t>
            </a:r>
            <a:r>
              <a:rPr kumimoji="0" lang="en-US" sz="2000" b="0" i="0" u="none" strike="noStrike" kern="1200" cap="none" spc="0" normalizeH="0" baseline="0" noProof="0" dirty="0" err="1">
                <a:ln>
                  <a:noFill/>
                </a:ln>
                <a:solidFill>
                  <a:prstClr val="black"/>
                </a:solidFill>
                <a:effectLst/>
                <a:uLnTx/>
                <a:uFillTx/>
                <a:latin typeface="Calibri"/>
                <a:ea typeface="+mn-ea"/>
                <a:cs typeface="+mn-cs"/>
              </a:rPr>
              <a:t>vishakha</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jiachen</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ryates</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r>
              <a:rPr kumimoji="0" lang="en-US" sz="2000" b="0" i="0" u="none" strike="noStrike" kern="1200" cap="none" spc="0" normalizeH="0" baseline="0" noProof="0" dirty="0" err="1">
                <a:ln>
                  <a:noFill/>
                </a:ln>
                <a:solidFill>
                  <a:prstClr val="black"/>
                </a:solidFill>
                <a:effectLst/>
                <a:uLnTx/>
                <a:uFillTx/>
                <a:latin typeface="Calibri"/>
                <a:ea typeface="+mn-ea"/>
                <a:cs typeface="+mn-cs"/>
              </a:rPr>
              <a:t>winlab.rutgers.edu</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WINLAB, ECE Dept.</a:t>
            </a:r>
          </a:p>
        </p:txBody>
      </p:sp>
      <p:sp>
        <p:nvSpPr>
          <p:cNvPr id="7" name="TextBox 6">
            <a:extLst>
              <a:ext uri="{FF2B5EF4-FFF2-40B4-BE49-F238E27FC236}">
                <a16:creationId xmlns:a16="http://schemas.microsoft.com/office/drawing/2014/main" id="{DE7F32FF-F2CC-133F-02C2-899DDADF70FE}"/>
              </a:ext>
            </a:extLst>
          </p:cNvPr>
          <p:cNvSpPr txBox="1"/>
          <p:nvPr/>
        </p:nvSpPr>
        <p:spPr>
          <a:xfrm>
            <a:off x="4673616" y="5129610"/>
            <a:ext cx="229774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latin typeface="Calibri"/>
              </a:rPr>
              <a:t>IEEE INFOCOM 2023</a:t>
            </a:r>
            <a:endParaRPr kumimoji="0" lang="en-US" sz="2000" b="0" i="0" u="none" strike="noStrike" kern="1200" cap="none" spc="0" normalizeH="0" baseline="0" noProof="0" dirty="0">
              <a:ln>
                <a:noFill/>
              </a:ln>
              <a:solidFill>
                <a:srgbClr val="FF0000"/>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May </a:t>
            </a:r>
            <a:r>
              <a:rPr lang="en-US" sz="2000" dirty="0">
                <a:solidFill>
                  <a:prstClr val="black"/>
                </a:solidFill>
                <a:latin typeface="Calibri"/>
              </a:rPr>
              <a:t>18</a:t>
            </a:r>
            <a:r>
              <a:rPr kumimoji="0" lang="en-US" sz="2000" b="0" i="0" u="none" strike="noStrike" kern="1200" cap="none" spc="0" normalizeH="0" baseline="0" noProof="0" dirty="0">
                <a:ln>
                  <a:noFill/>
                </a:ln>
                <a:solidFill>
                  <a:prstClr val="black"/>
                </a:solidFill>
                <a:effectLst/>
                <a:uLnTx/>
                <a:uFillTx/>
                <a:latin typeface="Calibri"/>
                <a:ea typeface="+mn-ea"/>
                <a:cs typeface="+mn-cs"/>
              </a:rPr>
              <a:t>, 2023</a:t>
            </a:r>
          </a:p>
        </p:txBody>
      </p:sp>
    </p:spTree>
    <p:extLst>
      <p:ext uri="{BB962C8B-B14F-4D97-AF65-F5344CB8AC3E}">
        <p14:creationId xmlns:p14="http://schemas.microsoft.com/office/powerpoint/2010/main" val="225587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FEBB9-DA25-B745-4E2E-414AFBB280F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13F42-59A2-A64A-BB5E-1CB869E0C30A}" type="slidenum">
              <a:rPr kumimoji="0" lang="en-US" altLang="en-US" sz="1200" b="0" i="0" u="none" strike="noStrike" kern="1200" cap="none" spc="0" normalizeH="0" baseline="0" noProof="0" smtClean="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srgbClr val="898989"/>
              </a:solidFill>
              <a:effectLst/>
              <a:uLnTx/>
              <a:uFillTx/>
              <a:latin typeface="Calibri"/>
              <a:ea typeface="+mn-ea"/>
              <a:cs typeface="+mn-cs"/>
            </a:endParaRPr>
          </a:p>
        </p:txBody>
      </p:sp>
      <p:sp>
        <p:nvSpPr>
          <p:cNvPr id="3" name="TextBox 2">
            <a:extLst>
              <a:ext uri="{FF2B5EF4-FFF2-40B4-BE49-F238E27FC236}">
                <a16:creationId xmlns:a16="http://schemas.microsoft.com/office/drawing/2014/main" id="{CAA81F72-B8E0-6011-7C22-E91472A5BCAE}"/>
              </a:ext>
            </a:extLst>
          </p:cNvPr>
          <p:cNvSpPr txBox="1"/>
          <p:nvPr/>
        </p:nvSpPr>
        <p:spPr>
          <a:xfrm>
            <a:off x="3997462" y="150439"/>
            <a:ext cx="469237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a:ea typeface="+mn-ea"/>
                <a:cs typeface="+mn-cs"/>
              </a:rPr>
              <a:t>Timely Update Forwarding</a:t>
            </a:r>
          </a:p>
        </p:txBody>
      </p:sp>
      <p:sp>
        <p:nvSpPr>
          <p:cNvPr id="6" name="TextBox 5">
            <a:extLst>
              <a:ext uri="{FF2B5EF4-FFF2-40B4-BE49-F238E27FC236}">
                <a16:creationId xmlns:a16="http://schemas.microsoft.com/office/drawing/2014/main" id="{5F8D45A0-3AA6-3322-3233-31088A65CBFC}"/>
              </a:ext>
            </a:extLst>
          </p:cNvPr>
          <p:cNvSpPr txBox="1"/>
          <p:nvPr/>
        </p:nvSpPr>
        <p:spPr>
          <a:xfrm>
            <a:off x="1883217" y="4594073"/>
            <a:ext cx="8920867" cy="163121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Update forwarding with coupled updating processes: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rgbClr val="FF0000"/>
                </a:solidFill>
                <a:effectLst/>
                <a:uLnTx/>
                <a:uFillTx/>
                <a:latin typeface="Calibri"/>
                <a:ea typeface="+mn-ea"/>
                <a:cs typeface="+mn-cs"/>
              </a:rPr>
              <a:t>Location Updates </a:t>
            </a:r>
            <a:r>
              <a:rPr kumimoji="0" lang="en-US" sz="2000" b="0" i="0" u="none" strike="noStrike" kern="1200" cap="none" spc="0" normalizeH="0" baseline="0" noProof="0" dirty="0">
                <a:ln>
                  <a:noFill/>
                </a:ln>
                <a:solidFill>
                  <a:prstClr val="black"/>
                </a:solidFill>
                <a:effectLst/>
                <a:uLnTx/>
                <a:uFillTx/>
                <a:latin typeface="Calibri"/>
                <a:ea typeface="+mn-ea"/>
                <a:cs typeface="+mn-cs"/>
              </a:rPr>
              <a:t>from mobile terminals stored/written in FIB.</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rgbClr val="70AD47"/>
                </a:solidFill>
                <a:effectLst/>
                <a:uLnTx/>
                <a:uFillTx/>
                <a:latin typeface="Calibri"/>
                <a:ea typeface="+mn-ea"/>
                <a:cs typeface="+mn-cs"/>
              </a:rPr>
              <a:t>App Server Updates </a:t>
            </a:r>
            <a:r>
              <a:rPr kumimoji="0" lang="en-US" sz="2000" b="0" i="0" u="none" strike="noStrike" kern="1200" cap="none" spc="0" normalizeH="0" baseline="0" noProof="0" dirty="0">
                <a:ln>
                  <a:noFill/>
                </a:ln>
                <a:solidFill>
                  <a:prstClr val="black"/>
                </a:solidFill>
                <a:effectLst/>
                <a:uLnTx/>
                <a:uFillTx/>
                <a:latin typeface="Calibri"/>
                <a:ea typeface="+mn-ea"/>
                <a:cs typeface="+mn-cs"/>
              </a:rPr>
              <a:t>addressed (by reading from FIB) and forwarded to mobile terminal.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Cloud 6">
            <a:extLst>
              <a:ext uri="{FF2B5EF4-FFF2-40B4-BE49-F238E27FC236}">
                <a16:creationId xmlns:a16="http://schemas.microsoft.com/office/drawing/2014/main" id="{8EB82B6E-6E51-8EC3-54EC-8134A0CC05F8}"/>
              </a:ext>
            </a:extLst>
          </p:cNvPr>
          <p:cNvSpPr/>
          <p:nvPr/>
        </p:nvSpPr>
        <p:spPr>
          <a:xfrm>
            <a:off x="4376799" y="1856723"/>
            <a:ext cx="3955175" cy="2345144"/>
          </a:xfrm>
          <a:prstGeom prst="cloud">
            <a:avLst/>
          </a:prstGeom>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4A4547C2-99C4-C565-827E-230887950F3A}"/>
              </a:ext>
            </a:extLst>
          </p:cNvPr>
          <p:cNvSpPr txBox="1"/>
          <p:nvPr/>
        </p:nvSpPr>
        <p:spPr>
          <a:xfrm>
            <a:off x="7728221" y="1521388"/>
            <a:ext cx="13323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Application Server</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2" descr="Router | Cisco Network Topology Icons 3015">
            <a:extLst>
              <a:ext uri="{FF2B5EF4-FFF2-40B4-BE49-F238E27FC236}">
                <a16:creationId xmlns:a16="http://schemas.microsoft.com/office/drawing/2014/main" id="{FEFEF9C6-D1B7-BEEC-B075-F9A1281A0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9984" y="3083794"/>
            <a:ext cx="1119916" cy="765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pplication Server Icon Transparent, HD Png Download , Transparent Png  Image - PNGitem">
            <a:extLst>
              <a:ext uri="{FF2B5EF4-FFF2-40B4-BE49-F238E27FC236}">
                <a16:creationId xmlns:a16="http://schemas.microsoft.com/office/drawing/2014/main" id="{2BA365AA-C2A7-562E-27DC-ECD19473CE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727" r="15729"/>
          <a:stretch/>
        </p:blipFill>
        <p:spPr bwMode="auto">
          <a:xfrm>
            <a:off x="7877865" y="2200568"/>
            <a:ext cx="641896" cy="96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Smart Phone with solid fill">
            <a:extLst>
              <a:ext uri="{FF2B5EF4-FFF2-40B4-BE49-F238E27FC236}">
                <a16:creationId xmlns:a16="http://schemas.microsoft.com/office/drawing/2014/main" id="{B0F1FC65-A64C-898F-C9D1-52A0067DF0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0119" y="2265063"/>
            <a:ext cx="480000" cy="480000"/>
          </a:xfrm>
          <a:prstGeom prst="rect">
            <a:avLst/>
          </a:prstGeom>
        </p:spPr>
      </p:pic>
      <p:sp>
        <p:nvSpPr>
          <p:cNvPr id="16" name="Lightning Bolt 15">
            <a:extLst>
              <a:ext uri="{FF2B5EF4-FFF2-40B4-BE49-F238E27FC236}">
                <a16:creationId xmlns:a16="http://schemas.microsoft.com/office/drawing/2014/main" id="{4BE462B3-7DE5-7A33-D43B-85AE902EB96B}"/>
              </a:ext>
            </a:extLst>
          </p:cNvPr>
          <p:cNvSpPr/>
          <p:nvPr/>
        </p:nvSpPr>
        <p:spPr>
          <a:xfrm rot="8221010">
            <a:off x="3657611" y="2475547"/>
            <a:ext cx="401725" cy="277097"/>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8F2851E6-CB95-6764-C898-E0D605F8CA9E}"/>
              </a:ext>
            </a:extLst>
          </p:cNvPr>
          <p:cNvCxnSpPr>
            <a:cxnSpLocks/>
          </p:cNvCxnSpPr>
          <p:nvPr/>
        </p:nvCxnSpPr>
        <p:spPr>
          <a:xfrm flipH="1" flipV="1">
            <a:off x="4634698" y="2830184"/>
            <a:ext cx="989946" cy="302825"/>
          </a:xfrm>
          <a:prstGeom prst="straightConnector1">
            <a:avLst/>
          </a:prstGeom>
          <a:ln w="19050">
            <a:headEnd type="triangle"/>
            <a:tailEnd type="triangle"/>
          </a:ln>
        </p:spPr>
        <p:style>
          <a:lnRef idx="3">
            <a:schemeClr val="dk1"/>
          </a:lnRef>
          <a:fillRef idx="0">
            <a:schemeClr val="dk1"/>
          </a:fillRef>
          <a:effectRef idx="2">
            <a:schemeClr val="dk1"/>
          </a:effectRef>
          <a:fontRef idx="minor">
            <a:schemeClr val="tx1"/>
          </a:fontRef>
        </p:style>
      </p:cxnSp>
      <p:sp>
        <p:nvSpPr>
          <p:cNvPr id="20" name="Isosceles Triangle 14">
            <a:extLst>
              <a:ext uri="{FF2B5EF4-FFF2-40B4-BE49-F238E27FC236}">
                <a16:creationId xmlns:a16="http://schemas.microsoft.com/office/drawing/2014/main" id="{C4DEA254-030B-4507-240A-B6F099E6B8BD}"/>
              </a:ext>
            </a:extLst>
          </p:cNvPr>
          <p:cNvSpPr/>
          <p:nvPr/>
        </p:nvSpPr>
        <p:spPr>
          <a:xfrm>
            <a:off x="4969877" y="2676686"/>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6751C934-7020-0579-4EC2-CD2EA70024FD}"/>
              </a:ext>
            </a:extLst>
          </p:cNvPr>
          <p:cNvSpPr txBox="1"/>
          <p:nvPr/>
        </p:nvSpPr>
        <p:spPr>
          <a:xfrm>
            <a:off x="6859077" y="3421878"/>
            <a:ext cx="815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Network</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2" name="Connector: Curved 16">
            <a:extLst>
              <a:ext uri="{FF2B5EF4-FFF2-40B4-BE49-F238E27FC236}">
                <a16:creationId xmlns:a16="http://schemas.microsoft.com/office/drawing/2014/main" id="{85831E85-037A-5579-D78B-CC93D9383E7F}"/>
              </a:ext>
            </a:extLst>
          </p:cNvPr>
          <p:cNvCxnSpPr>
            <a:cxnSpLocks/>
          </p:cNvCxnSpPr>
          <p:nvPr/>
        </p:nvCxnSpPr>
        <p:spPr>
          <a:xfrm rot="10800000" flipV="1">
            <a:off x="6578471" y="2755713"/>
            <a:ext cx="1364794" cy="66323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4" name="Isosceles Triangle 18">
            <a:extLst>
              <a:ext uri="{FF2B5EF4-FFF2-40B4-BE49-F238E27FC236}">
                <a16:creationId xmlns:a16="http://schemas.microsoft.com/office/drawing/2014/main" id="{84A57B99-0E31-BB0B-5243-B6632BBD3348}"/>
              </a:ext>
            </a:extLst>
          </p:cNvPr>
          <p:cNvSpPr/>
          <p:nvPr/>
        </p:nvSpPr>
        <p:spPr>
          <a:xfrm>
            <a:off x="7572073" y="2505063"/>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pic>
        <p:nvPicPr>
          <p:cNvPr id="25" name="Graphic 24" descr="Cell Tower with solid fill">
            <a:extLst>
              <a:ext uri="{FF2B5EF4-FFF2-40B4-BE49-F238E27FC236}">
                <a16:creationId xmlns:a16="http://schemas.microsoft.com/office/drawing/2014/main" id="{9540AEA2-865A-90AD-0B89-A111988440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0751" y="2185056"/>
            <a:ext cx="745240" cy="745240"/>
          </a:xfrm>
          <a:prstGeom prst="rect">
            <a:avLst/>
          </a:prstGeom>
        </p:spPr>
      </p:pic>
      <p:cxnSp>
        <p:nvCxnSpPr>
          <p:cNvPr id="27" name="Straight Connector 26">
            <a:extLst>
              <a:ext uri="{FF2B5EF4-FFF2-40B4-BE49-F238E27FC236}">
                <a16:creationId xmlns:a16="http://schemas.microsoft.com/office/drawing/2014/main" id="{357A20DF-7166-6594-13EB-4931EDC3CF80}"/>
              </a:ext>
            </a:extLst>
          </p:cNvPr>
          <p:cNvCxnSpPr>
            <a:cxnSpLocks/>
            <a:stCxn id="9" idx="0"/>
          </p:cNvCxnSpPr>
          <p:nvPr/>
        </p:nvCxnSpPr>
        <p:spPr>
          <a:xfrm flipH="1" flipV="1">
            <a:off x="5635682" y="2930296"/>
            <a:ext cx="434260" cy="153498"/>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055FCE50-0FA9-A9F9-7C9B-6722BB951CB6}"/>
              </a:ext>
            </a:extLst>
          </p:cNvPr>
          <p:cNvCxnSpPr>
            <a:cxnSpLocks/>
            <a:stCxn id="9" idx="0"/>
          </p:cNvCxnSpPr>
          <p:nvPr/>
        </p:nvCxnSpPr>
        <p:spPr>
          <a:xfrm flipV="1">
            <a:off x="6069942" y="2930296"/>
            <a:ext cx="614934" cy="153498"/>
          </a:xfrm>
          <a:prstGeom prst="line">
            <a:avLst/>
          </a:prstGeom>
        </p:spPr>
        <p:style>
          <a:lnRef idx="3">
            <a:schemeClr val="dk1"/>
          </a:lnRef>
          <a:fillRef idx="0">
            <a:schemeClr val="dk1"/>
          </a:fillRef>
          <a:effectRef idx="2">
            <a:schemeClr val="dk1"/>
          </a:effectRef>
          <a:fontRef idx="minor">
            <a:schemeClr val="tx1"/>
          </a:fontRef>
        </p:style>
      </p:cxnSp>
      <p:sp>
        <p:nvSpPr>
          <p:cNvPr id="30" name="Isosceles Triangle 24">
            <a:extLst>
              <a:ext uri="{FF2B5EF4-FFF2-40B4-BE49-F238E27FC236}">
                <a16:creationId xmlns:a16="http://schemas.microsoft.com/office/drawing/2014/main" id="{5E447FF3-A0FF-6B78-0FBE-57F8BC404E50}"/>
              </a:ext>
            </a:extLst>
          </p:cNvPr>
          <p:cNvSpPr/>
          <p:nvPr/>
        </p:nvSpPr>
        <p:spPr>
          <a:xfrm>
            <a:off x="3298956" y="1223196"/>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31" name="Isosceles Triangle 25">
            <a:extLst>
              <a:ext uri="{FF2B5EF4-FFF2-40B4-BE49-F238E27FC236}">
                <a16:creationId xmlns:a16="http://schemas.microsoft.com/office/drawing/2014/main" id="{6F4A3372-1DC7-3D2F-47CC-E451E4C51C98}"/>
              </a:ext>
            </a:extLst>
          </p:cNvPr>
          <p:cNvSpPr/>
          <p:nvPr/>
        </p:nvSpPr>
        <p:spPr>
          <a:xfrm>
            <a:off x="3308053" y="1639483"/>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29DD72FE-8C96-FCD0-F6B0-598C30D16C5D}"/>
              </a:ext>
            </a:extLst>
          </p:cNvPr>
          <p:cNvSpPr txBox="1"/>
          <p:nvPr/>
        </p:nvSpPr>
        <p:spPr>
          <a:xfrm>
            <a:off x="3584152" y="1137260"/>
            <a:ext cx="110600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App updates</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1E65A5A0-298D-3910-A2C2-306BADFBAD08}"/>
              </a:ext>
            </a:extLst>
          </p:cNvPr>
          <p:cNvSpPr txBox="1"/>
          <p:nvPr/>
        </p:nvSpPr>
        <p:spPr>
          <a:xfrm>
            <a:off x="3585761" y="1543549"/>
            <a:ext cx="13625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Location update</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303C483C-924E-1B4E-0522-21133CB141F7}"/>
              </a:ext>
            </a:extLst>
          </p:cNvPr>
          <p:cNvSpPr txBox="1"/>
          <p:nvPr/>
        </p:nvSpPr>
        <p:spPr>
          <a:xfrm>
            <a:off x="5377245" y="1076734"/>
            <a:ext cx="143750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Forwarding Table</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5" name="Table 5">
            <a:extLst>
              <a:ext uri="{FF2B5EF4-FFF2-40B4-BE49-F238E27FC236}">
                <a16:creationId xmlns:a16="http://schemas.microsoft.com/office/drawing/2014/main" id="{59ABB637-FBEE-2955-4BFC-B1B89FDE822B}"/>
              </a:ext>
            </a:extLst>
          </p:cNvPr>
          <p:cNvGraphicFramePr>
            <a:graphicFrameLocks noGrp="1"/>
          </p:cNvGraphicFramePr>
          <p:nvPr/>
        </p:nvGraphicFramePr>
        <p:xfrm>
          <a:off x="5403635" y="1414531"/>
          <a:ext cx="1576822" cy="1508760"/>
        </p:xfrm>
        <a:graphic>
          <a:graphicData uri="http://schemas.openxmlformats.org/drawingml/2006/table">
            <a:tbl>
              <a:tblPr firstRow="1" bandRow="1">
                <a:tableStyleId>{073A0DAA-6AF3-43AB-8588-CEC1D06C72B9}</a:tableStyleId>
              </a:tblPr>
              <a:tblGrid>
                <a:gridCol w="872489">
                  <a:extLst>
                    <a:ext uri="{9D8B030D-6E8A-4147-A177-3AD203B41FA5}">
                      <a16:colId xmlns:a16="http://schemas.microsoft.com/office/drawing/2014/main" val="735571614"/>
                    </a:ext>
                  </a:extLst>
                </a:gridCol>
                <a:gridCol w="704333">
                  <a:extLst>
                    <a:ext uri="{9D8B030D-6E8A-4147-A177-3AD203B41FA5}">
                      <a16:colId xmlns:a16="http://schemas.microsoft.com/office/drawing/2014/main" val="1543403734"/>
                    </a:ext>
                  </a:extLst>
                </a:gridCol>
              </a:tblGrid>
              <a:tr h="188449">
                <a:tc>
                  <a:txBody>
                    <a:bodyPr/>
                    <a:lstStyle/>
                    <a:p>
                      <a:pPr algn="ctr"/>
                      <a:r>
                        <a:rPr lang="en-IN" sz="1050" dirty="0"/>
                        <a:t>Destination</a:t>
                      </a:r>
                      <a:endParaRPr lang="en-US" sz="1050" dirty="0"/>
                    </a:p>
                  </a:txBody>
                  <a:tcPr/>
                </a:tc>
                <a:tc>
                  <a:txBody>
                    <a:bodyPr/>
                    <a:lstStyle/>
                    <a:p>
                      <a:pPr algn="ctr"/>
                      <a:r>
                        <a:rPr lang="en-IN" sz="1050" dirty="0"/>
                        <a:t>Port</a:t>
                      </a:r>
                      <a:endParaRPr lang="en-US" sz="1050" dirty="0"/>
                    </a:p>
                  </a:txBody>
                  <a:tcPr/>
                </a:tc>
                <a:extLst>
                  <a:ext uri="{0D108BD9-81ED-4DB2-BD59-A6C34878D82A}">
                    <a16:rowId xmlns:a16="http://schemas.microsoft.com/office/drawing/2014/main" val="805000103"/>
                  </a:ext>
                </a:extLst>
              </a:tr>
              <a:tr h="192302">
                <a:tc>
                  <a:txBody>
                    <a:bodyPr/>
                    <a:lstStyle/>
                    <a:p>
                      <a:pPr algn="ctr"/>
                      <a:r>
                        <a:rPr lang="en-IN" sz="1050" dirty="0"/>
                        <a:t>101</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2028460107"/>
                  </a:ext>
                </a:extLst>
              </a:tr>
              <a:tr h="192302">
                <a:tc>
                  <a:txBody>
                    <a:bodyPr/>
                    <a:lstStyle/>
                    <a:p>
                      <a:pPr algn="ctr"/>
                      <a:r>
                        <a:rPr lang="en-IN" sz="1050" dirty="0"/>
                        <a:t>102</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0</a:t>
                      </a:r>
                      <a:endParaRPr lang="en-US" sz="1050" dirty="0"/>
                    </a:p>
                  </a:txBody>
                  <a:tcPr/>
                </a:tc>
                <a:extLst>
                  <a:ext uri="{0D108BD9-81ED-4DB2-BD59-A6C34878D82A}">
                    <a16:rowId xmlns:a16="http://schemas.microsoft.com/office/drawing/2014/main" val="941785805"/>
                  </a:ext>
                </a:extLst>
              </a:tr>
              <a:tr h="192302">
                <a:tc>
                  <a:txBody>
                    <a:bodyPr/>
                    <a:lstStyle/>
                    <a:p>
                      <a:pPr algn="ctr"/>
                      <a:r>
                        <a:rPr lang="en-IN" sz="1050" dirty="0"/>
                        <a:t>103</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1339556348"/>
                  </a:ext>
                </a:extLst>
              </a:tr>
              <a:tr h="192302">
                <a:tc>
                  <a:txBody>
                    <a:bodyPr/>
                    <a:lstStyle/>
                    <a:p>
                      <a:pPr algn="ctr"/>
                      <a:r>
                        <a:rPr lang="en-IN" sz="1050" dirty="0"/>
                        <a:t>104</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2</a:t>
                      </a:r>
                      <a:endParaRPr lang="en-US" sz="1050" dirty="0"/>
                    </a:p>
                  </a:txBody>
                  <a:tcPr/>
                </a:tc>
                <a:extLst>
                  <a:ext uri="{0D108BD9-81ED-4DB2-BD59-A6C34878D82A}">
                    <a16:rowId xmlns:a16="http://schemas.microsoft.com/office/drawing/2014/main" val="765075836"/>
                  </a:ext>
                </a:extLst>
              </a:tr>
              <a:tr h="192302">
                <a:tc>
                  <a:txBody>
                    <a:bodyPr/>
                    <a:lstStyle/>
                    <a:p>
                      <a:pPr algn="ctr"/>
                      <a:r>
                        <a:rPr lang="en-IN" sz="1050" dirty="0"/>
                        <a:t>105</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1</a:t>
                      </a:r>
                      <a:endParaRPr lang="en-US" sz="1050" dirty="0"/>
                    </a:p>
                  </a:txBody>
                  <a:tcPr/>
                </a:tc>
                <a:extLst>
                  <a:ext uri="{0D108BD9-81ED-4DB2-BD59-A6C34878D82A}">
                    <a16:rowId xmlns:a16="http://schemas.microsoft.com/office/drawing/2014/main" val="4164111512"/>
                  </a:ext>
                </a:extLst>
              </a:tr>
            </a:tbl>
          </a:graphicData>
        </a:graphic>
      </p:graphicFrame>
      <p:sp>
        <p:nvSpPr>
          <p:cNvPr id="39" name="Rectangle 38">
            <a:extLst>
              <a:ext uri="{FF2B5EF4-FFF2-40B4-BE49-F238E27FC236}">
                <a16:creationId xmlns:a16="http://schemas.microsoft.com/office/drawing/2014/main" id="{82DC1686-F15D-E196-F51C-6F67ABA91363}"/>
              </a:ext>
            </a:extLst>
          </p:cNvPr>
          <p:cNvSpPr/>
          <p:nvPr/>
        </p:nvSpPr>
        <p:spPr>
          <a:xfrm>
            <a:off x="5403635" y="1639483"/>
            <a:ext cx="1576822" cy="21184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244B0161-4B8A-ABC0-7876-1ABBFBA120F7}"/>
              </a:ext>
            </a:extLst>
          </p:cNvPr>
          <p:cNvSpPr txBox="1"/>
          <p:nvPr/>
        </p:nvSpPr>
        <p:spPr>
          <a:xfrm>
            <a:off x="-3860800" y="-14351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Arrow: Right 7">
            <a:extLst>
              <a:ext uri="{FF2B5EF4-FFF2-40B4-BE49-F238E27FC236}">
                <a16:creationId xmlns:a16="http://schemas.microsoft.com/office/drawing/2014/main" id="{9D662E37-8521-9DCB-C846-6BC5CD544DAD}"/>
              </a:ext>
            </a:extLst>
          </p:cNvPr>
          <p:cNvSpPr/>
          <p:nvPr/>
        </p:nvSpPr>
        <p:spPr>
          <a:xfrm rot="5400000">
            <a:off x="3092276" y="3012784"/>
            <a:ext cx="524897" cy="128890"/>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42" name="Graphic 41" descr="Cell Tower with solid fill">
            <a:extLst>
              <a:ext uri="{FF2B5EF4-FFF2-40B4-BE49-F238E27FC236}">
                <a16:creationId xmlns:a16="http://schemas.microsoft.com/office/drawing/2014/main" id="{2B6B0EBF-25A9-AD1C-81DD-80D2161CF0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56832" y="3083794"/>
            <a:ext cx="691549" cy="691549"/>
          </a:xfrm>
          <a:prstGeom prst="rect">
            <a:avLst/>
          </a:prstGeom>
        </p:spPr>
      </p:pic>
      <p:pic>
        <p:nvPicPr>
          <p:cNvPr id="43" name="Graphic 42" descr="Smart Phone with solid fill">
            <a:extLst>
              <a:ext uri="{FF2B5EF4-FFF2-40B4-BE49-F238E27FC236}">
                <a16:creationId xmlns:a16="http://schemas.microsoft.com/office/drawing/2014/main" id="{DF79F730-29F1-4158-832B-8506010C50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0119" y="3429568"/>
            <a:ext cx="480000" cy="480000"/>
          </a:xfrm>
          <a:prstGeom prst="rect">
            <a:avLst/>
          </a:prstGeom>
        </p:spPr>
      </p:pic>
      <p:sp>
        <p:nvSpPr>
          <p:cNvPr id="44" name="Lightning Bolt 43">
            <a:extLst>
              <a:ext uri="{FF2B5EF4-FFF2-40B4-BE49-F238E27FC236}">
                <a16:creationId xmlns:a16="http://schemas.microsoft.com/office/drawing/2014/main" id="{25579967-9111-0D73-3EF1-6B9A1C75CBBB}"/>
              </a:ext>
            </a:extLst>
          </p:cNvPr>
          <p:cNvSpPr/>
          <p:nvPr/>
        </p:nvSpPr>
        <p:spPr>
          <a:xfrm rot="6776072">
            <a:off x="3697327" y="3410018"/>
            <a:ext cx="303926" cy="374873"/>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5" name="Straight Arrow Connector 44">
            <a:extLst>
              <a:ext uri="{FF2B5EF4-FFF2-40B4-BE49-F238E27FC236}">
                <a16:creationId xmlns:a16="http://schemas.microsoft.com/office/drawing/2014/main" id="{A2A71844-A200-0360-407B-38589485879A}"/>
              </a:ext>
            </a:extLst>
          </p:cNvPr>
          <p:cNvCxnSpPr>
            <a:cxnSpLocks/>
            <a:stCxn id="9" idx="1"/>
          </p:cNvCxnSpPr>
          <p:nvPr/>
        </p:nvCxnSpPr>
        <p:spPr>
          <a:xfrm flipH="1">
            <a:off x="4531035" y="3466707"/>
            <a:ext cx="978949" cy="138514"/>
          </a:xfrm>
          <a:prstGeom prst="straightConnector1">
            <a:avLst/>
          </a:prstGeom>
          <a:ln w="19050">
            <a:headEnd type="triangle"/>
            <a:tailEnd type="triangle"/>
          </a:ln>
        </p:spPr>
        <p:style>
          <a:lnRef idx="3">
            <a:schemeClr val="dk1"/>
          </a:lnRef>
          <a:fillRef idx="0">
            <a:schemeClr val="dk1"/>
          </a:fillRef>
          <a:effectRef idx="2">
            <a:schemeClr val="dk1"/>
          </a:effectRef>
          <a:fontRef idx="minor">
            <a:schemeClr val="tx1"/>
          </a:fontRef>
        </p:style>
      </p:cxnSp>
      <p:sp>
        <p:nvSpPr>
          <p:cNvPr id="48" name="Isosceles Triangle 25">
            <a:extLst>
              <a:ext uri="{FF2B5EF4-FFF2-40B4-BE49-F238E27FC236}">
                <a16:creationId xmlns:a16="http://schemas.microsoft.com/office/drawing/2014/main" id="{72B3ACC6-4820-03C5-F808-CEA84BA00169}"/>
              </a:ext>
            </a:extLst>
          </p:cNvPr>
          <p:cNvSpPr/>
          <p:nvPr/>
        </p:nvSpPr>
        <p:spPr>
          <a:xfrm>
            <a:off x="5144308" y="3532193"/>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0DAAD371-AAB8-5885-BA1E-A57FA2F02669}"/>
              </a:ext>
            </a:extLst>
          </p:cNvPr>
          <p:cNvSpPr/>
          <p:nvPr/>
        </p:nvSpPr>
        <p:spPr>
          <a:xfrm>
            <a:off x="6501192" y="1639483"/>
            <a:ext cx="313562" cy="1974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52" name="Isosceles Triangle 18">
            <a:extLst>
              <a:ext uri="{FF2B5EF4-FFF2-40B4-BE49-F238E27FC236}">
                <a16:creationId xmlns:a16="http://schemas.microsoft.com/office/drawing/2014/main" id="{EEF82ABA-BD12-33C5-DF6E-13EE15AE8F21}"/>
              </a:ext>
            </a:extLst>
          </p:cNvPr>
          <p:cNvSpPr/>
          <p:nvPr/>
        </p:nvSpPr>
        <p:spPr>
          <a:xfrm>
            <a:off x="4884365" y="3266547"/>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07347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1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1"/>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6" grpId="0" animBg="1"/>
      <p:bldP spid="16" grpId="1" animBg="1"/>
      <p:bldP spid="20" grpId="0" animBg="1"/>
      <p:bldP spid="20" grpId="1" animBg="1"/>
      <p:bldP spid="21" grpId="0"/>
      <p:bldP spid="24" grpId="0" animBg="1"/>
      <p:bldP spid="30" grpId="0" animBg="1"/>
      <p:bldP spid="31" grpId="0" animBg="1"/>
      <p:bldP spid="32" grpId="0"/>
      <p:bldP spid="33" grpId="0"/>
      <p:bldP spid="34" grpId="0"/>
      <p:bldP spid="39" grpId="0" animBg="1"/>
      <p:bldP spid="41" grpId="0" animBg="1"/>
      <p:bldP spid="41" grpId="1" animBg="1"/>
      <p:bldP spid="44" grpId="0" animBg="1"/>
      <p:bldP spid="48" grpId="0" animBg="1"/>
      <p:bldP spid="50"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FEBB9-DA25-B745-4E2E-414AFBB280F7}"/>
              </a:ext>
            </a:extLst>
          </p:cNvPr>
          <p:cNvSpPr>
            <a:spLocks noGrp="1"/>
          </p:cNvSpPr>
          <p:nvPr>
            <p:ph type="sldNum" sz="quarter" idx="10"/>
          </p:nvPr>
        </p:nvSpPr>
        <p:spPr/>
        <p:txBody>
          <a:bodyPr/>
          <a:lstStyle/>
          <a:p>
            <a:fld id="{CD613F42-59A2-A64A-BB5E-1CB869E0C30A}" type="slidenum">
              <a:rPr lang="en-US" altLang="en-US" smtClean="0"/>
              <a:pPr/>
              <a:t>11</a:t>
            </a:fld>
            <a:endParaRPr lang="en-US" altLang="en-US"/>
          </a:p>
        </p:txBody>
      </p:sp>
      <p:sp>
        <p:nvSpPr>
          <p:cNvPr id="7" name="Cloud 6">
            <a:extLst>
              <a:ext uri="{FF2B5EF4-FFF2-40B4-BE49-F238E27FC236}">
                <a16:creationId xmlns:a16="http://schemas.microsoft.com/office/drawing/2014/main" id="{CDCB94B4-D16A-A9EA-0D95-E9579653D64D}"/>
              </a:ext>
            </a:extLst>
          </p:cNvPr>
          <p:cNvSpPr/>
          <p:nvPr/>
        </p:nvSpPr>
        <p:spPr>
          <a:xfrm>
            <a:off x="4620816" y="1841582"/>
            <a:ext cx="3955175" cy="2345144"/>
          </a:xfrm>
          <a:prstGeom prst="clou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02C382D-5835-DB0F-A826-D6F3DCCDD43E}"/>
              </a:ext>
            </a:extLst>
          </p:cNvPr>
          <p:cNvSpPr txBox="1"/>
          <p:nvPr/>
        </p:nvSpPr>
        <p:spPr>
          <a:xfrm>
            <a:off x="8187282" y="1539096"/>
            <a:ext cx="1332384" cy="584775"/>
          </a:xfrm>
          <a:prstGeom prst="rect">
            <a:avLst/>
          </a:prstGeom>
          <a:noFill/>
        </p:spPr>
        <p:txBody>
          <a:bodyPr wrap="square" rtlCol="0">
            <a:spAutoFit/>
          </a:bodyPr>
          <a:lstStyle/>
          <a:p>
            <a:r>
              <a:rPr lang="en-IN" sz="1600" dirty="0"/>
              <a:t>Application Server</a:t>
            </a:r>
            <a:endParaRPr lang="en-US" sz="1600" dirty="0"/>
          </a:p>
        </p:txBody>
      </p:sp>
      <p:pic>
        <p:nvPicPr>
          <p:cNvPr id="9" name="Picture 2" descr="Router | Cisco Network Topology Icons 3015">
            <a:extLst>
              <a:ext uri="{FF2B5EF4-FFF2-40B4-BE49-F238E27FC236}">
                <a16:creationId xmlns:a16="http://schemas.microsoft.com/office/drawing/2014/main" id="{DE581A01-5042-A80E-9238-0D86AB952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001" y="3068653"/>
            <a:ext cx="1119916" cy="7658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pplication Server Icon Transparent, HD Png Download , Transparent Png  Image - PNGitem">
            <a:extLst>
              <a:ext uri="{FF2B5EF4-FFF2-40B4-BE49-F238E27FC236}">
                <a16:creationId xmlns:a16="http://schemas.microsoft.com/office/drawing/2014/main" id="{D00D8D7A-6299-E8ED-3DA2-5E81247BE6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27" r="15729"/>
          <a:stretch/>
        </p:blipFill>
        <p:spPr bwMode="auto">
          <a:xfrm>
            <a:off x="8297687" y="2123871"/>
            <a:ext cx="641896" cy="96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ell Tower with solid fill">
            <a:extLst>
              <a:ext uri="{FF2B5EF4-FFF2-40B4-BE49-F238E27FC236}">
                <a16:creationId xmlns:a16="http://schemas.microsoft.com/office/drawing/2014/main" id="{CE5EB090-D7FE-5694-AF16-518681485C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00849" y="3138946"/>
            <a:ext cx="691549" cy="691549"/>
          </a:xfrm>
          <a:prstGeom prst="rect">
            <a:avLst/>
          </a:prstGeom>
        </p:spPr>
      </p:pic>
      <p:pic>
        <p:nvPicPr>
          <p:cNvPr id="14" name="Graphic 13" descr="Smart Phone with solid fill">
            <a:extLst>
              <a:ext uri="{FF2B5EF4-FFF2-40B4-BE49-F238E27FC236}">
                <a16:creationId xmlns:a16="http://schemas.microsoft.com/office/drawing/2014/main" id="{FAF9F25C-4E41-A9FA-BDEB-3397CA19EF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64136" y="3484720"/>
            <a:ext cx="480000" cy="480000"/>
          </a:xfrm>
          <a:prstGeom prst="rect">
            <a:avLst/>
          </a:prstGeom>
        </p:spPr>
      </p:pic>
      <p:sp>
        <p:nvSpPr>
          <p:cNvPr id="17" name="Lightning Bolt 16">
            <a:extLst>
              <a:ext uri="{FF2B5EF4-FFF2-40B4-BE49-F238E27FC236}">
                <a16:creationId xmlns:a16="http://schemas.microsoft.com/office/drawing/2014/main" id="{4FABB9EE-90C6-747E-A6D7-390DD001F3C9}"/>
              </a:ext>
            </a:extLst>
          </p:cNvPr>
          <p:cNvSpPr/>
          <p:nvPr/>
        </p:nvSpPr>
        <p:spPr>
          <a:xfrm rot="6776072">
            <a:off x="3941344" y="3465170"/>
            <a:ext cx="303926" cy="374873"/>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51C8495B-545B-A24F-4FC6-CEB410753D40}"/>
              </a:ext>
            </a:extLst>
          </p:cNvPr>
          <p:cNvCxnSpPr>
            <a:cxnSpLocks/>
          </p:cNvCxnSpPr>
          <p:nvPr/>
        </p:nvCxnSpPr>
        <p:spPr>
          <a:xfrm flipH="1" flipV="1">
            <a:off x="4878715" y="2815043"/>
            <a:ext cx="989946" cy="302825"/>
          </a:xfrm>
          <a:prstGeom prst="straightConnector1">
            <a:avLst/>
          </a:prstGeom>
          <a:ln w="19050">
            <a:headEnd type="triangle"/>
            <a:tailEnd type="triangle"/>
          </a:ln>
        </p:spPr>
        <p:style>
          <a:lnRef idx="3">
            <a:schemeClr val="dk1"/>
          </a:lnRef>
          <a:fillRef idx="0">
            <a:schemeClr val="dk1"/>
          </a:fillRef>
          <a:effectRef idx="2">
            <a:schemeClr val="dk1"/>
          </a:effectRef>
          <a:fontRef idx="minor">
            <a:schemeClr val="tx1"/>
          </a:fontRef>
        </p:style>
      </p:cxnSp>
      <p:sp>
        <p:nvSpPr>
          <p:cNvPr id="19" name="Isosceles Triangle 13">
            <a:extLst>
              <a:ext uri="{FF2B5EF4-FFF2-40B4-BE49-F238E27FC236}">
                <a16:creationId xmlns:a16="http://schemas.microsoft.com/office/drawing/2014/main" id="{829B9D60-04D3-2D7C-52E5-0650E26BA73C}"/>
              </a:ext>
            </a:extLst>
          </p:cNvPr>
          <p:cNvSpPr/>
          <p:nvPr/>
        </p:nvSpPr>
        <p:spPr>
          <a:xfrm>
            <a:off x="5513305" y="339023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Isosceles Triangle 14">
            <a:extLst>
              <a:ext uri="{FF2B5EF4-FFF2-40B4-BE49-F238E27FC236}">
                <a16:creationId xmlns:a16="http://schemas.microsoft.com/office/drawing/2014/main" id="{58AFC18D-D3AE-6937-DCE7-76977BE9C231}"/>
              </a:ext>
            </a:extLst>
          </p:cNvPr>
          <p:cNvSpPr/>
          <p:nvPr/>
        </p:nvSpPr>
        <p:spPr>
          <a:xfrm>
            <a:off x="5213894" y="2661545"/>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91A01BE6-8622-4C66-2753-834F741104B1}"/>
              </a:ext>
            </a:extLst>
          </p:cNvPr>
          <p:cNvSpPr txBox="1"/>
          <p:nvPr/>
        </p:nvSpPr>
        <p:spPr>
          <a:xfrm>
            <a:off x="7103094" y="3406737"/>
            <a:ext cx="907813" cy="338554"/>
          </a:xfrm>
          <a:prstGeom prst="rect">
            <a:avLst/>
          </a:prstGeom>
          <a:noFill/>
        </p:spPr>
        <p:txBody>
          <a:bodyPr wrap="none" rtlCol="0">
            <a:spAutoFit/>
          </a:bodyPr>
          <a:lstStyle/>
          <a:p>
            <a:r>
              <a:rPr lang="en-IN" sz="1600" dirty="0"/>
              <a:t>Network</a:t>
            </a:r>
            <a:endParaRPr lang="en-US" sz="1600" dirty="0"/>
          </a:p>
        </p:txBody>
      </p:sp>
      <p:cxnSp>
        <p:nvCxnSpPr>
          <p:cNvPr id="22" name="Connector: Curved 16">
            <a:extLst>
              <a:ext uri="{FF2B5EF4-FFF2-40B4-BE49-F238E27FC236}">
                <a16:creationId xmlns:a16="http://schemas.microsoft.com/office/drawing/2014/main" id="{DEDF9F40-F38A-5141-463F-21A931198F9E}"/>
              </a:ext>
            </a:extLst>
          </p:cNvPr>
          <p:cNvCxnSpPr>
            <a:cxnSpLocks/>
          </p:cNvCxnSpPr>
          <p:nvPr/>
        </p:nvCxnSpPr>
        <p:spPr>
          <a:xfrm rot="10800000" flipV="1">
            <a:off x="6822488" y="2740572"/>
            <a:ext cx="1364794" cy="66323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4" name="Isosceles Triangle 18">
            <a:extLst>
              <a:ext uri="{FF2B5EF4-FFF2-40B4-BE49-F238E27FC236}">
                <a16:creationId xmlns:a16="http://schemas.microsoft.com/office/drawing/2014/main" id="{C08FEDA9-5B55-9562-34F0-DEC52ED6285C}"/>
              </a:ext>
            </a:extLst>
          </p:cNvPr>
          <p:cNvSpPr/>
          <p:nvPr/>
        </p:nvSpPr>
        <p:spPr>
          <a:xfrm>
            <a:off x="7816090" y="2489922"/>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Graphic 24" descr="Cell Tower with solid fill">
            <a:extLst>
              <a:ext uri="{FF2B5EF4-FFF2-40B4-BE49-F238E27FC236}">
                <a16:creationId xmlns:a16="http://schemas.microsoft.com/office/drawing/2014/main" id="{5D61E5D5-957A-3DC7-D882-2850F058AF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4768" y="2169915"/>
            <a:ext cx="745240" cy="745240"/>
          </a:xfrm>
          <a:prstGeom prst="rect">
            <a:avLst/>
          </a:prstGeom>
        </p:spPr>
      </p:pic>
      <p:cxnSp>
        <p:nvCxnSpPr>
          <p:cNvPr id="26" name="Straight Arrow Connector 25">
            <a:extLst>
              <a:ext uri="{FF2B5EF4-FFF2-40B4-BE49-F238E27FC236}">
                <a16:creationId xmlns:a16="http://schemas.microsoft.com/office/drawing/2014/main" id="{45D7D82A-BCDE-8DF4-46A8-3F3095CB50C3}"/>
              </a:ext>
            </a:extLst>
          </p:cNvPr>
          <p:cNvCxnSpPr>
            <a:cxnSpLocks/>
          </p:cNvCxnSpPr>
          <p:nvPr/>
        </p:nvCxnSpPr>
        <p:spPr>
          <a:xfrm flipH="1">
            <a:off x="4740817" y="3292444"/>
            <a:ext cx="1002146" cy="24991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1B613B0F-565E-527B-8306-D8CAF1DF82D4}"/>
              </a:ext>
            </a:extLst>
          </p:cNvPr>
          <p:cNvCxnSpPr>
            <a:cxnSpLocks/>
            <a:stCxn id="9" idx="0"/>
          </p:cNvCxnSpPr>
          <p:nvPr/>
        </p:nvCxnSpPr>
        <p:spPr>
          <a:xfrm flipH="1" flipV="1">
            <a:off x="5879699" y="2915155"/>
            <a:ext cx="434260" cy="153498"/>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DC0471B-A635-631D-20E2-7B4DF6214EB5}"/>
              </a:ext>
            </a:extLst>
          </p:cNvPr>
          <p:cNvCxnSpPr>
            <a:cxnSpLocks/>
            <a:stCxn id="9" idx="0"/>
          </p:cNvCxnSpPr>
          <p:nvPr/>
        </p:nvCxnSpPr>
        <p:spPr>
          <a:xfrm flipV="1">
            <a:off x="6313959" y="2915155"/>
            <a:ext cx="614934" cy="153498"/>
          </a:xfrm>
          <a:prstGeom prst="line">
            <a:avLst/>
          </a:prstGeom>
        </p:spPr>
        <p:style>
          <a:lnRef idx="3">
            <a:schemeClr val="dk1"/>
          </a:lnRef>
          <a:fillRef idx="0">
            <a:schemeClr val="dk1"/>
          </a:fillRef>
          <a:effectRef idx="2">
            <a:schemeClr val="dk1"/>
          </a:effectRef>
          <a:fontRef idx="minor">
            <a:schemeClr val="tx1"/>
          </a:fontRef>
        </p:style>
      </p:cxnSp>
      <p:grpSp>
        <p:nvGrpSpPr>
          <p:cNvPr id="29" name="Group 28">
            <a:extLst>
              <a:ext uri="{FF2B5EF4-FFF2-40B4-BE49-F238E27FC236}">
                <a16:creationId xmlns:a16="http://schemas.microsoft.com/office/drawing/2014/main" id="{4DD3F69E-24AB-177E-7F93-2F50F85E1700}"/>
              </a:ext>
            </a:extLst>
          </p:cNvPr>
          <p:cNvGrpSpPr/>
          <p:nvPr/>
        </p:nvGrpSpPr>
        <p:grpSpPr>
          <a:xfrm>
            <a:off x="3542973" y="1122119"/>
            <a:ext cx="1813441" cy="744843"/>
            <a:chOff x="10139323" y="1727688"/>
            <a:chExt cx="1813441" cy="744843"/>
          </a:xfrm>
        </p:grpSpPr>
        <p:sp>
          <p:nvSpPr>
            <p:cNvPr id="30" name="Isosceles Triangle 24">
              <a:extLst>
                <a:ext uri="{FF2B5EF4-FFF2-40B4-BE49-F238E27FC236}">
                  <a16:creationId xmlns:a16="http://schemas.microsoft.com/office/drawing/2014/main" id="{5B14DCE0-7FAC-BF10-7D28-5D873ED80693}"/>
                </a:ext>
              </a:extLst>
            </p:cNvPr>
            <p:cNvSpPr/>
            <p:nvPr/>
          </p:nvSpPr>
          <p:spPr>
            <a:xfrm>
              <a:off x="10139323" y="1813624"/>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25">
              <a:extLst>
                <a:ext uri="{FF2B5EF4-FFF2-40B4-BE49-F238E27FC236}">
                  <a16:creationId xmlns:a16="http://schemas.microsoft.com/office/drawing/2014/main" id="{1C4C6C26-6DB1-BB0A-4023-FC278DBFA69C}"/>
                </a:ext>
              </a:extLst>
            </p:cNvPr>
            <p:cNvSpPr/>
            <p:nvPr/>
          </p:nvSpPr>
          <p:spPr>
            <a:xfrm>
              <a:off x="10148420" y="2229911"/>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1785DD18-F662-28CE-F5B6-C9D3E39722C2}"/>
                </a:ext>
              </a:extLst>
            </p:cNvPr>
            <p:cNvSpPr txBox="1"/>
            <p:nvPr/>
          </p:nvSpPr>
          <p:spPr>
            <a:xfrm>
              <a:off x="10424519" y="1727688"/>
              <a:ext cx="1232132" cy="338554"/>
            </a:xfrm>
            <a:prstGeom prst="rect">
              <a:avLst/>
            </a:prstGeom>
            <a:noFill/>
          </p:spPr>
          <p:txBody>
            <a:bodyPr wrap="none" rtlCol="0">
              <a:spAutoFit/>
            </a:bodyPr>
            <a:lstStyle/>
            <a:p>
              <a:r>
                <a:rPr lang="en-IN" sz="1600" dirty="0"/>
                <a:t>App updates</a:t>
              </a:r>
              <a:endParaRPr lang="en-US" sz="1600" dirty="0"/>
            </a:p>
          </p:txBody>
        </p:sp>
        <p:sp>
          <p:nvSpPr>
            <p:cNvPr id="33" name="TextBox 32">
              <a:extLst>
                <a:ext uri="{FF2B5EF4-FFF2-40B4-BE49-F238E27FC236}">
                  <a16:creationId xmlns:a16="http://schemas.microsoft.com/office/drawing/2014/main" id="{C6068D14-310C-D78B-4FA1-DC711D678E98}"/>
                </a:ext>
              </a:extLst>
            </p:cNvPr>
            <p:cNvSpPr txBox="1"/>
            <p:nvPr/>
          </p:nvSpPr>
          <p:spPr>
            <a:xfrm>
              <a:off x="10426128" y="2133977"/>
              <a:ext cx="1526636" cy="338554"/>
            </a:xfrm>
            <a:prstGeom prst="rect">
              <a:avLst/>
            </a:prstGeom>
            <a:noFill/>
          </p:spPr>
          <p:txBody>
            <a:bodyPr wrap="none" rtlCol="0">
              <a:spAutoFit/>
            </a:bodyPr>
            <a:lstStyle/>
            <a:p>
              <a:r>
                <a:rPr lang="en-IN" sz="1600" dirty="0"/>
                <a:t>Location update</a:t>
              </a:r>
              <a:endParaRPr lang="en-US" sz="1600" dirty="0"/>
            </a:p>
          </p:txBody>
        </p:sp>
      </p:grpSp>
      <p:sp>
        <p:nvSpPr>
          <p:cNvPr id="34" name="TextBox 33">
            <a:extLst>
              <a:ext uri="{FF2B5EF4-FFF2-40B4-BE49-F238E27FC236}">
                <a16:creationId xmlns:a16="http://schemas.microsoft.com/office/drawing/2014/main" id="{ACCF5980-364A-C611-6C3A-BF700B6008A3}"/>
              </a:ext>
            </a:extLst>
          </p:cNvPr>
          <p:cNvSpPr txBox="1"/>
          <p:nvPr/>
        </p:nvSpPr>
        <p:spPr>
          <a:xfrm>
            <a:off x="5621262" y="1061593"/>
            <a:ext cx="1612493" cy="338554"/>
          </a:xfrm>
          <a:prstGeom prst="rect">
            <a:avLst/>
          </a:prstGeom>
          <a:noFill/>
        </p:spPr>
        <p:txBody>
          <a:bodyPr wrap="none" rtlCol="0">
            <a:spAutoFit/>
          </a:bodyPr>
          <a:lstStyle/>
          <a:p>
            <a:r>
              <a:rPr lang="en-IN" sz="1600" dirty="0"/>
              <a:t>Forwarding Table</a:t>
            </a:r>
            <a:endParaRPr lang="en-US" sz="1600" dirty="0"/>
          </a:p>
        </p:txBody>
      </p:sp>
      <p:graphicFrame>
        <p:nvGraphicFramePr>
          <p:cNvPr id="35" name="Table 5">
            <a:extLst>
              <a:ext uri="{FF2B5EF4-FFF2-40B4-BE49-F238E27FC236}">
                <a16:creationId xmlns:a16="http://schemas.microsoft.com/office/drawing/2014/main" id="{140C4335-AEB7-D64E-1396-C4278AB3CF4B}"/>
              </a:ext>
            </a:extLst>
          </p:cNvPr>
          <p:cNvGraphicFramePr>
            <a:graphicFrameLocks noGrp="1"/>
          </p:cNvGraphicFramePr>
          <p:nvPr/>
        </p:nvGraphicFramePr>
        <p:xfrm>
          <a:off x="5647652" y="1399390"/>
          <a:ext cx="1576822" cy="1508760"/>
        </p:xfrm>
        <a:graphic>
          <a:graphicData uri="http://schemas.openxmlformats.org/drawingml/2006/table">
            <a:tbl>
              <a:tblPr firstRow="1" bandRow="1">
                <a:tableStyleId>{073A0DAA-6AF3-43AB-8588-CEC1D06C72B9}</a:tableStyleId>
              </a:tblPr>
              <a:tblGrid>
                <a:gridCol w="872489">
                  <a:extLst>
                    <a:ext uri="{9D8B030D-6E8A-4147-A177-3AD203B41FA5}">
                      <a16:colId xmlns:a16="http://schemas.microsoft.com/office/drawing/2014/main" val="735571614"/>
                    </a:ext>
                  </a:extLst>
                </a:gridCol>
                <a:gridCol w="704333">
                  <a:extLst>
                    <a:ext uri="{9D8B030D-6E8A-4147-A177-3AD203B41FA5}">
                      <a16:colId xmlns:a16="http://schemas.microsoft.com/office/drawing/2014/main" val="1543403734"/>
                    </a:ext>
                  </a:extLst>
                </a:gridCol>
              </a:tblGrid>
              <a:tr h="188449">
                <a:tc>
                  <a:txBody>
                    <a:bodyPr/>
                    <a:lstStyle/>
                    <a:p>
                      <a:pPr algn="ctr"/>
                      <a:r>
                        <a:rPr lang="en-IN" sz="1050" dirty="0"/>
                        <a:t>Destination</a:t>
                      </a:r>
                      <a:endParaRPr lang="en-US" sz="1050" dirty="0"/>
                    </a:p>
                  </a:txBody>
                  <a:tcPr/>
                </a:tc>
                <a:tc>
                  <a:txBody>
                    <a:bodyPr/>
                    <a:lstStyle/>
                    <a:p>
                      <a:pPr algn="ctr"/>
                      <a:r>
                        <a:rPr lang="en-IN" sz="1050" dirty="0"/>
                        <a:t>Port</a:t>
                      </a:r>
                      <a:endParaRPr lang="en-US" sz="1050" dirty="0"/>
                    </a:p>
                  </a:txBody>
                  <a:tcPr/>
                </a:tc>
                <a:extLst>
                  <a:ext uri="{0D108BD9-81ED-4DB2-BD59-A6C34878D82A}">
                    <a16:rowId xmlns:a16="http://schemas.microsoft.com/office/drawing/2014/main" val="805000103"/>
                  </a:ext>
                </a:extLst>
              </a:tr>
              <a:tr h="192302">
                <a:tc>
                  <a:txBody>
                    <a:bodyPr/>
                    <a:lstStyle/>
                    <a:p>
                      <a:pPr algn="ctr"/>
                      <a:r>
                        <a:rPr lang="en-IN" sz="1050" dirty="0"/>
                        <a:t>101</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2028460107"/>
                  </a:ext>
                </a:extLst>
              </a:tr>
              <a:tr h="192302">
                <a:tc>
                  <a:txBody>
                    <a:bodyPr/>
                    <a:lstStyle/>
                    <a:p>
                      <a:pPr algn="ctr"/>
                      <a:r>
                        <a:rPr lang="en-IN" sz="1050" dirty="0"/>
                        <a:t>102</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0</a:t>
                      </a:r>
                      <a:endParaRPr lang="en-US" sz="1050" dirty="0"/>
                    </a:p>
                  </a:txBody>
                  <a:tcPr/>
                </a:tc>
                <a:extLst>
                  <a:ext uri="{0D108BD9-81ED-4DB2-BD59-A6C34878D82A}">
                    <a16:rowId xmlns:a16="http://schemas.microsoft.com/office/drawing/2014/main" val="941785805"/>
                  </a:ext>
                </a:extLst>
              </a:tr>
              <a:tr h="192302">
                <a:tc>
                  <a:txBody>
                    <a:bodyPr/>
                    <a:lstStyle/>
                    <a:p>
                      <a:pPr algn="ctr"/>
                      <a:r>
                        <a:rPr lang="en-IN" sz="1050" dirty="0"/>
                        <a:t>103</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1339556348"/>
                  </a:ext>
                </a:extLst>
              </a:tr>
              <a:tr h="192302">
                <a:tc>
                  <a:txBody>
                    <a:bodyPr/>
                    <a:lstStyle/>
                    <a:p>
                      <a:pPr algn="ctr"/>
                      <a:r>
                        <a:rPr lang="en-IN" sz="1050" dirty="0"/>
                        <a:t>104</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2</a:t>
                      </a:r>
                      <a:endParaRPr lang="en-US" sz="1050" dirty="0"/>
                    </a:p>
                  </a:txBody>
                  <a:tcPr/>
                </a:tc>
                <a:extLst>
                  <a:ext uri="{0D108BD9-81ED-4DB2-BD59-A6C34878D82A}">
                    <a16:rowId xmlns:a16="http://schemas.microsoft.com/office/drawing/2014/main" val="765075836"/>
                  </a:ext>
                </a:extLst>
              </a:tr>
              <a:tr h="192302">
                <a:tc>
                  <a:txBody>
                    <a:bodyPr/>
                    <a:lstStyle/>
                    <a:p>
                      <a:pPr algn="ctr"/>
                      <a:r>
                        <a:rPr lang="en-IN" sz="1050" dirty="0"/>
                        <a:t>105</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1</a:t>
                      </a:r>
                      <a:endParaRPr lang="en-US" sz="1050" dirty="0"/>
                    </a:p>
                  </a:txBody>
                  <a:tcPr/>
                </a:tc>
                <a:extLst>
                  <a:ext uri="{0D108BD9-81ED-4DB2-BD59-A6C34878D82A}">
                    <a16:rowId xmlns:a16="http://schemas.microsoft.com/office/drawing/2014/main" val="4164111512"/>
                  </a:ext>
                </a:extLst>
              </a:tr>
            </a:tbl>
          </a:graphicData>
        </a:graphic>
      </p:graphicFrame>
      <p:sp>
        <p:nvSpPr>
          <p:cNvPr id="36" name="Rectangle 35">
            <a:extLst>
              <a:ext uri="{FF2B5EF4-FFF2-40B4-BE49-F238E27FC236}">
                <a16:creationId xmlns:a16="http://schemas.microsoft.com/office/drawing/2014/main" id="{069ACA1E-6ED5-D299-A880-B4D6C014A765}"/>
              </a:ext>
            </a:extLst>
          </p:cNvPr>
          <p:cNvSpPr/>
          <p:nvPr/>
        </p:nvSpPr>
        <p:spPr>
          <a:xfrm>
            <a:off x="5647652" y="1640263"/>
            <a:ext cx="1576822" cy="21184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79837B7A-5D30-DD7A-E90A-86D497056DC3}"/>
              </a:ext>
            </a:extLst>
          </p:cNvPr>
          <p:cNvSpPr txBox="1"/>
          <p:nvPr/>
        </p:nvSpPr>
        <p:spPr>
          <a:xfrm>
            <a:off x="3157213" y="4582498"/>
            <a:ext cx="6372876" cy="1323439"/>
          </a:xfrm>
          <a:prstGeom prst="rect">
            <a:avLst/>
          </a:prstGeom>
          <a:solidFill>
            <a:srgbClr val="FFC000"/>
          </a:solidFill>
        </p:spPr>
        <p:txBody>
          <a:bodyPr wrap="square">
            <a:spAutoFit/>
          </a:bodyPr>
          <a:lstStyle/>
          <a:p>
            <a:pPr algn="ctr"/>
            <a:r>
              <a:rPr lang="en-US" sz="2000" dirty="0"/>
              <a:t>What can go wrong?</a:t>
            </a:r>
          </a:p>
          <a:p>
            <a:pPr algn="ctr"/>
            <a:endParaRPr lang="en-US" sz="2000" dirty="0"/>
          </a:p>
          <a:p>
            <a:pPr algn="just"/>
            <a:r>
              <a:rPr lang="en-US" sz="2000" dirty="0"/>
              <a:t>If a FIB read returns an outdated address, the misaddressed app update is lost in transit </a:t>
            </a:r>
            <a:r>
              <a:rPr lang="en-US" sz="2000" dirty="0">
                <a:sym typeface="Wingdings" pitchFamily="2" charset="2"/>
              </a:rPr>
              <a:t> </a:t>
            </a:r>
            <a:r>
              <a:rPr lang="en-US" sz="2000" dirty="0">
                <a:solidFill>
                  <a:srgbClr val="C00000"/>
                </a:solidFill>
                <a:sym typeface="Wingdings" pitchFamily="2" charset="2"/>
              </a:rPr>
              <a:t>increased age at the mobile</a:t>
            </a:r>
          </a:p>
        </p:txBody>
      </p:sp>
      <p:sp>
        <p:nvSpPr>
          <p:cNvPr id="4" name="TextBox 3">
            <a:extLst>
              <a:ext uri="{FF2B5EF4-FFF2-40B4-BE49-F238E27FC236}">
                <a16:creationId xmlns:a16="http://schemas.microsoft.com/office/drawing/2014/main" id="{C8A4A65E-00BF-154E-231E-4FA2B9F20B91}"/>
              </a:ext>
            </a:extLst>
          </p:cNvPr>
          <p:cNvSpPr txBox="1"/>
          <p:nvPr/>
        </p:nvSpPr>
        <p:spPr>
          <a:xfrm>
            <a:off x="3997463" y="112831"/>
            <a:ext cx="469237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a:ea typeface="+mn-ea"/>
                <a:cs typeface="+mn-cs"/>
              </a:rPr>
              <a:t>Timely Update Forwarding</a:t>
            </a:r>
          </a:p>
        </p:txBody>
      </p:sp>
    </p:spTree>
    <p:extLst>
      <p:ext uri="{BB962C8B-B14F-4D97-AF65-F5344CB8AC3E}">
        <p14:creationId xmlns:p14="http://schemas.microsoft.com/office/powerpoint/2010/main" val="421863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4989C-851B-C2EC-8F51-279C1709AAE6}"/>
              </a:ext>
            </a:extLst>
          </p:cNvPr>
          <p:cNvSpPr>
            <a:spLocks noGrp="1"/>
          </p:cNvSpPr>
          <p:nvPr>
            <p:ph type="sldNum" sz="quarter" idx="10"/>
          </p:nvPr>
        </p:nvSpPr>
        <p:spPr/>
        <p:txBody>
          <a:bodyPr/>
          <a:lstStyle/>
          <a:p>
            <a:fld id="{CD613F42-59A2-A64A-BB5E-1CB869E0C30A}" type="slidenum">
              <a:rPr lang="en-US" altLang="en-US" smtClean="0"/>
              <a:pPr/>
              <a:t>12</a:t>
            </a:fld>
            <a:endParaRPr lang="en-US" altLang="en-US" dirty="0"/>
          </a:p>
        </p:txBody>
      </p:sp>
      <p:sp>
        <p:nvSpPr>
          <p:cNvPr id="3" name="TextBox 2">
            <a:extLst>
              <a:ext uri="{FF2B5EF4-FFF2-40B4-BE49-F238E27FC236}">
                <a16:creationId xmlns:a16="http://schemas.microsoft.com/office/drawing/2014/main" id="{95F0DA39-74E2-23A6-8F75-22057EECE847}"/>
              </a:ext>
            </a:extLst>
          </p:cNvPr>
          <p:cNvSpPr txBox="1"/>
          <p:nvPr/>
        </p:nvSpPr>
        <p:spPr>
          <a:xfrm>
            <a:off x="2941792" y="112831"/>
            <a:ext cx="68037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a:ea typeface="+mn-ea"/>
                <a:cs typeface="+mn-cs"/>
              </a:rPr>
              <a:t>Timely Update Forwarding: RWL States</a:t>
            </a:r>
          </a:p>
        </p:txBody>
      </p:sp>
      <p:graphicFrame>
        <p:nvGraphicFramePr>
          <p:cNvPr id="6" name="Table 5">
            <a:extLst>
              <a:ext uri="{FF2B5EF4-FFF2-40B4-BE49-F238E27FC236}">
                <a16:creationId xmlns:a16="http://schemas.microsoft.com/office/drawing/2014/main" id="{61A0EE99-7457-F155-0DD7-D2A8C6063CE5}"/>
              </a:ext>
            </a:extLst>
          </p:cNvPr>
          <p:cNvGraphicFramePr>
            <a:graphicFrameLocks noGrp="1"/>
          </p:cNvGraphicFramePr>
          <p:nvPr>
            <p:extLst>
              <p:ext uri="{D42A27DB-BD31-4B8C-83A1-F6EECF244321}">
                <p14:modId xmlns:p14="http://schemas.microsoft.com/office/powerpoint/2010/main" val="1619099036"/>
              </p:ext>
            </p:extLst>
          </p:nvPr>
        </p:nvGraphicFramePr>
        <p:xfrm>
          <a:off x="2335217"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3" name="Group 72">
            <a:extLst>
              <a:ext uri="{FF2B5EF4-FFF2-40B4-BE49-F238E27FC236}">
                <a16:creationId xmlns:a16="http://schemas.microsoft.com/office/drawing/2014/main" id="{45190066-9AAF-5168-8C65-8529D43845FD}"/>
              </a:ext>
            </a:extLst>
          </p:cNvPr>
          <p:cNvGrpSpPr/>
          <p:nvPr/>
        </p:nvGrpSpPr>
        <p:grpSpPr>
          <a:xfrm>
            <a:off x="195951" y="1101268"/>
            <a:ext cx="5254203" cy="1935577"/>
            <a:chOff x="195951" y="1101268"/>
            <a:chExt cx="5254203" cy="1935577"/>
          </a:xfrm>
        </p:grpSpPr>
        <p:sp>
          <p:nvSpPr>
            <p:cNvPr id="5" name="Rectangle 4">
              <a:extLst>
                <a:ext uri="{FF2B5EF4-FFF2-40B4-BE49-F238E27FC236}">
                  <a16:creationId xmlns:a16="http://schemas.microsoft.com/office/drawing/2014/main" id="{57376646-4726-5A48-3E4A-B47579CC7495}"/>
                </a:ext>
              </a:extLst>
            </p:cNvPr>
            <p:cNvSpPr/>
            <p:nvPr/>
          </p:nvSpPr>
          <p:spPr>
            <a:xfrm>
              <a:off x="645098"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7" name="Rectangle 6">
              <a:extLst>
                <a:ext uri="{FF2B5EF4-FFF2-40B4-BE49-F238E27FC236}">
                  <a16:creationId xmlns:a16="http://schemas.microsoft.com/office/drawing/2014/main" id="{1FDB5E88-F851-BA39-5CC1-492112F73FFD}"/>
                </a:ext>
              </a:extLst>
            </p:cNvPr>
            <p:cNvSpPr/>
            <p:nvPr/>
          </p:nvSpPr>
          <p:spPr>
            <a:xfrm>
              <a:off x="4209182"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10" name="Straight Arrow Connector 9">
              <a:extLst>
                <a:ext uri="{FF2B5EF4-FFF2-40B4-BE49-F238E27FC236}">
                  <a16:creationId xmlns:a16="http://schemas.microsoft.com/office/drawing/2014/main" id="{C33C75D7-4907-3DFE-9001-C4FE1B5288A1}"/>
                </a:ext>
              </a:extLst>
            </p:cNvPr>
            <p:cNvCxnSpPr>
              <a:cxnSpLocks/>
              <a:endCxn id="5" idx="1"/>
            </p:cNvCxnSpPr>
            <p:nvPr/>
          </p:nvCxnSpPr>
          <p:spPr>
            <a:xfrm>
              <a:off x="195951"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4" name="Graphic 13" descr="Lock with solid fill">
              <a:extLst>
                <a:ext uri="{FF2B5EF4-FFF2-40B4-BE49-F238E27FC236}">
                  <a16:creationId xmlns:a16="http://schemas.microsoft.com/office/drawing/2014/main" id="{8F0A04C0-7878-BC38-8C05-83B36E507B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8028" y="1908339"/>
              <a:ext cx="366000" cy="366000"/>
            </a:xfrm>
            <a:prstGeom prst="rect">
              <a:avLst/>
            </a:prstGeom>
          </p:spPr>
        </p:pic>
        <p:sp>
          <p:nvSpPr>
            <p:cNvPr id="15" name="TextBox 14">
              <a:extLst>
                <a:ext uri="{FF2B5EF4-FFF2-40B4-BE49-F238E27FC236}">
                  <a16:creationId xmlns:a16="http://schemas.microsoft.com/office/drawing/2014/main" id="{B4B46C17-09FB-D772-56D9-943D8BB545A0}"/>
                </a:ext>
              </a:extLst>
            </p:cNvPr>
            <p:cNvSpPr txBox="1"/>
            <p:nvPr/>
          </p:nvSpPr>
          <p:spPr>
            <a:xfrm>
              <a:off x="2821736" y="1540303"/>
              <a:ext cx="412292" cy="400110"/>
            </a:xfrm>
            <a:prstGeom prst="rect">
              <a:avLst/>
            </a:prstGeom>
            <a:noFill/>
          </p:spPr>
          <p:txBody>
            <a:bodyPr wrap="none" rtlCol="0">
              <a:spAutoFit/>
            </a:bodyPr>
            <a:lstStyle/>
            <a:p>
              <a:r>
                <a:rPr lang="en-US" sz="2000" dirty="0"/>
                <a:t>W</a:t>
              </a:r>
            </a:p>
          </p:txBody>
        </p:sp>
        <p:sp>
          <p:nvSpPr>
            <p:cNvPr id="18" name="Isosceles Triangle 25">
              <a:extLst>
                <a:ext uri="{FF2B5EF4-FFF2-40B4-BE49-F238E27FC236}">
                  <a16:creationId xmlns:a16="http://schemas.microsoft.com/office/drawing/2014/main" id="{5C2464F8-8376-248B-F2E4-94A57D5F1970}"/>
                </a:ext>
              </a:extLst>
            </p:cNvPr>
            <p:cNvSpPr/>
            <p:nvPr/>
          </p:nvSpPr>
          <p:spPr>
            <a:xfrm>
              <a:off x="327665"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20" name="Elbow Connector 19">
              <a:extLst>
                <a:ext uri="{FF2B5EF4-FFF2-40B4-BE49-F238E27FC236}">
                  <a16:creationId xmlns:a16="http://schemas.microsoft.com/office/drawing/2014/main" id="{4D0C4800-E9C2-7735-1458-76EF3DA55360}"/>
                </a:ext>
              </a:extLst>
            </p:cNvPr>
            <p:cNvCxnSpPr>
              <a:cxnSpLocks/>
              <a:stCxn id="5" idx="3"/>
            </p:cNvCxnSpPr>
            <p:nvPr/>
          </p:nvCxnSpPr>
          <p:spPr>
            <a:xfrm flipV="1">
              <a:off x="1886070" y="2504548"/>
              <a:ext cx="1472404" cy="249269"/>
            </a:xfrm>
            <a:prstGeom prst="bentConnector3">
              <a:avLst>
                <a:gd name="adj1" fmla="val 2062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8EF16A-1475-7279-A626-F27C72E3B1E1}"/>
                </a:ext>
              </a:extLst>
            </p:cNvPr>
            <p:cNvSpPr txBox="1"/>
            <p:nvPr/>
          </p:nvSpPr>
          <p:spPr>
            <a:xfrm>
              <a:off x="1400904" y="1101268"/>
              <a:ext cx="3424207" cy="400110"/>
            </a:xfrm>
            <a:prstGeom prst="rect">
              <a:avLst/>
            </a:prstGeom>
            <a:noFill/>
          </p:spPr>
          <p:txBody>
            <a:bodyPr wrap="none" rtlCol="0">
              <a:spAutoFit/>
            </a:bodyPr>
            <a:lstStyle/>
            <a:p>
              <a:r>
                <a:rPr lang="en-US" sz="2000" dirty="0">
                  <a:solidFill>
                    <a:srgbClr val="C00000"/>
                  </a:solidFill>
                </a:rPr>
                <a:t>1. Write lock active, </a:t>
              </a:r>
              <a:r>
                <a:rPr lang="en-US" sz="2000" dirty="0"/>
                <a:t>reader idle</a:t>
              </a:r>
            </a:p>
          </p:txBody>
        </p:sp>
      </p:grpSp>
      <p:graphicFrame>
        <p:nvGraphicFramePr>
          <p:cNvPr id="25" name="Table 24">
            <a:extLst>
              <a:ext uri="{FF2B5EF4-FFF2-40B4-BE49-F238E27FC236}">
                <a16:creationId xmlns:a16="http://schemas.microsoft.com/office/drawing/2014/main" id="{875A6FA7-0749-1443-8F74-0CFC7BCEA2B0}"/>
              </a:ext>
            </a:extLst>
          </p:cNvPr>
          <p:cNvGraphicFramePr>
            <a:graphicFrameLocks noGrp="1"/>
          </p:cNvGraphicFramePr>
          <p:nvPr>
            <p:extLst>
              <p:ext uri="{D42A27DB-BD31-4B8C-83A1-F6EECF244321}">
                <p14:modId xmlns:p14="http://schemas.microsoft.com/office/powerpoint/2010/main" val="2394764090"/>
              </p:ext>
            </p:extLst>
          </p:nvPr>
        </p:nvGraphicFramePr>
        <p:xfrm>
          <a:off x="2335217"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4" name="Group 73">
            <a:extLst>
              <a:ext uri="{FF2B5EF4-FFF2-40B4-BE49-F238E27FC236}">
                <a16:creationId xmlns:a16="http://schemas.microsoft.com/office/drawing/2014/main" id="{7B16F4C1-2E0A-04B0-2947-A0E55879C12D}"/>
              </a:ext>
            </a:extLst>
          </p:cNvPr>
          <p:cNvGrpSpPr/>
          <p:nvPr/>
        </p:nvGrpSpPr>
        <p:grpSpPr>
          <a:xfrm>
            <a:off x="645098" y="4117631"/>
            <a:ext cx="5203253" cy="1862544"/>
            <a:chOff x="645098" y="4117631"/>
            <a:chExt cx="5203253" cy="1862544"/>
          </a:xfrm>
        </p:grpSpPr>
        <p:sp>
          <p:nvSpPr>
            <p:cNvPr id="24" name="Rectangle 23">
              <a:extLst>
                <a:ext uri="{FF2B5EF4-FFF2-40B4-BE49-F238E27FC236}">
                  <a16:creationId xmlns:a16="http://schemas.microsoft.com/office/drawing/2014/main" id="{8ECF59F2-E3C9-83E2-EE8F-C04FAB57B718}"/>
                </a:ext>
              </a:extLst>
            </p:cNvPr>
            <p:cNvSpPr/>
            <p:nvPr/>
          </p:nvSpPr>
          <p:spPr>
            <a:xfrm>
              <a:off x="645098"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26" name="Rectangle 25">
              <a:extLst>
                <a:ext uri="{FF2B5EF4-FFF2-40B4-BE49-F238E27FC236}">
                  <a16:creationId xmlns:a16="http://schemas.microsoft.com/office/drawing/2014/main" id="{5E8C95BE-503A-575B-76E8-01AF522750F6}"/>
                </a:ext>
              </a:extLst>
            </p:cNvPr>
            <p:cNvSpPr/>
            <p:nvPr/>
          </p:nvSpPr>
          <p:spPr>
            <a:xfrm>
              <a:off x="4209182"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pic>
          <p:nvPicPr>
            <p:cNvPr id="28" name="Graphic 27" descr="Lock with solid fill">
              <a:extLst>
                <a:ext uri="{FF2B5EF4-FFF2-40B4-BE49-F238E27FC236}">
                  <a16:creationId xmlns:a16="http://schemas.microsoft.com/office/drawing/2014/main" id="{51D66C3F-BAD5-A88B-89FF-22499DC75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8028" y="4851669"/>
              <a:ext cx="366000" cy="366000"/>
            </a:xfrm>
            <a:prstGeom prst="rect">
              <a:avLst/>
            </a:prstGeom>
          </p:spPr>
        </p:pic>
        <p:sp>
          <p:nvSpPr>
            <p:cNvPr id="29" name="TextBox 28">
              <a:extLst>
                <a:ext uri="{FF2B5EF4-FFF2-40B4-BE49-F238E27FC236}">
                  <a16:creationId xmlns:a16="http://schemas.microsoft.com/office/drawing/2014/main" id="{779B3E4B-48F1-E076-0C1B-14DEF3D54D8D}"/>
                </a:ext>
              </a:extLst>
            </p:cNvPr>
            <p:cNvSpPr txBox="1"/>
            <p:nvPr/>
          </p:nvSpPr>
          <p:spPr>
            <a:xfrm>
              <a:off x="2892434" y="4549551"/>
              <a:ext cx="324128" cy="400110"/>
            </a:xfrm>
            <a:prstGeom prst="rect">
              <a:avLst/>
            </a:prstGeom>
            <a:noFill/>
          </p:spPr>
          <p:txBody>
            <a:bodyPr wrap="none" rtlCol="0">
              <a:spAutoFit/>
            </a:bodyPr>
            <a:lstStyle/>
            <a:p>
              <a:r>
                <a:rPr lang="en-US" sz="2000" dirty="0"/>
                <a:t>R</a:t>
              </a:r>
            </a:p>
          </p:txBody>
        </p:sp>
        <p:sp>
          <p:nvSpPr>
            <p:cNvPr id="32" name="TextBox 31">
              <a:extLst>
                <a:ext uri="{FF2B5EF4-FFF2-40B4-BE49-F238E27FC236}">
                  <a16:creationId xmlns:a16="http://schemas.microsoft.com/office/drawing/2014/main" id="{D653DB69-D573-6FF4-C386-2E27831CE4EE}"/>
                </a:ext>
              </a:extLst>
            </p:cNvPr>
            <p:cNvSpPr txBox="1"/>
            <p:nvPr/>
          </p:nvSpPr>
          <p:spPr>
            <a:xfrm>
              <a:off x="1400904" y="4117631"/>
              <a:ext cx="3307187" cy="400110"/>
            </a:xfrm>
            <a:prstGeom prst="rect">
              <a:avLst/>
            </a:prstGeom>
            <a:noFill/>
          </p:spPr>
          <p:txBody>
            <a:bodyPr wrap="none" rtlCol="0">
              <a:spAutoFit/>
            </a:bodyPr>
            <a:lstStyle/>
            <a:p>
              <a:r>
                <a:rPr lang="en-US" sz="2000" dirty="0">
                  <a:solidFill>
                    <a:srgbClr val="92D050"/>
                  </a:solidFill>
                </a:rPr>
                <a:t>2. Read lock active, </a:t>
              </a:r>
              <a:r>
                <a:rPr lang="en-US" sz="2000" dirty="0"/>
                <a:t>writer idle</a:t>
              </a:r>
            </a:p>
          </p:txBody>
        </p:sp>
        <p:cxnSp>
          <p:nvCxnSpPr>
            <p:cNvPr id="34" name="Elbow Connector 33">
              <a:extLst>
                <a:ext uri="{FF2B5EF4-FFF2-40B4-BE49-F238E27FC236}">
                  <a16:creationId xmlns:a16="http://schemas.microsoft.com/office/drawing/2014/main" id="{716C18CD-80B4-2987-96D8-0AA4948E883C}"/>
                </a:ext>
              </a:extLst>
            </p:cNvPr>
            <p:cNvCxnSpPr>
              <a:cxnSpLocks/>
              <a:endCxn id="26" idx="1"/>
            </p:cNvCxnSpPr>
            <p:nvPr/>
          </p:nvCxnSpPr>
          <p:spPr>
            <a:xfrm>
              <a:off x="3358474"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057F563-FDBE-D660-B3A7-519E3A82842F}"/>
                </a:ext>
              </a:extLst>
            </p:cNvPr>
            <p:cNvCxnSpPr>
              <a:stCxn id="26" idx="3"/>
            </p:cNvCxnSpPr>
            <p:nvPr/>
          </p:nvCxnSpPr>
          <p:spPr>
            <a:xfrm flipV="1">
              <a:off x="5450154"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Isosceles Triangle 24">
              <a:extLst>
                <a:ext uri="{FF2B5EF4-FFF2-40B4-BE49-F238E27FC236}">
                  <a16:creationId xmlns:a16="http://schemas.microsoft.com/office/drawing/2014/main" id="{65D674A3-2F4E-07B4-5C9E-5641413957ED}"/>
                </a:ext>
              </a:extLst>
            </p:cNvPr>
            <p:cNvSpPr/>
            <p:nvPr/>
          </p:nvSpPr>
          <p:spPr>
            <a:xfrm>
              <a:off x="5536591"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aphicFrame>
        <p:nvGraphicFramePr>
          <p:cNvPr id="40" name="Table 39">
            <a:extLst>
              <a:ext uri="{FF2B5EF4-FFF2-40B4-BE49-F238E27FC236}">
                <a16:creationId xmlns:a16="http://schemas.microsoft.com/office/drawing/2014/main" id="{9FB88518-61FB-5B12-03F3-5D5016B7353C}"/>
              </a:ext>
            </a:extLst>
          </p:cNvPr>
          <p:cNvGraphicFramePr>
            <a:graphicFrameLocks noGrp="1"/>
          </p:cNvGraphicFramePr>
          <p:nvPr>
            <p:extLst>
              <p:ext uri="{D42A27DB-BD31-4B8C-83A1-F6EECF244321}">
                <p14:modId xmlns:p14="http://schemas.microsoft.com/office/powerpoint/2010/main" val="2845524576"/>
              </p:ext>
            </p:extLst>
          </p:nvPr>
        </p:nvGraphicFramePr>
        <p:xfrm>
          <a:off x="8525506"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aphicFrame>
        <p:nvGraphicFramePr>
          <p:cNvPr id="57" name="Table 56">
            <a:extLst>
              <a:ext uri="{FF2B5EF4-FFF2-40B4-BE49-F238E27FC236}">
                <a16:creationId xmlns:a16="http://schemas.microsoft.com/office/drawing/2014/main" id="{40E5AC5D-290A-4B2D-68BF-58776D269849}"/>
              </a:ext>
            </a:extLst>
          </p:cNvPr>
          <p:cNvGraphicFramePr>
            <a:graphicFrameLocks noGrp="1"/>
          </p:cNvGraphicFramePr>
          <p:nvPr>
            <p:extLst>
              <p:ext uri="{D42A27DB-BD31-4B8C-83A1-F6EECF244321}">
                <p14:modId xmlns:p14="http://schemas.microsoft.com/office/powerpoint/2010/main" val="1311406712"/>
              </p:ext>
            </p:extLst>
          </p:nvPr>
        </p:nvGraphicFramePr>
        <p:xfrm>
          <a:off x="8512958"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5" name="Group 74">
            <a:extLst>
              <a:ext uri="{FF2B5EF4-FFF2-40B4-BE49-F238E27FC236}">
                <a16:creationId xmlns:a16="http://schemas.microsoft.com/office/drawing/2014/main" id="{2FA65AC7-2E7C-5D9D-C204-A9AD5252C555}"/>
              </a:ext>
            </a:extLst>
          </p:cNvPr>
          <p:cNvGrpSpPr/>
          <p:nvPr/>
        </p:nvGrpSpPr>
        <p:grpSpPr>
          <a:xfrm>
            <a:off x="6386240" y="1082097"/>
            <a:ext cx="5671912" cy="1954748"/>
            <a:chOff x="6386240" y="1082097"/>
            <a:chExt cx="5671912" cy="1954748"/>
          </a:xfrm>
        </p:grpSpPr>
        <p:sp>
          <p:nvSpPr>
            <p:cNvPr id="39" name="Rectangle 38">
              <a:extLst>
                <a:ext uri="{FF2B5EF4-FFF2-40B4-BE49-F238E27FC236}">
                  <a16:creationId xmlns:a16="http://schemas.microsoft.com/office/drawing/2014/main" id="{2AD383FA-11D5-444F-97E8-001B72E55BB6}"/>
                </a:ext>
              </a:extLst>
            </p:cNvPr>
            <p:cNvSpPr/>
            <p:nvPr/>
          </p:nvSpPr>
          <p:spPr>
            <a:xfrm>
              <a:off x="6835387"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41" name="Rectangle 40">
              <a:extLst>
                <a:ext uri="{FF2B5EF4-FFF2-40B4-BE49-F238E27FC236}">
                  <a16:creationId xmlns:a16="http://schemas.microsoft.com/office/drawing/2014/main" id="{D152BFFC-9D45-0165-A1D1-C2C9ED7508D1}"/>
                </a:ext>
              </a:extLst>
            </p:cNvPr>
            <p:cNvSpPr/>
            <p:nvPr/>
          </p:nvSpPr>
          <p:spPr>
            <a:xfrm>
              <a:off x="10399471"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42" name="Straight Arrow Connector 41">
              <a:extLst>
                <a:ext uri="{FF2B5EF4-FFF2-40B4-BE49-F238E27FC236}">
                  <a16:creationId xmlns:a16="http://schemas.microsoft.com/office/drawing/2014/main" id="{19EDDD30-DA7A-C20A-870D-A591B9E1C9D3}"/>
                </a:ext>
              </a:extLst>
            </p:cNvPr>
            <p:cNvCxnSpPr>
              <a:cxnSpLocks/>
              <a:endCxn id="39" idx="1"/>
            </p:cNvCxnSpPr>
            <p:nvPr/>
          </p:nvCxnSpPr>
          <p:spPr>
            <a:xfrm>
              <a:off x="6386240"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43" name="Graphic 42" descr="Lock with solid fill">
              <a:extLst>
                <a:ext uri="{FF2B5EF4-FFF2-40B4-BE49-F238E27FC236}">
                  <a16:creationId xmlns:a16="http://schemas.microsoft.com/office/drawing/2014/main" id="{8DDC6E98-9249-093A-D93B-21544103BB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8317" y="1908339"/>
              <a:ext cx="366000" cy="366000"/>
            </a:xfrm>
            <a:prstGeom prst="rect">
              <a:avLst/>
            </a:prstGeom>
          </p:spPr>
        </p:pic>
        <p:sp>
          <p:nvSpPr>
            <p:cNvPr id="44" name="TextBox 43">
              <a:extLst>
                <a:ext uri="{FF2B5EF4-FFF2-40B4-BE49-F238E27FC236}">
                  <a16:creationId xmlns:a16="http://schemas.microsoft.com/office/drawing/2014/main" id="{F8DD2FD1-BEF5-DC98-BEEB-3F1CF7327C07}"/>
                </a:ext>
              </a:extLst>
            </p:cNvPr>
            <p:cNvSpPr txBox="1"/>
            <p:nvPr/>
          </p:nvSpPr>
          <p:spPr>
            <a:xfrm>
              <a:off x="9012025" y="1540303"/>
              <a:ext cx="412292" cy="400110"/>
            </a:xfrm>
            <a:prstGeom prst="rect">
              <a:avLst/>
            </a:prstGeom>
            <a:noFill/>
          </p:spPr>
          <p:txBody>
            <a:bodyPr wrap="none" rtlCol="0">
              <a:spAutoFit/>
            </a:bodyPr>
            <a:lstStyle/>
            <a:p>
              <a:r>
                <a:rPr lang="en-US" sz="2000" dirty="0"/>
                <a:t>W</a:t>
              </a:r>
            </a:p>
          </p:txBody>
        </p:sp>
        <p:sp>
          <p:nvSpPr>
            <p:cNvPr id="45" name="Isosceles Triangle 25">
              <a:extLst>
                <a:ext uri="{FF2B5EF4-FFF2-40B4-BE49-F238E27FC236}">
                  <a16:creationId xmlns:a16="http://schemas.microsoft.com/office/drawing/2014/main" id="{42341432-9BBE-FB44-4F8D-9C8FD996EC06}"/>
                </a:ext>
              </a:extLst>
            </p:cNvPr>
            <p:cNvSpPr/>
            <p:nvPr/>
          </p:nvSpPr>
          <p:spPr>
            <a:xfrm>
              <a:off x="6517954"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Elbow Connector 45">
              <a:extLst>
                <a:ext uri="{FF2B5EF4-FFF2-40B4-BE49-F238E27FC236}">
                  <a16:creationId xmlns:a16="http://schemas.microsoft.com/office/drawing/2014/main" id="{6536966D-562B-1F34-305F-9FB633106E6E}"/>
                </a:ext>
              </a:extLst>
            </p:cNvPr>
            <p:cNvCxnSpPr>
              <a:cxnSpLocks/>
              <a:stCxn id="39" idx="3"/>
            </p:cNvCxnSpPr>
            <p:nvPr/>
          </p:nvCxnSpPr>
          <p:spPr>
            <a:xfrm flipV="1">
              <a:off x="8076359" y="2504548"/>
              <a:ext cx="1385233" cy="249269"/>
            </a:xfrm>
            <a:prstGeom prst="bentConnector3">
              <a:avLst>
                <a:gd name="adj1" fmla="val 2234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2A24DD-FBC9-C081-F123-9014532A7D6D}"/>
                </a:ext>
              </a:extLst>
            </p:cNvPr>
            <p:cNvSpPr txBox="1"/>
            <p:nvPr/>
          </p:nvSpPr>
          <p:spPr>
            <a:xfrm>
              <a:off x="7139231" y="1082097"/>
              <a:ext cx="4197367" cy="400110"/>
            </a:xfrm>
            <a:prstGeom prst="rect">
              <a:avLst/>
            </a:prstGeom>
            <a:noFill/>
          </p:spPr>
          <p:txBody>
            <a:bodyPr wrap="none" rtlCol="0">
              <a:spAutoFit/>
            </a:bodyPr>
            <a:lstStyle/>
            <a:p>
              <a:r>
                <a:rPr lang="en-US" sz="2000" dirty="0">
                  <a:solidFill>
                    <a:srgbClr val="C00000"/>
                  </a:solidFill>
                </a:rPr>
                <a:t>3. Write lock active, </a:t>
              </a:r>
              <a:r>
                <a:rPr lang="en-US" sz="2000" dirty="0">
                  <a:solidFill>
                    <a:srgbClr val="92D050"/>
                  </a:solidFill>
                </a:rPr>
                <a:t>Read lock pending</a:t>
              </a:r>
            </a:p>
          </p:txBody>
        </p:sp>
        <p:cxnSp>
          <p:nvCxnSpPr>
            <p:cNvPr id="49" name="Elbow Connector 48">
              <a:extLst>
                <a:ext uri="{FF2B5EF4-FFF2-40B4-BE49-F238E27FC236}">
                  <a16:creationId xmlns:a16="http://schemas.microsoft.com/office/drawing/2014/main" id="{835E50C0-91F3-8B5C-3BBC-A20F94750D20}"/>
                </a:ext>
              </a:extLst>
            </p:cNvPr>
            <p:cNvCxnSpPr>
              <a:cxnSpLocks/>
              <a:endCxn id="41" idx="1"/>
            </p:cNvCxnSpPr>
            <p:nvPr/>
          </p:nvCxnSpPr>
          <p:spPr>
            <a:xfrm>
              <a:off x="9588843" y="2504548"/>
              <a:ext cx="810628" cy="243563"/>
            </a:xfrm>
            <a:prstGeom prst="bentConnector3">
              <a:avLst>
                <a:gd name="adj1" fmla="val 66768"/>
              </a:avLst>
            </a:pr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CFA5244-5793-41F9-2D55-8774E9C19D07}"/>
                </a:ext>
              </a:extLst>
            </p:cNvPr>
            <p:cNvCxnSpPr/>
            <p:nvPr/>
          </p:nvCxnSpPr>
          <p:spPr>
            <a:xfrm flipV="1">
              <a:off x="11659955" y="274792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Isosceles Triangle 24">
              <a:extLst>
                <a:ext uri="{FF2B5EF4-FFF2-40B4-BE49-F238E27FC236}">
                  <a16:creationId xmlns:a16="http://schemas.microsoft.com/office/drawing/2014/main" id="{E97E1BD2-CBD8-0844-2064-99E479399CBD}"/>
                </a:ext>
              </a:extLst>
            </p:cNvPr>
            <p:cNvSpPr/>
            <p:nvPr/>
          </p:nvSpPr>
          <p:spPr>
            <a:xfrm>
              <a:off x="11746392" y="243633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6" name="Group 75">
            <a:extLst>
              <a:ext uri="{FF2B5EF4-FFF2-40B4-BE49-F238E27FC236}">
                <a16:creationId xmlns:a16="http://schemas.microsoft.com/office/drawing/2014/main" id="{2FD67634-9F83-8E68-740B-9ED0E1CCF158}"/>
              </a:ext>
            </a:extLst>
          </p:cNvPr>
          <p:cNvGrpSpPr/>
          <p:nvPr/>
        </p:nvGrpSpPr>
        <p:grpSpPr>
          <a:xfrm>
            <a:off x="6386240" y="4212297"/>
            <a:ext cx="5639852" cy="1767878"/>
            <a:chOff x="6386240" y="4212297"/>
            <a:chExt cx="5639852" cy="1767878"/>
          </a:xfrm>
        </p:grpSpPr>
        <p:sp>
          <p:nvSpPr>
            <p:cNvPr id="56" name="Rectangle 55">
              <a:extLst>
                <a:ext uri="{FF2B5EF4-FFF2-40B4-BE49-F238E27FC236}">
                  <a16:creationId xmlns:a16="http://schemas.microsoft.com/office/drawing/2014/main" id="{EE3A4969-F285-2244-7960-F360D17FF233}"/>
                </a:ext>
              </a:extLst>
            </p:cNvPr>
            <p:cNvSpPr/>
            <p:nvPr/>
          </p:nvSpPr>
          <p:spPr>
            <a:xfrm>
              <a:off x="6822839"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58" name="Rectangle 57">
              <a:extLst>
                <a:ext uri="{FF2B5EF4-FFF2-40B4-BE49-F238E27FC236}">
                  <a16:creationId xmlns:a16="http://schemas.microsoft.com/office/drawing/2014/main" id="{FB97259F-4C2F-9739-50E4-BC0E2C39AFAA}"/>
                </a:ext>
              </a:extLst>
            </p:cNvPr>
            <p:cNvSpPr/>
            <p:nvPr/>
          </p:nvSpPr>
          <p:spPr>
            <a:xfrm>
              <a:off x="10386923"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pic>
          <p:nvPicPr>
            <p:cNvPr id="59" name="Graphic 58" descr="Lock with solid fill">
              <a:extLst>
                <a:ext uri="{FF2B5EF4-FFF2-40B4-BE49-F238E27FC236}">
                  <a16:creationId xmlns:a16="http://schemas.microsoft.com/office/drawing/2014/main" id="{6CABB35B-F882-54C9-8F33-3A50BD771F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4056" y="4851669"/>
              <a:ext cx="366000" cy="366000"/>
            </a:xfrm>
            <a:prstGeom prst="rect">
              <a:avLst/>
            </a:prstGeom>
          </p:spPr>
        </p:pic>
        <p:cxnSp>
          <p:nvCxnSpPr>
            <p:cNvPr id="60" name="Elbow Connector 59">
              <a:extLst>
                <a:ext uri="{FF2B5EF4-FFF2-40B4-BE49-F238E27FC236}">
                  <a16:creationId xmlns:a16="http://schemas.microsoft.com/office/drawing/2014/main" id="{5D6627BA-F961-AA4B-3B71-E4DA8B62F08F}"/>
                </a:ext>
              </a:extLst>
            </p:cNvPr>
            <p:cNvCxnSpPr>
              <a:cxnSpLocks/>
              <a:endCxn id="58" idx="1"/>
            </p:cNvCxnSpPr>
            <p:nvPr/>
          </p:nvCxnSpPr>
          <p:spPr>
            <a:xfrm>
              <a:off x="9536215"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162973-2107-DAFC-5840-B25CE36D1916}"/>
                </a:ext>
              </a:extLst>
            </p:cNvPr>
            <p:cNvCxnSpPr>
              <a:stCxn id="58" idx="3"/>
            </p:cNvCxnSpPr>
            <p:nvPr/>
          </p:nvCxnSpPr>
          <p:spPr>
            <a:xfrm flipV="1">
              <a:off x="11627895"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Isosceles Triangle 24">
              <a:extLst>
                <a:ext uri="{FF2B5EF4-FFF2-40B4-BE49-F238E27FC236}">
                  <a16:creationId xmlns:a16="http://schemas.microsoft.com/office/drawing/2014/main" id="{A2DCCF95-C72D-8527-A7A5-FC526860A9C6}"/>
                </a:ext>
              </a:extLst>
            </p:cNvPr>
            <p:cNvSpPr/>
            <p:nvPr/>
          </p:nvSpPr>
          <p:spPr>
            <a:xfrm>
              <a:off x="11714332"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F114A182-2621-9397-22F3-08458AFFB9BE}"/>
                </a:ext>
              </a:extLst>
            </p:cNvPr>
            <p:cNvSpPr txBox="1"/>
            <p:nvPr/>
          </p:nvSpPr>
          <p:spPr>
            <a:xfrm>
              <a:off x="8931509" y="4549551"/>
              <a:ext cx="324128" cy="400110"/>
            </a:xfrm>
            <a:prstGeom prst="rect">
              <a:avLst/>
            </a:prstGeom>
            <a:noFill/>
          </p:spPr>
          <p:txBody>
            <a:bodyPr wrap="none" rtlCol="0">
              <a:spAutoFit/>
            </a:bodyPr>
            <a:lstStyle/>
            <a:p>
              <a:r>
                <a:rPr lang="en-US" sz="2000" dirty="0"/>
                <a:t>R</a:t>
              </a:r>
            </a:p>
          </p:txBody>
        </p:sp>
        <p:cxnSp>
          <p:nvCxnSpPr>
            <p:cNvPr id="68" name="Straight Arrow Connector 67">
              <a:extLst>
                <a:ext uri="{FF2B5EF4-FFF2-40B4-BE49-F238E27FC236}">
                  <a16:creationId xmlns:a16="http://schemas.microsoft.com/office/drawing/2014/main" id="{CDBAD59D-A325-6CFB-7A02-F8CB6393355E}"/>
                </a:ext>
              </a:extLst>
            </p:cNvPr>
            <p:cNvCxnSpPr>
              <a:cxnSpLocks/>
            </p:cNvCxnSpPr>
            <p:nvPr/>
          </p:nvCxnSpPr>
          <p:spPr>
            <a:xfrm>
              <a:off x="6386240" y="5681584"/>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69" name="Isosceles Triangle 25">
              <a:extLst>
                <a:ext uri="{FF2B5EF4-FFF2-40B4-BE49-F238E27FC236}">
                  <a16:creationId xmlns:a16="http://schemas.microsoft.com/office/drawing/2014/main" id="{6AAEF0E3-44BD-6B67-C6B0-196316C5753D}"/>
                </a:ext>
              </a:extLst>
            </p:cNvPr>
            <p:cNvSpPr/>
            <p:nvPr/>
          </p:nvSpPr>
          <p:spPr>
            <a:xfrm>
              <a:off x="6517954" y="5392849"/>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70" name="Elbow Connector 69">
              <a:extLst>
                <a:ext uri="{FF2B5EF4-FFF2-40B4-BE49-F238E27FC236}">
                  <a16:creationId xmlns:a16="http://schemas.microsoft.com/office/drawing/2014/main" id="{A8785797-25DF-19D9-953D-D40D6148111E}"/>
                </a:ext>
              </a:extLst>
            </p:cNvPr>
            <p:cNvCxnSpPr>
              <a:cxnSpLocks/>
            </p:cNvCxnSpPr>
            <p:nvPr/>
          </p:nvCxnSpPr>
          <p:spPr>
            <a:xfrm flipV="1">
              <a:off x="8063811" y="5466991"/>
              <a:ext cx="1385233" cy="249269"/>
            </a:xfrm>
            <a:prstGeom prst="bentConnector3">
              <a:avLst>
                <a:gd name="adj1" fmla="val 22347"/>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7AE352C-E156-607E-5C97-B544D9938A9F}"/>
                </a:ext>
              </a:extLst>
            </p:cNvPr>
            <p:cNvSpPr txBox="1"/>
            <p:nvPr/>
          </p:nvSpPr>
          <p:spPr>
            <a:xfrm>
              <a:off x="7139231" y="4212297"/>
              <a:ext cx="4197367" cy="400110"/>
            </a:xfrm>
            <a:prstGeom prst="rect">
              <a:avLst/>
            </a:prstGeom>
            <a:noFill/>
            <a:ln>
              <a:noFill/>
            </a:ln>
          </p:spPr>
          <p:txBody>
            <a:bodyPr wrap="none" rtlCol="0">
              <a:spAutoFit/>
            </a:bodyPr>
            <a:lstStyle/>
            <a:p>
              <a:r>
                <a:rPr lang="en-US" sz="2000" dirty="0">
                  <a:solidFill>
                    <a:srgbClr val="92D050"/>
                  </a:solidFill>
                </a:rPr>
                <a:t>4. Read lock active, </a:t>
              </a:r>
              <a:r>
                <a:rPr lang="en-US" sz="2000" dirty="0">
                  <a:solidFill>
                    <a:srgbClr val="C00000"/>
                  </a:solidFill>
                </a:rPr>
                <a:t>Write lock pending</a:t>
              </a:r>
            </a:p>
          </p:txBody>
        </p:sp>
      </p:grpSp>
    </p:spTree>
    <p:extLst>
      <p:ext uri="{BB962C8B-B14F-4D97-AF65-F5344CB8AC3E}">
        <p14:creationId xmlns:p14="http://schemas.microsoft.com/office/powerpoint/2010/main" val="13908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4989C-851B-C2EC-8F51-279C1709AAE6}"/>
              </a:ext>
            </a:extLst>
          </p:cNvPr>
          <p:cNvSpPr>
            <a:spLocks noGrp="1"/>
          </p:cNvSpPr>
          <p:nvPr>
            <p:ph type="sldNum" sz="quarter" idx="10"/>
          </p:nvPr>
        </p:nvSpPr>
        <p:spPr/>
        <p:txBody>
          <a:bodyPr/>
          <a:lstStyle/>
          <a:p>
            <a:fld id="{CD613F42-59A2-A64A-BB5E-1CB869E0C30A}" type="slidenum">
              <a:rPr lang="en-US" altLang="en-US" smtClean="0"/>
              <a:pPr/>
              <a:t>13</a:t>
            </a:fld>
            <a:endParaRPr lang="en-US" altLang="en-US" dirty="0"/>
          </a:p>
        </p:txBody>
      </p:sp>
      <p:sp>
        <p:nvSpPr>
          <p:cNvPr id="3" name="TextBox 2">
            <a:extLst>
              <a:ext uri="{FF2B5EF4-FFF2-40B4-BE49-F238E27FC236}">
                <a16:creationId xmlns:a16="http://schemas.microsoft.com/office/drawing/2014/main" id="{95F0DA39-74E2-23A6-8F75-22057EECE847}"/>
              </a:ext>
            </a:extLst>
          </p:cNvPr>
          <p:cNvSpPr txBox="1"/>
          <p:nvPr/>
        </p:nvSpPr>
        <p:spPr>
          <a:xfrm>
            <a:off x="2032326" y="137564"/>
            <a:ext cx="81273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Calibri"/>
              </a:rPr>
              <a:t>RWL States: Consequences on App Update Age</a:t>
            </a:r>
            <a:endParaRPr kumimoji="0" lang="en-US" sz="3200" b="1" i="0" u="none" strike="noStrike" kern="1200" cap="none" spc="0" normalizeH="0" baseline="0" noProof="0" dirty="0">
              <a:ln>
                <a:noFill/>
              </a:ln>
              <a:solidFill>
                <a:srgbClr val="0070C0"/>
              </a:solidFill>
              <a:effectLst/>
              <a:uLnTx/>
              <a:uFillTx/>
              <a:latin typeface="Calibri"/>
              <a:ea typeface="+mn-ea"/>
              <a:cs typeface="+mn-cs"/>
            </a:endParaRPr>
          </a:p>
        </p:txBody>
      </p:sp>
      <p:graphicFrame>
        <p:nvGraphicFramePr>
          <p:cNvPr id="6" name="Table 5">
            <a:extLst>
              <a:ext uri="{FF2B5EF4-FFF2-40B4-BE49-F238E27FC236}">
                <a16:creationId xmlns:a16="http://schemas.microsoft.com/office/drawing/2014/main" id="{61A0EE99-7457-F155-0DD7-D2A8C6063CE5}"/>
              </a:ext>
            </a:extLst>
          </p:cNvPr>
          <p:cNvGraphicFramePr>
            <a:graphicFrameLocks noGrp="1"/>
          </p:cNvGraphicFramePr>
          <p:nvPr/>
        </p:nvGraphicFramePr>
        <p:xfrm>
          <a:off x="2335217"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3" name="Group 72">
            <a:extLst>
              <a:ext uri="{FF2B5EF4-FFF2-40B4-BE49-F238E27FC236}">
                <a16:creationId xmlns:a16="http://schemas.microsoft.com/office/drawing/2014/main" id="{45190066-9AAF-5168-8C65-8529D43845FD}"/>
              </a:ext>
            </a:extLst>
          </p:cNvPr>
          <p:cNvGrpSpPr/>
          <p:nvPr/>
        </p:nvGrpSpPr>
        <p:grpSpPr>
          <a:xfrm>
            <a:off x="195951" y="1101268"/>
            <a:ext cx="5254203" cy="1935577"/>
            <a:chOff x="195951" y="1101268"/>
            <a:chExt cx="5254203" cy="1935577"/>
          </a:xfrm>
        </p:grpSpPr>
        <p:sp>
          <p:nvSpPr>
            <p:cNvPr id="5" name="Rectangle 4">
              <a:extLst>
                <a:ext uri="{FF2B5EF4-FFF2-40B4-BE49-F238E27FC236}">
                  <a16:creationId xmlns:a16="http://schemas.microsoft.com/office/drawing/2014/main" id="{57376646-4726-5A48-3E4A-B47579CC7495}"/>
                </a:ext>
              </a:extLst>
            </p:cNvPr>
            <p:cNvSpPr/>
            <p:nvPr/>
          </p:nvSpPr>
          <p:spPr>
            <a:xfrm>
              <a:off x="645098"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7" name="Rectangle 6">
              <a:extLst>
                <a:ext uri="{FF2B5EF4-FFF2-40B4-BE49-F238E27FC236}">
                  <a16:creationId xmlns:a16="http://schemas.microsoft.com/office/drawing/2014/main" id="{1FDB5E88-F851-BA39-5CC1-492112F73FFD}"/>
                </a:ext>
              </a:extLst>
            </p:cNvPr>
            <p:cNvSpPr/>
            <p:nvPr/>
          </p:nvSpPr>
          <p:spPr>
            <a:xfrm>
              <a:off x="4209182"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10" name="Straight Arrow Connector 9">
              <a:extLst>
                <a:ext uri="{FF2B5EF4-FFF2-40B4-BE49-F238E27FC236}">
                  <a16:creationId xmlns:a16="http://schemas.microsoft.com/office/drawing/2014/main" id="{C33C75D7-4907-3DFE-9001-C4FE1B5288A1}"/>
                </a:ext>
              </a:extLst>
            </p:cNvPr>
            <p:cNvCxnSpPr>
              <a:cxnSpLocks/>
              <a:endCxn id="5" idx="1"/>
            </p:cNvCxnSpPr>
            <p:nvPr/>
          </p:nvCxnSpPr>
          <p:spPr>
            <a:xfrm>
              <a:off x="195951"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4" name="Graphic 13" descr="Lock with solid fill">
              <a:extLst>
                <a:ext uri="{FF2B5EF4-FFF2-40B4-BE49-F238E27FC236}">
                  <a16:creationId xmlns:a16="http://schemas.microsoft.com/office/drawing/2014/main" id="{8F0A04C0-7878-BC38-8C05-83B36E507B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8028" y="1908339"/>
              <a:ext cx="366000" cy="366000"/>
            </a:xfrm>
            <a:prstGeom prst="rect">
              <a:avLst/>
            </a:prstGeom>
          </p:spPr>
        </p:pic>
        <p:sp>
          <p:nvSpPr>
            <p:cNvPr id="15" name="TextBox 14">
              <a:extLst>
                <a:ext uri="{FF2B5EF4-FFF2-40B4-BE49-F238E27FC236}">
                  <a16:creationId xmlns:a16="http://schemas.microsoft.com/office/drawing/2014/main" id="{B4B46C17-09FB-D772-56D9-943D8BB545A0}"/>
                </a:ext>
              </a:extLst>
            </p:cNvPr>
            <p:cNvSpPr txBox="1"/>
            <p:nvPr/>
          </p:nvSpPr>
          <p:spPr>
            <a:xfrm>
              <a:off x="2821736" y="1540303"/>
              <a:ext cx="412292" cy="400110"/>
            </a:xfrm>
            <a:prstGeom prst="rect">
              <a:avLst/>
            </a:prstGeom>
            <a:noFill/>
          </p:spPr>
          <p:txBody>
            <a:bodyPr wrap="none" rtlCol="0">
              <a:spAutoFit/>
            </a:bodyPr>
            <a:lstStyle/>
            <a:p>
              <a:r>
                <a:rPr lang="en-US" sz="2000" dirty="0"/>
                <a:t>W</a:t>
              </a:r>
            </a:p>
          </p:txBody>
        </p:sp>
        <p:sp>
          <p:nvSpPr>
            <p:cNvPr id="18" name="Isosceles Triangle 25">
              <a:extLst>
                <a:ext uri="{FF2B5EF4-FFF2-40B4-BE49-F238E27FC236}">
                  <a16:creationId xmlns:a16="http://schemas.microsoft.com/office/drawing/2014/main" id="{5C2464F8-8376-248B-F2E4-94A57D5F1970}"/>
                </a:ext>
              </a:extLst>
            </p:cNvPr>
            <p:cNvSpPr/>
            <p:nvPr/>
          </p:nvSpPr>
          <p:spPr>
            <a:xfrm>
              <a:off x="327665"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20" name="Elbow Connector 19">
              <a:extLst>
                <a:ext uri="{FF2B5EF4-FFF2-40B4-BE49-F238E27FC236}">
                  <a16:creationId xmlns:a16="http://schemas.microsoft.com/office/drawing/2014/main" id="{4D0C4800-E9C2-7735-1458-76EF3DA55360}"/>
                </a:ext>
              </a:extLst>
            </p:cNvPr>
            <p:cNvCxnSpPr>
              <a:cxnSpLocks/>
              <a:stCxn id="5" idx="3"/>
            </p:cNvCxnSpPr>
            <p:nvPr/>
          </p:nvCxnSpPr>
          <p:spPr>
            <a:xfrm flipV="1">
              <a:off x="1886070" y="2504548"/>
              <a:ext cx="1472404" cy="249269"/>
            </a:xfrm>
            <a:prstGeom prst="bentConnector3">
              <a:avLst>
                <a:gd name="adj1" fmla="val 2062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8EF16A-1475-7279-A626-F27C72E3B1E1}"/>
                </a:ext>
              </a:extLst>
            </p:cNvPr>
            <p:cNvSpPr txBox="1"/>
            <p:nvPr/>
          </p:nvSpPr>
          <p:spPr>
            <a:xfrm>
              <a:off x="1400904" y="1101268"/>
              <a:ext cx="3424207" cy="400110"/>
            </a:xfrm>
            <a:prstGeom prst="rect">
              <a:avLst/>
            </a:prstGeom>
            <a:noFill/>
          </p:spPr>
          <p:txBody>
            <a:bodyPr wrap="none" rtlCol="0">
              <a:spAutoFit/>
            </a:bodyPr>
            <a:lstStyle/>
            <a:p>
              <a:r>
                <a:rPr lang="en-US" sz="2000" dirty="0">
                  <a:solidFill>
                    <a:srgbClr val="C00000"/>
                  </a:solidFill>
                </a:rPr>
                <a:t>1. Write lock active, </a:t>
              </a:r>
              <a:r>
                <a:rPr lang="en-US" sz="2000" dirty="0"/>
                <a:t>reader idle</a:t>
              </a:r>
            </a:p>
          </p:txBody>
        </p:sp>
      </p:grpSp>
      <p:graphicFrame>
        <p:nvGraphicFramePr>
          <p:cNvPr id="25" name="Table 24">
            <a:extLst>
              <a:ext uri="{FF2B5EF4-FFF2-40B4-BE49-F238E27FC236}">
                <a16:creationId xmlns:a16="http://schemas.microsoft.com/office/drawing/2014/main" id="{875A6FA7-0749-1443-8F74-0CFC7BCEA2B0}"/>
              </a:ext>
            </a:extLst>
          </p:cNvPr>
          <p:cNvGraphicFramePr>
            <a:graphicFrameLocks noGrp="1"/>
          </p:cNvGraphicFramePr>
          <p:nvPr/>
        </p:nvGraphicFramePr>
        <p:xfrm>
          <a:off x="2335217"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4" name="Group 73">
            <a:extLst>
              <a:ext uri="{FF2B5EF4-FFF2-40B4-BE49-F238E27FC236}">
                <a16:creationId xmlns:a16="http://schemas.microsoft.com/office/drawing/2014/main" id="{7B16F4C1-2E0A-04B0-2947-A0E55879C12D}"/>
              </a:ext>
            </a:extLst>
          </p:cNvPr>
          <p:cNvGrpSpPr/>
          <p:nvPr/>
        </p:nvGrpSpPr>
        <p:grpSpPr>
          <a:xfrm>
            <a:off x="645098" y="4117631"/>
            <a:ext cx="5203253" cy="1862544"/>
            <a:chOff x="645098" y="4117631"/>
            <a:chExt cx="5203253" cy="1862544"/>
          </a:xfrm>
        </p:grpSpPr>
        <p:sp>
          <p:nvSpPr>
            <p:cNvPr id="24" name="Rectangle 23">
              <a:extLst>
                <a:ext uri="{FF2B5EF4-FFF2-40B4-BE49-F238E27FC236}">
                  <a16:creationId xmlns:a16="http://schemas.microsoft.com/office/drawing/2014/main" id="{8ECF59F2-E3C9-83E2-EE8F-C04FAB57B718}"/>
                </a:ext>
              </a:extLst>
            </p:cNvPr>
            <p:cNvSpPr/>
            <p:nvPr/>
          </p:nvSpPr>
          <p:spPr>
            <a:xfrm>
              <a:off x="645098"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26" name="Rectangle 25">
              <a:extLst>
                <a:ext uri="{FF2B5EF4-FFF2-40B4-BE49-F238E27FC236}">
                  <a16:creationId xmlns:a16="http://schemas.microsoft.com/office/drawing/2014/main" id="{5E8C95BE-503A-575B-76E8-01AF522750F6}"/>
                </a:ext>
              </a:extLst>
            </p:cNvPr>
            <p:cNvSpPr/>
            <p:nvPr/>
          </p:nvSpPr>
          <p:spPr>
            <a:xfrm>
              <a:off x="4209182"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pic>
          <p:nvPicPr>
            <p:cNvPr id="28" name="Graphic 27" descr="Lock with solid fill">
              <a:extLst>
                <a:ext uri="{FF2B5EF4-FFF2-40B4-BE49-F238E27FC236}">
                  <a16:creationId xmlns:a16="http://schemas.microsoft.com/office/drawing/2014/main" id="{51D66C3F-BAD5-A88B-89FF-22499DC75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8028" y="4851669"/>
              <a:ext cx="366000" cy="366000"/>
            </a:xfrm>
            <a:prstGeom prst="rect">
              <a:avLst/>
            </a:prstGeom>
          </p:spPr>
        </p:pic>
        <p:sp>
          <p:nvSpPr>
            <p:cNvPr id="29" name="TextBox 28">
              <a:extLst>
                <a:ext uri="{FF2B5EF4-FFF2-40B4-BE49-F238E27FC236}">
                  <a16:creationId xmlns:a16="http://schemas.microsoft.com/office/drawing/2014/main" id="{779B3E4B-48F1-E076-0C1B-14DEF3D54D8D}"/>
                </a:ext>
              </a:extLst>
            </p:cNvPr>
            <p:cNvSpPr txBox="1"/>
            <p:nvPr/>
          </p:nvSpPr>
          <p:spPr>
            <a:xfrm>
              <a:off x="2892434" y="4549551"/>
              <a:ext cx="324128" cy="400110"/>
            </a:xfrm>
            <a:prstGeom prst="rect">
              <a:avLst/>
            </a:prstGeom>
            <a:noFill/>
          </p:spPr>
          <p:txBody>
            <a:bodyPr wrap="none" rtlCol="0">
              <a:spAutoFit/>
            </a:bodyPr>
            <a:lstStyle/>
            <a:p>
              <a:r>
                <a:rPr lang="en-US" sz="2000" dirty="0"/>
                <a:t>R</a:t>
              </a:r>
            </a:p>
          </p:txBody>
        </p:sp>
        <p:sp>
          <p:nvSpPr>
            <p:cNvPr id="32" name="TextBox 31">
              <a:extLst>
                <a:ext uri="{FF2B5EF4-FFF2-40B4-BE49-F238E27FC236}">
                  <a16:creationId xmlns:a16="http://schemas.microsoft.com/office/drawing/2014/main" id="{D653DB69-D573-6FF4-C386-2E27831CE4EE}"/>
                </a:ext>
              </a:extLst>
            </p:cNvPr>
            <p:cNvSpPr txBox="1"/>
            <p:nvPr/>
          </p:nvSpPr>
          <p:spPr>
            <a:xfrm>
              <a:off x="1400904" y="4117631"/>
              <a:ext cx="3307187" cy="400110"/>
            </a:xfrm>
            <a:prstGeom prst="rect">
              <a:avLst/>
            </a:prstGeom>
            <a:noFill/>
          </p:spPr>
          <p:txBody>
            <a:bodyPr wrap="none" rtlCol="0">
              <a:spAutoFit/>
            </a:bodyPr>
            <a:lstStyle/>
            <a:p>
              <a:r>
                <a:rPr lang="en-US" sz="2000" dirty="0">
                  <a:solidFill>
                    <a:srgbClr val="92D050"/>
                  </a:solidFill>
                </a:rPr>
                <a:t>2. Read lock active, </a:t>
              </a:r>
              <a:r>
                <a:rPr lang="en-US" sz="2000" dirty="0"/>
                <a:t>writer idle</a:t>
              </a:r>
            </a:p>
          </p:txBody>
        </p:sp>
        <p:cxnSp>
          <p:nvCxnSpPr>
            <p:cNvPr id="34" name="Elbow Connector 33">
              <a:extLst>
                <a:ext uri="{FF2B5EF4-FFF2-40B4-BE49-F238E27FC236}">
                  <a16:creationId xmlns:a16="http://schemas.microsoft.com/office/drawing/2014/main" id="{716C18CD-80B4-2987-96D8-0AA4948E883C}"/>
                </a:ext>
              </a:extLst>
            </p:cNvPr>
            <p:cNvCxnSpPr>
              <a:cxnSpLocks/>
              <a:endCxn id="26" idx="1"/>
            </p:cNvCxnSpPr>
            <p:nvPr/>
          </p:nvCxnSpPr>
          <p:spPr>
            <a:xfrm>
              <a:off x="3358474"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057F563-FDBE-D660-B3A7-519E3A82842F}"/>
                </a:ext>
              </a:extLst>
            </p:cNvPr>
            <p:cNvCxnSpPr>
              <a:stCxn id="26" idx="3"/>
            </p:cNvCxnSpPr>
            <p:nvPr/>
          </p:nvCxnSpPr>
          <p:spPr>
            <a:xfrm flipV="1">
              <a:off x="5450154"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Isosceles Triangle 24">
              <a:extLst>
                <a:ext uri="{FF2B5EF4-FFF2-40B4-BE49-F238E27FC236}">
                  <a16:creationId xmlns:a16="http://schemas.microsoft.com/office/drawing/2014/main" id="{65D674A3-2F4E-07B4-5C9E-5641413957ED}"/>
                </a:ext>
              </a:extLst>
            </p:cNvPr>
            <p:cNvSpPr/>
            <p:nvPr/>
          </p:nvSpPr>
          <p:spPr>
            <a:xfrm>
              <a:off x="5536591"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aphicFrame>
        <p:nvGraphicFramePr>
          <p:cNvPr id="40" name="Table 39">
            <a:extLst>
              <a:ext uri="{FF2B5EF4-FFF2-40B4-BE49-F238E27FC236}">
                <a16:creationId xmlns:a16="http://schemas.microsoft.com/office/drawing/2014/main" id="{9FB88518-61FB-5B12-03F3-5D5016B7353C}"/>
              </a:ext>
            </a:extLst>
          </p:cNvPr>
          <p:cNvGraphicFramePr>
            <a:graphicFrameLocks noGrp="1"/>
          </p:cNvGraphicFramePr>
          <p:nvPr/>
        </p:nvGraphicFramePr>
        <p:xfrm>
          <a:off x="8525506"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aphicFrame>
        <p:nvGraphicFramePr>
          <p:cNvPr id="57" name="Table 56">
            <a:extLst>
              <a:ext uri="{FF2B5EF4-FFF2-40B4-BE49-F238E27FC236}">
                <a16:creationId xmlns:a16="http://schemas.microsoft.com/office/drawing/2014/main" id="{40E5AC5D-290A-4B2D-68BF-58776D269849}"/>
              </a:ext>
            </a:extLst>
          </p:cNvPr>
          <p:cNvGraphicFramePr>
            <a:graphicFrameLocks noGrp="1"/>
          </p:cNvGraphicFramePr>
          <p:nvPr/>
        </p:nvGraphicFramePr>
        <p:xfrm>
          <a:off x="8512958"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5" name="Group 74">
            <a:extLst>
              <a:ext uri="{FF2B5EF4-FFF2-40B4-BE49-F238E27FC236}">
                <a16:creationId xmlns:a16="http://schemas.microsoft.com/office/drawing/2014/main" id="{2FA65AC7-2E7C-5D9D-C204-A9AD5252C555}"/>
              </a:ext>
            </a:extLst>
          </p:cNvPr>
          <p:cNvGrpSpPr/>
          <p:nvPr/>
        </p:nvGrpSpPr>
        <p:grpSpPr>
          <a:xfrm>
            <a:off x="6386240" y="1082097"/>
            <a:ext cx="5671912" cy="1954748"/>
            <a:chOff x="6386240" y="1082097"/>
            <a:chExt cx="5671912" cy="1954748"/>
          </a:xfrm>
        </p:grpSpPr>
        <p:sp>
          <p:nvSpPr>
            <p:cNvPr id="39" name="Rectangle 38">
              <a:extLst>
                <a:ext uri="{FF2B5EF4-FFF2-40B4-BE49-F238E27FC236}">
                  <a16:creationId xmlns:a16="http://schemas.microsoft.com/office/drawing/2014/main" id="{2AD383FA-11D5-444F-97E8-001B72E55BB6}"/>
                </a:ext>
              </a:extLst>
            </p:cNvPr>
            <p:cNvSpPr/>
            <p:nvPr/>
          </p:nvSpPr>
          <p:spPr>
            <a:xfrm>
              <a:off x="6835387"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41" name="Rectangle 40">
              <a:extLst>
                <a:ext uri="{FF2B5EF4-FFF2-40B4-BE49-F238E27FC236}">
                  <a16:creationId xmlns:a16="http://schemas.microsoft.com/office/drawing/2014/main" id="{D152BFFC-9D45-0165-A1D1-C2C9ED7508D1}"/>
                </a:ext>
              </a:extLst>
            </p:cNvPr>
            <p:cNvSpPr/>
            <p:nvPr/>
          </p:nvSpPr>
          <p:spPr>
            <a:xfrm>
              <a:off x="10399471"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42" name="Straight Arrow Connector 41">
              <a:extLst>
                <a:ext uri="{FF2B5EF4-FFF2-40B4-BE49-F238E27FC236}">
                  <a16:creationId xmlns:a16="http://schemas.microsoft.com/office/drawing/2014/main" id="{19EDDD30-DA7A-C20A-870D-A591B9E1C9D3}"/>
                </a:ext>
              </a:extLst>
            </p:cNvPr>
            <p:cNvCxnSpPr>
              <a:cxnSpLocks/>
              <a:endCxn id="39" idx="1"/>
            </p:cNvCxnSpPr>
            <p:nvPr/>
          </p:nvCxnSpPr>
          <p:spPr>
            <a:xfrm>
              <a:off x="6386240"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43" name="Graphic 42" descr="Lock with solid fill">
              <a:extLst>
                <a:ext uri="{FF2B5EF4-FFF2-40B4-BE49-F238E27FC236}">
                  <a16:creationId xmlns:a16="http://schemas.microsoft.com/office/drawing/2014/main" id="{8DDC6E98-9249-093A-D93B-21544103BB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8317" y="1908339"/>
              <a:ext cx="366000" cy="366000"/>
            </a:xfrm>
            <a:prstGeom prst="rect">
              <a:avLst/>
            </a:prstGeom>
          </p:spPr>
        </p:pic>
        <p:sp>
          <p:nvSpPr>
            <p:cNvPr id="44" name="TextBox 43">
              <a:extLst>
                <a:ext uri="{FF2B5EF4-FFF2-40B4-BE49-F238E27FC236}">
                  <a16:creationId xmlns:a16="http://schemas.microsoft.com/office/drawing/2014/main" id="{F8DD2FD1-BEF5-DC98-BEEB-3F1CF7327C07}"/>
                </a:ext>
              </a:extLst>
            </p:cNvPr>
            <p:cNvSpPr txBox="1"/>
            <p:nvPr/>
          </p:nvSpPr>
          <p:spPr>
            <a:xfrm>
              <a:off x="9012025" y="1540303"/>
              <a:ext cx="412292" cy="400110"/>
            </a:xfrm>
            <a:prstGeom prst="rect">
              <a:avLst/>
            </a:prstGeom>
            <a:noFill/>
          </p:spPr>
          <p:txBody>
            <a:bodyPr wrap="none" rtlCol="0">
              <a:spAutoFit/>
            </a:bodyPr>
            <a:lstStyle/>
            <a:p>
              <a:r>
                <a:rPr lang="en-US" sz="2000" dirty="0"/>
                <a:t>W</a:t>
              </a:r>
            </a:p>
          </p:txBody>
        </p:sp>
        <p:sp>
          <p:nvSpPr>
            <p:cNvPr id="45" name="Isosceles Triangle 25">
              <a:extLst>
                <a:ext uri="{FF2B5EF4-FFF2-40B4-BE49-F238E27FC236}">
                  <a16:creationId xmlns:a16="http://schemas.microsoft.com/office/drawing/2014/main" id="{42341432-9BBE-FB44-4F8D-9C8FD996EC06}"/>
                </a:ext>
              </a:extLst>
            </p:cNvPr>
            <p:cNvSpPr/>
            <p:nvPr/>
          </p:nvSpPr>
          <p:spPr>
            <a:xfrm>
              <a:off x="6517954"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Elbow Connector 45">
              <a:extLst>
                <a:ext uri="{FF2B5EF4-FFF2-40B4-BE49-F238E27FC236}">
                  <a16:creationId xmlns:a16="http://schemas.microsoft.com/office/drawing/2014/main" id="{6536966D-562B-1F34-305F-9FB633106E6E}"/>
                </a:ext>
              </a:extLst>
            </p:cNvPr>
            <p:cNvCxnSpPr>
              <a:cxnSpLocks/>
              <a:stCxn id="39" idx="3"/>
            </p:cNvCxnSpPr>
            <p:nvPr/>
          </p:nvCxnSpPr>
          <p:spPr>
            <a:xfrm flipV="1">
              <a:off x="8076359" y="2504548"/>
              <a:ext cx="1385233" cy="249269"/>
            </a:xfrm>
            <a:prstGeom prst="bentConnector3">
              <a:avLst>
                <a:gd name="adj1" fmla="val 2234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2A24DD-FBC9-C081-F123-9014532A7D6D}"/>
                </a:ext>
              </a:extLst>
            </p:cNvPr>
            <p:cNvSpPr txBox="1"/>
            <p:nvPr/>
          </p:nvSpPr>
          <p:spPr>
            <a:xfrm>
              <a:off x="7139231" y="1082097"/>
              <a:ext cx="4197367" cy="400110"/>
            </a:xfrm>
            <a:prstGeom prst="rect">
              <a:avLst/>
            </a:prstGeom>
            <a:noFill/>
          </p:spPr>
          <p:txBody>
            <a:bodyPr wrap="none" rtlCol="0">
              <a:spAutoFit/>
            </a:bodyPr>
            <a:lstStyle/>
            <a:p>
              <a:r>
                <a:rPr lang="en-US" sz="2000" dirty="0">
                  <a:solidFill>
                    <a:srgbClr val="C00000"/>
                  </a:solidFill>
                </a:rPr>
                <a:t>3. Write lock active, </a:t>
              </a:r>
              <a:r>
                <a:rPr lang="en-US" sz="2000" dirty="0">
                  <a:solidFill>
                    <a:srgbClr val="92D050"/>
                  </a:solidFill>
                </a:rPr>
                <a:t>Read lock pending</a:t>
              </a:r>
            </a:p>
          </p:txBody>
        </p:sp>
        <p:cxnSp>
          <p:nvCxnSpPr>
            <p:cNvPr id="49" name="Elbow Connector 48">
              <a:extLst>
                <a:ext uri="{FF2B5EF4-FFF2-40B4-BE49-F238E27FC236}">
                  <a16:creationId xmlns:a16="http://schemas.microsoft.com/office/drawing/2014/main" id="{835E50C0-91F3-8B5C-3BBC-A20F94750D20}"/>
                </a:ext>
              </a:extLst>
            </p:cNvPr>
            <p:cNvCxnSpPr>
              <a:cxnSpLocks/>
              <a:endCxn id="41" idx="1"/>
            </p:cNvCxnSpPr>
            <p:nvPr/>
          </p:nvCxnSpPr>
          <p:spPr>
            <a:xfrm>
              <a:off x="9588843" y="2504548"/>
              <a:ext cx="810628" cy="243563"/>
            </a:xfrm>
            <a:prstGeom prst="bentConnector3">
              <a:avLst>
                <a:gd name="adj1" fmla="val 66768"/>
              </a:avLst>
            </a:pr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CFA5244-5793-41F9-2D55-8774E9C19D07}"/>
                </a:ext>
              </a:extLst>
            </p:cNvPr>
            <p:cNvCxnSpPr/>
            <p:nvPr/>
          </p:nvCxnSpPr>
          <p:spPr>
            <a:xfrm flipV="1">
              <a:off x="11659955" y="274792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Isosceles Triangle 24">
              <a:extLst>
                <a:ext uri="{FF2B5EF4-FFF2-40B4-BE49-F238E27FC236}">
                  <a16:creationId xmlns:a16="http://schemas.microsoft.com/office/drawing/2014/main" id="{E97E1BD2-CBD8-0844-2064-99E479399CBD}"/>
                </a:ext>
              </a:extLst>
            </p:cNvPr>
            <p:cNvSpPr/>
            <p:nvPr/>
          </p:nvSpPr>
          <p:spPr>
            <a:xfrm>
              <a:off x="11746392" y="243633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6" name="Group 75">
            <a:extLst>
              <a:ext uri="{FF2B5EF4-FFF2-40B4-BE49-F238E27FC236}">
                <a16:creationId xmlns:a16="http://schemas.microsoft.com/office/drawing/2014/main" id="{2FD67634-9F83-8E68-740B-9ED0E1CCF158}"/>
              </a:ext>
            </a:extLst>
          </p:cNvPr>
          <p:cNvGrpSpPr/>
          <p:nvPr/>
        </p:nvGrpSpPr>
        <p:grpSpPr>
          <a:xfrm>
            <a:off x="6386240" y="4212297"/>
            <a:ext cx="5639852" cy="1767878"/>
            <a:chOff x="6386240" y="4212297"/>
            <a:chExt cx="5639852" cy="1767878"/>
          </a:xfrm>
        </p:grpSpPr>
        <p:sp>
          <p:nvSpPr>
            <p:cNvPr id="56" name="Rectangle 55">
              <a:extLst>
                <a:ext uri="{FF2B5EF4-FFF2-40B4-BE49-F238E27FC236}">
                  <a16:creationId xmlns:a16="http://schemas.microsoft.com/office/drawing/2014/main" id="{EE3A4969-F285-2244-7960-F360D17FF233}"/>
                </a:ext>
              </a:extLst>
            </p:cNvPr>
            <p:cNvSpPr/>
            <p:nvPr/>
          </p:nvSpPr>
          <p:spPr>
            <a:xfrm>
              <a:off x="6822839"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58" name="Rectangle 57">
              <a:extLst>
                <a:ext uri="{FF2B5EF4-FFF2-40B4-BE49-F238E27FC236}">
                  <a16:creationId xmlns:a16="http://schemas.microsoft.com/office/drawing/2014/main" id="{FB97259F-4C2F-9739-50E4-BC0E2C39AFAA}"/>
                </a:ext>
              </a:extLst>
            </p:cNvPr>
            <p:cNvSpPr/>
            <p:nvPr/>
          </p:nvSpPr>
          <p:spPr>
            <a:xfrm>
              <a:off x="10386923"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pic>
          <p:nvPicPr>
            <p:cNvPr id="59" name="Graphic 58" descr="Lock with solid fill">
              <a:extLst>
                <a:ext uri="{FF2B5EF4-FFF2-40B4-BE49-F238E27FC236}">
                  <a16:creationId xmlns:a16="http://schemas.microsoft.com/office/drawing/2014/main" id="{6CABB35B-F882-54C9-8F33-3A50BD771F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4056" y="4851669"/>
              <a:ext cx="366000" cy="366000"/>
            </a:xfrm>
            <a:prstGeom prst="rect">
              <a:avLst/>
            </a:prstGeom>
          </p:spPr>
        </p:pic>
        <p:cxnSp>
          <p:nvCxnSpPr>
            <p:cNvPr id="60" name="Elbow Connector 59">
              <a:extLst>
                <a:ext uri="{FF2B5EF4-FFF2-40B4-BE49-F238E27FC236}">
                  <a16:creationId xmlns:a16="http://schemas.microsoft.com/office/drawing/2014/main" id="{5D6627BA-F961-AA4B-3B71-E4DA8B62F08F}"/>
                </a:ext>
              </a:extLst>
            </p:cNvPr>
            <p:cNvCxnSpPr>
              <a:cxnSpLocks/>
              <a:endCxn id="58" idx="1"/>
            </p:cNvCxnSpPr>
            <p:nvPr/>
          </p:nvCxnSpPr>
          <p:spPr>
            <a:xfrm>
              <a:off x="9536215"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162973-2107-DAFC-5840-B25CE36D1916}"/>
                </a:ext>
              </a:extLst>
            </p:cNvPr>
            <p:cNvCxnSpPr>
              <a:stCxn id="58" idx="3"/>
            </p:cNvCxnSpPr>
            <p:nvPr/>
          </p:nvCxnSpPr>
          <p:spPr>
            <a:xfrm flipV="1">
              <a:off x="11627895"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Isosceles Triangle 24">
              <a:extLst>
                <a:ext uri="{FF2B5EF4-FFF2-40B4-BE49-F238E27FC236}">
                  <a16:creationId xmlns:a16="http://schemas.microsoft.com/office/drawing/2014/main" id="{A2DCCF95-C72D-8527-A7A5-FC526860A9C6}"/>
                </a:ext>
              </a:extLst>
            </p:cNvPr>
            <p:cNvSpPr/>
            <p:nvPr/>
          </p:nvSpPr>
          <p:spPr>
            <a:xfrm>
              <a:off x="11714332"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F114A182-2621-9397-22F3-08458AFFB9BE}"/>
                </a:ext>
              </a:extLst>
            </p:cNvPr>
            <p:cNvSpPr txBox="1"/>
            <p:nvPr/>
          </p:nvSpPr>
          <p:spPr>
            <a:xfrm>
              <a:off x="8931509" y="4549551"/>
              <a:ext cx="324128" cy="400110"/>
            </a:xfrm>
            <a:prstGeom prst="rect">
              <a:avLst/>
            </a:prstGeom>
            <a:noFill/>
          </p:spPr>
          <p:txBody>
            <a:bodyPr wrap="none" rtlCol="0">
              <a:spAutoFit/>
            </a:bodyPr>
            <a:lstStyle/>
            <a:p>
              <a:r>
                <a:rPr lang="en-US" sz="2000" dirty="0"/>
                <a:t>R</a:t>
              </a:r>
            </a:p>
          </p:txBody>
        </p:sp>
        <p:cxnSp>
          <p:nvCxnSpPr>
            <p:cNvPr id="68" name="Straight Arrow Connector 67">
              <a:extLst>
                <a:ext uri="{FF2B5EF4-FFF2-40B4-BE49-F238E27FC236}">
                  <a16:creationId xmlns:a16="http://schemas.microsoft.com/office/drawing/2014/main" id="{CDBAD59D-A325-6CFB-7A02-F8CB6393355E}"/>
                </a:ext>
              </a:extLst>
            </p:cNvPr>
            <p:cNvCxnSpPr>
              <a:cxnSpLocks/>
            </p:cNvCxnSpPr>
            <p:nvPr/>
          </p:nvCxnSpPr>
          <p:spPr>
            <a:xfrm>
              <a:off x="6386240" y="5681584"/>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69" name="Isosceles Triangle 25">
              <a:extLst>
                <a:ext uri="{FF2B5EF4-FFF2-40B4-BE49-F238E27FC236}">
                  <a16:creationId xmlns:a16="http://schemas.microsoft.com/office/drawing/2014/main" id="{6AAEF0E3-44BD-6B67-C6B0-196316C5753D}"/>
                </a:ext>
              </a:extLst>
            </p:cNvPr>
            <p:cNvSpPr/>
            <p:nvPr/>
          </p:nvSpPr>
          <p:spPr>
            <a:xfrm>
              <a:off x="6517954" y="5392849"/>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70" name="Elbow Connector 69">
              <a:extLst>
                <a:ext uri="{FF2B5EF4-FFF2-40B4-BE49-F238E27FC236}">
                  <a16:creationId xmlns:a16="http://schemas.microsoft.com/office/drawing/2014/main" id="{A8785797-25DF-19D9-953D-D40D6148111E}"/>
                </a:ext>
              </a:extLst>
            </p:cNvPr>
            <p:cNvCxnSpPr>
              <a:cxnSpLocks/>
            </p:cNvCxnSpPr>
            <p:nvPr/>
          </p:nvCxnSpPr>
          <p:spPr>
            <a:xfrm flipV="1">
              <a:off x="8063811" y="5466991"/>
              <a:ext cx="1385233" cy="249269"/>
            </a:xfrm>
            <a:prstGeom prst="bentConnector3">
              <a:avLst>
                <a:gd name="adj1" fmla="val 22347"/>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7AE352C-E156-607E-5C97-B544D9938A9F}"/>
                </a:ext>
              </a:extLst>
            </p:cNvPr>
            <p:cNvSpPr txBox="1"/>
            <p:nvPr/>
          </p:nvSpPr>
          <p:spPr>
            <a:xfrm>
              <a:off x="7139231" y="4212297"/>
              <a:ext cx="4197367" cy="400110"/>
            </a:xfrm>
            <a:prstGeom prst="rect">
              <a:avLst/>
            </a:prstGeom>
            <a:noFill/>
            <a:ln>
              <a:noFill/>
            </a:ln>
          </p:spPr>
          <p:txBody>
            <a:bodyPr wrap="none" rtlCol="0">
              <a:spAutoFit/>
            </a:bodyPr>
            <a:lstStyle/>
            <a:p>
              <a:r>
                <a:rPr lang="en-US" sz="2000" dirty="0">
                  <a:solidFill>
                    <a:srgbClr val="92D050"/>
                  </a:solidFill>
                </a:rPr>
                <a:t>4. Read lock active, </a:t>
              </a:r>
              <a:r>
                <a:rPr lang="en-US" sz="2000" dirty="0">
                  <a:solidFill>
                    <a:srgbClr val="C00000"/>
                  </a:solidFill>
                </a:rPr>
                <a:t>Write lock pending</a:t>
              </a:r>
            </a:p>
          </p:txBody>
        </p:sp>
      </p:grpSp>
      <p:sp>
        <p:nvSpPr>
          <p:cNvPr id="4" name="TextBox 3">
            <a:extLst>
              <a:ext uri="{FF2B5EF4-FFF2-40B4-BE49-F238E27FC236}">
                <a16:creationId xmlns:a16="http://schemas.microsoft.com/office/drawing/2014/main" id="{D3CEF504-6048-AFFF-B892-C965711CC681}"/>
              </a:ext>
            </a:extLst>
          </p:cNvPr>
          <p:cNvSpPr txBox="1"/>
          <p:nvPr/>
        </p:nvSpPr>
        <p:spPr>
          <a:xfrm>
            <a:off x="4400122" y="1707040"/>
            <a:ext cx="1344407" cy="461665"/>
          </a:xfrm>
          <a:prstGeom prst="rect">
            <a:avLst/>
          </a:prstGeom>
          <a:solidFill>
            <a:srgbClr val="FFC000"/>
          </a:solidFill>
        </p:spPr>
        <p:txBody>
          <a:bodyPr wrap="none" rtlCol="0">
            <a:spAutoFit/>
          </a:bodyPr>
          <a:lstStyle/>
          <a:p>
            <a:r>
              <a:rPr lang="en-US" sz="2400" b="1" dirty="0"/>
              <a:t>No Effect</a:t>
            </a:r>
          </a:p>
        </p:txBody>
      </p:sp>
      <p:sp>
        <p:nvSpPr>
          <p:cNvPr id="8" name="TextBox 7">
            <a:extLst>
              <a:ext uri="{FF2B5EF4-FFF2-40B4-BE49-F238E27FC236}">
                <a16:creationId xmlns:a16="http://schemas.microsoft.com/office/drawing/2014/main" id="{1B1CA02A-BCF3-328A-A112-1CAFB76B322E}"/>
              </a:ext>
            </a:extLst>
          </p:cNvPr>
          <p:cNvSpPr txBox="1"/>
          <p:nvPr/>
        </p:nvSpPr>
        <p:spPr>
          <a:xfrm>
            <a:off x="3413086" y="4670558"/>
            <a:ext cx="2682914" cy="461665"/>
          </a:xfrm>
          <a:prstGeom prst="rect">
            <a:avLst/>
          </a:prstGeom>
          <a:solidFill>
            <a:srgbClr val="FFC000"/>
          </a:solidFill>
        </p:spPr>
        <p:txBody>
          <a:bodyPr wrap="none" rtlCol="0">
            <a:spAutoFit/>
          </a:bodyPr>
          <a:lstStyle/>
          <a:p>
            <a:r>
              <a:rPr lang="en-US" sz="2400" b="1" dirty="0"/>
              <a:t>Addressed Properly</a:t>
            </a:r>
          </a:p>
        </p:txBody>
      </p:sp>
      <p:sp>
        <p:nvSpPr>
          <p:cNvPr id="9" name="TextBox 8">
            <a:extLst>
              <a:ext uri="{FF2B5EF4-FFF2-40B4-BE49-F238E27FC236}">
                <a16:creationId xmlns:a16="http://schemas.microsoft.com/office/drawing/2014/main" id="{5CC6C9E0-9A96-E06A-CA5D-CEF8D237FA8E}"/>
              </a:ext>
            </a:extLst>
          </p:cNvPr>
          <p:cNvSpPr txBox="1"/>
          <p:nvPr/>
        </p:nvSpPr>
        <p:spPr>
          <a:xfrm>
            <a:off x="9370264" y="1701473"/>
            <a:ext cx="2804550" cy="461665"/>
          </a:xfrm>
          <a:prstGeom prst="rect">
            <a:avLst/>
          </a:prstGeom>
          <a:solidFill>
            <a:srgbClr val="FFC000"/>
          </a:solidFill>
        </p:spPr>
        <p:txBody>
          <a:bodyPr wrap="none" rtlCol="0">
            <a:spAutoFit/>
          </a:bodyPr>
          <a:lstStyle/>
          <a:p>
            <a:r>
              <a:rPr lang="en-US" sz="2400" b="1" dirty="0"/>
              <a:t>Delay in App Update</a:t>
            </a:r>
          </a:p>
        </p:txBody>
      </p:sp>
      <p:sp>
        <p:nvSpPr>
          <p:cNvPr id="11" name="TextBox 10">
            <a:extLst>
              <a:ext uri="{FF2B5EF4-FFF2-40B4-BE49-F238E27FC236}">
                <a16:creationId xmlns:a16="http://schemas.microsoft.com/office/drawing/2014/main" id="{B472A37C-F429-A8D9-4FB6-2FD9DDCAB596}"/>
              </a:ext>
            </a:extLst>
          </p:cNvPr>
          <p:cNvSpPr txBox="1"/>
          <p:nvPr/>
        </p:nvSpPr>
        <p:spPr>
          <a:xfrm>
            <a:off x="9388419" y="4675436"/>
            <a:ext cx="1963743" cy="461665"/>
          </a:xfrm>
          <a:prstGeom prst="rect">
            <a:avLst/>
          </a:prstGeom>
          <a:solidFill>
            <a:srgbClr val="FFC000"/>
          </a:solidFill>
        </p:spPr>
        <p:txBody>
          <a:bodyPr wrap="none" rtlCol="0">
            <a:spAutoFit/>
          </a:bodyPr>
          <a:lstStyle/>
          <a:p>
            <a:r>
              <a:rPr lang="en-US" sz="2400" b="1" dirty="0"/>
              <a:t>Misaddressed</a:t>
            </a:r>
          </a:p>
        </p:txBody>
      </p:sp>
    </p:spTree>
    <p:extLst>
      <p:ext uri="{BB962C8B-B14F-4D97-AF65-F5344CB8AC3E}">
        <p14:creationId xmlns:p14="http://schemas.microsoft.com/office/powerpoint/2010/main" val="7504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4989C-851B-C2EC-8F51-279C1709AAE6}"/>
              </a:ext>
            </a:extLst>
          </p:cNvPr>
          <p:cNvSpPr>
            <a:spLocks noGrp="1"/>
          </p:cNvSpPr>
          <p:nvPr>
            <p:ph type="sldNum" sz="quarter" idx="10"/>
          </p:nvPr>
        </p:nvSpPr>
        <p:spPr/>
        <p:txBody>
          <a:bodyPr/>
          <a:lstStyle/>
          <a:p>
            <a:fld id="{CD613F42-59A2-A64A-BB5E-1CB869E0C30A}" type="slidenum">
              <a:rPr lang="en-US" altLang="en-US" smtClean="0"/>
              <a:pPr/>
              <a:t>14</a:t>
            </a:fld>
            <a:endParaRPr lang="en-US" altLang="en-US" dirty="0"/>
          </a:p>
        </p:txBody>
      </p:sp>
      <p:sp>
        <p:nvSpPr>
          <p:cNvPr id="3" name="TextBox 2">
            <a:extLst>
              <a:ext uri="{FF2B5EF4-FFF2-40B4-BE49-F238E27FC236}">
                <a16:creationId xmlns:a16="http://schemas.microsoft.com/office/drawing/2014/main" id="{95F0DA39-74E2-23A6-8F75-22057EECE847}"/>
              </a:ext>
            </a:extLst>
          </p:cNvPr>
          <p:cNvSpPr txBox="1"/>
          <p:nvPr/>
        </p:nvSpPr>
        <p:spPr>
          <a:xfrm>
            <a:off x="2971449" y="112831"/>
            <a:ext cx="674441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a:ea typeface="+mn-ea"/>
                <a:cs typeface="+mn-cs"/>
              </a:rPr>
              <a:t>Timely Update Forwarding: RCU States</a:t>
            </a:r>
          </a:p>
        </p:txBody>
      </p:sp>
      <p:graphicFrame>
        <p:nvGraphicFramePr>
          <p:cNvPr id="6" name="Table 5">
            <a:extLst>
              <a:ext uri="{FF2B5EF4-FFF2-40B4-BE49-F238E27FC236}">
                <a16:creationId xmlns:a16="http://schemas.microsoft.com/office/drawing/2014/main" id="{61A0EE99-7457-F155-0DD7-D2A8C6063CE5}"/>
              </a:ext>
            </a:extLst>
          </p:cNvPr>
          <p:cNvGraphicFramePr>
            <a:graphicFrameLocks noGrp="1"/>
          </p:cNvGraphicFramePr>
          <p:nvPr/>
        </p:nvGraphicFramePr>
        <p:xfrm>
          <a:off x="2335217"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3" name="Group 72">
            <a:extLst>
              <a:ext uri="{FF2B5EF4-FFF2-40B4-BE49-F238E27FC236}">
                <a16:creationId xmlns:a16="http://schemas.microsoft.com/office/drawing/2014/main" id="{45190066-9AAF-5168-8C65-8529D43845FD}"/>
              </a:ext>
            </a:extLst>
          </p:cNvPr>
          <p:cNvGrpSpPr/>
          <p:nvPr/>
        </p:nvGrpSpPr>
        <p:grpSpPr>
          <a:xfrm>
            <a:off x="195951" y="1101268"/>
            <a:ext cx="5254203" cy="1935577"/>
            <a:chOff x="195951" y="1101268"/>
            <a:chExt cx="5254203" cy="1935577"/>
          </a:xfrm>
        </p:grpSpPr>
        <p:sp>
          <p:nvSpPr>
            <p:cNvPr id="5" name="Rectangle 4">
              <a:extLst>
                <a:ext uri="{FF2B5EF4-FFF2-40B4-BE49-F238E27FC236}">
                  <a16:creationId xmlns:a16="http://schemas.microsoft.com/office/drawing/2014/main" id="{57376646-4726-5A48-3E4A-B47579CC7495}"/>
                </a:ext>
              </a:extLst>
            </p:cNvPr>
            <p:cNvSpPr/>
            <p:nvPr/>
          </p:nvSpPr>
          <p:spPr>
            <a:xfrm>
              <a:off x="645098"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7" name="Rectangle 6">
              <a:extLst>
                <a:ext uri="{FF2B5EF4-FFF2-40B4-BE49-F238E27FC236}">
                  <a16:creationId xmlns:a16="http://schemas.microsoft.com/office/drawing/2014/main" id="{1FDB5E88-F851-BA39-5CC1-492112F73FFD}"/>
                </a:ext>
              </a:extLst>
            </p:cNvPr>
            <p:cNvSpPr/>
            <p:nvPr/>
          </p:nvSpPr>
          <p:spPr>
            <a:xfrm>
              <a:off x="4209182"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10" name="Straight Arrow Connector 9">
              <a:extLst>
                <a:ext uri="{FF2B5EF4-FFF2-40B4-BE49-F238E27FC236}">
                  <a16:creationId xmlns:a16="http://schemas.microsoft.com/office/drawing/2014/main" id="{C33C75D7-4907-3DFE-9001-C4FE1B5288A1}"/>
                </a:ext>
              </a:extLst>
            </p:cNvPr>
            <p:cNvCxnSpPr>
              <a:cxnSpLocks/>
              <a:endCxn id="5" idx="1"/>
            </p:cNvCxnSpPr>
            <p:nvPr/>
          </p:nvCxnSpPr>
          <p:spPr>
            <a:xfrm>
              <a:off x="195951"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Isosceles Triangle 25">
              <a:extLst>
                <a:ext uri="{FF2B5EF4-FFF2-40B4-BE49-F238E27FC236}">
                  <a16:creationId xmlns:a16="http://schemas.microsoft.com/office/drawing/2014/main" id="{5C2464F8-8376-248B-F2E4-94A57D5F1970}"/>
                </a:ext>
              </a:extLst>
            </p:cNvPr>
            <p:cNvSpPr/>
            <p:nvPr/>
          </p:nvSpPr>
          <p:spPr>
            <a:xfrm>
              <a:off x="327665"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20" name="Elbow Connector 19">
              <a:extLst>
                <a:ext uri="{FF2B5EF4-FFF2-40B4-BE49-F238E27FC236}">
                  <a16:creationId xmlns:a16="http://schemas.microsoft.com/office/drawing/2014/main" id="{4D0C4800-E9C2-7735-1458-76EF3DA55360}"/>
                </a:ext>
              </a:extLst>
            </p:cNvPr>
            <p:cNvCxnSpPr>
              <a:cxnSpLocks/>
              <a:stCxn id="5" idx="3"/>
            </p:cNvCxnSpPr>
            <p:nvPr/>
          </p:nvCxnSpPr>
          <p:spPr>
            <a:xfrm flipV="1">
              <a:off x="1886070" y="2504548"/>
              <a:ext cx="1472404" cy="249269"/>
            </a:xfrm>
            <a:prstGeom prst="bentConnector3">
              <a:avLst>
                <a:gd name="adj1" fmla="val 2062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8EF16A-1475-7279-A626-F27C72E3B1E1}"/>
                </a:ext>
              </a:extLst>
            </p:cNvPr>
            <p:cNvSpPr txBox="1"/>
            <p:nvPr/>
          </p:nvSpPr>
          <p:spPr>
            <a:xfrm>
              <a:off x="1400904" y="1101268"/>
              <a:ext cx="3036280" cy="400110"/>
            </a:xfrm>
            <a:prstGeom prst="rect">
              <a:avLst/>
            </a:prstGeom>
            <a:noFill/>
          </p:spPr>
          <p:txBody>
            <a:bodyPr wrap="none" rtlCol="0">
              <a:spAutoFit/>
            </a:bodyPr>
            <a:lstStyle/>
            <a:p>
              <a:r>
                <a:rPr lang="en-US" sz="2000" dirty="0">
                  <a:solidFill>
                    <a:srgbClr val="C00000"/>
                  </a:solidFill>
                </a:rPr>
                <a:t>1. Writer active, </a:t>
              </a:r>
              <a:r>
                <a:rPr lang="en-US" sz="2000" dirty="0"/>
                <a:t>reader idle</a:t>
              </a:r>
            </a:p>
          </p:txBody>
        </p:sp>
      </p:grpSp>
      <p:graphicFrame>
        <p:nvGraphicFramePr>
          <p:cNvPr id="25" name="Table 24">
            <a:extLst>
              <a:ext uri="{FF2B5EF4-FFF2-40B4-BE49-F238E27FC236}">
                <a16:creationId xmlns:a16="http://schemas.microsoft.com/office/drawing/2014/main" id="{875A6FA7-0749-1443-8F74-0CFC7BCEA2B0}"/>
              </a:ext>
            </a:extLst>
          </p:cNvPr>
          <p:cNvGraphicFramePr>
            <a:graphicFrameLocks noGrp="1"/>
          </p:cNvGraphicFramePr>
          <p:nvPr/>
        </p:nvGraphicFramePr>
        <p:xfrm>
          <a:off x="2335217"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4" name="Group 73">
            <a:extLst>
              <a:ext uri="{FF2B5EF4-FFF2-40B4-BE49-F238E27FC236}">
                <a16:creationId xmlns:a16="http://schemas.microsoft.com/office/drawing/2014/main" id="{7B16F4C1-2E0A-04B0-2947-A0E55879C12D}"/>
              </a:ext>
            </a:extLst>
          </p:cNvPr>
          <p:cNvGrpSpPr/>
          <p:nvPr/>
        </p:nvGrpSpPr>
        <p:grpSpPr>
          <a:xfrm>
            <a:off x="645098" y="4113024"/>
            <a:ext cx="5203253" cy="1867151"/>
            <a:chOff x="645098" y="4113024"/>
            <a:chExt cx="5203253" cy="1867151"/>
          </a:xfrm>
        </p:grpSpPr>
        <p:sp>
          <p:nvSpPr>
            <p:cNvPr id="24" name="Rectangle 23">
              <a:extLst>
                <a:ext uri="{FF2B5EF4-FFF2-40B4-BE49-F238E27FC236}">
                  <a16:creationId xmlns:a16="http://schemas.microsoft.com/office/drawing/2014/main" id="{8ECF59F2-E3C9-83E2-EE8F-C04FAB57B718}"/>
                </a:ext>
              </a:extLst>
            </p:cNvPr>
            <p:cNvSpPr/>
            <p:nvPr/>
          </p:nvSpPr>
          <p:spPr>
            <a:xfrm>
              <a:off x="645098"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26" name="Rectangle 25">
              <a:extLst>
                <a:ext uri="{FF2B5EF4-FFF2-40B4-BE49-F238E27FC236}">
                  <a16:creationId xmlns:a16="http://schemas.microsoft.com/office/drawing/2014/main" id="{5E8C95BE-503A-575B-76E8-01AF522750F6}"/>
                </a:ext>
              </a:extLst>
            </p:cNvPr>
            <p:cNvSpPr/>
            <p:nvPr/>
          </p:nvSpPr>
          <p:spPr>
            <a:xfrm>
              <a:off x="4209182"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sp>
          <p:nvSpPr>
            <p:cNvPr id="32" name="TextBox 31">
              <a:extLst>
                <a:ext uri="{FF2B5EF4-FFF2-40B4-BE49-F238E27FC236}">
                  <a16:creationId xmlns:a16="http://schemas.microsoft.com/office/drawing/2014/main" id="{D653DB69-D573-6FF4-C386-2E27831CE4EE}"/>
                </a:ext>
              </a:extLst>
            </p:cNvPr>
            <p:cNvSpPr txBox="1"/>
            <p:nvPr/>
          </p:nvSpPr>
          <p:spPr>
            <a:xfrm>
              <a:off x="1010363" y="4113024"/>
              <a:ext cx="4733604" cy="400110"/>
            </a:xfrm>
            <a:prstGeom prst="rect">
              <a:avLst/>
            </a:prstGeom>
            <a:noFill/>
          </p:spPr>
          <p:txBody>
            <a:bodyPr wrap="none" rtlCol="0">
              <a:spAutoFit/>
            </a:bodyPr>
            <a:lstStyle/>
            <a:p>
              <a:r>
                <a:rPr lang="en-US" sz="2000" dirty="0"/>
                <a:t>2. Writer idle,</a:t>
              </a:r>
              <a:r>
                <a:rPr lang="en-US" sz="2000" dirty="0">
                  <a:solidFill>
                    <a:srgbClr val="92D050"/>
                  </a:solidFill>
                </a:rPr>
                <a:t> </a:t>
              </a:r>
              <a:r>
                <a:rPr lang="en-US" sz="2000" dirty="0"/>
                <a:t>Reader</a:t>
              </a:r>
              <a:r>
                <a:rPr lang="en-US" sz="2000" dirty="0">
                  <a:solidFill>
                    <a:srgbClr val="92D050"/>
                  </a:solidFill>
                </a:rPr>
                <a:t> reading </a:t>
              </a:r>
              <a:r>
                <a:rPr lang="en-US" sz="2000" u="sng" dirty="0">
                  <a:solidFill>
                    <a:srgbClr val="92D050"/>
                  </a:solidFill>
                </a:rPr>
                <a:t>fresh</a:t>
              </a:r>
              <a:r>
                <a:rPr lang="en-US" sz="2000" dirty="0">
                  <a:solidFill>
                    <a:srgbClr val="92D050"/>
                  </a:solidFill>
                </a:rPr>
                <a:t> location</a:t>
              </a:r>
              <a:endParaRPr lang="en-US" sz="2000" dirty="0"/>
            </a:p>
          </p:txBody>
        </p:sp>
        <p:cxnSp>
          <p:nvCxnSpPr>
            <p:cNvPr id="34" name="Elbow Connector 33">
              <a:extLst>
                <a:ext uri="{FF2B5EF4-FFF2-40B4-BE49-F238E27FC236}">
                  <a16:creationId xmlns:a16="http://schemas.microsoft.com/office/drawing/2014/main" id="{716C18CD-80B4-2987-96D8-0AA4948E883C}"/>
                </a:ext>
              </a:extLst>
            </p:cNvPr>
            <p:cNvCxnSpPr>
              <a:cxnSpLocks/>
              <a:endCxn id="26" idx="1"/>
            </p:cNvCxnSpPr>
            <p:nvPr/>
          </p:nvCxnSpPr>
          <p:spPr>
            <a:xfrm>
              <a:off x="3358474"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057F563-FDBE-D660-B3A7-519E3A82842F}"/>
                </a:ext>
              </a:extLst>
            </p:cNvPr>
            <p:cNvCxnSpPr>
              <a:stCxn id="26" idx="3"/>
            </p:cNvCxnSpPr>
            <p:nvPr/>
          </p:nvCxnSpPr>
          <p:spPr>
            <a:xfrm flipV="1">
              <a:off x="5450154"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Isosceles Triangle 24">
              <a:extLst>
                <a:ext uri="{FF2B5EF4-FFF2-40B4-BE49-F238E27FC236}">
                  <a16:creationId xmlns:a16="http://schemas.microsoft.com/office/drawing/2014/main" id="{65D674A3-2F4E-07B4-5C9E-5641413957ED}"/>
                </a:ext>
              </a:extLst>
            </p:cNvPr>
            <p:cNvSpPr/>
            <p:nvPr/>
          </p:nvSpPr>
          <p:spPr>
            <a:xfrm>
              <a:off x="5536591"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aphicFrame>
        <p:nvGraphicFramePr>
          <p:cNvPr id="40" name="Table 39">
            <a:extLst>
              <a:ext uri="{FF2B5EF4-FFF2-40B4-BE49-F238E27FC236}">
                <a16:creationId xmlns:a16="http://schemas.microsoft.com/office/drawing/2014/main" id="{9FB88518-61FB-5B12-03F3-5D5016B7353C}"/>
              </a:ext>
            </a:extLst>
          </p:cNvPr>
          <p:cNvGraphicFramePr>
            <a:graphicFrameLocks noGrp="1"/>
          </p:cNvGraphicFramePr>
          <p:nvPr/>
        </p:nvGraphicFramePr>
        <p:xfrm>
          <a:off x="8525506"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aphicFrame>
        <p:nvGraphicFramePr>
          <p:cNvPr id="57" name="Table 56">
            <a:extLst>
              <a:ext uri="{FF2B5EF4-FFF2-40B4-BE49-F238E27FC236}">
                <a16:creationId xmlns:a16="http://schemas.microsoft.com/office/drawing/2014/main" id="{40E5AC5D-290A-4B2D-68BF-58776D269849}"/>
              </a:ext>
            </a:extLst>
          </p:cNvPr>
          <p:cNvGraphicFramePr>
            <a:graphicFrameLocks noGrp="1"/>
          </p:cNvGraphicFramePr>
          <p:nvPr/>
        </p:nvGraphicFramePr>
        <p:xfrm>
          <a:off x="8512958"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5" name="Group 74">
            <a:extLst>
              <a:ext uri="{FF2B5EF4-FFF2-40B4-BE49-F238E27FC236}">
                <a16:creationId xmlns:a16="http://schemas.microsoft.com/office/drawing/2014/main" id="{2FA65AC7-2E7C-5D9D-C204-A9AD5252C555}"/>
              </a:ext>
            </a:extLst>
          </p:cNvPr>
          <p:cNvGrpSpPr/>
          <p:nvPr/>
        </p:nvGrpSpPr>
        <p:grpSpPr>
          <a:xfrm>
            <a:off x="6386240" y="1082097"/>
            <a:ext cx="5671912" cy="1954748"/>
            <a:chOff x="6386240" y="1082097"/>
            <a:chExt cx="5671912" cy="1954748"/>
          </a:xfrm>
        </p:grpSpPr>
        <p:sp>
          <p:nvSpPr>
            <p:cNvPr id="39" name="Rectangle 38">
              <a:extLst>
                <a:ext uri="{FF2B5EF4-FFF2-40B4-BE49-F238E27FC236}">
                  <a16:creationId xmlns:a16="http://schemas.microsoft.com/office/drawing/2014/main" id="{2AD383FA-11D5-444F-97E8-001B72E55BB6}"/>
                </a:ext>
              </a:extLst>
            </p:cNvPr>
            <p:cNvSpPr/>
            <p:nvPr/>
          </p:nvSpPr>
          <p:spPr>
            <a:xfrm>
              <a:off x="6835387"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41" name="Rectangle 40">
              <a:extLst>
                <a:ext uri="{FF2B5EF4-FFF2-40B4-BE49-F238E27FC236}">
                  <a16:creationId xmlns:a16="http://schemas.microsoft.com/office/drawing/2014/main" id="{D152BFFC-9D45-0165-A1D1-C2C9ED7508D1}"/>
                </a:ext>
              </a:extLst>
            </p:cNvPr>
            <p:cNvSpPr/>
            <p:nvPr/>
          </p:nvSpPr>
          <p:spPr>
            <a:xfrm>
              <a:off x="10399471"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42" name="Straight Arrow Connector 41">
              <a:extLst>
                <a:ext uri="{FF2B5EF4-FFF2-40B4-BE49-F238E27FC236}">
                  <a16:creationId xmlns:a16="http://schemas.microsoft.com/office/drawing/2014/main" id="{19EDDD30-DA7A-C20A-870D-A591B9E1C9D3}"/>
                </a:ext>
              </a:extLst>
            </p:cNvPr>
            <p:cNvCxnSpPr>
              <a:cxnSpLocks/>
              <a:endCxn id="39" idx="1"/>
            </p:cNvCxnSpPr>
            <p:nvPr/>
          </p:nvCxnSpPr>
          <p:spPr>
            <a:xfrm>
              <a:off x="6386240"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5" name="Isosceles Triangle 25">
              <a:extLst>
                <a:ext uri="{FF2B5EF4-FFF2-40B4-BE49-F238E27FC236}">
                  <a16:creationId xmlns:a16="http://schemas.microsoft.com/office/drawing/2014/main" id="{42341432-9BBE-FB44-4F8D-9C8FD996EC06}"/>
                </a:ext>
              </a:extLst>
            </p:cNvPr>
            <p:cNvSpPr/>
            <p:nvPr/>
          </p:nvSpPr>
          <p:spPr>
            <a:xfrm>
              <a:off x="6517954"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Elbow Connector 45">
              <a:extLst>
                <a:ext uri="{FF2B5EF4-FFF2-40B4-BE49-F238E27FC236}">
                  <a16:creationId xmlns:a16="http://schemas.microsoft.com/office/drawing/2014/main" id="{6536966D-562B-1F34-305F-9FB633106E6E}"/>
                </a:ext>
              </a:extLst>
            </p:cNvPr>
            <p:cNvCxnSpPr>
              <a:cxnSpLocks/>
              <a:stCxn id="39" idx="3"/>
            </p:cNvCxnSpPr>
            <p:nvPr/>
          </p:nvCxnSpPr>
          <p:spPr>
            <a:xfrm flipV="1">
              <a:off x="8076359" y="2504548"/>
              <a:ext cx="721652" cy="249269"/>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2A24DD-FBC9-C081-F123-9014532A7D6D}"/>
                </a:ext>
              </a:extLst>
            </p:cNvPr>
            <p:cNvSpPr txBox="1"/>
            <p:nvPr/>
          </p:nvSpPr>
          <p:spPr>
            <a:xfrm>
              <a:off x="7139231" y="1082097"/>
              <a:ext cx="3499035" cy="400110"/>
            </a:xfrm>
            <a:prstGeom prst="rect">
              <a:avLst/>
            </a:prstGeom>
            <a:noFill/>
          </p:spPr>
          <p:txBody>
            <a:bodyPr wrap="none" rtlCol="0">
              <a:spAutoFit/>
            </a:bodyPr>
            <a:lstStyle/>
            <a:p>
              <a:r>
                <a:rPr lang="en-US" sz="2000" dirty="0"/>
                <a:t>3. Both </a:t>
              </a:r>
              <a:r>
                <a:rPr lang="en-US" sz="2000" dirty="0">
                  <a:solidFill>
                    <a:srgbClr val="C00000"/>
                  </a:solidFill>
                </a:rPr>
                <a:t>writer </a:t>
              </a:r>
              <a:r>
                <a:rPr lang="en-US" sz="2000" dirty="0"/>
                <a:t>and</a:t>
              </a:r>
              <a:r>
                <a:rPr lang="en-US" sz="2000" dirty="0">
                  <a:solidFill>
                    <a:srgbClr val="C00000"/>
                  </a:solidFill>
                </a:rPr>
                <a:t> </a:t>
              </a:r>
              <a:r>
                <a:rPr lang="en-US" sz="2000" dirty="0">
                  <a:solidFill>
                    <a:srgbClr val="92D050"/>
                  </a:solidFill>
                </a:rPr>
                <a:t>reader</a:t>
              </a:r>
              <a:r>
                <a:rPr lang="en-US" sz="2000" dirty="0">
                  <a:solidFill>
                    <a:srgbClr val="C00000"/>
                  </a:solidFill>
                </a:rPr>
                <a:t> </a:t>
              </a:r>
              <a:r>
                <a:rPr lang="en-US" sz="2000" dirty="0"/>
                <a:t>active</a:t>
              </a:r>
            </a:p>
          </p:txBody>
        </p:sp>
        <p:cxnSp>
          <p:nvCxnSpPr>
            <p:cNvPr id="49" name="Elbow Connector 48">
              <a:extLst>
                <a:ext uri="{FF2B5EF4-FFF2-40B4-BE49-F238E27FC236}">
                  <a16:creationId xmlns:a16="http://schemas.microsoft.com/office/drawing/2014/main" id="{835E50C0-91F3-8B5C-3BBC-A20F94750D20}"/>
                </a:ext>
              </a:extLst>
            </p:cNvPr>
            <p:cNvCxnSpPr>
              <a:cxnSpLocks/>
              <a:endCxn id="41" idx="1"/>
            </p:cNvCxnSpPr>
            <p:nvPr/>
          </p:nvCxnSpPr>
          <p:spPr>
            <a:xfrm>
              <a:off x="9588843" y="2504548"/>
              <a:ext cx="810628" cy="243563"/>
            </a:xfrm>
            <a:prstGeom prst="bentConnector3">
              <a:avLst>
                <a:gd name="adj1" fmla="val 66768"/>
              </a:avLst>
            </a:prstGeom>
            <a:ln w="28575">
              <a:solidFill>
                <a:srgbClr val="92D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CFA5244-5793-41F9-2D55-8774E9C19D07}"/>
                </a:ext>
              </a:extLst>
            </p:cNvPr>
            <p:cNvCxnSpPr/>
            <p:nvPr/>
          </p:nvCxnSpPr>
          <p:spPr>
            <a:xfrm flipV="1">
              <a:off x="11659955" y="274792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Isosceles Triangle 24">
              <a:extLst>
                <a:ext uri="{FF2B5EF4-FFF2-40B4-BE49-F238E27FC236}">
                  <a16:creationId xmlns:a16="http://schemas.microsoft.com/office/drawing/2014/main" id="{E97E1BD2-CBD8-0844-2064-99E479399CBD}"/>
                </a:ext>
              </a:extLst>
            </p:cNvPr>
            <p:cNvSpPr/>
            <p:nvPr/>
          </p:nvSpPr>
          <p:spPr>
            <a:xfrm>
              <a:off x="11746392" y="243633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6" name="Group 75">
            <a:extLst>
              <a:ext uri="{FF2B5EF4-FFF2-40B4-BE49-F238E27FC236}">
                <a16:creationId xmlns:a16="http://schemas.microsoft.com/office/drawing/2014/main" id="{2FD67634-9F83-8E68-740B-9ED0E1CCF158}"/>
              </a:ext>
            </a:extLst>
          </p:cNvPr>
          <p:cNvGrpSpPr/>
          <p:nvPr/>
        </p:nvGrpSpPr>
        <p:grpSpPr>
          <a:xfrm>
            <a:off x="6822839" y="4212297"/>
            <a:ext cx="5203253" cy="1767878"/>
            <a:chOff x="6822839" y="4212297"/>
            <a:chExt cx="5203253" cy="1767878"/>
          </a:xfrm>
        </p:grpSpPr>
        <p:sp>
          <p:nvSpPr>
            <p:cNvPr id="56" name="Rectangle 55">
              <a:extLst>
                <a:ext uri="{FF2B5EF4-FFF2-40B4-BE49-F238E27FC236}">
                  <a16:creationId xmlns:a16="http://schemas.microsoft.com/office/drawing/2014/main" id="{EE3A4969-F285-2244-7960-F360D17FF233}"/>
                </a:ext>
              </a:extLst>
            </p:cNvPr>
            <p:cNvSpPr/>
            <p:nvPr/>
          </p:nvSpPr>
          <p:spPr>
            <a:xfrm>
              <a:off x="6822839"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58" name="Rectangle 57">
              <a:extLst>
                <a:ext uri="{FF2B5EF4-FFF2-40B4-BE49-F238E27FC236}">
                  <a16:creationId xmlns:a16="http://schemas.microsoft.com/office/drawing/2014/main" id="{FB97259F-4C2F-9739-50E4-BC0E2C39AFAA}"/>
                </a:ext>
              </a:extLst>
            </p:cNvPr>
            <p:cNvSpPr/>
            <p:nvPr/>
          </p:nvSpPr>
          <p:spPr>
            <a:xfrm>
              <a:off x="10386923"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60" name="Elbow Connector 59">
              <a:extLst>
                <a:ext uri="{FF2B5EF4-FFF2-40B4-BE49-F238E27FC236}">
                  <a16:creationId xmlns:a16="http://schemas.microsoft.com/office/drawing/2014/main" id="{5D6627BA-F961-AA4B-3B71-E4DA8B62F08F}"/>
                </a:ext>
              </a:extLst>
            </p:cNvPr>
            <p:cNvCxnSpPr>
              <a:cxnSpLocks/>
              <a:endCxn id="58" idx="1"/>
            </p:cNvCxnSpPr>
            <p:nvPr/>
          </p:nvCxnSpPr>
          <p:spPr>
            <a:xfrm>
              <a:off x="9536215"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162973-2107-DAFC-5840-B25CE36D1916}"/>
                </a:ext>
              </a:extLst>
            </p:cNvPr>
            <p:cNvCxnSpPr>
              <a:stCxn id="58" idx="3"/>
            </p:cNvCxnSpPr>
            <p:nvPr/>
          </p:nvCxnSpPr>
          <p:spPr>
            <a:xfrm flipV="1">
              <a:off x="11627895"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Isosceles Triangle 24">
              <a:extLst>
                <a:ext uri="{FF2B5EF4-FFF2-40B4-BE49-F238E27FC236}">
                  <a16:creationId xmlns:a16="http://schemas.microsoft.com/office/drawing/2014/main" id="{A2DCCF95-C72D-8527-A7A5-FC526860A9C6}"/>
                </a:ext>
              </a:extLst>
            </p:cNvPr>
            <p:cNvSpPr/>
            <p:nvPr/>
          </p:nvSpPr>
          <p:spPr>
            <a:xfrm>
              <a:off x="11714332"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87AE352C-E156-607E-5C97-B544D9938A9F}"/>
                </a:ext>
              </a:extLst>
            </p:cNvPr>
            <p:cNvSpPr txBox="1"/>
            <p:nvPr/>
          </p:nvSpPr>
          <p:spPr>
            <a:xfrm>
              <a:off x="7139231" y="4212297"/>
              <a:ext cx="4876848" cy="400110"/>
            </a:xfrm>
            <a:prstGeom prst="rect">
              <a:avLst/>
            </a:prstGeom>
            <a:noFill/>
            <a:ln>
              <a:noFill/>
            </a:ln>
          </p:spPr>
          <p:txBody>
            <a:bodyPr wrap="none" rtlCol="0">
              <a:spAutoFit/>
            </a:bodyPr>
            <a:lstStyle/>
            <a:p>
              <a:r>
                <a:rPr lang="en-US" sz="2000" dirty="0"/>
                <a:t>4. Writer idle,</a:t>
              </a:r>
              <a:r>
                <a:rPr lang="en-US" sz="2000" dirty="0">
                  <a:solidFill>
                    <a:srgbClr val="92D050"/>
                  </a:solidFill>
                </a:rPr>
                <a:t> Reader reading </a:t>
              </a:r>
              <a:r>
                <a:rPr lang="en-US" sz="2000" u="sng" dirty="0">
                  <a:solidFill>
                    <a:srgbClr val="C00000"/>
                  </a:solidFill>
                </a:rPr>
                <a:t>stale</a:t>
              </a:r>
              <a:r>
                <a:rPr lang="en-US" sz="2000" dirty="0">
                  <a:solidFill>
                    <a:srgbClr val="92D050"/>
                  </a:solidFill>
                </a:rPr>
                <a:t> location,  </a:t>
              </a:r>
              <a:endParaRPr lang="en-US" sz="2000" dirty="0">
                <a:solidFill>
                  <a:srgbClr val="C00000"/>
                </a:solidFill>
              </a:endParaRPr>
            </a:p>
          </p:txBody>
        </p:sp>
      </p:grpSp>
    </p:spTree>
    <p:extLst>
      <p:ext uri="{BB962C8B-B14F-4D97-AF65-F5344CB8AC3E}">
        <p14:creationId xmlns:p14="http://schemas.microsoft.com/office/powerpoint/2010/main" val="43136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4989C-851B-C2EC-8F51-279C1709AAE6}"/>
              </a:ext>
            </a:extLst>
          </p:cNvPr>
          <p:cNvSpPr>
            <a:spLocks noGrp="1"/>
          </p:cNvSpPr>
          <p:nvPr>
            <p:ph type="sldNum" sz="quarter" idx="10"/>
          </p:nvPr>
        </p:nvSpPr>
        <p:spPr/>
        <p:txBody>
          <a:bodyPr/>
          <a:lstStyle/>
          <a:p>
            <a:fld id="{CD613F42-59A2-A64A-BB5E-1CB869E0C30A}" type="slidenum">
              <a:rPr lang="en-US" altLang="en-US" smtClean="0"/>
              <a:pPr/>
              <a:t>15</a:t>
            </a:fld>
            <a:endParaRPr lang="en-US" altLang="en-US" dirty="0"/>
          </a:p>
        </p:txBody>
      </p:sp>
      <p:sp>
        <p:nvSpPr>
          <p:cNvPr id="3" name="TextBox 2">
            <a:extLst>
              <a:ext uri="{FF2B5EF4-FFF2-40B4-BE49-F238E27FC236}">
                <a16:creationId xmlns:a16="http://schemas.microsoft.com/office/drawing/2014/main" id="{95F0DA39-74E2-23A6-8F75-22057EECE847}"/>
              </a:ext>
            </a:extLst>
          </p:cNvPr>
          <p:cNvSpPr txBox="1"/>
          <p:nvPr/>
        </p:nvSpPr>
        <p:spPr>
          <a:xfrm>
            <a:off x="2971449" y="112831"/>
            <a:ext cx="674441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a:ea typeface="+mn-ea"/>
                <a:cs typeface="+mn-cs"/>
              </a:rPr>
              <a:t>Timely Update Forwarding: RCU States</a:t>
            </a:r>
          </a:p>
        </p:txBody>
      </p:sp>
      <p:graphicFrame>
        <p:nvGraphicFramePr>
          <p:cNvPr id="6" name="Table 5">
            <a:extLst>
              <a:ext uri="{FF2B5EF4-FFF2-40B4-BE49-F238E27FC236}">
                <a16:creationId xmlns:a16="http://schemas.microsoft.com/office/drawing/2014/main" id="{61A0EE99-7457-F155-0DD7-D2A8C6063CE5}"/>
              </a:ext>
            </a:extLst>
          </p:cNvPr>
          <p:cNvGraphicFramePr>
            <a:graphicFrameLocks noGrp="1"/>
          </p:cNvGraphicFramePr>
          <p:nvPr/>
        </p:nvGraphicFramePr>
        <p:xfrm>
          <a:off x="2335217"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3" name="Group 72">
            <a:extLst>
              <a:ext uri="{FF2B5EF4-FFF2-40B4-BE49-F238E27FC236}">
                <a16:creationId xmlns:a16="http://schemas.microsoft.com/office/drawing/2014/main" id="{45190066-9AAF-5168-8C65-8529D43845FD}"/>
              </a:ext>
            </a:extLst>
          </p:cNvPr>
          <p:cNvGrpSpPr/>
          <p:nvPr/>
        </p:nvGrpSpPr>
        <p:grpSpPr>
          <a:xfrm>
            <a:off x="195951" y="1101268"/>
            <a:ext cx="5254203" cy="1935577"/>
            <a:chOff x="195951" y="1101268"/>
            <a:chExt cx="5254203" cy="1935577"/>
          </a:xfrm>
        </p:grpSpPr>
        <p:sp>
          <p:nvSpPr>
            <p:cNvPr id="5" name="Rectangle 4">
              <a:extLst>
                <a:ext uri="{FF2B5EF4-FFF2-40B4-BE49-F238E27FC236}">
                  <a16:creationId xmlns:a16="http://schemas.microsoft.com/office/drawing/2014/main" id="{57376646-4726-5A48-3E4A-B47579CC7495}"/>
                </a:ext>
              </a:extLst>
            </p:cNvPr>
            <p:cNvSpPr/>
            <p:nvPr/>
          </p:nvSpPr>
          <p:spPr>
            <a:xfrm>
              <a:off x="645098"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7" name="Rectangle 6">
              <a:extLst>
                <a:ext uri="{FF2B5EF4-FFF2-40B4-BE49-F238E27FC236}">
                  <a16:creationId xmlns:a16="http://schemas.microsoft.com/office/drawing/2014/main" id="{1FDB5E88-F851-BA39-5CC1-492112F73FFD}"/>
                </a:ext>
              </a:extLst>
            </p:cNvPr>
            <p:cNvSpPr/>
            <p:nvPr/>
          </p:nvSpPr>
          <p:spPr>
            <a:xfrm>
              <a:off x="4209182"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10" name="Straight Arrow Connector 9">
              <a:extLst>
                <a:ext uri="{FF2B5EF4-FFF2-40B4-BE49-F238E27FC236}">
                  <a16:creationId xmlns:a16="http://schemas.microsoft.com/office/drawing/2014/main" id="{C33C75D7-4907-3DFE-9001-C4FE1B5288A1}"/>
                </a:ext>
              </a:extLst>
            </p:cNvPr>
            <p:cNvCxnSpPr>
              <a:cxnSpLocks/>
              <a:endCxn id="5" idx="1"/>
            </p:cNvCxnSpPr>
            <p:nvPr/>
          </p:nvCxnSpPr>
          <p:spPr>
            <a:xfrm>
              <a:off x="195951"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Isosceles Triangle 25">
              <a:extLst>
                <a:ext uri="{FF2B5EF4-FFF2-40B4-BE49-F238E27FC236}">
                  <a16:creationId xmlns:a16="http://schemas.microsoft.com/office/drawing/2014/main" id="{5C2464F8-8376-248B-F2E4-94A57D5F1970}"/>
                </a:ext>
              </a:extLst>
            </p:cNvPr>
            <p:cNvSpPr/>
            <p:nvPr/>
          </p:nvSpPr>
          <p:spPr>
            <a:xfrm>
              <a:off x="327665"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20" name="Elbow Connector 19">
              <a:extLst>
                <a:ext uri="{FF2B5EF4-FFF2-40B4-BE49-F238E27FC236}">
                  <a16:creationId xmlns:a16="http://schemas.microsoft.com/office/drawing/2014/main" id="{4D0C4800-E9C2-7735-1458-76EF3DA55360}"/>
                </a:ext>
              </a:extLst>
            </p:cNvPr>
            <p:cNvCxnSpPr>
              <a:cxnSpLocks/>
              <a:stCxn id="5" idx="3"/>
            </p:cNvCxnSpPr>
            <p:nvPr/>
          </p:nvCxnSpPr>
          <p:spPr>
            <a:xfrm flipV="1">
              <a:off x="1886070" y="2504548"/>
              <a:ext cx="1472404" cy="249269"/>
            </a:xfrm>
            <a:prstGeom prst="bentConnector3">
              <a:avLst>
                <a:gd name="adj1" fmla="val 2062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8EF16A-1475-7279-A626-F27C72E3B1E1}"/>
                </a:ext>
              </a:extLst>
            </p:cNvPr>
            <p:cNvSpPr txBox="1"/>
            <p:nvPr/>
          </p:nvSpPr>
          <p:spPr>
            <a:xfrm>
              <a:off x="1400904" y="1101268"/>
              <a:ext cx="3036280" cy="400110"/>
            </a:xfrm>
            <a:prstGeom prst="rect">
              <a:avLst/>
            </a:prstGeom>
            <a:noFill/>
          </p:spPr>
          <p:txBody>
            <a:bodyPr wrap="none" rtlCol="0">
              <a:spAutoFit/>
            </a:bodyPr>
            <a:lstStyle/>
            <a:p>
              <a:r>
                <a:rPr lang="en-US" sz="2000" dirty="0"/>
                <a:t>1. </a:t>
              </a:r>
              <a:r>
                <a:rPr lang="en-US" sz="2000" dirty="0">
                  <a:solidFill>
                    <a:srgbClr val="C00000"/>
                  </a:solidFill>
                </a:rPr>
                <a:t>Writer active, </a:t>
              </a:r>
              <a:r>
                <a:rPr lang="en-US" sz="2000" dirty="0"/>
                <a:t>reader idle</a:t>
              </a:r>
            </a:p>
          </p:txBody>
        </p:sp>
      </p:grpSp>
      <p:graphicFrame>
        <p:nvGraphicFramePr>
          <p:cNvPr id="25" name="Table 24">
            <a:extLst>
              <a:ext uri="{FF2B5EF4-FFF2-40B4-BE49-F238E27FC236}">
                <a16:creationId xmlns:a16="http://schemas.microsoft.com/office/drawing/2014/main" id="{875A6FA7-0749-1443-8F74-0CFC7BCEA2B0}"/>
              </a:ext>
            </a:extLst>
          </p:cNvPr>
          <p:cNvGraphicFramePr>
            <a:graphicFrameLocks noGrp="1"/>
          </p:cNvGraphicFramePr>
          <p:nvPr/>
        </p:nvGraphicFramePr>
        <p:xfrm>
          <a:off x="2335217"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4" name="Group 73">
            <a:extLst>
              <a:ext uri="{FF2B5EF4-FFF2-40B4-BE49-F238E27FC236}">
                <a16:creationId xmlns:a16="http://schemas.microsoft.com/office/drawing/2014/main" id="{7B16F4C1-2E0A-04B0-2947-A0E55879C12D}"/>
              </a:ext>
            </a:extLst>
          </p:cNvPr>
          <p:cNvGrpSpPr/>
          <p:nvPr/>
        </p:nvGrpSpPr>
        <p:grpSpPr>
          <a:xfrm>
            <a:off x="645098" y="4113024"/>
            <a:ext cx="5203253" cy="1867151"/>
            <a:chOff x="645098" y="4113024"/>
            <a:chExt cx="5203253" cy="1867151"/>
          </a:xfrm>
        </p:grpSpPr>
        <p:sp>
          <p:nvSpPr>
            <p:cNvPr id="24" name="Rectangle 23">
              <a:extLst>
                <a:ext uri="{FF2B5EF4-FFF2-40B4-BE49-F238E27FC236}">
                  <a16:creationId xmlns:a16="http://schemas.microsoft.com/office/drawing/2014/main" id="{8ECF59F2-E3C9-83E2-EE8F-C04FAB57B718}"/>
                </a:ext>
              </a:extLst>
            </p:cNvPr>
            <p:cNvSpPr/>
            <p:nvPr/>
          </p:nvSpPr>
          <p:spPr>
            <a:xfrm>
              <a:off x="645098"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26" name="Rectangle 25">
              <a:extLst>
                <a:ext uri="{FF2B5EF4-FFF2-40B4-BE49-F238E27FC236}">
                  <a16:creationId xmlns:a16="http://schemas.microsoft.com/office/drawing/2014/main" id="{5E8C95BE-503A-575B-76E8-01AF522750F6}"/>
                </a:ext>
              </a:extLst>
            </p:cNvPr>
            <p:cNvSpPr/>
            <p:nvPr/>
          </p:nvSpPr>
          <p:spPr>
            <a:xfrm>
              <a:off x="4209182"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sp>
          <p:nvSpPr>
            <p:cNvPr id="32" name="TextBox 31">
              <a:extLst>
                <a:ext uri="{FF2B5EF4-FFF2-40B4-BE49-F238E27FC236}">
                  <a16:creationId xmlns:a16="http://schemas.microsoft.com/office/drawing/2014/main" id="{D653DB69-D573-6FF4-C386-2E27831CE4EE}"/>
                </a:ext>
              </a:extLst>
            </p:cNvPr>
            <p:cNvSpPr txBox="1"/>
            <p:nvPr/>
          </p:nvSpPr>
          <p:spPr>
            <a:xfrm>
              <a:off x="1010363" y="4113024"/>
              <a:ext cx="4669483" cy="400110"/>
            </a:xfrm>
            <a:prstGeom prst="rect">
              <a:avLst/>
            </a:prstGeom>
            <a:noFill/>
          </p:spPr>
          <p:txBody>
            <a:bodyPr wrap="none" rtlCol="0">
              <a:spAutoFit/>
            </a:bodyPr>
            <a:lstStyle/>
            <a:p>
              <a:r>
                <a:rPr lang="en-US" sz="2000" dirty="0"/>
                <a:t>2. Writer idle</a:t>
              </a:r>
              <a:r>
                <a:rPr lang="en-US" sz="2000" dirty="0">
                  <a:solidFill>
                    <a:srgbClr val="92D050"/>
                  </a:solidFill>
                </a:rPr>
                <a:t> Reader reading </a:t>
              </a:r>
              <a:r>
                <a:rPr lang="en-US" sz="2000" u="sng" dirty="0">
                  <a:solidFill>
                    <a:srgbClr val="92D050"/>
                  </a:solidFill>
                </a:rPr>
                <a:t>fresh</a:t>
              </a:r>
              <a:r>
                <a:rPr lang="en-US" sz="2000" dirty="0">
                  <a:solidFill>
                    <a:srgbClr val="92D050"/>
                  </a:solidFill>
                </a:rPr>
                <a:t> location</a:t>
              </a:r>
              <a:endParaRPr lang="en-US" sz="2000" dirty="0"/>
            </a:p>
          </p:txBody>
        </p:sp>
        <p:cxnSp>
          <p:nvCxnSpPr>
            <p:cNvPr id="34" name="Elbow Connector 33">
              <a:extLst>
                <a:ext uri="{FF2B5EF4-FFF2-40B4-BE49-F238E27FC236}">
                  <a16:creationId xmlns:a16="http://schemas.microsoft.com/office/drawing/2014/main" id="{716C18CD-80B4-2987-96D8-0AA4948E883C}"/>
                </a:ext>
              </a:extLst>
            </p:cNvPr>
            <p:cNvCxnSpPr>
              <a:cxnSpLocks/>
              <a:endCxn id="26" idx="1"/>
            </p:cNvCxnSpPr>
            <p:nvPr/>
          </p:nvCxnSpPr>
          <p:spPr>
            <a:xfrm>
              <a:off x="3358474"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057F563-FDBE-D660-B3A7-519E3A82842F}"/>
                </a:ext>
              </a:extLst>
            </p:cNvPr>
            <p:cNvCxnSpPr>
              <a:stCxn id="26" idx="3"/>
            </p:cNvCxnSpPr>
            <p:nvPr/>
          </p:nvCxnSpPr>
          <p:spPr>
            <a:xfrm flipV="1">
              <a:off x="5450154"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Isosceles Triangle 24">
              <a:extLst>
                <a:ext uri="{FF2B5EF4-FFF2-40B4-BE49-F238E27FC236}">
                  <a16:creationId xmlns:a16="http://schemas.microsoft.com/office/drawing/2014/main" id="{65D674A3-2F4E-07B4-5C9E-5641413957ED}"/>
                </a:ext>
              </a:extLst>
            </p:cNvPr>
            <p:cNvSpPr/>
            <p:nvPr/>
          </p:nvSpPr>
          <p:spPr>
            <a:xfrm>
              <a:off x="5536591"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aphicFrame>
        <p:nvGraphicFramePr>
          <p:cNvPr id="40" name="Table 39">
            <a:extLst>
              <a:ext uri="{FF2B5EF4-FFF2-40B4-BE49-F238E27FC236}">
                <a16:creationId xmlns:a16="http://schemas.microsoft.com/office/drawing/2014/main" id="{9FB88518-61FB-5B12-03F3-5D5016B7353C}"/>
              </a:ext>
            </a:extLst>
          </p:cNvPr>
          <p:cNvGraphicFramePr>
            <a:graphicFrameLocks noGrp="1"/>
          </p:cNvGraphicFramePr>
          <p:nvPr/>
        </p:nvGraphicFramePr>
        <p:xfrm>
          <a:off x="8525506" y="237436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aphicFrame>
        <p:nvGraphicFramePr>
          <p:cNvPr id="57" name="Table 56">
            <a:extLst>
              <a:ext uri="{FF2B5EF4-FFF2-40B4-BE49-F238E27FC236}">
                <a16:creationId xmlns:a16="http://schemas.microsoft.com/office/drawing/2014/main" id="{40E5AC5D-290A-4B2D-68BF-58776D269849}"/>
              </a:ext>
            </a:extLst>
          </p:cNvPr>
          <p:cNvGraphicFramePr>
            <a:graphicFrameLocks noGrp="1"/>
          </p:cNvGraphicFramePr>
          <p:nvPr/>
        </p:nvGraphicFramePr>
        <p:xfrm>
          <a:off x="8512958" y="5317697"/>
          <a:ext cx="1424818" cy="747486"/>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bl>
          </a:graphicData>
        </a:graphic>
      </p:graphicFrame>
      <p:grpSp>
        <p:nvGrpSpPr>
          <p:cNvPr id="75" name="Group 74">
            <a:extLst>
              <a:ext uri="{FF2B5EF4-FFF2-40B4-BE49-F238E27FC236}">
                <a16:creationId xmlns:a16="http://schemas.microsoft.com/office/drawing/2014/main" id="{2FA65AC7-2E7C-5D9D-C204-A9AD5252C555}"/>
              </a:ext>
            </a:extLst>
          </p:cNvPr>
          <p:cNvGrpSpPr/>
          <p:nvPr/>
        </p:nvGrpSpPr>
        <p:grpSpPr>
          <a:xfrm>
            <a:off x="6386240" y="1082097"/>
            <a:ext cx="5671912" cy="1954748"/>
            <a:chOff x="6386240" y="1082097"/>
            <a:chExt cx="5671912" cy="1954748"/>
          </a:xfrm>
        </p:grpSpPr>
        <p:sp>
          <p:nvSpPr>
            <p:cNvPr id="39" name="Rectangle 38">
              <a:extLst>
                <a:ext uri="{FF2B5EF4-FFF2-40B4-BE49-F238E27FC236}">
                  <a16:creationId xmlns:a16="http://schemas.microsoft.com/office/drawing/2014/main" id="{2AD383FA-11D5-444F-97E8-001B72E55BB6}"/>
                </a:ext>
              </a:extLst>
            </p:cNvPr>
            <p:cNvSpPr/>
            <p:nvPr/>
          </p:nvSpPr>
          <p:spPr>
            <a:xfrm>
              <a:off x="6835387" y="247078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41" name="Rectangle 40">
              <a:extLst>
                <a:ext uri="{FF2B5EF4-FFF2-40B4-BE49-F238E27FC236}">
                  <a16:creationId xmlns:a16="http://schemas.microsoft.com/office/drawing/2014/main" id="{D152BFFC-9D45-0165-A1D1-C2C9ED7508D1}"/>
                </a:ext>
              </a:extLst>
            </p:cNvPr>
            <p:cNvSpPr/>
            <p:nvPr/>
          </p:nvSpPr>
          <p:spPr>
            <a:xfrm>
              <a:off x="10399471" y="246508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42" name="Straight Arrow Connector 41">
              <a:extLst>
                <a:ext uri="{FF2B5EF4-FFF2-40B4-BE49-F238E27FC236}">
                  <a16:creationId xmlns:a16="http://schemas.microsoft.com/office/drawing/2014/main" id="{19EDDD30-DA7A-C20A-870D-A591B9E1C9D3}"/>
                </a:ext>
              </a:extLst>
            </p:cNvPr>
            <p:cNvCxnSpPr>
              <a:cxnSpLocks/>
              <a:endCxn id="39" idx="1"/>
            </p:cNvCxnSpPr>
            <p:nvPr/>
          </p:nvCxnSpPr>
          <p:spPr>
            <a:xfrm>
              <a:off x="6386240" y="2753817"/>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5" name="Isosceles Triangle 25">
              <a:extLst>
                <a:ext uri="{FF2B5EF4-FFF2-40B4-BE49-F238E27FC236}">
                  <a16:creationId xmlns:a16="http://schemas.microsoft.com/office/drawing/2014/main" id="{42341432-9BBE-FB44-4F8D-9C8FD996EC06}"/>
                </a:ext>
              </a:extLst>
            </p:cNvPr>
            <p:cNvSpPr/>
            <p:nvPr/>
          </p:nvSpPr>
          <p:spPr>
            <a:xfrm>
              <a:off x="6517954" y="246508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Elbow Connector 45">
              <a:extLst>
                <a:ext uri="{FF2B5EF4-FFF2-40B4-BE49-F238E27FC236}">
                  <a16:creationId xmlns:a16="http://schemas.microsoft.com/office/drawing/2014/main" id="{6536966D-562B-1F34-305F-9FB633106E6E}"/>
                </a:ext>
              </a:extLst>
            </p:cNvPr>
            <p:cNvCxnSpPr>
              <a:cxnSpLocks/>
              <a:stCxn id="39" idx="3"/>
            </p:cNvCxnSpPr>
            <p:nvPr/>
          </p:nvCxnSpPr>
          <p:spPr>
            <a:xfrm flipV="1">
              <a:off x="8076359" y="2504548"/>
              <a:ext cx="758722" cy="249269"/>
            </a:xfrm>
            <a:prstGeom prst="bentConnector3">
              <a:avLst>
                <a:gd name="adj1" fmla="val 4022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B2A24DD-FBC9-C081-F123-9014532A7D6D}"/>
                </a:ext>
              </a:extLst>
            </p:cNvPr>
            <p:cNvSpPr txBox="1"/>
            <p:nvPr/>
          </p:nvSpPr>
          <p:spPr>
            <a:xfrm>
              <a:off x="7139231" y="1082097"/>
              <a:ext cx="3499035" cy="400110"/>
            </a:xfrm>
            <a:prstGeom prst="rect">
              <a:avLst/>
            </a:prstGeom>
            <a:noFill/>
          </p:spPr>
          <p:txBody>
            <a:bodyPr wrap="none" rtlCol="0">
              <a:spAutoFit/>
            </a:bodyPr>
            <a:lstStyle/>
            <a:p>
              <a:r>
                <a:rPr lang="en-US" sz="2000" dirty="0"/>
                <a:t>3. Both </a:t>
              </a:r>
              <a:r>
                <a:rPr lang="en-US" sz="2000" dirty="0">
                  <a:solidFill>
                    <a:srgbClr val="C00000"/>
                  </a:solidFill>
                </a:rPr>
                <a:t>writer </a:t>
              </a:r>
              <a:r>
                <a:rPr lang="en-US" sz="2000" dirty="0"/>
                <a:t>and</a:t>
              </a:r>
              <a:r>
                <a:rPr lang="en-US" sz="2000" dirty="0">
                  <a:solidFill>
                    <a:srgbClr val="C00000"/>
                  </a:solidFill>
                </a:rPr>
                <a:t> </a:t>
              </a:r>
              <a:r>
                <a:rPr lang="en-US" sz="2000" dirty="0">
                  <a:solidFill>
                    <a:srgbClr val="92D050"/>
                  </a:solidFill>
                </a:rPr>
                <a:t>reader</a:t>
              </a:r>
              <a:r>
                <a:rPr lang="en-US" sz="2000" dirty="0">
                  <a:solidFill>
                    <a:srgbClr val="C00000"/>
                  </a:solidFill>
                </a:rPr>
                <a:t> </a:t>
              </a:r>
              <a:r>
                <a:rPr lang="en-US" sz="2000" dirty="0"/>
                <a:t>active</a:t>
              </a:r>
            </a:p>
          </p:txBody>
        </p:sp>
        <p:cxnSp>
          <p:nvCxnSpPr>
            <p:cNvPr id="49" name="Elbow Connector 48">
              <a:extLst>
                <a:ext uri="{FF2B5EF4-FFF2-40B4-BE49-F238E27FC236}">
                  <a16:creationId xmlns:a16="http://schemas.microsoft.com/office/drawing/2014/main" id="{835E50C0-91F3-8B5C-3BBC-A20F94750D20}"/>
                </a:ext>
              </a:extLst>
            </p:cNvPr>
            <p:cNvCxnSpPr>
              <a:cxnSpLocks/>
              <a:endCxn id="41" idx="1"/>
            </p:cNvCxnSpPr>
            <p:nvPr/>
          </p:nvCxnSpPr>
          <p:spPr>
            <a:xfrm>
              <a:off x="9588843" y="2504548"/>
              <a:ext cx="810628" cy="243563"/>
            </a:xfrm>
            <a:prstGeom prst="bentConnector3">
              <a:avLst>
                <a:gd name="adj1" fmla="val 66768"/>
              </a:avLst>
            </a:prstGeom>
            <a:ln w="28575">
              <a:solidFill>
                <a:srgbClr val="92D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CFA5244-5793-41F9-2D55-8774E9C19D07}"/>
                </a:ext>
              </a:extLst>
            </p:cNvPr>
            <p:cNvCxnSpPr/>
            <p:nvPr/>
          </p:nvCxnSpPr>
          <p:spPr>
            <a:xfrm flipV="1">
              <a:off x="11659955" y="274792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Isosceles Triangle 24">
              <a:extLst>
                <a:ext uri="{FF2B5EF4-FFF2-40B4-BE49-F238E27FC236}">
                  <a16:creationId xmlns:a16="http://schemas.microsoft.com/office/drawing/2014/main" id="{E97E1BD2-CBD8-0844-2064-99E479399CBD}"/>
                </a:ext>
              </a:extLst>
            </p:cNvPr>
            <p:cNvSpPr/>
            <p:nvPr/>
          </p:nvSpPr>
          <p:spPr>
            <a:xfrm>
              <a:off x="11746392" y="243633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6" name="Group 75">
            <a:extLst>
              <a:ext uri="{FF2B5EF4-FFF2-40B4-BE49-F238E27FC236}">
                <a16:creationId xmlns:a16="http://schemas.microsoft.com/office/drawing/2014/main" id="{2FD67634-9F83-8E68-740B-9ED0E1CCF158}"/>
              </a:ext>
            </a:extLst>
          </p:cNvPr>
          <p:cNvGrpSpPr/>
          <p:nvPr/>
        </p:nvGrpSpPr>
        <p:grpSpPr>
          <a:xfrm>
            <a:off x="6822839" y="4212297"/>
            <a:ext cx="5203253" cy="1767878"/>
            <a:chOff x="6822839" y="4212297"/>
            <a:chExt cx="5203253" cy="1767878"/>
          </a:xfrm>
        </p:grpSpPr>
        <p:sp>
          <p:nvSpPr>
            <p:cNvPr id="56" name="Rectangle 55">
              <a:extLst>
                <a:ext uri="{FF2B5EF4-FFF2-40B4-BE49-F238E27FC236}">
                  <a16:creationId xmlns:a16="http://schemas.microsoft.com/office/drawing/2014/main" id="{EE3A4969-F285-2244-7960-F360D17FF233}"/>
                </a:ext>
              </a:extLst>
            </p:cNvPr>
            <p:cNvSpPr/>
            <p:nvPr/>
          </p:nvSpPr>
          <p:spPr>
            <a:xfrm>
              <a:off x="6822839" y="5414118"/>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sp>
          <p:nvSpPr>
            <p:cNvPr id="58" name="Rectangle 57">
              <a:extLst>
                <a:ext uri="{FF2B5EF4-FFF2-40B4-BE49-F238E27FC236}">
                  <a16:creationId xmlns:a16="http://schemas.microsoft.com/office/drawing/2014/main" id="{FB97259F-4C2F-9739-50E4-BC0E2C39AFAA}"/>
                </a:ext>
              </a:extLst>
            </p:cNvPr>
            <p:cNvSpPr/>
            <p:nvPr/>
          </p:nvSpPr>
          <p:spPr>
            <a:xfrm>
              <a:off x="10386923" y="5408412"/>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60" name="Elbow Connector 59">
              <a:extLst>
                <a:ext uri="{FF2B5EF4-FFF2-40B4-BE49-F238E27FC236}">
                  <a16:creationId xmlns:a16="http://schemas.microsoft.com/office/drawing/2014/main" id="{5D6627BA-F961-AA4B-3B71-E4DA8B62F08F}"/>
                </a:ext>
              </a:extLst>
            </p:cNvPr>
            <p:cNvCxnSpPr>
              <a:cxnSpLocks/>
              <a:endCxn id="58" idx="1"/>
            </p:cNvCxnSpPr>
            <p:nvPr/>
          </p:nvCxnSpPr>
          <p:spPr>
            <a:xfrm>
              <a:off x="9536215" y="5499126"/>
              <a:ext cx="850708" cy="192315"/>
            </a:xfrm>
            <a:prstGeom prst="bentConnector3">
              <a:avLst>
                <a:gd name="adj1" fmla="val 6743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162973-2107-DAFC-5840-B25CE36D1916}"/>
                </a:ext>
              </a:extLst>
            </p:cNvPr>
            <p:cNvCxnSpPr>
              <a:stCxn id="58" idx="3"/>
            </p:cNvCxnSpPr>
            <p:nvPr/>
          </p:nvCxnSpPr>
          <p:spPr>
            <a:xfrm flipV="1">
              <a:off x="11627895" y="5691440"/>
              <a:ext cx="3981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Isosceles Triangle 24">
              <a:extLst>
                <a:ext uri="{FF2B5EF4-FFF2-40B4-BE49-F238E27FC236}">
                  <a16:creationId xmlns:a16="http://schemas.microsoft.com/office/drawing/2014/main" id="{A2DCCF95-C72D-8527-A7A5-FC526860A9C6}"/>
                </a:ext>
              </a:extLst>
            </p:cNvPr>
            <p:cNvSpPr/>
            <p:nvPr/>
          </p:nvSpPr>
          <p:spPr>
            <a:xfrm>
              <a:off x="11714332" y="5379851"/>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87AE352C-E156-607E-5C97-B544D9938A9F}"/>
                </a:ext>
              </a:extLst>
            </p:cNvPr>
            <p:cNvSpPr txBox="1"/>
            <p:nvPr/>
          </p:nvSpPr>
          <p:spPr>
            <a:xfrm>
              <a:off x="7139231" y="4212297"/>
              <a:ext cx="4876848" cy="400110"/>
            </a:xfrm>
            <a:prstGeom prst="rect">
              <a:avLst/>
            </a:prstGeom>
            <a:noFill/>
            <a:ln>
              <a:noFill/>
            </a:ln>
          </p:spPr>
          <p:txBody>
            <a:bodyPr wrap="none" rtlCol="0">
              <a:spAutoFit/>
            </a:bodyPr>
            <a:lstStyle/>
            <a:p>
              <a:r>
                <a:rPr lang="en-US" sz="2000" dirty="0"/>
                <a:t>4. Writer idle,</a:t>
              </a:r>
              <a:r>
                <a:rPr lang="en-US" sz="2000" dirty="0">
                  <a:solidFill>
                    <a:srgbClr val="92D050"/>
                  </a:solidFill>
                </a:rPr>
                <a:t> Reader reading </a:t>
              </a:r>
              <a:r>
                <a:rPr lang="en-US" sz="2000" u="sng" dirty="0">
                  <a:solidFill>
                    <a:srgbClr val="C00000"/>
                  </a:solidFill>
                </a:rPr>
                <a:t>stale</a:t>
              </a:r>
              <a:r>
                <a:rPr lang="en-US" sz="2000" dirty="0">
                  <a:solidFill>
                    <a:srgbClr val="92D050"/>
                  </a:solidFill>
                </a:rPr>
                <a:t> location,  </a:t>
              </a:r>
              <a:endParaRPr lang="en-US" sz="2000" dirty="0">
                <a:solidFill>
                  <a:srgbClr val="C00000"/>
                </a:solidFill>
              </a:endParaRPr>
            </a:p>
          </p:txBody>
        </p:sp>
      </p:grpSp>
      <p:sp>
        <p:nvSpPr>
          <p:cNvPr id="4" name="TextBox 3">
            <a:extLst>
              <a:ext uri="{FF2B5EF4-FFF2-40B4-BE49-F238E27FC236}">
                <a16:creationId xmlns:a16="http://schemas.microsoft.com/office/drawing/2014/main" id="{B0A6FC89-F092-53F8-1F25-A3824A31323B}"/>
              </a:ext>
            </a:extLst>
          </p:cNvPr>
          <p:cNvSpPr txBox="1"/>
          <p:nvPr/>
        </p:nvSpPr>
        <p:spPr>
          <a:xfrm>
            <a:off x="4400122" y="1707040"/>
            <a:ext cx="1344407" cy="461665"/>
          </a:xfrm>
          <a:prstGeom prst="rect">
            <a:avLst/>
          </a:prstGeom>
          <a:solidFill>
            <a:srgbClr val="FFC000"/>
          </a:solidFill>
        </p:spPr>
        <p:txBody>
          <a:bodyPr wrap="none" rtlCol="0">
            <a:spAutoFit/>
          </a:bodyPr>
          <a:lstStyle/>
          <a:p>
            <a:r>
              <a:rPr lang="en-US" sz="2400" b="1" dirty="0"/>
              <a:t>No Effect</a:t>
            </a:r>
          </a:p>
        </p:txBody>
      </p:sp>
      <p:sp>
        <p:nvSpPr>
          <p:cNvPr id="8" name="TextBox 7">
            <a:extLst>
              <a:ext uri="{FF2B5EF4-FFF2-40B4-BE49-F238E27FC236}">
                <a16:creationId xmlns:a16="http://schemas.microsoft.com/office/drawing/2014/main" id="{3FB66EEF-E6B4-6364-1BF3-CC657D021400}"/>
              </a:ext>
            </a:extLst>
          </p:cNvPr>
          <p:cNvSpPr txBox="1"/>
          <p:nvPr/>
        </p:nvSpPr>
        <p:spPr>
          <a:xfrm>
            <a:off x="3413086" y="4670558"/>
            <a:ext cx="2682914" cy="461665"/>
          </a:xfrm>
          <a:prstGeom prst="rect">
            <a:avLst/>
          </a:prstGeom>
          <a:solidFill>
            <a:srgbClr val="FFC000"/>
          </a:solidFill>
        </p:spPr>
        <p:txBody>
          <a:bodyPr wrap="none" rtlCol="0">
            <a:spAutoFit/>
          </a:bodyPr>
          <a:lstStyle/>
          <a:p>
            <a:r>
              <a:rPr lang="en-US" sz="2400" b="1" dirty="0"/>
              <a:t>Addressed Properly</a:t>
            </a:r>
          </a:p>
        </p:txBody>
      </p:sp>
      <p:sp>
        <p:nvSpPr>
          <p:cNvPr id="9" name="TextBox 8">
            <a:extLst>
              <a:ext uri="{FF2B5EF4-FFF2-40B4-BE49-F238E27FC236}">
                <a16:creationId xmlns:a16="http://schemas.microsoft.com/office/drawing/2014/main" id="{37EF3DCC-77D6-9341-CED1-DA5ACEF84EF2}"/>
              </a:ext>
            </a:extLst>
          </p:cNvPr>
          <p:cNvSpPr txBox="1"/>
          <p:nvPr/>
        </p:nvSpPr>
        <p:spPr>
          <a:xfrm>
            <a:off x="9782649" y="1667369"/>
            <a:ext cx="1963743" cy="461665"/>
          </a:xfrm>
          <a:prstGeom prst="rect">
            <a:avLst/>
          </a:prstGeom>
          <a:solidFill>
            <a:srgbClr val="FFC000"/>
          </a:solidFill>
        </p:spPr>
        <p:txBody>
          <a:bodyPr wrap="none" rtlCol="0">
            <a:spAutoFit/>
          </a:bodyPr>
          <a:lstStyle/>
          <a:p>
            <a:r>
              <a:rPr lang="en-US" sz="2400" b="1" dirty="0"/>
              <a:t>Misaddressed</a:t>
            </a:r>
          </a:p>
        </p:txBody>
      </p:sp>
      <p:sp>
        <p:nvSpPr>
          <p:cNvPr id="11" name="TextBox 10">
            <a:extLst>
              <a:ext uri="{FF2B5EF4-FFF2-40B4-BE49-F238E27FC236}">
                <a16:creationId xmlns:a16="http://schemas.microsoft.com/office/drawing/2014/main" id="{05C9C009-EB88-8098-2EC2-3BD898F4CE2E}"/>
              </a:ext>
            </a:extLst>
          </p:cNvPr>
          <p:cNvSpPr txBox="1"/>
          <p:nvPr/>
        </p:nvSpPr>
        <p:spPr>
          <a:xfrm>
            <a:off x="9782649" y="4688862"/>
            <a:ext cx="1963743" cy="461665"/>
          </a:xfrm>
          <a:prstGeom prst="rect">
            <a:avLst/>
          </a:prstGeom>
          <a:solidFill>
            <a:srgbClr val="FFC000"/>
          </a:solidFill>
        </p:spPr>
        <p:txBody>
          <a:bodyPr wrap="none" rtlCol="0">
            <a:spAutoFit/>
          </a:bodyPr>
          <a:lstStyle/>
          <a:p>
            <a:r>
              <a:rPr lang="en-US" sz="2400" b="1" dirty="0"/>
              <a:t>Misaddressed</a:t>
            </a:r>
          </a:p>
        </p:txBody>
      </p:sp>
    </p:spTree>
    <p:extLst>
      <p:ext uri="{BB962C8B-B14F-4D97-AF65-F5344CB8AC3E}">
        <p14:creationId xmlns:p14="http://schemas.microsoft.com/office/powerpoint/2010/main" val="32496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9B97-7A16-63E9-29D8-A800197102B4}"/>
              </a:ext>
            </a:extLst>
          </p:cNvPr>
          <p:cNvSpPr>
            <a:spLocks noGrp="1"/>
          </p:cNvSpPr>
          <p:nvPr>
            <p:ph type="sldNum" sz="quarter" idx="10"/>
          </p:nvPr>
        </p:nvSpPr>
        <p:spPr/>
        <p:txBody>
          <a:bodyPr/>
          <a:lstStyle/>
          <a:p>
            <a:fld id="{CD613F42-59A2-A64A-BB5E-1CB869E0C30A}" type="slidenum">
              <a:rPr lang="en-US" altLang="en-US" smtClean="0"/>
              <a:pPr/>
              <a:t>16</a:t>
            </a:fld>
            <a:endParaRPr lang="en-US" altLang="en-US"/>
          </a:p>
        </p:txBody>
      </p:sp>
      <p:sp>
        <p:nvSpPr>
          <p:cNvPr id="4" name="TextBox 3">
            <a:extLst>
              <a:ext uri="{FF2B5EF4-FFF2-40B4-BE49-F238E27FC236}">
                <a16:creationId xmlns:a16="http://schemas.microsoft.com/office/drawing/2014/main" id="{91A53C1C-3E27-756A-168C-09629AD363A7}"/>
              </a:ext>
            </a:extLst>
          </p:cNvPr>
          <p:cNvSpPr txBox="1"/>
          <p:nvPr/>
        </p:nvSpPr>
        <p:spPr>
          <a:xfrm>
            <a:off x="2319004" y="61761"/>
            <a:ext cx="7553991" cy="584775"/>
          </a:xfrm>
          <a:prstGeom prst="rect">
            <a:avLst/>
          </a:prstGeom>
          <a:noFill/>
        </p:spPr>
        <p:txBody>
          <a:bodyPr wrap="none" rtlCol="0">
            <a:spAutoFit/>
          </a:bodyPr>
          <a:lstStyle/>
          <a:p>
            <a:pPr algn="ctr"/>
            <a:r>
              <a:rPr lang="en-US" sz="3200" b="1" dirty="0">
                <a:solidFill>
                  <a:srgbClr val="0070C0"/>
                </a:solidFill>
              </a:rPr>
              <a:t>Timely Mobile Routing: An </a:t>
            </a:r>
            <a:r>
              <a:rPr lang="en-US" sz="3200" b="1" dirty="0">
                <a:solidFill>
                  <a:srgbClr val="C00000"/>
                </a:solidFill>
              </a:rPr>
              <a:t>Analytical</a:t>
            </a:r>
            <a:r>
              <a:rPr lang="en-US" sz="3200" b="1" dirty="0">
                <a:solidFill>
                  <a:srgbClr val="0070C0"/>
                </a:solidFill>
              </a:rPr>
              <a:t> Study</a:t>
            </a:r>
          </a:p>
        </p:txBody>
      </p:sp>
      <p:sp>
        <p:nvSpPr>
          <p:cNvPr id="13" name="TextBox 12">
            <a:extLst>
              <a:ext uri="{FF2B5EF4-FFF2-40B4-BE49-F238E27FC236}">
                <a16:creationId xmlns:a16="http://schemas.microsoft.com/office/drawing/2014/main" id="{A6CCE004-B605-2C26-9E9C-BC9D25EB983F}"/>
              </a:ext>
            </a:extLst>
          </p:cNvPr>
          <p:cNvSpPr txBox="1"/>
          <p:nvPr/>
        </p:nvSpPr>
        <p:spPr>
          <a:xfrm>
            <a:off x="11059" y="1622799"/>
            <a:ext cx="6107442" cy="461665"/>
          </a:xfrm>
          <a:prstGeom prst="rect">
            <a:avLst/>
          </a:prstGeom>
          <a:noFill/>
        </p:spPr>
        <p:txBody>
          <a:bodyPr wrap="none" rtlCol="0">
            <a:spAutoFit/>
          </a:bodyPr>
          <a:lstStyle/>
          <a:p>
            <a:pPr algn="ctr"/>
            <a:r>
              <a:rPr lang="en-US" sz="2400" dirty="0"/>
              <a:t>Freshness of app update at mobile depends on:</a:t>
            </a:r>
          </a:p>
        </p:txBody>
      </p:sp>
      <p:sp>
        <p:nvSpPr>
          <p:cNvPr id="7" name="Cloud 6">
            <a:extLst>
              <a:ext uri="{FF2B5EF4-FFF2-40B4-BE49-F238E27FC236}">
                <a16:creationId xmlns:a16="http://schemas.microsoft.com/office/drawing/2014/main" id="{A800070B-1164-4DCE-1F47-46252BB72D8A}"/>
              </a:ext>
            </a:extLst>
          </p:cNvPr>
          <p:cNvSpPr/>
          <p:nvPr/>
        </p:nvSpPr>
        <p:spPr>
          <a:xfrm>
            <a:off x="7861878" y="2519496"/>
            <a:ext cx="4180372" cy="2483939"/>
          </a:xfrm>
          <a:prstGeom prst="clou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8" name="TextBox 7">
            <a:extLst>
              <a:ext uri="{FF2B5EF4-FFF2-40B4-BE49-F238E27FC236}">
                <a16:creationId xmlns:a16="http://schemas.microsoft.com/office/drawing/2014/main" id="{56F16A60-2488-813B-1A98-5FCDCD48B9DB}"/>
              </a:ext>
            </a:extLst>
          </p:cNvPr>
          <p:cNvSpPr txBox="1"/>
          <p:nvPr/>
        </p:nvSpPr>
        <p:spPr>
          <a:xfrm>
            <a:off x="11258649" y="2097076"/>
            <a:ext cx="1408246" cy="523220"/>
          </a:xfrm>
          <a:prstGeom prst="rect">
            <a:avLst/>
          </a:prstGeom>
          <a:noFill/>
        </p:spPr>
        <p:txBody>
          <a:bodyPr wrap="square" rtlCol="0">
            <a:spAutoFit/>
          </a:bodyPr>
          <a:lstStyle/>
          <a:p>
            <a:r>
              <a:rPr lang="en-IN" sz="1400" dirty="0"/>
              <a:t>Application Server</a:t>
            </a:r>
            <a:endParaRPr lang="en-US" sz="1400" dirty="0"/>
          </a:p>
        </p:txBody>
      </p:sp>
      <p:pic>
        <p:nvPicPr>
          <p:cNvPr id="9" name="Picture 2" descr="Router | Cisco Network Topology Icons 3015">
            <a:extLst>
              <a:ext uri="{FF2B5EF4-FFF2-40B4-BE49-F238E27FC236}">
                <a16:creationId xmlns:a16="http://schemas.microsoft.com/office/drawing/2014/main" id="{2B8BDF6A-F1F8-7599-2A4F-6E5D1E635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354" y="3213855"/>
            <a:ext cx="1183682" cy="8924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pplication Server Icon Transparent, HD Png Download , Transparent Png  Image - PNGitem">
            <a:extLst>
              <a:ext uri="{FF2B5EF4-FFF2-40B4-BE49-F238E27FC236}">
                <a16:creationId xmlns:a16="http://schemas.microsoft.com/office/drawing/2014/main" id="{E52536B0-2980-78B0-1AD2-CAD4A288B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27" r="15729"/>
          <a:stretch/>
        </p:blipFill>
        <p:spPr bwMode="auto">
          <a:xfrm>
            <a:off x="11371988" y="2638671"/>
            <a:ext cx="678444" cy="1118701"/>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Smart Phone with solid fill">
            <a:extLst>
              <a:ext uri="{FF2B5EF4-FFF2-40B4-BE49-F238E27FC236}">
                <a16:creationId xmlns:a16="http://schemas.microsoft.com/office/drawing/2014/main" id="{C0CFF353-C7B9-0A14-EE4C-D031FBB28A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5976" y="2856863"/>
            <a:ext cx="507330" cy="559349"/>
          </a:xfrm>
          <a:prstGeom prst="rect">
            <a:avLst/>
          </a:prstGeom>
        </p:spPr>
      </p:pic>
      <p:pic>
        <p:nvPicPr>
          <p:cNvPr id="12" name="Graphic 11" descr="Cell Tower with solid fill">
            <a:extLst>
              <a:ext uri="{FF2B5EF4-FFF2-40B4-BE49-F238E27FC236}">
                <a16:creationId xmlns:a16="http://schemas.microsoft.com/office/drawing/2014/main" id="{EAB09BB9-B22D-45E0-75E2-1A3219652E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71732" y="3671920"/>
            <a:ext cx="730923" cy="805870"/>
          </a:xfrm>
          <a:prstGeom prst="rect">
            <a:avLst/>
          </a:prstGeom>
        </p:spPr>
      </p:pic>
      <p:sp>
        <p:nvSpPr>
          <p:cNvPr id="14" name="Arrow: Right 7">
            <a:extLst>
              <a:ext uri="{FF2B5EF4-FFF2-40B4-BE49-F238E27FC236}">
                <a16:creationId xmlns:a16="http://schemas.microsoft.com/office/drawing/2014/main" id="{00B21F66-F0D6-C565-EE80-170D661A8E2B}"/>
              </a:ext>
            </a:extLst>
          </p:cNvPr>
          <p:cNvSpPr/>
          <p:nvPr/>
        </p:nvSpPr>
        <p:spPr>
          <a:xfrm rot="5400000">
            <a:off x="6519204" y="3589226"/>
            <a:ext cx="555963" cy="136229"/>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15" name="Graphic 14" descr="Smart Phone with solid fill">
            <a:extLst>
              <a:ext uri="{FF2B5EF4-FFF2-40B4-BE49-F238E27FC236}">
                <a16:creationId xmlns:a16="http://schemas.microsoft.com/office/drawing/2014/main" id="{8A1C7EB3-8D30-42D9-5D9F-26F2A41184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5976" y="3988925"/>
            <a:ext cx="507330" cy="559349"/>
          </a:xfrm>
          <a:prstGeom prst="rect">
            <a:avLst/>
          </a:prstGeom>
        </p:spPr>
      </p:pic>
      <p:sp>
        <p:nvSpPr>
          <p:cNvPr id="16" name="TextBox 15">
            <a:extLst>
              <a:ext uri="{FF2B5EF4-FFF2-40B4-BE49-F238E27FC236}">
                <a16:creationId xmlns:a16="http://schemas.microsoft.com/office/drawing/2014/main" id="{B3031320-5EDB-BDDD-E512-48108298E64D}"/>
              </a:ext>
            </a:extLst>
          </p:cNvPr>
          <p:cNvSpPr txBox="1"/>
          <p:nvPr/>
        </p:nvSpPr>
        <p:spPr>
          <a:xfrm>
            <a:off x="5968674" y="3272217"/>
            <a:ext cx="1094592" cy="523220"/>
          </a:xfrm>
          <a:prstGeom prst="rect">
            <a:avLst/>
          </a:prstGeom>
          <a:noFill/>
        </p:spPr>
        <p:txBody>
          <a:bodyPr wrap="square" rtlCol="0">
            <a:spAutoFit/>
          </a:bodyPr>
          <a:lstStyle/>
          <a:p>
            <a:r>
              <a:rPr lang="en-IN" sz="1400" dirty="0"/>
              <a:t>User mobility</a:t>
            </a:r>
            <a:endParaRPr lang="en-US" sz="1400" dirty="0"/>
          </a:p>
        </p:txBody>
      </p:sp>
      <p:sp>
        <p:nvSpPr>
          <p:cNvPr id="17" name="Lightning Bolt 16">
            <a:extLst>
              <a:ext uri="{FF2B5EF4-FFF2-40B4-BE49-F238E27FC236}">
                <a16:creationId xmlns:a16="http://schemas.microsoft.com/office/drawing/2014/main" id="{2AE71183-D35E-D9B7-CF6C-06FEE80281F4}"/>
              </a:ext>
            </a:extLst>
          </p:cNvPr>
          <p:cNvSpPr/>
          <p:nvPr/>
        </p:nvSpPr>
        <p:spPr>
          <a:xfrm rot="8221010">
            <a:off x="7024213" y="3013672"/>
            <a:ext cx="424598" cy="293497"/>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 name="Lightning Bolt 17">
            <a:extLst>
              <a:ext uri="{FF2B5EF4-FFF2-40B4-BE49-F238E27FC236}">
                <a16:creationId xmlns:a16="http://schemas.microsoft.com/office/drawing/2014/main" id="{A982C3C9-6440-5AD4-17EC-8215CF4C5C3B}"/>
              </a:ext>
            </a:extLst>
          </p:cNvPr>
          <p:cNvSpPr/>
          <p:nvPr/>
        </p:nvSpPr>
        <p:spPr>
          <a:xfrm rot="6776072">
            <a:off x="7051826" y="3981123"/>
            <a:ext cx="321913" cy="396217"/>
          </a:xfrm>
          <a:prstGeom prst="lightningBol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cxnSp>
        <p:nvCxnSpPr>
          <p:cNvPr id="19" name="Straight Arrow Connector 18">
            <a:extLst>
              <a:ext uri="{FF2B5EF4-FFF2-40B4-BE49-F238E27FC236}">
                <a16:creationId xmlns:a16="http://schemas.microsoft.com/office/drawing/2014/main" id="{9A913FE1-DA01-AC0B-A37F-73169D3F100D}"/>
              </a:ext>
            </a:extLst>
          </p:cNvPr>
          <p:cNvCxnSpPr>
            <a:cxnSpLocks/>
            <a:stCxn id="9" idx="1"/>
          </p:cNvCxnSpPr>
          <p:nvPr/>
        </p:nvCxnSpPr>
        <p:spPr>
          <a:xfrm flipH="1" flipV="1">
            <a:off x="7941268" y="3387187"/>
            <a:ext cx="757086" cy="272881"/>
          </a:xfrm>
          <a:prstGeom prst="straightConnector1">
            <a:avLst/>
          </a:prstGeom>
          <a:ln w="19050">
            <a:headEnd type="triangle"/>
            <a:tailEnd type="triangle"/>
          </a:ln>
        </p:spPr>
        <p:style>
          <a:lnRef idx="3">
            <a:schemeClr val="dk1"/>
          </a:lnRef>
          <a:fillRef idx="0">
            <a:schemeClr val="dk1"/>
          </a:fillRef>
          <a:effectRef idx="2">
            <a:schemeClr val="dk1"/>
          </a:effectRef>
          <a:fontRef idx="minor">
            <a:schemeClr val="tx1"/>
          </a:fontRef>
        </p:style>
      </p:cxnSp>
      <p:sp>
        <p:nvSpPr>
          <p:cNvPr id="20" name="Isosceles Triangle 13">
            <a:extLst>
              <a:ext uri="{FF2B5EF4-FFF2-40B4-BE49-F238E27FC236}">
                <a16:creationId xmlns:a16="http://schemas.microsoft.com/office/drawing/2014/main" id="{CF243FEF-14DF-7427-E7A0-CD4D483B3BD7}"/>
              </a:ext>
            </a:extLst>
          </p:cNvPr>
          <p:cNvSpPr/>
          <p:nvPr/>
        </p:nvSpPr>
        <p:spPr>
          <a:xfrm>
            <a:off x="8274514" y="4122603"/>
            <a:ext cx="196295" cy="209148"/>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 name="Isosceles Triangle 14">
            <a:extLst>
              <a:ext uri="{FF2B5EF4-FFF2-40B4-BE49-F238E27FC236}">
                <a16:creationId xmlns:a16="http://schemas.microsoft.com/office/drawing/2014/main" id="{6B4CB929-023A-0EE9-8C8C-DC996D0EE5AC}"/>
              </a:ext>
            </a:extLst>
          </p:cNvPr>
          <p:cNvSpPr/>
          <p:nvPr/>
        </p:nvSpPr>
        <p:spPr>
          <a:xfrm>
            <a:off x="8355439" y="3224155"/>
            <a:ext cx="205909" cy="209147"/>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2" name="TextBox 21">
            <a:extLst>
              <a:ext uri="{FF2B5EF4-FFF2-40B4-BE49-F238E27FC236}">
                <a16:creationId xmlns:a16="http://schemas.microsoft.com/office/drawing/2014/main" id="{675CCA4C-BE88-3BE4-27C6-F6D483247296}"/>
              </a:ext>
            </a:extLst>
          </p:cNvPr>
          <p:cNvSpPr txBox="1"/>
          <p:nvPr/>
        </p:nvSpPr>
        <p:spPr>
          <a:xfrm>
            <a:off x="9509454" y="4271468"/>
            <a:ext cx="1036203" cy="307777"/>
          </a:xfrm>
          <a:prstGeom prst="rect">
            <a:avLst/>
          </a:prstGeom>
          <a:noFill/>
        </p:spPr>
        <p:txBody>
          <a:bodyPr wrap="square" rtlCol="0">
            <a:spAutoFit/>
          </a:bodyPr>
          <a:lstStyle/>
          <a:p>
            <a:pPr algn="ctr"/>
            <a:r>
              <a:rPr lang="en-IN" sz="1400" dirty="0"/>
              <a:t>Network</a:t>
            </a:r>
            <a:endParaRPr lang="en-US" sz="1400" dirty="0"/>
          </a:p>
        </p:txBody>
      </p:sp>
      <p:cxnSp>
        <p:nvCxnSpPr>
          <p:cNvPr id="23" name="Connector: Curved 16">
            <a:extLst>
              <a:ext uri="{FF2B5EF4-FFF2-40B4-BE49-F238E27FC236}">
                <a16:creationId xmlns:a16="http://schemas.microsoft.com/office/drawing/2014/main" id="{78027DCA-964A-FD05-5811-4E06B76D98F2}"/>
              </a:ext>
            </a:extLst>
          </p:cNvPr>
          <p:cNvCxnSpPr>
            <a:cxnSpLocks/>
            <a:stCxn id="10" idx="1"/>
            <a:endCxn id="9" idx="3"/>
          </p:cNvCxnSpPr>
          <p:nvPr/>
        </p:nvCxnSpPr>
        <p:spPr>
          <a:xfrm rot="10800000" flipV="1">
            <a:off x="9882036" y="3198022"/>
            <a:ext cx="1489952" cy="46204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4" name="Isosceles Triangle 17">
            <a:extLst>
              <a:ext uri="{FF2B5EF4-FFF2-40B4-BE49-F238E27FC236}">
                <a16:creationId xmlns:a16="http://schemas.microsoft.com/office/drawing/2014/main" id="{849A391F-ED6F-D636-424E-7A574AF44AB2}"/>
              </a:ext>
            </a:extLst>
          </p:cNvPr>
          <p:cNvSpPr/>
          <p:nvPr/>
        </p:nvSpPr>
        <p:spPr>
          <a:xfrm>
            <a:off x="8300327" y="3710457"/>
            <a:ext cx="205909" cy="209147"/>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25" name="Isosceles Triangle 18">
            <a:extLst>
              <a:ext uri="{FF2B5EF4-FFF2-40B4-BE49-F238E27FC236}">
                <a16:creationId xmlns:a16="http://schemas.microsoft.com/office/drawing/2014/main" id="{97C7C061-06C1-84FE-16BA-4FA4E1802F5D}"/>
              </a:ext>
            </a:extLst>
          </p:cNvPr>
          <p:cNvSpPr/>
          <p:nvPr/>
        </p:nvSpPr>
        <p:spPr>
          <a:xfrm>
            <a:off x="9914133" y="3348968"/>
            <a:ext cx="205909" cy="209147"/>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6" name="Graphic 25" descr="Cell Tower with solid fill">
            <a:extLst>
              <a:ext uri="{FF2B5EF4-FFF2-40B4-BE49-F238E27FC236}">
                <a16:creationId xmlns:a16="http://schemas.microsoft.com/office/drawing/2014/main" id="{FFD57A82-E225-4E4E-258A-1BAC7262BD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83306" y="2783513"/>
            <a:ext cx="787672" cy="868439"/>
          </a:xfrm>
          <a:prstGeom prst="rect">
            <a:avLst/>
          </a:prstGeom>
        </p:spPr>
      </p:pic>
      <p:cxnSp>
        <p:nvCxnSpPr>
          <p:cNvPr id="27" name="Straight Arrow Connector 26">
            <a:extLst>
              <a:ext uri="{FF2B5EF4-FFF2-40B4-BE49-F238E27FC236}">
                <a16:creationId xmlns:a16="http://schemas.microsoft.com/office/drawing/2014/main" id="{8DB33D71-3B51-EE67-83A6-2055273DB42B}"/>
              </a:ext>
            </a:extLst>
          </p:cNvPr>
          <p:cNvCxnSpPr>
            <a:cxnSpLocks/>
          </p:cNvCxnSpPr>
          <p:nvPr/>
        </p:nvCxnSpPr>
        <p:spPr>
          <a:xfrm flipH="1">
            <a:off x="8019209" y="3793637"/>
            <a:ext cx="740728" cy="50350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887D37A6-A66E-8E45-0BA1-65AB8E9E7544}"/>
              </a:ext>
            </a:extLst>
          </p:cNvPr>
          <p:cNvCxnSpPr>
            <a:cxnSpLocks/>
            <a:stCxn id="9" idx="0"/>
          </p:cNvCxnSpPr>
          <p:nvPr/>
        </p:nvCxnSpPr>
        <p:spPr>
          <a:xfrm flipH="1" flipV="1">
            <a:off x="8689176" y="3077199"/>
            <a:ext cx="601019" cy="136656"/>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5A35B307-8506-F2BA-99BB-04A9102D751B}"/>
              </a:ext>
            </a:extLst>
          </p:cNvPr>
          <p:cNvCxnSpPr>
            <a:cxnSpLocks/>
            <a:stCxn id="9" idx="0"/>
          </p:cNvCxnSpPr>
          <p:nvPr/>
        </p:nvCxnSpPr>
        <p:spPr>
          <a:xfrm flipV="1">
            <a:off x="9290195" y="3103012"/>
            <a:ext cx="216116" cy="110843"/>
          </a:xfrm>
          <a:prstGeom prst="line">
            <a:avLst/>
          </a:prstGeom>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C673CB0A-014D-DCB7-C55D-822FCF9480C2}"/>
              </a:ext>
            </a:extLst>
          </p:cNvPr>
          <p:cNvGrpSpPr/>
          <p:nvPr/>
        </p:nvGrpSpPr>
        <p:grpSpPr>
          <a:xfrm>
            <a:off x="6763376" y="1852760"/>
            <a:ext cx="2035029" cy="785911"/>
            <a:chOff x="9896111" y="1719910"/>
            <a:chExt cx="1925402" cy="741998"/>
          </a:xfrm>
        </p:grpSpPr>
        <p:sp>
          <p:nvSpPr>
            <p:cNvPr id="31" name="Isosceles Triangle 24">
              <a:extLst>
                <a:ext uri="{FF2B5EF4-FFF2-40B4-BE49-F238E27FC236}">
                  <a16:creationId xmlns:a16="http://schemas.microsoft.com/office/drawing/2014/main" id="{79E777EF-1144-8C8F-EB74-A5B252D16528}"/>
                </a:ext>
              </a:extLst>
            </p:cNvPr>
            <p:cNvSpPr/>
            <p:nvPr/>
          </p:nvSpPr>
          <p:spPr>
            <a:xfrm>
              <a:off x="9896111" y="1805846"/>
              <a:ext cx="194817" cy="197461"/>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2" name="Isosceles Triangle 25">
              <a:extLst>
                <a:ext uri="{FF2B5EF4-FFF2-40B4-BE49-F238E27FC236}">
                  <a16:creationId xmlns:a16="http://schemas.microsoft.com/office/drawing/2014/main" id="{FC2D9D75-15F0-302D-F868-F062E5A2E925}"/>
                </a:ext>
              </a:extLst>
            </p:cNvPr>
            <p:cNvSpPr/>
            <p:nvPr/>
          </p:nvSpPr>
          <p:spPr>
            <a:xfrm>
              <a:off x="9905206" y="2222132"/>
              <a:ext cx="185720" cy="197462"/>
            </a:xfrm>
            <a:prstGeom prst="triangle">
              <a:avLst/>
            </a:prstGeom>
            <a:solidFill>
              <a:srgbClr val="C000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3" name="TextBox 32">
              <a:extLst>
                <a:ext uri="{FF2B5EF4-FFF2-40B4-BE49-F238E27FC236}">
                  <a16:creationId xmlns:a16="http://schemas.microsoft.com/office/drawing/2014/main" id="{21412979-DA59-288D-E75F-F5AC86EB9568}"/>
                </a:ext>
              </a:extLst>
            </p:cNvPr>
            <p:cNvSpPr txBox="1"/>
            <p:nvPr/>
          </p:nvSpPr>
          <p:spPr>
            <a:xfrm>
              <a:off x="10181306" y="1719910"/>
              <a:ext cx="1330080" cy="335709"/>
            </a:xfrm>
            <a:prstGeom prst="rect">
              <a:avLst/>
            </a:prstGeom>
            <a:noFill/>
          </p:spPr>
          <p:txBody>
            <a:bodyPr wrap="none" rtlCol="0">
              <a:spAutoFit/>
            </a:bodyPr>
            <a:lstStyle/>
            <a:p>
              <a:r>
                <a:rPr lang="en-IN" sz="1400" dirty="0"/>
                <a:t>App updates</a:t>
              </a:r>
              <a:endParaRPr lang="en-US" sz="1400" dirty="0"/>
            </a:p>
          </p:txBody>
        </p:sp>
        <p:sp>
          <p:nvSpPr>
            <p:cNvPr id="34" name="TextBox 33">
              <a:extLst>
                <a:ext uri="{FF2B5EF4-FFF2-40B4-BE49-F238E27FC236}">
                  <a16:creationId xmlns:a16="http://schemas.microsoft.com/office/drawing/2014/main" id="{E3DD4C47-8B4A-0FB8-567F-7309E68F47EA}"/>
                </a:ext>
              </a:extLst>
            </p:cNvPr>
            <p:cNvSpPr txBox="1"/>
            <p:nvPr/>
          </p:nvSpPr>
          <p:spPr>
            <a:xfrm>
              <a:off x="10182915" y="2126199"/>
              <a:ext cx="1638598" cy="335709"/>
            </a:xfrm>
            <a:prstGeom prst="rect">
              <a:avLst/>
            </a:prstGeom>
            <a:noFill/>
          </p:spPr>
          <p:txBody>
            <a:bodyPr wrap="none" rtlCol="0">
              <a:spAutoFit/>
            </a:bodyPr>
            <a:lstStyle/>
            <a:p>
              <a:r>
                <a:rPr lang="en-IN" sz="1400" dirty="0"/>
                <a:t>Location update</a:t>
              </a:r>
              <a:endParaRPr lang="en-US" sz="1400" dirty="0"/>
            </a:p>
          </p:txBody>
        </p:sp>
      </p:grpSp>
      <p:sp>
        <p:nvSpPr>
          <p:cNvPr id="6" name="TextBox 5">
            <a:extLst>
              <a:ext uri="{FF2B5EF4-FFF2-40B4-BE49-F238E27FC236}">
                <a16:creationId xmlns:a16="http://schemas.microsoft.com/office/drawing/2014/main" id="{39F38C49-05CA-F19A-FE4A-17FAA2EA8CD8}"/>
              </a:ext>
            </a:extLst>
          </p:cNvPr>
          <p:cNvSpPr txBox="1"/>
          <p:nvPr/>
        </p:nvSpPr>
        <p:spPr>
          <a:xfrm>
            <a:off x="8519628" y="891549"/>
            <a:ext cx="1827172" cy="307777"/>
          </a:xfrm>
          <a:prstGeom prst="rect">
            <a:avLst/>
          </a:prstGeom>
          <a:noFill/>
        </p:spPr>
        <p:txBody>
          <a:bodyPr wrap="square" rtlCol="0">
            <a:spAutoFit/>
          </a:bodyPr>
          <a:lstStyle/>
          <a:p>
            <a:r>
              <a:rPr lang="en-IN" sz="1400" dirty="0"/>
              <a:t>Forwarding Table</a:t>
            </a:r>
            <a:endParaRPr lang="en-US" sz="1400" dirty="0"/>
          </a:p>
        </p:txBody>
      </p:sp>
      <p:graphicFrame>
        <p:nvGraphicFramePr>
          <p:cNvPr id="35" name="Table 5">
            <a:extLst>
              <a:ext uri="{FF2B5EF4-FFF2-40B4-BE49-F238E27FC236}">
                <a16:creationId xmlns:a16="http://schemas.microsoft.com/office/drawing/2014/main" id="{CA2189E7-F9A4-314C-B1D0-134A6A2FAC0C}"/>
              </a:ext>
            </a:extLst>
          </p:cNvPr>
          <p:cNvGraphicFramePr>
            <a:graphicFrameLocks noGrp="1"/>
          </p:cNvGraphicFramePr>
          <p:nvPr>
            <p:extLst>
              <p:ext uri="{D42A27DB-BD31-4B8C-83A1-F6EECF244321}">
                <p14:modId xmlns:p14="http://schemas.microsoft.com/office/powerpoint/2010/main" val="4175645035"/>
              </p:ext>
            </p:extLst>
          </p:nvPr>
        </p:nvGraphicFramePr>
        <p:xfrm>
          <a:off x="8397301" y="1237306"/>
          <a:ext cx="2004247" cy="1743084"/>
        </p:xfrm>
        <a:graphic>
          <a:graphicData uri="http://schemas.openxmlformats.org/drawingml/2006/table">
            <a:tbl>
              <a:tblPr firstRow="1" bandRow="1">
                <a:tableStyleId>{073A0DAA-6AF3-43AB-8588-CEC1D06C72B9}</a:tableStyleId>
              </a:tblPr>
              <a:tblGrid>
                <a:gridCol w="1108992">
                  <a:extLst>
                    <a:ext uri="{9D8B030D-6E8A-4147-A177-3AD203B41FA5}">
                      <a16:colId xmlns:a16="http://schemas.microsoft.com/office/drawing/2014/main" val="735571614"/>
                    </a:ext>
                  </a:extLst>
                </a:gridCol>
                <a:gridCol w="895255">
                  <a:extLst>
                    <a:ext uri="{9D8B030D-6E8A-4147-A177-3AD203B41FA5}">
                      <a16:colId xmlns:a16="http://schemas.microsoft.com/office/drawing/2014/main" val="1543403734"/>
                    </a:ext>
                  </a:extLst>
                </a:gridCol>
              </a:tblGrid>
              <a:tr h="290514">
                <a:tc>
                  <a:txBody>
                    <a:bodyPr/>
                    <a:lstStyle/>
                    <a:p>
                      <a:pPr algn="ctr"/>
                      <a:r>
                        <a:rPr lang="en-IN" sz="1050" dirty="0"/>
                        <a:t>Destination</a:t>
                      </a:r>
                      <a:endParaRPr lang="en-US" sz="1050" dirty="0"/>
                    </a:p>
                  </a:txBody>
                  <a:tcPr/>
                </a:tc>
                <a:tc>
                  <a:txBody>
                    <a:bodyPr/>
                    <a:lstStyle/>
                    <a:p>
                      <a:pPr algn="ctr"/>
                      <a:r>
                        <a:rPr lang="en-IN" sz="1050" dirty="0"/>
                        <a:t>Port</a:t>
                      </a:r>
                      <a:endParaRPr lang="en-US" sz="1050" dirty="0"/>
                    </a:p>
                  </a:txBody>
                  <a:tcPr/>
                </a:tc>
                <a:extLst>
                  <a:ext uri="{0D108BD9-81ED-4DB2-BD59-A6C34878D82A}">
                    <a16:rowId xmlns:a16="http://schemas.microsoft.com/office/drawing/2014/main" val="805000103"/>
                  </a:ext>
                </a:extLst>
              </a:tr>
              <a:tr h="290514">
                <a:tc>
                  <a:txBody>
                    <a:bodyPr/>
                    <a:lstStyle/>
                    <a:p>
                      <a:pPr algn="ctr"/>
                      <a:r>
                        <a:rPr lang="en-IN" sz="1050" dirty="0"/>
                        <a:t>101</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2028460107"/>
                  </a:ext>
                </a:extLst>
              </a:tr>
              <a:tr h="290514">
                <a:tc>
                  <a:txBody>
                    <a:bodyPr/>
                    <a:lstStyle/>
                    <a:p>
                      <a:pPr algn="ctr"/>
                      <a:r>
                        <a:rPr lang="en-IN" sz="1050" dirty="0"/>
                        <a:t>102</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0</a:t>
                      </a:r>
                      <a:endParaRPr lang="en-US" sz="1050" dirty="0"/>
                    </a:p>
                  </a:txBody>
                  <a:tcPr/>
                </a:tc>
                <a:extLst>
                  <a:ext uri="{0D108BD9-81ED-4DB2-BD59-A6C34878D82A}">
                    <a16:rowId xmlns:a16="http://schemas.microsoft.com/office/drawing/2014/main" val="941785805"/>
                  </a:ext>
                </a:extLst>
              </a:tr>
              <a:tr h="290514">
                <a:tc>
                  <a:txBody>
                    <a:bodyPr/>
                    <a:lstStyle/>
                    <a:p>
                      <a:pPr algn="ctr"/>
                      <a:r>
                        <a:rPr lang="en-IN" sz="1050" dirty="0"/>
                        <a:t>103</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3</a:t>
                      </a:r>
                      <a:endParaRPr lang="en-US" sz="1050" dirty="0"/>
                    </a:p>
                  </a:txBody>
                  <a:tcPr/>
                </a:tc>
                <a:extLst>
                  <a:ext uri="{0D108BD9-81ED-4DB2-BD59-A6C34878D82A}">
                    <a16:rowId xmlns:a16="http://schemas.microsoft.com/office/drawing/2014/main" val="1339556348"/>
                  </a:ext>
                </a:extLst>
              </a:tr>
              <a:tr h="290514">
                <a:tc>
                  <a:txBody>
                    <a:bodyPr/>
                    <a:lstStyle/>
                    <a:p>
                      <a:pPr algn="ctr"/>
                      <a:r>
                        <a:rPr lang="en-IN" sz="1050" dirty="0"/>
                        <a:t>104</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2</a:t>
                      </a:r>
                      <a:endParaRPr lang="en-US" sz="1050" dirty="0"/>
                    </a:p>
                  </a:txBody>
                  <a:tcPr/>
                </a:tc>
                <a:extLst>
                  <a:ext uri="{0D108BD9-81ED-4DB2-BD59-A6C34878D82A}">
                    <a16:rowId xmlns:a16="http://schemas.microsoft.com/office/drawing/2014/main" val="765075836"/>
                  </a:ext>
                </a:extLst>
              </a:tr>
              <a:tr h="290514">
                <a:tc>
                  <a:txBody>
                    <a:bodyPr/>
                    <a:lstStyle/>
                    <a:p>
                      <a:pPr algn="ctr"/>
                      <a:r>
                        <a:rPr lang="en-IN" sz="1050" dirty="0"/>
                        <a:t>105</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t>1</a:t>
                      </a:r>
                      <a:endParaRPr lang="en-US" sz="1050" dirty="0"/>
                    </a:p>
                  </a:txBody>
                  <a:tcPr/>
                </a:tc>
                <a:extLst>
                  <a:ext uri="{0D108BD9-81ED-4DB2-BD59-A6C34878D82A}">
                    <a16:rowId xmlns:a16="http://schemas.microsoft.com/office/drawing/2014/main" val="4164111512"/>
                  </a:ext>
                </a:extLst>
              </a:tr>
            </a:tbl>
          </a:graphicData>
        </a:graphic>
      </p:graphicFrame>
      <p:sp>
        <p:nvSpPr>
          <p:cNvPr id="36" name="Isosceles Triangle 18">
            <a:extLst>
              <a:ext uri="{FF2B5EF4-FFF2-40B4-BE49-F238E27FC236}">
                <a16:creationId xmlns:a16="http://schemas.microsoft.com/office/drawing/2014/main" id="{8F2DA0FC-FC4F-94A5-A488-A72265685798}"/>
              </a:ext>
            </a:extLst>
          </p:cNvPr>
          <p:cNvSpPr/>
          <p:nvPr/>
        </p:nvSpPr>
        <p:spPr>
          <a:xfrm>
            <a:off x="10204817" y="3328728"/>
            <a:ext cx="205909" cy="209147"/>
          </a:xfrm>
          <a:prstGeom prst="triangle">
            <a:avLst/>
          </a:prstGeom>
          <a:solidFill>
            <a:schemeClr val="accent6"/>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7" name="TextBox 36">
            <a:extLst>
              <a:ext uri="{FF2B5EF4-FFF2-40B4-BE49-F238E27FC236}">
                <a16:creationId xmlns:a16="http://schemas.microsoft.com/office/drawing/2014/main" id="{39F2D3F7-9FB6-4520-6A01-2C672D212659}"/>
              </a:ext>
            </a:extLst>
          </p:cNvPr>
          <p:cNvSpPr txBox="1"/>
          <p:nvPr/>
        </p:nvSpPr>
        <p:spPr>
          <a:xfrm>
            <a:off x="8518916" y="3025404"/>
            <a:ext cx="383463" cy="523220"/>
          </a:xfrm>
          <a:prstGeom prst="rect">
            <a:avLst/>
          </a:prstGeom>
          <a:noFill/>
          <a:ln>
            <a:solidFill>
              <a:srgbClr val="FF0000"/>
            </a:solidFill>
          </a:ln>
        </p:spPr>
        <p:txBody>
          <a:bodyPr wrap="square" rtlCol="0">
            <a:spAutoFit/>
          </a:bodyPr>
          <a:lstStyle/>
          <a:p>
            <a:r>
              <a:rPr lang="en-US" sz="2800" dirty="0">
                <a:solidFill>
                  <a:srgbClr val="FF0000"/>
                </a:solidFill>
              </a:rPr>
              <a:t>!</a:t>
            </a:r>
          </a:p>
        </p:txBody>
      </p:sp>
      <p:sp>
        <p:nvSpPr>
          <p:cNvPr id="39" name="Multiply 38">
            <a:extLst>
              <a:ext uri="{FF2B5EF4-FFF2-40B4-BE49-F238E27FC236}">
                <a16:creationId xmlns:a16="http://schemas.microsoft.com/office/drawing/2014/main" id="{7179FB50-8C7A-19F9-0227-466AC1F0302E}"/>
              </a:ext>
            </a:extLst>
          </p:cNvPr>
          <p:cNvSpPr/>
          <p:nvPr/>
        </p:nvSpPr>
        <p:spPr>
          <a:xfrm>
            <a:off x="9870680" y="2985907"/>
            <a:ext cx="280355" cy="36623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4" name="Graphic 43" descr="Badge Tick1 with solid fill">
            <a:extLst>
              <a:ext uri="{FF2B5EF4-FFF2-40B4-BE49-F238E27FC236}">
                <a16:creationId xmlns:a16="http://schemas.microsoft.com/office/drawing/2014/main" id="{434BC38A-8665-40A8-7DEF-3CEBCF9A79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51035" y="2966656"/>
            <a:ext cx="383554" cy="383554"/>
          </a:xfrm>
          <a:prstGeom prst="rect">
            <a:avLst/>
          </a:prstGeom>
        </p:spPr>
      </p:pic>
      <p:sp>
        <p:nvSpPr>
          <p:cNvPr id="45" name="TextBox 44">
            <a:extLst>
              <a:ext uri="{FF2B5EF4-FFF2-40B4-BE49-F238E27FC236}">
                <a16:creationId xmlns:a16="http://schemas.microsoft.com/office/drawing/2014/main" id="{434F31F2-765D-D6CB-7AA7-7898E5CB2723}"/>
              </a:ext>
            </a:extLst>
          </p:cNvPr>
          <p:cNvSpPr txBox="1"/>
          <p:nvPr/>
        </p:nvSpPr>
        <p:spPr>
          <a:xfrm>
            <a:off x="-419505" y="2152929"/>
            <a:ext cx="4925707" cy="830997"/>
          </a:xfrm>
          <a:prstGeom prst="rect">
            <a:avLst/>
          </a:prstGeom>
          <a:noFill/>
        </p:spPr>
        <p:txBody>
          <a:bodyPr wrap="none" rtlCol="0">
            <a:spAutoFit/>
          </a:bodyPr>
          <a:lstStyle/>
          <a:p>
            <a:pPr marL="800100" lvl="1" indent="-342900">
              <a:buFont typeface="Arial" panose="020B0604020202020204" pitchFamily="34" charset="0"/>
              <a:buChar char="•"/>
            </a:pPr>
            <a:r>
              <a:rPr lang="en-US" sz="2400" b="1" dirty="0"/>
              <a:t>Synchronization primitive</a:t>
            </a:r>
          </a:p>
          <a:p>
            <a:pPr marL="1257300" lvl="2" indent="-342900">
              <a:buFont typeface="Arial" panose="020B0604020202020204" pitchFamily="34" charset="0"/>
              <a:buChar char="•"/>
            </a:pPr>
            <a:r>
              <a:rPr lang="en-US" sz="2400" b="1" dirty="0"/>
              <a:t>update addressed correctly</a:t>
            </a:r>
          </a:p>
        </p:txBody>
      </p:sp>
      <p:sp>
        <p:nvSpPr>
          <p:cNvPr id="48" name="TextBox 47">
            <a:extLst>
              <a:ext uri="{FF2B5EF4-FFF2-40B4-BE49-F238E27FC236}">
                <a16:creationId xmlns:a16="http://schemas.microsoft.com/office/drawing/2014/main" id="{8BD97C53-F322-6CB2-FDF6-4472BD64021D}"/>
              </a:ext>
            </a:extLst>
          </p:cNvPr>
          <p:cNvSpPr txBox="1"/>
          <p:nvPr/>
        </p:nvSpPr>
        <p:spPr>
          <a:xfrm>
            <a:off x="24572" y="3314676"/>
            <a:ext cx="6355586" cy="830997"/>
          </a:xfrm>
          <a:prstGeom prst="rect">
            <a:avLst/>
          </a:prstGeom>
          <a:noFill/>
        </p:spPr>
        <p:txBody>
          <a:bodyPr wrap="none" rtlCol="0">
            <a:spAutoFit/>
          </a:bodyPr>
          <a:lstStyle/>
          <a:p>
            <a:pPr marL="285750" indent="-285750">
              <a:buFont typeface="Arial" panose="020B0604020202020204" pitchFamily="34" charset="0"/>
              <a:buChar char="•"/>
            </a:pPr>
            <a:r>
              <a:rPr lang="en-US" sz="2400" b="1" dirty="0"/>
              <a:t>Update processing at router</a:t>
            </a:r>
          </a:p>
          <a:p>
            <a:pPr marL="742950" lvl="1" indent="-285750">
              <a:buFont typeface="Arial" panose="020B0604020202020204" pitchFamily="34" charset="0"/>
              <a:buChar char="•"/>
            </a:pPr>
            <a:r>
              <a:rPr lang="en-US" sz="2400" b="1" dirty="0"/>
              <a:t>using preemption to serve freshest update</a:t>
            </a:r>
          </a:p>
        </p:txBody>
      </p:sp>
      <p:sp>
        <p:nvSpPr>
          <p:cNvPr id="3" name="TextBox 2">
            <a:extLst>
              <a:ext uri="{FF2B5EF4-FFF2-40B4-BE49-F238E27FC236}">
                <a16:creationId xmlns:a16="http://schemas.microsoft.com/office/drawing/2014/main" id="{0695E383-2518-CC24-1A83-F5519C76A8F0}"/>
              </a:ext>
            </a:extLst>
          </p:cNvPr>
          <p:cNvSpPr txBox="1"/>
          <p:nvPr/>
        </p:nvSpPr>
        <p:spPr>
          <a:xfrm>
            <a:off x="1406430" y="5490341"/>
            <a:ext cx="9424142" cy="523220"/>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Calibri"/>
                <a:ea typeface="+mn-ea"/>
                <a:cs typeface="+mn-cs"/>
              </a:rPr>
              <a:t>Performance Metric: Age of app update at the mobile terminal</a:t>
            </a:r>
          </a:p>
        </p:txBody>
      </p:sp>
      <p:sp>
        <p:nvSpPr>
          <p:cNvPr id="5" name="TextBox 4">
            <a:extLst>
              <a:ext uri="{FF2B5EF4-FFF2-40B4-BE49-F238E27FC236}">
                <a16:creationId xmlns:a16="http://schemas.microsoft.com/office/drawing/2014/main" id="{25DC4D05-A409-B2EE-F813-C3EFB77F2941}"/>
              </a:ext>
            </a:extLst>
          </p:cNvPr>
          <p:cNvSpPr txBox="1"/>
          <p:nvPr/>
        </p:nvSpPr>
        <p:spPr>
          <a:xfrm>
            <a:off x="68330" y="4328370"/>
            <a:ext cx="635558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Analysis based on Stochastic Hybrid Systems for </a:t>
            </a:r>
            <a:r>
              <a:rPr lang="en-US" sz="2400" dirty="0" err="1"/>
              <a:t>AoI</a:t>
            </a:r>
            <a:r>
              <a:rPr lang="en-US" sz="2400" dirty="0"/>
              <a:t>.</a:t>
            </a:r>
          </a:p>
        </p:txBody>
      </p:sp>
    </p:spTree>
    <p:extLst>
      <p:ext uri="{BB962C8B-B14F-4D97-AF65-F5344CB8AC3E}">
        <p14:creationId xmlns:p14="http://schemas.microsoft.com/office/powerpoint/2010/main" val="250963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6" grpId="0" animBg="1"/>
      <p:bldP spid="37" grpId="0" animBg="1"/>
      <p:bldP spid="39" grpId="0" animBg="1"/>
      <p:bldP spid="45" grpId="0"/>
      <p:bldP spid="48" grpId="0"/>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9B97-7A16-63E9-29D8-A800197102B4}"/>
              </a:ext>
            </a:extLst>
          </p:cNvPr>
          <p:cNvSpPr>
            <a:spLocks noGrp="1"/>
          </p:cNvSpPr>
          <p:nvPr>
            <p:ph type="sldNum" sz="quarter" idx="10"/>
          </p:nvPr>
        </p:nvSpPr>
        <p:spPr/>
        <p:txBody>
          <a:bodyPr/>
          <a:lstStyle/>
          <a:p>
            <a:fld id="{CD613F42-59A2-A64A-BB5E-1CB869E0C30A}" type="slidenum">
              <a:rPr lang="en-US" altLang="en-US" smtClean="0"/>
              <a:pPr/>
              <a:t>17</a:t>
            </a:fld>
            <a:endParaRPr lang="en-US" altLang="en-US"/>
          </a:p>
        </p:txBody>
      </p:sp>
      <p:sp>
        <p:nvSpPr>
          <p:cNvPr id="4" name="TextBox 3">
            <a:extLst>
              <a:ext uri="{FF2B5EF4-FFF2-40B4-BE49-F238E27FC236}">
                <a16:creationId xmlns:a16="http://schemas.microsoft.com/office/drawing/2014/main" id="{91A53C1C-3E27-756A-168C-09629AD363A7}"/>
              </a:ext>
            </a:extLst>
          </p:cNvPr>
          <p:cNvSpPr txBox="1"/>
          <p:nvPr/>
        </p:nvSpPr>
        <p:spPr>
          <a:xfrm>
            <a:off x="3353750" y="112711"/>
            <a:ext cx="5484515" cy="584775"/>
          </a:xfrm>
          <a:prstGeom prst="rect">
            <a:avLst/>
          </a:prstGeom>
          <a:noFill/>
        </p:spPr>
        <p:txBody>
          <a:bodyPr wrap="none" rtlCol="0">
            <a:spAutoFit/>
          </a:bodyPr>
          <a:lstStyle/>
          <a:p>
            <a:pPr algn="ctr"/>
            <a:r>
              <a:rPr lang="en-US" sz="3200" b="1" dirty="0">
                <a:solidFill>
                  <a:srgbClr val="0070C0"/>
                </a:solidFill>
              </a:rPr>
              <a:t>Numerical Results: RCU vs RWL</a:t>
            </a:r>
          </a:p>
        </p:txBody>
      </p:sp>
      <p:sp>
        <p:nvSpPr>
          <p:cNvPr id="6" name="TextBox 5">
            <a:extLst>
              <a:ext uri="{FF2B5EF4-FFF2-40B4-BE49-F238E27FC236}">
                <a16:creationId xmlns:a16="http://schemas.microsoft.com/office/drawing/2014/main" id="{5F0EEA77-C5C6-2B76-1AC0-54496B1CDFE9}"/>
              </a:ext>
            </a:extLst>
          </p:cNvPr>
          <p:cNvSpPr txBox="1"/>
          <p:nvPr/>
        </p:nvSpPr>
        <p:spPr>
          <a:xfrm>
            <a:off x="6628989" y="1658623"/>
            <a:ext cx="5676414"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When RWL reads are 10 times slower than RCU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73A36E-FA57-80CE-4BF5-A6DE8E30D82E}"/>
                  </a:ext>
                </a:extLst>
              </p:cNvPr>
              <p:cNvSpPr txBox="1"/>
              <p:nvPr/>
            </p:nvSpPr>
            <p:spPr>
              <a:xfrm>
                <a:off x="8760296" y="3347751"/>
                <a:ext cx="3044581" cy="1015663"/>
              </a:xfrm>
              <a:prstGeom prst="rect">
                <a:avLst/>
              </a:prstGeom>
              <a:solidFill>
                <a:srgbClr val="FFC000"/>
              </a:solidFill>
              <a:ln>
                <a:solidFill>
                  <a:schemeClr val="tx1"/>
                </a:solidFill>
              </a:ln>
            </p:spPr>
            <p:txBody>
              <a:bodyPr wrap="square" rtlCol="0">
                <a:spAutoFit/>
              </a:bodyPr>
              <a:lstStyle/>
              <a:p>
                <a:pPr algn="ctr"/>
                <a14:m>
                  <m:oMath xmlns:m="http://schemas.openxmlformats.org/officeDocument/2006/math">
                    <m:r>
                      <a:rPr lang="en-US" sz="200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oMath>
                </a14:m>
                <a:r>
                  <a:rPr lang="en-US" sz="2000" dirty="0"/>
                  <a:t> : High user mobility</a:t>
                </a:r>
              </a:p>
              <a:p>
                <a:pPr algn="ct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𝜎</m:t>
                    </m:r>
                  </m:oMath>
                </a14:m>
                <a:r>
                  <a:rPr lang="en-US" sz="2000" dirty="0"/>
                  <a:t> : App updates delayed at forwarder</a:t>
                </a:r>
              </a:p>
            </p:txBody>
          </p:sp>
        </mc:Choice>
        <mc:Fallback xmlns="">
          <p:sp>
            <p:nvSpPr>
              <p:cNvPr id="8" name="TextBox 7">
                <a:extLst>
                  <a:ext uri="{FF2B5EF4-FFF2-40B4-BE49-F238E27FC236}">
                    <a16:creationId xmlns:a16="http://schemas.microsoft.com/office/drawing/2014/main" id="{D873A36E-FA57-80CE-4BF5-A6DE8E30D82E}"/>
                  </a:ext>
                </a:extLst>
              </p:cNvPr>
              <p:cNvSpPr txBox="1">
                <a:spLocks noRot="1" noChangeAspect="1" noMove="1" noResize="1" noEditPoints="1" noAdjustHandles="1" noChangeArrowheads="1" noChangeShapeType="1" noTextEdit="1"/>
              </p:cNvSpPr>
              <p:nvPr/>
            </p:nvSpPr>
            <p:spPr>
              <a:xfrm>
                <a:off x="8760296" y="3347751"/>
                <a:ext cx="3044581" cy="1015663"/>
              </a:xfrm>
              <a:prstGeom prst="rect">
                <a:avLst/>
              </a:prstGeom>
              <a:blipFill>
                <a:blip r:embed="rId3"/>
                <a:stretch>
                  <a:fillRect t="-2439" r="-1245" b="-853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8BD29D-EE00-77CB-0802-5CBBEFC5E51C}"/>
                  </a:ext>
                </a:extLst>
              </p:cNvPr>
              <p:cNvSpPr txBox="1"/>
              <p:nvPr/>
            </p:nvSpPr>
            <p:spPr>
              <a:xfrm>
                <a:off x="6628989" y="1098943"/>
                <a:ext cx="5563011" cy="40011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oMath>
                </a14:m>
                <a:r>
                  <a:rPr lang="en-US" sz="2000" b="0" i="1" dirty="0">
                    <a:latin typeface="Cambria Math" panose="02040503050406030204" pitchFamily="18" charset="0"/>
                  </a:rPr>
                  <a:t> </a:t>
                </a:r>
                <a:r>
                  <a:rPr lang="en-US" sz="2000" b="0" dirty="0"/>
                  <a:t>: user mobility rate</a:t>
                </a:r>
                <a:endParaRPr lang="en-US" sz="2000" b="0" i="1" dirty="0">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B18BD29D-EE00-77CB-0802-5CBBEFC5E51C}"/>
                  </a:ext>
                </a:extLst>
              </p:cNvPr>
              <p:cNvSpPr txBox="1">
                <a:spLocks noRot="1" noChangeAspect="1" noMove="1" noResize="1" noEditPoints="1" noAdjustHandles="1" noChangeArrowheads="1" noChangeShapeType="1" noTextEdit="1"/>
              </p:cNvSpPr>
              <p:nvPr/>
            </p:nvSpPr>
            <p:spPr>
              <a:xfrm>
                <a:off x="6628989" y="1098943"/>
                <a:ext cx="5563011" cy="400110"/>
              </a:xfrm>
              <a:prstGeom prst="rect">
                <a:avLst/>
              </a:prstGeom>
              <a:blipFill>
                <a:blip r:embed="rId4"/>
                <a:stretch>
                  <a:fillRect l="-909" t="-6061" b="-2424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BD34501-BC03-E3F5-5112-17E2FD09939E}"/>
              </a:ext>
            </a:extLst>
          </p:cNvPr>
          <p:cNvSpPr txBox="1"/>
          <p:nvPr/>
        </p:nvSpPr>
        <p:spPr>
          <a:xfrm>
            <a:off x="540316" y="3780596"/>
            <a:ext cx="2544351" cy="400110"/>
          </a:xfrm>
          <a:prstGeom prst="rect">
            <a:avLst/>
          </a:prstGeom>
          <a:noFill/>
        </p:spPr>
        <p:txBody>
          <a:bodyPr wrap="none" rtlCol="0">
            <a:spAutoFit/>
          </a:bodyPr>
          <a:lstStyle/>
          <a:p>
            <a:r>
              <a:rPr lang="en-US" sz="2000" dirty="0"/>
              <a:t>Avg age at mobile user</a:t>
            </a:r>
          </a:p>
        </p:txBody>
      </p:sp>
      <p:pic>
        <p:nvPicPr>
          <p:cNvPr id="20" name="Picture 19" descr="Chart, line chart&#10;&#10;Description automatically generated">
            <a:extLst>
              <a:ext uri="{FF2B5EF4-FFF2-40B4-BE49-F238E27FC236}">
                <a16:creationId xmlns:a16="http://schemas.microsoft.com/office/drawing/2014/main" id="{52D383B1-8E74-4C5E-84CE-A393E114C298}"/>
              </a:ext>
            </a:extLst>
          </p:cNvPr>
          <p:cNvPicPr>
            <a:picLocks noChangeAspect="1"/>
          </p:cNvPicPr>
          <p:nvPr/>
        </p:nvPicPr>
        <p:blipFill rotWithShape="1">
          <a:blip r:embed="rId5">
            <a:extLst>
              <a:ext uri="{28A0092B-C50C-407E-A947-70E740481C1C}">
                <a14:useLocalDpi xmlns:a14="http://schemas.microsoft.com/office/drawing/2010/main" val="0"/>
              </a:ext>
            </a:extLst>
          </a:blip>
          <a:srcRect l="2413" t="3519" r="6665"/>
          <a:stretch/>
        </p:blipFill>
        <p:spPr>
          <a:xfrm>
            <a:off x="3084667" y="1981249"/>
            <a:ext cx="5527367" cy="4398915"/>
          </a:xfrm>
          <a:prstGeom prst="rect">
            <a:avLst/>
          </a:prstGeom>
        </p:spPr>
      </p:pic>
      <p:sp>
        <p:nvSpPr>
          <p:cNvPr id="21" name="TextBox 20">
            <a:extLst>
              <a:ext uri="{FF2B5EF4-FFF2-40B4-BE49-F238E27FC236}">
                <a16:creationId xmlns:a16="http://schemas.microsoft.com/office/drawing/2014/main" id="{100A9291-1E2C-9742-8CB6-9DC256FB2D09}"/>
              </a:ext>
            </a:extLst>
          </p:cNvPr>
          <p:cNvSpPr txBox="1"/>
          <p:nvPr/>
        </p:nvSpPr>
        <p:spPr>
          <a:xfrm>
            <a:off x="74873" y="894211"/>
            <a:ext cx="5128647" cy="400110"/>
          </a:xfrm>
          <a:prstGeom prst="rect">
            <a:avLst/>
          </a:prstGeom>
          <a:noFill/>
        </p:spPr>
        <p:txBody>
          <a:bodyPr wrap="none" rtlCol="0">
            <a:spAutoFit/>
          </a:bodyPr>
          <a:lstStyle/>
          <a:p>
            <a:pPr algn="ctr"/>
            <a:r>
              <a:rPr lang="en-US" sz="2000" dirty="0"/>
              <a:t>Freshness of app update at mobile depends on:</a:t>
            </a:r>
          </a:p>
        </p:txBody>
      </p:sp>
      <p:sp>
        <p:nvSpPr>
          <p:cNvPr id="22" name="TextBox 21">
            <a:extLst>
              <a:ext uri="{FF2B5EF4-FFF2-40B4-BE49-F238E27FC236}">
                <a16:creationId xmlns:a16="http://schemas.microsoft.com/office/drawing/2014/main" id="{9906BB81-356F-9F71-C521-11BB0F6E5AFD}"/>
              </a:ext>
            </a:extLst>
          </p:cNvPr>
          <p:cNvSpPr txBox="1"/>
          <p:nvPr/>
        </p:nvSpPr>
        <p:spPr>
          <a:xfrm>
            <a:off x="-125846" y="1339724"/>
            <a:ext cx="4349524" cy="707886"/>
          </a:xfrm>
          <a:prstGeom prst="rect">
            <a:avLst/>
          </a:prstGeom>
          <a:noFill/>
        </p:spPr>
        <p:txBody>
          <a:bodyPr wrap="none" rtlCol="0">
            <a:spAutoFit/>
          </a:bodyPr>
          <a:lstStyle/>
          <a:p>
            <a:pPr marL="800100" lvl="1" indent="-342900">
              <a:buFont typeface="Arial" panose="020B0604020202020204" pitchFamily="34" charset="0"/>
              <a:buChar char="•"/>
            </a:pPr>
            <a:r>
              <a:rPr lang="en-US" sz="2000" b="1" dirty="0"/>
              <a:t>Synchronization primitive</a:t>
            </a:r>
          </a:p>
          <a:p>
            <a:pPr marL="1257300" lvl="2" indent="-342900">
              <a:buFont typeface="Arial" panose="020B0604020202020204" pitchFamily="34" charset="0"/>
              <a:buChar char="•"/>
            </a:pPr>
            <a:r>
              <a:rPr lang="en-US" sz="2000" b="1" dirty="0"/>
              <a:t>update addressed correctly</a:t>
            </a:r>
          </a:p>
        </p:txBody>
      </p:sp>
    </p:spTree>
    <p:extLst>
      <p:ext uri="{BB962C8B-B14F-4D97-AF65-F5344CB8AC3E}">
        <p14:creationId xmlns:p14="http://schemas.microsoft.com/office/powerpoint/2010/main" val="40836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3F9B97-7A16-63E9-29D8-A800197102B4}"/>
              </a:ext>
            </a:extLst>
          </p:cNvPr>
          <p:cNvSpPr>
            <a:spLocks noGrp="1"/>
          </p:cNvSpPr>
          <p:nvPr>
            <p:ph type="sldNum" sz="quarter" idx="10"/>
          </p:nvPr>
        </p:nvSpPr>
        <p:spPr/>
        <p:txBody>
          <a:bodyPr/>
          <a:lstStyle/>
          <a:p>
            <a:fld id="{CD613F42-59A2-A64A-BB5E-1CB869E0C30A}" type="slidenum">
              <a:rPr lang="en-US" altLang="en-US" smtClean="0"/>
              <a:pPr/>
              <a:t>18</a:t>
            </a:fld>
            <a:endParaRPr lang="en-US"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A8B877-23FE-1A65-5198-71A30458095E}"/>
                  </a:ext>
                </a:extLst>
              </p:cNvPr>
              <p:cNvSpPr txBox="1"/>
              <p:nvPr/>
            </p:nvSpPr>
            <p:spPr>
              <a:xfrm>
                <a:off x="8832304" y="2565724"/>
                <a:ext cx="3044581" cy="1200329"/>
              </a:xfrm>
              <a:prstGeom prst="rect">
                <a:avLst/>
              </a:prstGeom>
              <a:solidFill>
                <a:srgbClr val="FFC000"/>
              </a:solidFill>
              <a:ln>
                <a:solidFill>
                  <a:schemeClr val="tx1"/>
                </a:solidFill>
              </a:ln>
            </p:spPr>
            <p:txBody>
              <a:bodyPr wrap="square" rtlCol="0">
                <a:spAutoFit/>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𝜌</m:t>
                        </m:r>
                      </m:e>
                    </m:acc>
                  </m:oMath>
                </a14:m>
                <a:r>
                  <a:rPr lang="en-US" dirty="0"/>
                  <a:t> : FIB likely outdated</a:t>
                </a:r>
              </a:p>
              <a:p>
                <a:pPr algn="ctr"/>
                <a:r>
                  <a:rPr lang="en-US" dirty="0"/>
                  <a:t>Exclusive write lock prevents the reader from reading a stale address!</a:t>
                </a:r>
              </a:p>
            </p:txBody>
          </p:sp>
        </mc:Choice>
        <mc:Fallback xmlns="">
          <p:sp>
            <p:nvSpPr>
              <p:cNvPr id="3" name="TextBox 2">
                <a:extLst>
                  <a:ext uri="{FF2B5EF4-FFF2-40B4-BE49-F238E27FC236}">
                    <a16:creationId xmlns:a16="http://schemas.microsoft.com/office/drawing/2014/main" id="{4BA8B877-23FE-1A65-5198-71A30458095E}"/>
                  </a:ext>
                </a:extLst>
              </p:cNvPr>
              <p:cNvSpPr txBox="1">
                <a:spLocks noRot="1" noChangeAspect="1" noMove="1" noResize="1" noEditPoints="1" noAdjustHandles="1" noChangeArrowheads="1" noChangeShapeType="1" noTextEdit="1"/>
              </p:cNvSpPr>
              <p:nvPr/>
            </p:nvSpPr>
            <p:spPr>
              <a:xfrm>
                <a:off x="8832304" y="2565724"/>
                <a:ext cx="3044581" cy="1200329"/>
              </a:xfrm>
              <a:prstGeom prst="rect">
                <a:avLst/>
              </a:prstGeom>
              <a:blipFill>
                <a:blip r:embed="rId3"/>
                <a:stretch>
                  <a:fillRect t="-2062" b="-6186"/>
                </a:stretch>
              </a:blipFill>
              <a:ln>
                <a:solidFill>
                  <a:schemeClr val="tx1"/>
                </a:solid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7B1FF26F-990D-A3D3-7E56-3DB99BF1C717}"/>
              </a:ext>
            </a:extLst>
          </p:cNvPr>
          <p:cNvSpPr txBox="1"/>
          <p:nvPr/>
        </p:nvSpPr>
        <p:spPr>
          <a:xfrm>
            <a:off x="671329" y="3873083"/>
            <a:ext cx="2544351" cy="400110"/>
          </a:xfrm>
          <a:prstGeom prst="rect">
            <a:avLst/>
          </a:prstGeom>
          <a:noFill/>
        </p:spPr>
        <p:txBody>
          <a:bodyPr wrap="none" rtlCol="0">
            <a:spAutoFit/>
          </a:bodyPr>
          <a:lstStyle/>
          <a:p>
            <a:r>
              <a:rPr lang="en-US" sz="2000" dirty="0"/>
              <a:t>Avg age at mobile user</a:t>
            </a:r>
          </a:p>
        </p:txBody>
      </p:sp>
      <p:pic>
        <p:nvPicPr>
          <p:cNvPr id="14" name="Picture 13" descr="Chart, line chart&#10;&#10;Description automatically generated">
            <a:extLst>
              <a:ext uri="{FF2B5EF4-FFF2-40B4-BE49-F238E27FC236}">
                <a16:creationId xmlns:a16="http://schemas.microsoft.com/office/drawing/2014/main" id="{B65131B5-F517-8E9A-50D5-4552DB95B13D}"/>
              </a:ext>
            </a:extLst>
          </p:cNvPr>
          <p:cNvPicPr>
            <a:picLocks noChangeAspect="1"/>
          </p:cNvPicPr>
          <p:nvPr/>
        </p:nvPicPr>
        <p:blipFill rotWithShape="1">
          <a:blip r:embed="rId4">
            <a:extLst>
              <a:ext uri="{28A0092B-C50C-407E-A947-70E740481C1C}">
                <a14:useLocalDpi xmlns:a14="http://schemas.microsoft.com/office/drawing/2010/main" val="0"/>
              </a:ext>
            </a:extLst>
          </a:blip>
          <a:srcRect l="1400" t="5818" r="6664"/>
          <a:stretch/>
        </p:blipFill>
        <p:spPr>
          <a:xfrm>
            <a:off x="3215680" y="2243703"/>
            <a:ext cx="5443434" cy="4182316"/>
          </a:xfrm>
          <a:prstGeom prst="rect">
            <a:avLst/>
          </a:prstGeom>
        </p:spPr>
      </p:pic>
      <p:sp>
        <p:nvSpPr>
          <p:cNvPr id="15" name="TextBox 14">
            <a:extLst>
              <a:ext uri="{FF2B5EF4-FFF2-40B4-BE49-F238E27FC236}">
                <a16:creationId xmlns:a16="http://schemas.microsoft.com/office/drawing/2014/main" id="{68A736DD-CE41-6732-EF04-E51C9729978B}"/>
              </a:ext>
            </a:extLst>
          </p:cNvPr>
          <p:cNvSpPr txBox="1"/>
          <p:nvPr/>
        </p:nvSpPr>
        <p:spPr>
          <a:xfrm>
            <a:off x="7151278" y="1524323"/>
            <a:ext cx="5443433"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When RWL and RCU read times are similar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DD1F3E0-F759-15BC-ED74-E9317F78F623}"/>
                  </a:ext>
                </a:extLst>
              </p:cNvPr>
              <p:cNvSpPr txBox="1"/>
              <p:nvPr/>
            </p:nvSpPr>
            <p:spPr>
              <a:xfrm>
                <a:off x="7151279" y="964643"/>
                <a:ext cx="5334684" cy="40011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oMath>
                </a14:m>
                <a:r>
                  <a:rPr lang="en-US" sz="2000" b="0" i="1" dirty="0">
                    <a:latin typeface="Cambria Math" panose="02040503050406030204" pitchFamily="18" charset="0"/>
                  </a:rPr>
                  <a:t> </a:t>
                </a:r>
                <a:r>
                  <a:rPr lang="en-US" sz="2000" b="0" dirty="0"/>
                  <a:t>: user mobility rate</a:t>
                </a:r>
                <a:endParaRPr lang="en-US" sz="2000" b="0" i="1"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2DD1F3E0-F759-15BC-ED74-E9317F78F623}"/>
                  </a:ext>
                </a:extLst>
              </p:cNvPr>
              <p:cNvSpPr txBox="1">
                <a:spLocks noRot="1" noChangeAspect="1" noMove="1" noResize="1" noEditPoints="1" noAdjustHandles="1" noChangeArrowheads="1" noChangeShapeType="1" noTextEdit="1"/>
              </p:cNvSpPr>
              <p:nvPr/>
            </p:nvSpPr>
            <p:spPr>
              <a:xfrm>
                <a:off x="7151279" y="964643"/>
                <a:ext cx="5334684" cy="400110"/>
              </a:xfrm>
              <a:prstGeom prst="rect">
                <a:avLst/>
              </a:prstGeom>
              <a:blipFill>
                <a:blip r:embed="rId5"/>
                <a:stretch>
                  <a:fillRect l="-950" t="-6061" b="-24242"/>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F09F46A-A0EF-D50F-9975-5162B8771F35}"/>
              </a:ext>
            </a:extLst>
          </p:cNvPr>
          <p:cNvSpPr txBox="1"/>
          <p:nvPr/>
        </p:nvSpPr>
        <p:spPr>
          <a:xfrm>
            <a:off x="119336" y="949703"/>
            <a:ext cx="5768384" cy="400110"/>
          </a:xfrm>
          <a:prstGeom prst="rect">
            <a:avLst/>
          </a:prstGeom>
          <a:noFill/>
        </p:spPr>
        <p:txBody>
          <a:bodyPr wrap="square" rtlCol="0">
            <a:spAutoFit/>
          </a:bodyPr>
          <a:lstStyle/>
          <a:p>
            <a:pPr algn="ctr"/>
            <a:r>
              <a:rPr lang="en-US" sz="2000" dirty="0"/>
              <a:t>Freshness of app update at mobile depends on:</a:t>
            </a:r>
          </a:p>
        </p:txBody>
      </p:sp>
      <p:sp>
        <p:nvSpPr>
          <p:cNvPr id="20" name="TextBox 19">
            <a:extLst>
              <a:ext uri="{FF2B5EF4-FFF2-40B4-BE49-F238E27FC236}">
                <a16:creationId xmlns:a16="http://schemas.microsoft.com/office/drawing/2014/main" id="{C97F0082-0AC0-0645-19E2-EA4F55837A19}"/>
              </a:ext>
            </a:extLst>
          </p:cNvPr>
          <p:cNvSpPr txBox="1"/>
          <p:nvPr/>
        </p:nvSpPr>
        <p:spPr>
          <a:xfrm>
            <a:off x="-81384" y="1395216"/>
            <a:ext cx="4892075" cy="707886"/>
          </a:xfrm>
          <a:prstGeom prst="rect">
            <a:avLst/>
          </a:prstGeom>
          <a:noFill/>
        </p:spPr>
        <p:txBody>
          <a:bodyPr wrap="square" rtlCol="0">
            <a:spAutoFit/>
          </a:bodyPr>
          <a:lstStyle/>
          <a:p>
            <a:pPr marL="800100" lvl="1" indent="-342900">
              <a:buFont typeface="Arial" panose="020B0604020202020204" pitchFamily="34" charset="0"/>
              <a:buChar char="•"/>
            </a:pPr>
            <a:r>
              <a:rPr lang="en-US" sz="2000" b="1" dirty="0"/>
              <a:t>Synchronization primitive</a:t>
            </a:r>
          </a:p>
          <a:p>
            <a:pPr marL="1257300" lvl="2" indent="-342900">
              <a:buFont typeface="Arial" panose="020B0604020202020204" pitchFamily="34" charset="0"/>
              <a:buChar char="•"/>
            </a:pPr>
            <a:r>
              <a:rPr lang="en-US" sz="2000" b="1" dirty="0"/>
              <a:t>update addressed correctly</a:t>
            </a:r>
          </a:p>
        </p:txBody>
      </p:sp>
      <p:sp>
        <p:nvSpPr>
          <p:cNvPr id="5" name="TextBox 4">
            <a:extLst>
              <a:ext uri="{FF2B5EF4-FFF2-40B4-BE49-F238E27FC236}">
                <a16:creationId xmlns:a16="http://schemas.microsoft.com/office/drawing/2014/main" id="{2F72075B-F448-0BBA-37D6-08DA36AE3B25}"/>
              </a:ext>
            </a:extLst>
          </p:cNvPr>
          <p:cNvSpPr txBox="1"/>
          <p:nvPr/>
        </p:nvSpPr>
        <p:spPr>
          <a:xfrm>
            <a:off x="3353750" y="112711"/>
            <a:ext cx="5484515" cy="584775"/>
          </a:xfrm>
          <a:prstGeom prst="rect">
            <a:avLst/>
          </a:prstGeom>
          <a:noFill/>
        </p:spPr>
        <p:txBody>
          <a:bodyPr wrap="none" rtlCol="0">
            <a:spAutoFit/>
          </a:bodyPr>
          <a:lstStyle/>
          <a:p>
            <a:pPr algn="ctr"/>
            <a:r>
              <a:rPr lang="en-US" sz="3200" b="1" dirty="0">
                <a:solidFill>
                  <a:srgbClr val="0070C0"/>
                </a:solidFill>
              </a:rPr>
              <a:t>Numerical Results: RCU vs RWL</a:t>
            </a:r>
          </a:p>
        </p:txBody>
      </p:sp>
    </p:spTree>
    <p:extLst>
      <p:ext uri="{BB962C8B-B14F-4D97-AF65-F5344CB8AC3E}">
        <p14:creationId xmlns:p14="http://schemas.microsoft.com/office/powerpoint/2010/main" val="217275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12AA6-C63F-21D2-5CBB-0F9708B72C84}"/>
              </a:ext>
            </a:extLst>
          </p:cNvPr>
          <p:cNvSpPr>
            <a:spLocks noGrp="1"/>
          </p:cNvSpPr>
          <p:nvPr>
            <p:ph type="sldNum" sz="quarter" idx="10"/>
          </p:nvPr>
        </p:nvSpPr>
        <p:spPr/>
        <p:txBody>
          <a:bodyPr/>
          <a:lstStyle/>
          <a:p>
            <a:fld id="{CD613F42-59A2-A64A-BB5E-1CB869E0C30A}" type="slidenum">
              <a:rPr lang="en-US" altLang="en-US" smtClean="0"/>
              <a:pPr/>
              <a:t>19</a:t>
            </a:fld>
            <a:endParaRPr lang="en-US" altLang="en-US"/>
          </a:p>
        </p:txBody>
      </p:sp>
      <p:sp>
        <p:nvSpPr>
          <p:cNvPr id="5" name="TextBox 4">
            <a:extLst>
              <a:ext uri="{FF2B5EF4-FFF2-40B4-BE49-F238E27FC236}">
                <a16:creationId xmlns:a16="http://schemas.microsoft.com/office/drawing/2014/main" id="{29BE19A9-D752-BB6D-182C-5D4725DB75E1}"/>
              </a:ext>
            </a:extLst>
          </p:cNvPr>
          <p:cNvSpPr txBox="1"/>
          <p:nvPr/>
        </p:nvSpPr>
        <p:spPr>
          <a:xfrm>
            <a:off x="0" y="894211"/>
            <a:ext cx="5128647" cy="400110"/>
          </a:xfrm>
          <a:prstGeom prst="rect">
            <a:avLst/>
          </a:prstGeom>
          <a:noFill/>
        </p:spPr>
        <p:txBody>
          <a:bodyPr wrap="none" rtlCol="0">
            <a:spAutoFit/>
          </a:bodyPr>
          <a:lstStyle/>
          <a:p>
            <a:pPr algn="ctr"/>
            <a:r>
              <a:rPr lang="en-US" sz="2000" dirty="0"/>
              <a:t>Freshness of app update at mobile depends on:</a:t>
            </a:r>
          </a:p>
        </p:txBody>
      </p:sp>
      <p:sp>
        <p:nvSpPr>
          <p:cNvPr id="6" name="TextBox 5">
            <a:extLst>
              <a:ext uri="{FF2B5EF4-FFF2-40B4-BE49-F238E27FC236}">
                <a16:creationId xmlns:a16="http://schemas.microsoft.com/office/drawing/2014/main" id="{86F967B4-141D-BEE6-950A-6F6F9EF8B53F}"/>
              </a:ext>
            </a:extLst>
          </p:cNvPr>
          <p:cNvSpPr txBox="1"/>
          <p:nvPr/>
        </p:nvSpPr>
        <p:spPr>
          <a:xfrm>
            <a:off x="74873" y="1294321"/>
            <a:ext cx="5453544" cy="707886"/>
          </a:xfrm>
          <a:prstGeom prst="rect">
            <a:avLst/>
          </a:prstGeom>
          <a:noFill/>
        </p:spPr>
        <p:txBody>
          <a:bodyPr wrap="none" rtlCol="0">
            <a:spAutoFit/>
          </a:bodyPr>
          <a:lstStyle/>
          <a:p>
            <a:pPr marL="285750" indent="-285750">
              <a:buFont typeface="Arial" panose="020B0604020202020204" pitchFamily="34" charset="0"/>
              <a:buChar char="•"/>
            </a:pPr>
            <a:r>
              <a:rPr lang="en-US" sz="2000" b="1" dirty="0"/>
              <a:t>Update processing at router</a:t>
            </a:r>
          </a:p>
          <a:p>
            <a:pPr marL="742950" lvl="1" indent="-285750">
              <a:buFont typeface="Arial" panose="020B0604020202020204" pitchFamily="34" charset="0"/>
              <a:buChar char="•"/>
            </a:pPr>
            <a:r>
              <a:rPr lang="en-US" sz="2000" b="1" dirty="0"/>
              <a:t>using preemption to serve freshest update</a:t>
            </a:r>
          </a:p>
        </p:txBody>
      </p:sp>
      <p:sp>
        <p:nvSpPr>
          <p:cNvPr id="8" name="TextBox 7">
            <a:extLst>
              <a:ext uri="{FF2B5EF4-FFF2-40B4-BE49-F238E27FC236}">
                <a16:creationId xmlns:a16="http://schemas.microsoft.com/office/drawing/2014/main" id="{763AAFCF-A132-5B66-BA08-F39822794DAD}"/>
              </a:ext>
            </a:extLst>
          </p:cNvPr>
          <p:cNvSpPr txBox="1"/>
          <p:nvPr/>
        </p:nvSpPr>
        <p:spPr>
          <a:xfrm>
            <a:off x="3363657" y="112711"/>
            <a:ext cx="5464702" cy="584775"/>
          </a:xfrm>
          <a:prstGeom prst="rect">
            <a:avLst/>
          </a:prstGeom>
          <a:noFill/>
        </p:spPr>
        <p:txBody>
          <a:bodyPr wrap="none" rtlCol="0">
            <a:spAutoFit/>
          </a:bodyPr>
          <a:lstStyle/>
          <a:p>
            <a:pPr algn="ctr"/>
            <a:r>
              <a:rPr lang="en-US" sz="3200" b="1" dirty="0">
                <a:solidFill>
                  <a:srgbClr val="0070C0"/>
                </a:solidFill>
              </a:rPr>
              <a:t>Numerical Results: Preemption</a:t>
            </a:r>
          </a:p>
        </p:txBody>
      </p:sp>
      <p:pic>
        <p:nvPicPr>
          <p:cNvPr id="7" name="Picture 6">
            <a:extLst>
              <a:ext uri="{FF2B5EF4-FFF2-40B4-BE49-F238E27FC236}">
                <a16:creationId xmlns:a16="http://schemas.microsoft.com/office/drawing/2014/main" id="{D2701429-7CF5-E343-7B65-15A066DCD047}"/>
              </a:ext>
            </a:extLst>
          </p:cNvPr>
          <p:cNvPicPr>
            <a:picLocks noChangeAspect="1"/>
          </p:cNvPicPr>
          <p:nvPr/>
        </p:nvPicPr>
        <p:blipFill>
          <a:blip r:embed="rId3"/>
          <a:stretch>
            <a:fillRect/>
          </a:stretch>
        </p:blipFill>
        <p:spPr>
          <a:xfrm>
            <a:off x="365213" y="2291924"/>
            <a:ext cx="5218176" cy="3913632"/>
          </a:xfrm>
          <a:prstGeom prst="rect">
            <a:avLst/>
          </a:prstGeom>
        </p:spPr>
      </p:pic>
      <p:pic>
        <p:nvPicPr>
          <p:cNvPr id="9" name="Picture 8">
            <a:extLst>
              <a:ext uri="{FF2B5EF4-FFF2-40B4-BE49-F238E27FC236}">
                <a16:creationId xmlns:a16="http://schemas.microsoft.com/office/drawing/2014/main" id="{5C63BF02-7628-54DD-9E0B-E5CF3E3D15CF}"/>
              </a:ext>
            </a:extLst>
          </p:cNvPr>
          <p:cNvPicPr>
            <a:picLocks noChangeAspect="1"/>
          </p:cNvPicPr>
          <p:nvPr/>
        </p:nvPicPr>
        <p:blipFill>
          <a:blip r:embed="rId4"/>
          <a:stretch>
            <a:fillRect/>
          </a:stretch>
        </p:blipFill>
        <p:spPr>
          <a:xfrm>
            <a:off x="6608611" y="2291924"/>
            <a:ext cx="5218176" cy="3913632"/>
          </a:xfrm>
          <a:prstGeom prst="rect">
            <a:avLst/>
          </a:prstGeom>
        </p:spPr>
      </p:pic>
    </p:spTree>
    <p:extLst>
      <p:ext uri="{BB962C8B-B14F-4D97-AF65-F5344CB8AC3E}">
        <p14:creationId xmlns:p14="http://schemas.microsoft.com/office/powerpoint/2010/main" val="102719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4BF807-6632-0DC3-4B1B-F84CE4E98172}"/>
              </a:ext>
            </a:extLst>
          </p:cNvPr>
          <p:cNvSpPr>
            <a:spLocks noGrp="1"/>
          </p:cNvSpPr>
          <p:nvPr>
            <p:ph type="sldNum" sz="quarter" idx="10"/>
          </p:nvPr>
        </p:nvSpPr>
        <p:spPr/>
        <p:txBody>
          <a:bodyPr/>
          <a:lstStyle/>
          <a:p>
            <a:fld id="{CD613F42-59A2-A64A-BB5E-1CB869E0C30A}" type="slidenum">
              <a:rPr lang="en-US" altLang="en-US" smtClean="0"/>
              <a:pPr/>
              <a:t>2</a:t>
            </a:fld>
            <a:endParaRPr lang="en-US" altLang="en-US"/>
          </a:p>
        </p:txBody>
      </p:sp>
      <p:grpSp>
        <p:nvGrpSpPr>
          <p:cNvPr id="42" name="Group 41">
            <a:extLst>
              <a:ext uri="{FF2B5EF4-FFF2-40B4-BE49-F238E27FC236}">
                <a16:creationId xmlns:a16="http://schemas.microsoft.com/office/drawing/2014/main" id="{9611A927-A683-5624-AE35-02FDE05A5659}"/>
              </a:ext>
            </a:extLst>
          </p:cNvPr>
          <p:cNvGrpSpPr/>
          <p:nvPr/>
        </p:nvGrpSpPr>
        <p:grpSpPr>
          <a:xfrm>
            <a:off x="614629" y="958736"/>
            <a:ext cx="10962741" cy="5397614"/>
            <a:chOff x="893876" y="1052736"/>
            <a:chExt cx="10962741" cy="5397614"/>
          </a:xfrm>
        </p:grpSpPr>
        <p:grpSp>
          <p:nvGrpSpPr>
            <p:cNvPr id="43" name="Group 42">
              <a:extLst>
                <a:ext uri="{FF2B5EF4-FFF2-40B4-BE49-F238E27FC236}">
                  <a16:creationId xmlns:a16="http://schemas.microsoft.com/office/drawing/2014/main" id="{CB6F11E6-E3F5-21E2-FB67-FC4020D9356D}"/>
                </a:ext>
              </a:extLst>
            </p:cNvPr>
            <p:cNvGrpSpPr/>
            <p:nvPr/>
          </p:nvGrpSpPr>
          <p:grpSpPr>
            <a:xfrm>
              <a:off x="893876" y="1052736"/>
              <a:ext cx="10962741" cy="5397614"/>
              <a:chOff x="808665" y="841687"/>
              <a:chExt cx="11415954" cy="5615579"/>
            </a:xfrm>
          </p:grpSpPr>
          <p:sp>
            <p:nvSpPr>
              <p:cNvPr id="48" name="Rectangle 47">
                <a:extLst>
                  <a:ext uri="{FF2B5EF4-FFF2-40B4-BE49-F238E27FC236}">
                    <a16:creationId xmlns:a16="http://schemas.microsoft.com/office/drawing/2014/main" id="{AA31CF3F-4F8B-609F-95B1-7DCF1AED7280}"/>
                  </a:ext>
                </a:extLst>
              </p:cNvPr>
              <p:cNvSpPr/>
              <p:nvPr/>
            </p:nvSpPr>
            <p:spPr>
              <a:xfrm>
                <a:off x="8288307" y="1211376"/>
                <a:ext cx="1962150" cy="30263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D796614F-C035-52CD-EF66-F95033D30D88}"/>
                  </a:ext>
                </a:extLst>
              </p:cNvPr>
              <p:cNvSpPr/>
              <p:nvPr/>
            </p:nvSpPr>
            <p:spPr>
              <a:xfrm>
                <a:off x="808665" y="1211376"/>
                <a:ext cx="1962150" cy="302636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0" name="Picture 8" descr="Robotic surgery icon Royalty Free Vector Image">
                <a:extLst>
                  <a:ext uri="{FF2B5EF4-FFF2-40B4-BE49-F238E27FC236}">
                    <a16:creationId xmlns:a16="http://schemas.microsoft.com/office/drawing/2014/main" id="{F6E2B5FE-DF58-F16F-6009-D40ABDBC33C8}"/>
                  </a:ext>
                </a:extLst>
              </p:cNvPr>
              <p:cNvPicPr>
                <a:picLocks noChangeArrowheads="1"/>
              </p:cNvPicPr>
              <p:nvPr/>
            </p:nvPicPr>
            <p:blipFill rotWithShape="1">
              <a:blip r:embed="rId3">
                <a:extLst>
                  <a:ext uri="{28A0092B-C50C-407E-A947-70E740481C1C}">
                    <a14:useLocalDpi xmlns:a14="http://schemas.microsoft.com/office/drawing/2010/main" val="0"/>
                  </a:ext>
                </a:extLst>
              </a:blip>
              <a:srcRect l="6482" t="6753" r="7345" b="10843"/>
              <a:stretch/>
            </p:blipFill>
            <p:spPr bwMode="auto">
              <a:xfrm>
                <a:off x="8499077" y="1335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obotic surgery line icon Royalty Free Vector Image">
                <a:extLst>
                  <a:ext uri="{FF2B5EF4-FFF2-40B4-BE49-F238E27FC236}">
                    <a16:creationId xmlns:a16="http://schemas.microsoft.com/office/drawing/2014/main" id="{0267B340-7872-1FB6-5D48-02CAEFE788F3}"/>
                  </a:ext>
                </a:extLst>
              </p:cNvPr>
              <p:cNvPicPr>
                <a:picLocks noChangeArrowheads="1"/>
              </p:cNvPicPr>
              <p:nvPr/>
            </p:nvPicPr>
            <p:blipFill rotWithShape="1">
              <a:blip r:embed="rId4">
                <a:extLst>
                  <a:ext uri="{28A0092B-C50C-407E-A947-70E740481C1C}">
                    <a14:useLocalDpi xmlns:a14="http://schemas.microsoft.com/office/drawing/2010/main" val="0"/>
                  </a:ext>
                </a:extLst>
              </a:blip>
              <a:srcRect l="18602" t="16407" r="15944" b="25078"/>
              <a:stretch/>
            </p:blipFill>
            <p:spPr bwMode="auto">
              <a:xfrm>
                <a:off x="1135784" y="1335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2" name="Graphic 51" descr="Robot Hand outline">
                <a:extLst>
                  <a:ext uri="{FF2B5EF4-FFF2-40B4-BE49-F238E27FC236}">
                    <a16:creationId xmlns:a16="http://schemas.microsoft.com/office/drawing/2014/main" id="{345181D5-3F6A-F7CF-4D45-04D6F319F5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8529" y="3036147"/>
                <a:ext cx="1371600" cy="1371600"/>
              </a:xfrm>
              <a:prstGeom prst="rect">
                <a:avLst/>
              </a:prstGeom>
            </p:spPr>
          </p:pic>
          <p:pic>
            <p:nvPicPr>
              <p:cNvPr id="53" name="Picture 52" descr="FORT Robotics – Safety Solutions for Smart Machines &amp;amp; AMR">
                <a:extLst>
                  <a:ext uri="{FF2B5EF4-FFF2-40B4-BE49-F238E27FC236}">
                    <a16:creationId xmlns:a16="http://schemas.microsoft.com/office/drawing/2014/main" id="{8E58706E-4608-7AE5-0EC0-0EA9CADAA5C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747" t="12243" r="4773" b="9954"/>
              <a:stretch/>
            </p:blipFill>
            <p:spPr bwMode="auto">
              <a:xfrm>
                <a:off x="1135784" y="2979298"/>
                <a:ext cx="1371600" cy="1171396"/>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07AB8539-C109-5B17-69B0-6E13EC370EBF}"/>
                  </a:ext>
                </a:extLst>
              </p:cNvPr>
              <p:cNvSpPr/>
              <p:nvPr/>
            </p:nvSpPr>
            <p:spPr>
              <a:xfrm>
                <a:off x="3589964" y="1211377"/>
                <a:ext cx="3876675" cy="302636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5" name="Group 54">
                <a:extLst>
                  <a:ext uri="{FF2B5EF4-FFF2-40B4-BE49-F238E27FC236}">
                    <a16:creationId xmlns:a16="http://schemas.microsoft.com/office/drawing/2014/main" id="{DDC1F282-59D5-F19D-9F72-1B85484E5EEE}"/>
                  </a:ext>
                </a:extLst>
              </p:cNvPr>
              <p:cNvGrpSpPr/>
              <p:nvPr/>
            </p:nvGrpSpPr>
            <p:grpSpPr>
              <a:xfrm>
                <a:off x="4042368" y="2363391"/>
                <a:ext cx="1620086" cy="1031170"/>
                <a:chOff x="4457700" y="2024062"/>
                <a:chExt cx="1736092" cy="943143"/>
              </a:xfrm>
            </p:grpSpPr>
            <p:cxnSp>
              <p:nvCxnSpPr>
                <p:cNvPr id="78" name="Straight Connector 77">
                  <a:extLst>
                    <a:ext uri="{FF2B5EF4-FFF2-40B4-BE49-F238E27FC236}">
                      <a16:creationId xmlns:a16="http://schemas.microsoft.com/office/drawing/2014/main" id="{1B56B44C-4056-8FA0-E41B-9C3BF542C541}"/>
                    </a:ext>
                  </a:extLst>
                </p:cNvPr>
                <p:cNvCxnSpPr>
                  <a:cxnSpLocks/>
                </p:cNvCxnSpPr>
                <p:nvPr/>
              </p:nvCxnSpPr>
              <p:spPr>
                <a:xfrm flipV="1">
                  <a:off x="4457701" y="2024063"/>
                  <a:ext cx="795338" cy="22859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97E16DC9-35DD-5BFC-9CB0-7E642E39EABE}"/>
                    </a:ext>
                  </a:extLst>
                </p:cNvPr>
                <p:cNvCxnSpPr>
                  <a:cxnSpLocks/>
                </p:cNvCxnSpPr>
                <p:nvPr/>
              </p:nvCxnSpPr>
              <p:spPr>
                <a:xfrm>
                  <a:off x="5681663" y="2024062"/>
                  <a:ext cx="512128" cy="3200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954C04B5-442D-31D1-F24F-D1810C204141}"/>
                    </a:ext>
                  </a:extLst>
                </p:cNvPr>
                <p:cNvCxnSpPr>
                  <a:cxnSpLocks/>
                </p:cNvCxnSpPr>
                <p:nvPr/>
              </p:nvCxnSpPr>
              <p:spPr>
                <a:xfrm flipH="1">
                  <a:off x="5495210" y="2639387"/>
                  <a:ext cx="698582" cy="32781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D31A4DFE-B746-14FC-C163-7156DB98EAE8}"/>
                    </a:ext>
                  </a:extLst>
                </p:cNvPr>
                <p:cNvCxnSpPr>
                  <a:cxnSpLocks/>
                </p:cNvCxnSpPr>
                <p:nvPr/>
              </p:nvCxnSpPr>
              <p:spPr>
                <a:xfrm flipH="1" flipV="1">
                  <a:off x="4457700" y="2547937"/>
                  <a:ext cx="608885" cy="41926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CA2BD48E-3300-4E3B-DFE0-95DF537C0B22}"/>
                    </a:ext>
                  </a:extLst>
                </p:cNvPr>
                <p:cNvCxnSpPr>
                  <a:cxnSpLocks/>
                </p:cNvCxnSpPr>
                <p:nvPr/>
              </p:nvCxnSpPr>
              <p:spPr>
                <a:xfrm>
                  <a:off x="4672013" y="2400300"/>
                  <a:ext cx="1307467" cy="9145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56" name="Picture 4" descr="Cisco Network Topology Icons Black And White">
                <a:extLst>
                  <a:ext uri="{FF2B5EF4-FFF2-40B4-BE49-F238E27FC236}">
                    <a16:creationId xmlns:a16="http://schemas.microsoft.com/office/drawing/2014/main" id="{786AB239-7E8D-505B-AFE7-3C43FDF268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3577" y="2713311"/>
                <a:ext cx="493551" cy="337502"/>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Connector 56">
                <a:extLst>
                  <a:ext uri="{FF2B5EF4-FFF2-40B4-BE49-F238E27FC236}">
                    <a16:creationId xmlns:a16="http://schemas.microsoft.com/office/drawing/2014/main" id="{E5E9664D-470F-396D-E3B8-92D7D07C4226}"/>
                  </a:ext>
                </a:extLst>
              </p:cNvPr>
              <p:cNvCxnSpPr>
                <a:cxnSpLocks/>
                <a:endCxn id="56" idx="1"/>
              </p:cNvCxnSpPr>
              <p:nvPr/>
            </p:nvCxnSpPr>
            <p:spPr>
              <a:xfrm>
                <a:off x="5862448" y="2874730"/>
                <a:ext cx="351129" cy="733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8" name="Graphic 57" descr="Cell Tower outline">
                <a:extLst>
                  <a:ext uri="{FF2B5EF4-FFF2-40B4-BE49-F238E27FC236}">
                    <a16:creationId xmlns:a16="http://schemas.microsoft.com/office/drawing/2014/main" id="{09F40638-705B-677C-880C-F9E75DC712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65999" y="1558321"/>
                <a:ext cx="700640" cy="700640"/>
              </a:xfrm>
              <a:prstGeom prst="rect">
                <a:avLst/>
              </a:prstGeom>
            </p:spPr>
          </p:pic>
          <p:pic>
            <p:nvPicPr>
              <p:cNvPr id="59" name="Graphic 58" descr="Cell Tower outline">
                <a:extLst>
                  <a:ext uri="{FF2B5EF4-FFF2-40B4-BE49-F238E27FC236}">
                    <a16:creationId xmlns:a16="http://schemas.microsoft.com/office/drawing/2014/main" id="{3158F740-E4B0-D11E-6ADF-0E80C72BD9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65999" y="3394561"/>
                <a:ext cx="700640" cy="700640"/>
              </a:xfrm>
              <a:prstGeom prst="rect">
                <a:avLst/>
              </a:prstGeom>
            </p:spPr>
          </p:pic>
          <p:cxnSp>
            <p:nvCxnSpPr>
              <p:cNvPr id="60" name="Straight Connector 59">
                <a:extLst>
                  <a:ext uri="{FF2B5EF4-FFF2-40B4-BE49-F238E27FC236}">
                    <a16:creationId xmlns:a16="http://schemas.microsoft.com/office/drawing/2014/main" id="{B581E45A-84CA-D556-2271-0716BA43A73D}"/>
                  </a:ext>
                </a:extLst>
              </p:cNvPr>
              <p:cNvCxnSpPr>
                <a:stCxn id="56" idx="3"/>
                <a:endCxn id="58" idx="2"/>
              </p:cNvCxnSpPr>
              <p:nvPr/>
            </p:nvCxnSpPr>
            <p:spPr>
              <a:xfrm flipV="1">
                <a:off x="6707128" y="2258961"/>
                <a:ext cx="409191" cy="6231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362F77AB-90ED-1D69-4A2C-AA00E57A2ECE}"/>
                  </a:ext>
                </a:extLst>
              </p:cNvPr>
              <p:cNvCxnSpPr>
                <a:stCxn id="56" idx="3"/>
                <a:endCxn id="59" idx="0"/>
              </p:cNvCxnSpPr>
              <p:nvPr/>
            </p:nvCxnSpPr>
            <p:spPr>
              <a:xfrm>
                <a:off x="6707128" y="2882062"/>
                <a:ext cx="409191" cy="51249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250BA84D-0280-2C99-A52F-2EDF118C3C91}"/>
                  </a:ext>
                </a:extLst>
              </p:cNvPr>
              <p:cNvCxnSpPr>
                <a:cxnSpLocks/>
              </p:cNvCxnSpPr>
              <p:nvPr/>
            </p:nvCxnSpPr>
            <p:spPr>
              <a:xfrm>
                <a:off x="2389814" y="2138041"/>
                <a:ext cx="1323187" cy="568759"/>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FCE0FF2-1E72-9E9E-107D-BD662FFD1F9F}"/>
                  </a:ext>
                </a:extLst>
              </p:cNvPr>
              <p:cNvCxnSpPr>
                <a:cxnSpLocks/>
              </p:cNvCxnSpPr>
              <p:nvPr/>
            </p:nvCxnSpPr>
            <p:spPr>
              <a:xfrm flipV="1">
                <a:off x="2403143" y="2936163"/>
                <a:ext cx="1328438" cy="697302"/>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2DEE87E-853E-1997-906F-D14918656E74}"/>
                  </a:ext>
                </a:extLst>
              </p:cNvPr>
              <p:cNvCxnSpPr>
                <a:cxnSpLocks/>
                <a:endCxn id="50" idx="1"/>
              </p:cNvCxnSpPr>
              <p:nvPr/>
            </p:nvCxnSpPr>
            <p:spPr>
              <a:xfrm>
                <a:off x="7323764" y="2021000"/>
                <a:ext cx="1175313" cy="0"/>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51A967E-C25B-CB63-4F90-B0D0E53CC91B}"/>
                  </a:ext>
                </a:extLst>
              </p:cNvPr>
              <p:cNvCxnSpPr>
                <a:cxnSpLocks/>
              </p:cNvCxnSpPr>
              <p:nvPr/>
            </p:nvCxnSpPr>
            <p:spPr>
              <a:xfrm>
                <a:off x="7323764" y="3870320"/>
                <a:ext cx="1214437" cy="0"/>
              </a:xfrm>
              <a:prstGeom prst="straightConnector1">
                <a:avLst/>
              </a:prstGeom>
              <a:ln w="19050">
                <a:solidFill>
                  <a:schemeClr val="tx1"/>
                </a:solidFill>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59056FC4-060C-5886-2FEE-58BF3C7D60EF}"/>
                  </a:ext>
                </a:extLst>
              </p:cNvPr>
              <p:cNvCxnSpPr>
                <a:cxnSpLocks/>
              </p:cNvCxnSpPr>
              <p:nvPr/>
            </p:nvCxnSpPr>
            <p:spPr>
              <a:xfrm>
                <a:off x="1135784" y="4860918"/>
                <a:ext cx="8734894" cy="0"/>
              </a:xfrm>
              <a:prstGeom prst="straightConnector1">
                <a:avLst/>
              </a:prstGeom>
              <a:ln w="38100">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43119D8F-E8F6-5334-B35E-458D3A142BBA}"/>
                  </a:ext>
                </a:extLst>
              </p:cNvPr>
              <p:cNvCxnSpPr>
                <a:cxnSpLocks/>
              </p:cNvCxnSpPr>
              <p:nvPr/>
            </p:nvCxnSpPr>
            <p:spPr>
              <a:xfrm>
                <a:off x="1153676" y="5377339"/>
                <a:ext cx="1819275" cy="0"/>
              </a:xfrm>
              <a:prstGeom prst="straightConnector1">
                <a:avLst/>
              </a:prstGeom>
              <a:ln w="19050">
                <a:solidFill>
                  <a:schemeClr val="tx1">
                    <a:lumMod val="50000"/>
                    <a:lumOff val="50000"/>
                  </a:schemeClr>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A72C2158-B1CF-4C1E-8A0B-9450274D88D4}"/>
                  </a:ext>
                </a:extLst>
              </p:cNvPr>
              <p:cNvCxnSpPr>
                <a:cxnSpLocks/>
              </p:cNvCxnSpPr>
              <p:nvPr/>
            </p:nvCxnSpPr>
            <p:spPr>
              <a:xfrm>
                <a:off x="3166939" y="5756268"/>
                <a:ext cx="4781550" cy="0"/>
              </a:xfrm>
              <a:prstGeom prst="straightConnector1">
                <a:avLst/>
              </a:prstGeom>
              <a:ln w="38100">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22E2440-1348-A870-5179-ECB729E69FE5}"/>
                  </a:ext>
                </a:extLst>
              </p:cNvPr>
              <p:cNvCxnSpPr>
                <a:cxnSpLocks/>
              </p:cNvCxnSpPr>
              <p:nvPr/>
            </p:nvCxnSpPr>
            <p:spPr>
              <a:xfrm>
                <a:off x="8052453" y="5405266"/>
                <a:ext cx="1737479" cy="0"/>
              </a:xfrm>
              <a:prstGeom prst="straightConnector1">
                <a:avLst/>
              </a:prstGeom>
              <a:ln w="19050">
                <a:solidFill>
                  <a:schemeClr val="tx1">
                    <a:lumMod val="50000"/>
                    <a:lumOff val="50000"/>
                  </a:schemeClr>
                </a:solidFill>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7CD2597-89A7-DCED-34A8-CEDA7FD749DA}"/>
                      </a:ext>
                    </a:extLst>
                  </p:cNvPr>
                  <p:cNvSpPr txBox="1"/>
                  <p:nvPr/>
                </p:nvSpPr>
                <p:spPr>
                  <a:xfrm>
                    <a:off x="3842148" y="4860918"/>
                    <a:ext cx="3281257" cy="544349"/>
                  </a:xfrm>
                  <a:prstGeom prst="rect">
                    <a:avLst/>
                  </a:prstGeom>
                  <a:noFill/>
                </p:spPr>
                <p:txBody>
                  <a:bodyPr wrap="none" rtlCol="0">
                    <a:spAutoFit/>
                  </a:bodyPr>
                  <a:lstStyle/>
                  <a:p>
                    <a14:m>
                      <m:oMath xmlns:m="http://schemas.openxmlformats.org/officeDocument/2006/math">
                        <m:r>
                          <a:rPr lang="en-IN" sz="1400" b="0" i="1" smtClean="0">
                            <a:latin typeface="Cambria Math" panose="02040503050406030204" pitchFamily="18" charset="0"/>
                          </a:rPr>
                          <m:t>1 </m:t>
                        </m:r>
                        <m:r>
                          <a:rPr lang="en-IN" sz="1400" b="0" i="1" smtClean="0">
                            <a:latin typeface="Cambria Math" panose="02040503050406030204" pitchFamily="18" charset="0"/>
                          </a:rPr>
                          <m:t>𝑚𝑠</m:t>
                        </m:r>
                      </m:oMath>
                    </a14:m>
                    <a:r>
                      <a:rPr lang="en-IN" sz="1400" dirty="0"/>
                      <a:t> end-to-end latency (unidirectional)</a:t>
                    </a:r>
                  </a:p>
                  <a:p>
                    <a:pPr algn="ctr"/>
                    <a14:m>
                      <m:oMath xmlns:m="http://schemas.openxmlformats.org/officeDocument/2006/math">
                        <m:r>
                          <a:rPr lang="en-IN" sz="1400" b="0" i="1" dirty="0" smtClean="0">
                            <a:latin typeface="Cambria Math" panose="02040503050406030204" pitchFamily="18" charset="0"/>
                          </a:rPr>
                          <m:t>2 </m:t>
                        </m:r>
                        <m:r>
                          <a:rPr lang="en-IN" sz="1400" b="0" i="1" dirty="0" smtClean="0">
                            <a:latin typeface="Cambria Math" panose="02040503050406030204" pitchFamily="18" charset="0"/>
                          </a:rPr>
                          <m:t>𝑚𝑠</m:t>
                        </m:r>
                        <m:r>
                          <a:rPr lang="en-IN" sz="1400" b="0" i="1" dirty="0" smtClean="0">
                            <a:latin typeface="Cambria Math" panose="02040503050406030204" pitchFamily="18" charset="0"/>
                          </a:rPr>
                          <m:t> </m:t>
                        </m:r>
                      </m:oMath>
                    </a14:m>
                    <a:r>
                      <a:rPr lang="en-IN" sz="1400" dirty="0"/>
                      <a:t>cycle time</a:t>
                    </a:r>
                    <a:endParaRPr lang="en-US" sz="1400" dirty="0"/>
                  </a:p>
                </p:txBody>
              </p:sp>
            </mc:Choice>
            <mc:Fallback xmlns="">
              <p:sp>
                <p:nvSpPr>
                  <p:cNvPr id="70" name="TextBox 69">
                    <a:extLst>
                      <a:ext uri="{FF2B5EF4-FFF2-40B4-BE49-F238E27FC236}">
                        <a16:creationId xmlns:a16="http://schemas.microsoft.com/office/drawing/2014/main" id="{F7CD2597-89A7-DCED-34A8-CEDA7FD749DA}"/>
                      </a:ext>
                    </a:extLst>
                  </p:cNvPr>
                  <p:cNvSpPr txBox="1">
                    <a:spLocks noRot="1" noChangeAspect="1" noMove="1" noResize="1" noEditPoints="1" noAdjustHandles="1" noChangeArrowheads="1" noChangeShapeType="1" noTextEdit="1"/>
                  </p:cNvSpPr>
                  <p:nvPr/>
                </p:nvSpPr>
                <p:spPr>
                  <a:xfrm>
                    <a:off x="3842148" y="4860918"/>
                    <a:ext cx="3281257" cy="544349"/>
                  </a:xfrm>
                  <a:prstGeom prst="rect">
                    <a:avLst/>
                  </a:prstGeom>
                  <a:blipFill>
                    <a:blip r:embed="rId13"/>
                    <a:stretch>
                      <a:fillRect t="-238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8D953F-EE7E-0C51-E72B-64441C1BA0CF}"/>
                      </a:ext>
                    </a:extLst>
                  </p:cNvPr>
                  <p:cNvSpPr txBox="1"/>
                  <p:nvPr/>
                </p:nvSpPr>
                <p:spPr>
                  <a:xfrm>
                    <a:off x="1112295" y="5427647"/>
                    <a:ext cx="1902037" cy="544349"/>
                  </a:xfrm>
                  <a:prstGeom prst="rect">
                    <a:avLst/>
                  </a:prstGeom>
                  <a:noFill/>
                </p:spPr>
                <p:txBody>
                  <a:bodyPr wrap="none" rtlCol="0">
                    <a:spAutoFit/>
                  </a:bodyPr>
                  <a:lstStyle/>
                  <a:p>
                    <a:r>
                      <a:rPr lang="en-IN" sz="1400" dirty="0"/>
                      <a:t>Application Processing</a:t>
                    </a:r>
                  </a:p>
                  <a:p>
                    <a:pPr algn="ctr"/>
                    <a14:m>
                      <m:oMathPara xmlns:m="http://schemas.openxmlformats.org/officeDocument/2006/math">
                        <m:oMathParaPr>
                          <m:jc m:val="centerGroup"/>
                        </m:oMathParaPr>
                        <m:oMath xmlns:m="http://schemas.openxmlformats.org/officeDocument/2006/math">
                          <m:r>
                            <a:rPr lang="en-IN" sz="1400" b="0" i="1" smtClean="0">
                              <a:latin typeface="Cambria Math" panose="02040503050406030204" pitchFamily="18" charset="0"/>
                            </a:rPr>
                            <m:t>250 </m:t>
                          </m:r>
                          <m:r>
                            <a:rPr lang="en-IN" sz="1400" b="0" i="1" smtClean="0">
                              <a:latin typeface="Cambria Math" panose="02040503050406030204" pitchFamily="18" charset="0"/>
                            </a:rPr>
                            <m:t>𝜇</m:t>
                          </m:r>
                          <m:r>
                            <a:rPr lang="en-IN" sz="1400" b="0" i="1" smtClean="0">
                              <a:latin typeface="Cambria Math" panose="02040503050406030204" pitchFamily="18" charset="0"/>
                            </a:rPr>
                            <m:t>𝑠</m:t>
                          </m:r>
                        </m:oMath>
                      </m:oMathPara>
                    </a14:m>
                    <a:endParaRPr lang="en-US" sz="1400" dirty="0"/>
                  </a:p>
                </p:txBody>
              </p:sp>
            </mc:Choice>
            <mc:Fallback xmlns="">
              <p:sp>
                <p:nvSpPr>
                  <p:cNvPr id="71" name="TextBox 70">
                    <a:extLst>
                      <a:ext uri="{FF2B5EF4-FFF2-40B4-BE49-F238E27FC236}">
                        <a16:creationId xmlns:a16="http://schemas.microsoft.com/office/drawing/2014/main" id="{0A8D953F-EE7E-0C51-E72B-64441C1BA0CF}"/>
                      </a:ext>
                    </a:extLst>
                  </p:cNvPr>
                  <p:cNvSpPr txBox="1">
                    <a:spLocks noRot="1" noChangeAspect="1" noMove="1" noResize="1" noEditPoints="1" noAdjustHandles="1" noChangeArrowheads="1" noChangeShapeType="1" noTextEdit="1"/>
                  </p:cNvSpPr>
                  <p:nvPr/>
                </p:nvSpPr>
                <p:spPr>
                  <a:xfrm>
                    <a:off x="1112295" y="5427647"/>
                    <a:ext cx="1902037" cy="544349"/>
                  </a:xfrm>
                  <a:prstGeom prst="rect">
                    <a:avLst/>
                  </a:prstGeom>
                  <a:blipFill>
                    <a:blip r:embed="rId14"/>
                    <a:stretch>
                      <a:fillRect l="-1379" t="-2381"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8A96172-7C95-3FBB-A71C-B92AECDD55D4}"/>
                      </a:ext>
                    </a:extLst>
                  </p:cNvPr>
                  <p:cNvSpPr txBox="1"/>
                  <p:nvPr/>
                </p:nvSpPr>
                <p:spPr>
                  <a:xfrm>
                    <a:off x="7899219" y="5474758"/>
                    <a:ext cx="2169321" cy="544349"/>
                  </a:xfrm>
                  <a:prstGeom prst="rect">
                    <a:avLst/>
                  </a:prstGeom>
                  <a:noFill/>
                </p:spPr>
                <p:txBody>
                  <a:bodyPr wrap="none" rtlCol="0">
                    <a:spAutoFit/>
                  </a:bodyPr>
                  <a:lstStyle/>
                  <a:p>
                    <a:r>
                      <a:rPr lang="en-IN" sz="1400" dirty="0"/>
                      <a:t>Robotic Device Processing</a:t>
                    </a:r>
                  </a:p>
                  <a:p>
                    <a:pPr algn="ctr"/>
                    <a14:m>
                      <m:oMathPara xmlns:m="http://schemas.openxmlformats.org/officeDocument/2006/math">
                        <m:oMathParaPr>
                          <m:jc m:val="centerGroup"/>
                        </m:oMathParaPr>
                        <m:oMath xmlns:m="http://schemas.openxmlformats.org/officeDocument/2006/math">
                          <m:r>
                            <a:rPr lang="en-IN" sz="1400" b="0" i="1" smtClean="0">
                              <a:latin typeface="Cambria Math" panose="02040503050406030204" pitchFamily="18" charset="0"/>
                            </a:rPr>
                            <m:t>250 </m:t>
                          </m:r>
                          <m:r>
                            <a:rPr lang="en-IN" sz="1400" b="0" i="1" smtClean="0">
                              <a:latin typeface="Cambria Math" panose="02040503050406030204" pitchFamily="18" charset="0"/>
                            </a:rPr>
                            <m:t>𝜇</m:t>
                          </m:r>
                          <m:r>
                            <a:rPr lang="en-IN" sz="1400" b="0" i="1" smtClean="0">
                              <a:latin typeface="Cambria Math" panose="02040503050406030204" pitchFamily="18" charset="0"/>
                            </a:rPr>
                            <m:t>𝑠</m:t>
                          </m:r>
                        </m:oMath>
                      </m:oMathPara>
                    </a14:m>
                    <a:endParaRPr lang="en-US" sz="1400" dirty="0"/>
                  </a:p>
                </p:txBody>
              </p:sp>
            </mc:Choice>
            <mc:Fallback xmlns="">
              <p:sp>
                <p:nvSpPr>
                  <p:cNvPr id="72" name="TextBox 71">
                    <a:extLst>
                      <a:ext uri="{FF2B5EF4-FFF2-40B4-BE49-F238E27FC236}">
                        <a16:creationId xmlns:a16="http://schemas.microsoft.com/office/drawing/2014/main" id="{88A96172-7C95-3FBB-A71C-B92AECDD55D4}"/>
                      </a:ext>
                    </a:extLst>
                  </p:cNvPr>
                  <p:cNvSpPr txBox="1">
                    <a:spLocks noRot="1" noChangeAspect="1" noMove="1" noResize="1" noEditPoints="1" noAdjustHandles="1" noChangeArrowheads="1" noChangeShapeType="1" noTextEdit="1"/>
                  </p:cNvSpPr>
                  <p:nvPr/>
                </p:nvSpPr>
                <p:spPr>
                  <a:xfrm>
                    <a:off x="7899219" y="5474758"/>
                    <a:ext cx="2169321" cy="544349"/>
                  </a:xfrm>
                  <a:prstGeom prst="rect">
                    <a:avLst/>
                  </a:prstGeom>
                  <a:blipFill>
                    <a:blip r:embed="rId15"/>
                    <a:stretch>
                      <a:fillRect l="-606" t="-2381"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30F638A-BCC1-1100-7C23-77F195C530C6}"/>
                      </a:ext>
                    </a:extLst>
                  </p:cNvPr>
                  <p:cNvSpPr txBox="1"/>
                  <p:nvPr/>
                </p:nvSpPr>
                <p:spPr>
                  <a:xfrm>
                    <a:off x="4468761" y="5848877"/>
                    <a:ext cx="1949176" cy="608389"/>
                  </a:xfrm>
                  <a:prstGeom prst="rect">
                    <a:avLst/>
                  </a:prstGeom>
                  <a:noFill/>
                  <a:ln w="19050">
                    <a:solidFill>
                      <a:schemeClr val="tx1"/>
                    </a:solidFill>
                  </a:ln>
                </p:spPr>
                <p:txBody>
                  <a:bodyPr wrap="none" rtlCol="0">
                    <a:spAutoFit/>
                  </a:bodyPr>
                  <a:lstStyle/>
                  <a:p>
                    <a:r>
                      <a:rPr lang="en-IN" sz="1600" b="1" dirty="0">
                        <a:solidFill>
                          <a:srgbClr val="FF0000"/>
                        </a:solidFill>
                      </a:rPr>
                      <a:t>Network Processing</a:t>
                    </a:r>
                  </a:p>
                  <a:p>
                    <a:pPr algn="ctr"/>
                    <a14:m>
                      <m:oMathPara xmlns:m="http://schemas.openxmlformats.org/officeDocument/2006/math">
                        <m:oMathParaPr>
                          <m:jc m:val="centerGroup"/>
                        </m:oMathParaPr>
                        <m:oMath xmlns:m="http://schemas.openxmlformats.org/officeDocument/2006/math">
                          <m:r>
                            <a:rPr lang="en-IN" sz="1600" b="1" i="1" smtClean="0">
                              <a:solidFill>
                                <a:srgbClr val="FF0000"/>
                              </a:solidFill>
                              <a:latin typeface="Cambria Math" panose="02040503050406030204" pitchFamily="18" charset="0"/>
                            </a:rPr>
                            <m:t>𝟓𝟎𝟎</m:t>
                          </m:r>
                          <m:r>
                            <a:rPr lang="en-IN" sz="1600" b="1" i="1" smtClean="0">
                              <a:solidFill>
                                <a:srgbClr val="FF0000"/>
                              </a:solidFill>
                              <a:latin typeface="Cambria Math" panose="02040503050406030204" pitchFamily="18" charset="0"/>
                            </a:rPr>
                            <m:t> </m:t>
                          </m:r>
                          <m:r>
                            <a:rPr lang="en-IN" sz="1600" b="1" i="1" smtClean="0">
                              <a:solidFill>
                                <a:srgbClr val="FF0000"/>
                              </a:solidFill>
                              <a:latin typeface="Cambria Math" panose="02040503050406030204" pitchFamily="18" charset="0"/>
                            </a:rPr>
                            <m:t>𝝁</m:t>
                          </m:r>
                          <m:r>
                            <a:rPr lang="en-IN" sz="1600" b="1" i="1" smtClean="0">
                              <a:solidFill>
                                <a:srgbClr val="FF0000"/>
                              </a:solidFill>
                              <a:latin typeface="Cambria Math" panose="02040503050406030204" pitchFamily="18" charset="0"/>
                            </a:rPr>
                            <m:t>𝒔</m:t>
                          </m:r>
                        </m:oMath>
                      </m:oMathPara>
                    </a14:m>
                    <a:endParaRPr lang="en-US" sz="1600" b="1" dirty="0">
                      <a:solidFill>
                        <a:srgbClr val="FF0000"/>
                      </a:solidFill>
                    </a:endParaRPr>
                  </a:p>
                </p:txBody>
              </p:sp>
            </mc:Choice>
            <mc:Fallback xmlns="">
              <p:sp>
                <p:nvSpPr>
                  <p:cNvPr id="73" name="TextBox 72">
                    <a:extLst>
                      <a:ext uri="{FF2B5EF4-FFF2-40B4-BE49-F238E27FC236}">
                        <a16:creationId xmlns:a16="http://schemas.microsoft.com/office/drawing/2014/main" id="{E30F638A-BCC1-1100-7C23-77F195C530C6}"/>
                      </a:ext>
                    </a:extLst>
                  </p:cNvPr>
                  <p:cNvSpPr txBox="1">
                    <a:spLocks noRot="1" noChangeAspect="1" noMove="1" noResize="1" noEditPoints="1" noAdjustHandles="1" noChangeArrowheads="1" noChangeShapeType="1" noTextEdit="1"/>
                  </p:cNvSpPr>
                  <p:nvPr/>
                </p:nvSpPr>
                <p:spPr>
                  <a:xfrm>
                    <a:off x="4468761" y="5848877"/>
                    <a:ext cx="1949176" cy="608389"/>
                  </a:xfrm>
                  <a:prstGeom prst="rect">
                    <a:avLst/>
                  </a:prstGeom>
                  <a:blipFill>
                    <a:blip r:embed="rId16"/>
                    <a:stretch>
                      <a:fillRect l="-1333" t="-2083" b="-6250"/>
                    </a:stretch>
                  </a:blipFill>
                  <a:ln w="19050">
                    <a:solidFill>
                      <a:schemeClr val="tx1"/>
                    </a:solidFill>
                  </a:ln>
                </p:spPr>
                <p:txBody>
                  <a:bodyPr/>
                  <a:lstStyle/>
                  <a:p>
                    <a:r>
                      <a:rPr lang="en-US">
                        <a:noFill/>
                      </a:rPr>
                      <a:t> </a:t>
                    </a:r>
                  </a:p>
                </p:txBody>
              </p:sp>
            </mc:Fallback>
          </mc:AlternateContent>
          <p:sp>
            <p:nvSpPr>
              <p:cNvPr id="74" name="TextBox 73">
                <a:extLst>
                  <a:ext uri="{FF2B5EF4-FFF2-40B4-BE49-F238E27FC236}">
                    <a16:creationId xmlns:a16="http://schemas.microsoft.com/office/drawing/2014/main" id="{50723550-FF89-34F5-8303-AD11AA0FD147}"/>
                  </a:ext>
                </a:extLst>
              </p:cNvPr>
              <p:cNvSpPr txBox="1"/>
              <p:nvPr/>
            </p:nvSpPr>
            <p:spPr>
              <a:xfrm>
                <a:off x="1227374" y="843513"/>
                <a:ext cx="1305165" cy="307777"/>
              </a:xfrm>
              <a:prstGeom prst="rect">
                <a:avLst/>
              </a:prstGeom>
              <a:noFill/>
            </p:spPr>
            <p:txBody>
              <a:bodyPr wrap="none" rtlCol="0">
                <a:spAutoFit/>
              </a:bodyPr>
              <a:lstStyle/>
              <a:p>
                <a:r>
                  <a:rPr lang="en-IN" sz="1400" b="1" dirty="0"/>
                  <a:t>Master Control</a:t>
                </a:r>
                <a:endParaRPr lang="en-US" sz="1400" b="1" dirty="0"/>
              </a:p>
            </p:txBody>
          </p:sp>
          <p:sp>
            <p:nvSpPr>
              <p:cNvPr id="75" name="TextBox 74">
                <a:extLst>
                  <a:ext uri="{FF2B5EF4-FFF2-40B4-BE49-F238E27FC236}">
                    <a16:creationId xmlns:a16="http://schemas.microsoft.com/office/drawing/2014/main" id="{AD779410-560D-7DEC-3FB2-13B95EE0FCB2}"/>
                  </a:ext>
                </a:extLst>
              </p:cNvPr>
              <p:cNvSpPr txBox="1"/>
              <p:nvPr/>
            </p:nvSpPr>
            <p:spPr>
              <a:xfrm>
                <a:off x="8740471" y="841687"/>
                <a:ext cx="1062150" cy="307777"/>
              </a:xfrm>
              <a:prstGeom prst="rect">
                <a:avLst/>
              </a:prstGeom>
              <a:noFill/>
            </p:spPr>
            <p:txBody>
              <a:bodyPr wrap="none" rtlCol="0">
                <a:spAutoFit/>
              </a:bodyPr>
              <a:lstStyle/>
              <a:p>
                <a:r>
                  <a:rPr lang="en-IN" sz="1400" b="1" dirty="0"/>
                  <a:t>Slave Robot</a:t>
                </a:r>
                <a:endParaRPr lang="en-US" sz="1400" b="1" dirty="0"/>
              </a:p>
            </p:txBody>
          </p:sp>
          <p:sp>
            <p:nvSpPr>
              <p:cNvPr id="76" name="TextBox 75">
                <a:extLst>
                  <a:ext uri="{FF2B5EF4-FFF2-40B4-BE49-F238E27FC236}">
                    <a16:creationId xmlns:a16="http://schemas.microsoft.com/office/drawing/2014/main" id="{94E64E4C-AB4F-61C9-220E-A0FC5DCF6532}"/>
                  </a:ext>
                </a:extLst>
              </p:cNvPr>
              <p:cNvSpPr txBox="1"/>
              <p:nvPr/>
            </p:nvSpPr>
            <p:spPr>
              <a:xfrm>
                <a:off x="4884133" y="857718"/>
                <a:ext cx="1457963" cy="307777"/>
              </a:xfrm>
              <a:prstGeom prst="rect">
                <a:avLst/>
              </a:prstGeom>
              <a:noFill/>
            </p:spPr>
            <p:txBody>
              <a:bodyPr wrap="none" rtlCol="0">
                <a:spAutoFit/>
              </a:bodyPr>
              <a:lstStyle/>
              <a:p>
                <a:r>
                  <a:rPr lang="en-IN" sz="1400" b="1" dirty="0"/>
                  <a:t>Network Domain</a:t>
                </a:r>
                <a:endParaRPr lang="en-US" sz="1400" b="1" dirty="0"/>
              </a:p>
            </p:txBody>
          </p:sp>
          <p:sp>
            <p:nvSpPr>
              <p:cNvPr id="77" name="TextBox 76">
                <a:extLst>
                  <a:ext uri="{FF2B5EF4-FFF2-40B4-BE49-F238E27FC236}">
                    <a16:creationId xmlns:a16="http://schemas.microsoft.com/office/drawing/2014/main" id="{7227AE2D-B04B-EF60-EC86-EF628CA243C7}"/>
                  </a:ext>
                </a:extLst>
              </p:cNvPr>
              <p:cNvSpPr txBox="1"/>
              <p:nvPr/>
            </p:nvSpPr>
            <p:spPr>
              <a:xfrm>
                <a:off x="10420784" y="2471231"/>
                <a:ext cx="1803835" cy="608389"/>
              </a:xfrm>
              <a:prstGeom prst="rect">
                <a:avLst/>
              </a:prstGeom>
              <a:noFill/>
              <a:ln w="19050">
                <a:solidFill>
                  <a:schemeClr val="tx1"/>
                </a:solidFill>
              </a:ln>
            </p:spPr>
            <p:txBody>
              <a:bodyPr wrap="square" rtlCol="0">
                <a:spAutoFit/>
              </a:bodyPr>
              <a:lstStyle/>
              <a:p>
                <a:pPr algn="just"/>
                <a:r>
                  <a:rPr lang="en-IN" sz="1600" b="1" dirty="0">
                    <a:solidFill>
                      <a:srgbClr val="FF0000"/>
                    </a:solidFill>
                  </a:rPr>
                  <a:t>End devices want </a:t>
                </a:r>
                <a:r>
                  <a:rPr lang="en-IN" sz="1600" b="1" i="1" dirty="0">
                    <a:solidFill>
                      <a:srgbClr val="FF0000"/>
                    </a:solidFill>
                  </a:rPr>
                  <a:t>fresh</a:t>
                </a:r>
                <a:r>
                  <a:rPr lang="en-IN" sz="1600" b="1" dirty="0">
                    <a:solidFill>
                      <a:srgbClr val="FF0000"/>
                    </a:solidFill>
                  </a:rPr>
                  <a:t> information</a:t>
                </a:r>
                <a:endParaRPr lang="en-US" sz="1600" b="1" dirty="0">
                  <a:solidFill>
                    <a:srgbClr val="FF0000"/>
                  </a:solidFill>
                </a:endParaRPr>
              </a:p>
            </p:txBody>
          </p:sp>
        </p:grpSp>
        <p:pic>
          <p:nvPicPr>
            <p:cNvPr id="44" name="Picture 4" descr="Cisco Network Topology Icons Black And White">
              <a:extLst>
                <a:ext uri="{FF2B5EF4-FFF2-40B4-BE49-F238E27FC236}">
                  <a16:creationId xmlns:a16="http://schemas.microsoft.com/office/drawing/2014/main" id="{1E3D4FFB-6908-8850-BFEB-B9EB4EBCBD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0240" y="2328341"/>
              <a:ext cx="473957" cy="32440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Cisco Network Topology Icons Black And White">
              <a:extLst>
                <a:ext uri="{FF2B5EF4-FFF2-40B4-BE49-F238E27FC236}">
                  <a16:creationId xmlns:a16="http://schemas.microsoft.com/office/drawing/2014/main" id="{47CB31E4-0010-93B7-37EE-FB3DEBC19B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2321" y="2830446"/>
              <a:ext cx="473957" cy="32440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Cisco Network Topology Icons Black And White">
              <a:extLst>
                <a:ext uri="{FF2B5EF4-FFF2-40B4-BE49-F238E27FC236}">
                  <a16:creationId xmlns:a16="http://schemas.microsoft.com/office/drawing/2014/main" id="{1E860CA2-A3B5-B8A2-9CC9-C170599751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0107" y="3351139"/>
              <a:ext cx="473957" cy="32440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isco Network Topology Icons Black And White">
              <a:extLst>
                <a:ext uri="{FF2B5EF4-FFF2-40B4-BE49-F238E27FC236}">
                  <a16:creationId xmlns:a16="http://schemas.microsoft.com/office/drawing/2014/main" id="{3BBD12CC-D532-C073-4B25-AC929291DC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192" y="2782975"/>
              <a:ext cx="473957" cy="324402"/>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extBox 82">
            <a:extLst>
              <a:ext uri="{FF2B5EF4-FFF2-40B4-BE49-F238E27FC236}">
                <a16:creationId xmlns:a16="http://schemas.microsoft.com/office/drawing/2014/main" id="{7B828457-EFAC-7D23-5A27-1624902AE2AB}"/>
              </a:ext>
            </a:extLst>
          </p:cNvPr>
          <p:cNvSpPr txBox="1"/>
          <p:nvPr/>
        </p:nvSpPr>
        <p:spPr>
          <a:xfrm>
            <a:off x="1611115" y="147483"/>
            <a:ext cx="9335616" cy="584775"/>
          </a:xfrm>
          <a:prstGeom prst="rect">
            <a:avLst/>
          </a:prstGeom>
          <a:noFill/>
        </p:spPr>
        <p:txBody>
          <a:bodyPr wrap="square" rtlCol="0">
            <a:spAutoFit/>
          </a:bodyPr>
          <a:lstStyle/>
          <a:p>
            <a:r>
              <a:rPr lang="en-US" sz="3200" b="1" i="0" u="none" strike="noStrike" dirty="0">
                <a:solidFill>
                  <a:srgbClr val="0070C0"/>
                </a:solidFill>
                <a:effectLst/>
              </a:rPr>
              <a:t>Understanding the behavior of a single network node</a:t>
            </a:r>
            <a:endParaRPr lang="en-US" sz="3200" b="1" dirty="0">
              <a:solidFill>
                <a:srgbClr val="0070C0"/>
              </a:solidFill>
            </a:endParaRPr>
          </a:p>
        </p:txBody>
      </p:sp>
    </p:spTree>
    <p:extLst>
      <p:ext uri="{BB962C8B-B14F-4D97-AF65-F5344CB8AC3E}">
        <p14:creationId xmlns:p14="http://schemas.microsoft.com/office/powerpoint/2010/main" val="323492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24410-7C6F-48FC-7E43-CEA400006FC8}"/>
              </a:ext>
            </a:extLst>
          </p:cNvPr>
          <p:cNvSpPr>
            <a:spLocks noGrp="1"/>
          </p:cNvSpPr>
          <p:nvPr>
            <p:ph type="sldNum" sz="quarter" idx="10"/>
          </p:nvPr>
        </p:nvSpPr>
        <p:spPr/>
        <p:txBody>
          <a:bodyPr/>
          <a:lstStyle/>
          <a:p>
            <a:fld id="{CD613F42-59A2-A64A-BB5E-1CB869E0C30A}" type="slidenum">
              <a:rPr lang="en-US" altLang="en-US" smtClean="0"/>
              <a:pPr/>
              <a:t>20</a:t>
            </a:fld>
            <a:endParaRPr lang="en-US" altLang="en-US"/>
          </a:p>
        </p:txBody>
      </p:sp>
      <p:sp>
        <p:nvSpPr>
          <p:cNvPr id="6" name="TextBox 5">
            <a:extLst>
              <a:ext uri="{FF2B5EF4-FFF2-40B4-BE49-F238E27FC236}">
                <a16:creationId xmlns:a16="http://schemas.microsoft.com/office/drawing/2014/main" id="{B5B5C6BD-01AD-A09E-2DCF-0E795B27D095}"/>
              </a:ext>
            </a:extLst>
          </p:cNvPr>
          <p:cNvSpPr txBox="1"/>
          <p:nvPr/>
        </p:nvSpPr>
        <p:spPr>
          <a:xfrm>
            <a:off x="3241683" y="92433"/>
            <a:ext cx="6203942" cy="584775"/>
          </a:xfrm>
          <a:prstGeom prst="rect">
            <a:avLst/>
          </a:prstGeom>
          <a:noFill/>
        </p:spPr>
        <p:txBody>
          <a:bodyPr wrap="none" rtlCol="0">
            <a:spAutoFit/>
          </a:bodyPr>
          <a:lstStyle/>
          <a:p>
            <a:pPr algn="ctr"/>
            <a:r>
              <a:rPr lang="en-US" sz="3200" b="1" dirty="0">
                <a:solidFill>
                  <a:srgbClr val="0070C0"/>
                </a:solidFill>
              </a:rPr>
              <a:t>Numerical Results: Update Delivery</a:t>
            </a:r>
          </a:p>
        </p:txBody>
      </p:sp>
      <p:sp>
        <p:nvSpPr>
          <p:cNvPr id="7" name="TextBox 6">
            <a:extLst>
              <a:ext uri="{FF2B5EF4-FFF2-40B4-BE49-F238E27FC236}">
                <a16:creationId xmlns:a16="http://schemas.microsoft.com/office/drawing/2014/main" id="{BD589E45-A8F0-B6B5-89F1-D2100DF632A6}"/>
              </a:ext>
            </a:extLst>
          </p:cNvPr>
          <p:cNvSpPr txBox="1"/>
          <p:nvPr/>
        </p:nvSpPr>
        <p:spPr>
          <a:xfrm>
            <a:off x="419586" y="3632000"/>
            <a:ext cx="5676414"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When RWL reads are 10 times slower than RCU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5738DF-0B35-47E4-41C7-3953345CFBCA}"/>
                  </a:ext>
                </a:extLst>
              </p:cNvPr>
              <p:cNvSpPr txBox="1"/>
              <p:nvPr/>
            </p:nvSpPr>
            <p:spPr>
              <a:xfrm>
                <a:off x="419586" y="1414461"/>
                <a:ext cx="5563011" cy="40011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oMath>
                </a14:m>
                <a:r>
                  <a:rPr lang="en-US" sz="2000" b="0" i="1" dirty="0"/>
                  <a:t> </a:t>
                </a:r>
                <a:r>
                  <a:rPr lang="en-US" sz="2000" b="0" dirty="0"/>
                  <a:t>: user mobility rate</a:t>
                </a:r>
                <a:endParaRPr lang="en-US" sz="2000" b="0" i="1" dirty="0"/>
              </a:p>
            </p:txBody>
          </p:sp>
        </mc:Choice>
        <mc:Fallback xmlns="">
          <p:sp>
            <p:nvSpPr>
              <p:cNvPr id="8" name="TextBox 7">
                <a:extLst>
                  <a:ext uri="{FF2B5EF4-FFF2-40B4-BE49-F238E27FC236}">
                    <a16:creationId xmlns:a16="http://schemas.microsoft.com/office/drawing/2014/main" id="{A65738DF-0B35-47E4-41C7-3953345CFBCA}"/>
                  </a:ext>
                </a:extLst>
              </p:cNvPr>
              <p:cNvSpPr txBox="1">
                <a:spLocks noRot="1" noChangeAspect="1" noMove="1" noResize="1" noEditPoints="1" noAdjustHandles="1" noChangeArrowheads="1" noChangeShapeType="1" noTextEdit="1"/>
              </p:cNvSpPr>
              <p:nvPr/>
            </p:nvSpPr>
            <p:spPr>
              <a:xfrm>
                <a:off x="419586" y="1414461"/>
                <a:ext cx="5563011" cy="400110"/>
              </a:xfrm>
              <a:prstGeom prst="rect">
                <a:avLst/>
              </a:prstGeom>
              <a:blipFill>
                <a:blip r:embed="rId3"/>
                <a:stretch>
                  <a:fillRect l="-1142" t="-9091" b="-2424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839403C-20D0-905F-21C8-5C53666AC6F3}"/>
              </a:ext>
            </a:extLst>
          </p:cNvPr>
          <p:cNvPicPr>
            <a:picLocks noChangeAspect="1"/>
          </p:cNvPicPr>
          <p:nvPr/>
        </p:nvPicPr>
        <p:blipFill>
          <a:blip r:embed="rId4"/>
          <a:stretch>
            <a:fillRect/>
          </a:stretch>
        </p:blipFill>
        <p:spPr>
          <a:xfrm>
            <a:off x="6343650" y="1056691"/>
            <a:ext cx="5708573" cy="4281430"/>
          </a:xfrm>
          <a:prstGeom prst="rect">
            <a:avLst/>
          </a:prstGeom>
        </p:spPr>
      </p:pic>
      <p:sp>
        <p:nvSpPr>
          <p:cNvPr id="10" name="TextBox 9">
            <a:extLst>
              <a:ext uri="{FF2B5EF4-FFF2-40B4-BE49-F238E27FC236}">
                <a16:creationId xmlns:a16="http://schemas.microsoft.com/office/drawing/2014/main" id="{1B4A5EE1-7803-0AF9-0209-C5253D4D8C26}"/>
              </a:ext>
            </a:extLst>
          </p:cNvPr>
          <p:cNvSpPr txBox="1"/>
          <p:nvPr/>
        </p:nvSpPr>
        <p:spPr>
          <a:xfrm>
            <a:off x="362883" y="2061566"/>
            <a:ext cx="556301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App update delivered if read finishes:</a:t>
            </a:r>
          </a:p>
          <a:p>
            <a:pPr marL="742950" lvl="1" indent="-285750">
              <a:buFont typeface="Arial" panose="020B0604020202020204" pitchFamily="34" charset="0"/>
              <a:buChar char="•"/>
            </a:pPr>
            <a:r>
              <a:rPr lang="en-US" sz="2000" dirty="0"/>
              <a:t>before a location update occurs, or</a:t>
            </a:r>
          </a:p>
          <a:p>
            <a:pPr marL="742950" lvl="1" indent="-285750">
              <a:buFont typeface="Arial" panose="020B0604020202020204" pitchFamily="34" charset="0"/>
              <a:buChar char="•"/>
            </a:pPr>
            <a:r>
              <a:rPr lang="en-US" sz="2000" dirty="0"/>
              <a:t>before it gets preempted by a fresher app update. </a:t>
            </a:r>
          </a:p>
        </p:txBody>
      </p:sp>
    </p:spTree>
    <p:extLst>
      <p:ext uri="{BB962C8B-B14F-4D97-AF65-F5344CB8AC3E}">
        <p14:creationId xmlns:p14="http://schemas.microsoft.com/office/powerpoint/2010/main" val="262358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24410-7C6F-48FC-7E43-CEA400006FC8}"/>
              </a:ext>
            </a:extLst>
          </p:cNvPr>
          <p:cNvSpPr>
            <a:spLocks noGrp="1"/>
          </p:cNvSpPr>
          <p:nvPr>
            <p:ph type="sldNum" sz="quarter" idx="10"/>
          </p:nvPr>
        </p:nvSpPr>
        <p:spPr/>
        <p:txBody>
          <a:bodyPr/>
          <a:lstStyle/>
          <a:p>
            <a:fld id="{CD613F42-59A2-A64A-BB5E-1CB869E0C30A}" type="slidenum">
              <a:rPr lang="en-US" altLang="en-US" smtClean="0"/>
              <a:pPr/>
              <a:t>21</a:t>
            </a:fld>
            <a:endParaRPr lang="en-US" altLang="en-US"/>
          </a:p>
        </p:txBody>
      </p:sp>
      <p:sp>
        <p:nvSpPr>
          <p:cNvPr id="7" name="TextBox 6">
            <a:extLst>
              <a:ext uri="{FF2B5EF4-FFF2-40B4-BE49-F238E27FC236}">
                <a16:creationId xmlns:a16="http://schemas.microsoft.com/office/drawing/2014/main" id="{BD589E45-A8F0-B6B5-89F1-D2100DF632A6}"/>
              </a:ext>
            </a:extLst>
          </p:cNvPr>
          <p:cNvSpPr txBox="1"/>
          <p:nvPr/>
        </p:nvSpPr>
        <p:spPr>
          <a:xfrm>
            <a:off x="419586" y="3546868"/>
            <a:ext cx="5676414"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When RWL and RCU reads are similar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5738DF-0B35-47E4-41C7-3953345CFBCA}"/>
                  </a:ext>
                </a:extLst>
              </p:cNvPr>
              <p:cNvSpPr txBox="1"/>
              <p:nvPr/>
            </p:nvSpPr>
            <p:spPr>
              <a:xfrm>
                <a:off x="419586" y="1414461"/>
                <a:ext cx="5563011" cy="40011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oMath>
                </a14:m>
                <a:r>
                  <a:rPr lang="en-US" sz="2000" b="0" i="1" dirty="0"/>
                  <a:t> </a:t>
                </a:r>
                <a:r>
                  <a:rPr lang="en-US" sz="2000" b="0" dirty="0"/>
                  <a:t>: user mobility rate</a:t>
                </a:r>
                <a:endParaRPr lang="en-US" sz="2000" b="0" i="1" dirty="0"/>
              </a:p>
            </p:txBody>
          </p:sp>
        </mc:Choice>
        <mc:Fallback xmlns="">
          <p:sp>
            <p:nvSpPr>
              <p:cNvPr id="8" name="TextBox 7">
                <a:extLst>
                  <a:ext uri="{FF2B5EF4-FFF2-40B4-BE49-F238E27FC236}">
                    <a16:creationId xmlns:a16="http://schemas.microsoft.com/office/drawing/2014/main" id="{A65738DF-0B35-47E4-41C7-3953345CFBCA}"/>
                  </a:ext>
                </a:extLst>
              </p:cNvPr>
              <p:cNvSpPr txBox="1">
                <a:spLocks noRot="1" noChangeAspect="1" noMove="1" noResize="1" noEditPoints="1" noAdjustHandles="1" noChangeArrowheads="1" noChangeShapeType="1" noTextEdit="1"/>
              </p:cNvSpPr>
              <p:nvPr/>
            </p:nvSpPr>
            <p:spPr>
              <a:xfrm>
                <a:off x="419586" y="1414461"/>
                <a:ext cx="5563011" cy="400110"/>
              </a:xfrm>
              <a:prstGeom prst="rect">
                <a:avLst/>
              </a:prstGeom>
              <a:blipFill>
                <a:blip r:embed="rId3"/>
                <a:stretch>
                  <a:fillRect l="-1142" t="-9091" b="-2424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B4A5EE1-7803-0AF9-0209-C5253D4D8C26}"/>
              </a:ext>
            </a:extLst>
          </p:cNvPr>
          <p:cNvSpPr txBox="1"/>
          <p:nvPr/>
        </p:nvSpPr>
        <p:spPr>
          <a:xfrm>
            <a:off x="419585" y="2019000"/>
            <a:ext cx="556301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App update delivered if read finishes:</a:t>
            </a:r>
          </a:p>
          <a:p>
            <a:pPr marL="742950" lvl="1" indent="-285750">
              <a:buFont typeface="Arial" panose="020B0604020202020204" pitchFamily="34" charset="0"/>
              <a:buChar char="•"/>
            </a:pPr>
            <a:r>
              <a:rPr lang="en-US" sz="2000" dirty="0"/>
              <a:t>before a location update occurs, or</a:t>
            </a:r>
          </a:p>
          <a:p>
            <a:pPr marL="742950" lvl="1" indent="-285750">
              <a:buFont typeface="Arial" panose="020B0604020202020204" pitchFamily="34" charset="0"/>
              <a:buChar char="•"/>
            </a:pPr>
            <a:r>
              <a:rPr lang="en-US" sz="2000" dirty="0"/>
              <a:t>Before it gets preempted by a fresher app update. </a:t>
            </a:r>
          </a:p>
        </p:txBody>
      </p:sp>
      <p:pic>
        <p:nvPicPr>
          <p:cNvPr id="3" name="Picture 2">
            <a:extLst>
              <a:ext uri="{FF2B5EF4-FFF2-40B4-BE49-F238E27FC236}">
                <a16:creationId xmlns:a16="http://schemas.microsoft.com/office/drawing/2014/main" id="{11495731-46BB-5FDD-D238-97E7ED36455D}"/>
              </a:ext>
            </a:extLst>
          </p:cNvPr>
          <p:cNvPicPr>
            <a:picLocks noChangeAspect="1"/>
          </p:cNvPicPr>
          <p:nvPr/>
        </p:nvPicPr>
        <p:blipFill>
          <a:blip r:embed="rId4"/>
          <a:stretch>
            <a:fillRect/>
          </a:stretch>
        </p:blipFill>
        <p:spPr>
          <a:xfrm>
            <a:off x="6343650" y="1057710"/>
            <a:ext cx="5705856" cy="4279392"/>
          </a:xfrm>
          <a:prstGeom prst="rect">
            <a:avLst/>
          </a:prstGeom>
        </p:spPr>
      </p:pic>
      <p:sp>
        <p:nvSpPr>
          <p:cNvPr id="4" name="TextBox 3">
            <a:extLst>
              <a:ext uri="{FF2B5EF4-FFF2-40B4-BE49-F238E27FC236}">
                <a16:creationId xmlns:a16="http://schemas.microsoft.com/office/drawing/2014/main" id="{F75F308E-EBC9-8BFC-272D-AABAC4BD0864}"/>
              </a:ext>
            </a:extLst>
          </p:cNvPr>
          <p:cNvSpPr txBox="1"/>
          <p:nvPr/>
        </p:nvSpPr>
        <p:spPr>
          <a:xfrm>
            <a:off x="3241683" y="92433"/>
            <a:ext cx="6203942" cy="584775"/>
          </a:xfrm>
          <a:prstGeom prst="rect">
            <a:avLst/>
          </a:prstGeom>
          <a:noFill/>
        </p:spPr>
        <p:txBody>
          <a:bodyPr wrap="none" rtlCol="0">
            <a:spAutoFit/>
          </a:bodyPr>
          <a:lstStyle/>
          <a:p>
            <a:pPr algn="ctr"/>
            <a:r>
              <a:rPr lang="en-US" sz="3200" b="1" dirty="0">
                <a:solidFill>
                  <a:srgbClr val="0070C0"/>
                </a:solidFill>
              </a:rPr>
              <a:t>Numerical Results: Update Delivery</a:t>
            </a:r>
          </a:p>
        </p:txBody>
      </p:sp>
    </p:spTree>
    <p:extLst>
      <p:ext uri="{BB962C8B-B14F-4D97-AF65-F5344CB8AC3E}">
        <p14:creationId xmlns:p14="http://schemas.microsoft.com/office/powerpoint/2010/main" val="1257623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88723-723C-1ABA-FF34-FABF37CB58D2}"/>
              </a:ext>
            </a:extLst>
          </p:cNvPr>
          <p:cNvSpPr>
            <a:spLocks noGrp="1"/>
          </p:cNvSpPr>
          <p:nvPr>
            <p:ph type="sldNum" sz="quarter" idx="10"/>
          </p:nvPr>
        </p:nvSpPr>
        <p:spPr/>
        <p:txBody>
          <a:bodyPr/>
          <a:lstStyle/>
          <a:p>
            <a:fld id="{CD613F42-59A2-A64A-BB5E-1CB869E0C30A}" type="slidenum">
              <a:rPr lang="en-US" altLang="en-US" smtClean="0"/>
              <a:pPr/>
              <a:t>22</a:t>
            </a:fld>
            <a:endParaRPr lang="en-US" altLang="en-US"/>
          </a:p>
        </p:txBody>
      </p:sp>
      <p:sp>
        <p:nvSpPr>
          <p:cNvPr id="4" name="TextBox 3">
            <a:extLst>
              <a:ext uri="{FF2B5EF4-FFF2-40B4-BE49-F238E27FC236}">
                <a16:creationId xmlns:a16="http://schemas.microsoft.com/office/drawing/2014/main" id="{89D41C00-E2D8-3180-D89C-DC2D0A4622EF}"/>
              </a:ext>
            </a:extLst>
          </p:cNvPr>
          <p:cNvSpPr txBox="1"/>
          <p:nvPr/>
        </p:nvSpPr>
        <p:spPr>
          <a:xfrm>
            <a:off x="4944898" y="260648"/>
            <a:ext cx="2040943" cy="584775"/>
          </a:xfrm>
          <a:prstGeom prst="rect">
            <a:avLst/>
          </a:prstGeom>
          <a:noFill/>
        </p:spPr>
        <p:txBody>
          <a:bodyPr wrap="none" rtlCol="0">
            <a:spAutoFit/>
          </a:bodyPr>
          <a:lstStyle/>
          <a:p>
            <a:r>
              <a:rPr lang="en-US" sz="3200" b="1" dirty="0">
                <a:solidFill>
                  <a:srgbClr val="0070C0"/>
                </a:solidFill>
                <a:effectLst/>
              </a:rPr>
              <a:t>Conclusion</a:t>
            </a:r>
            <a:endParaRPr lang="en-US" sz="4400" b="1" dirty="0">
              <a:solidFill>
                <a:srgbClr val="0070C0"/>
              </a:solidFill>
            </a:endParaRPr>
          </a:p>
        </p:txBody>
      </p:sp>
      <p:sp>
        <p:nvSpPr>
          <p:cNvPr id="3" name="TextBox 2">
            <a:extLst>
              <a:ext uri="{FF2B5EF4-FFF2-40B4-BE49-F238E27FC236}">
                <a16:creationId xmlns:a16="http://schemas.microsoft.com/office/drawing/2014/main" id="{9EE90B10-A766-3D6C-4153-970BDFDF80A0}"/>
              </a:ext>
            </a:extLst>
          </p:cNvPr>
          <p:cNvSpPr txBox="1"/>
          <p:nvPr/>
        </p:nvSpPr>
        <p:spPr>
          <a:xfrm>
            <a:off x="207799" y="1309816"/>
            <a:ext cx="1140538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rPr>
              <a:t>This work explored the impact of synchronization primitives on timely updating. </a:t>
            </a:r>
            <a:endParaRPr lang="en-US" sz="2400" dirty="0"/>
          </a:p>
          <a:p>
            <a:pPr marL="285750" indent="-28575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266B329-7C9B-2510-59CF-5909EE266047}"/>
              </a:ext>
            </a:extLst>
          </p:cNvPr>
          <p:cNvSpPr txBox="1"/>
          <p:nvPr/>
        </p:nvSpPr>
        <p:spPr>
          <a:xfrm>
            <a:off x="207799" y="2235874"/>
            <a:ext cx="5291000" cy="461665"/>
          </a:xfrm>
          <a:prstGeom prst="rect">
            <a:avLst/>
          </a:prstGeom>
          <a:noFill/>
        </p:spPr>
        <p:txBody>
          <a:bodyPr wrap="square" rtlCol="0">
            <a:spAutoFit/>
          </a:bodyPr>
          <a:lstStyle/>
          <a:p>
            <a:pPr marL="285750" indent="-285750">
              <a:buFont typeface="Arial" panose="020B0604020202020204" pitchFamily="34" charset="0"/>
              <a:buChar char="•"/>
            </a:pPr>
            <a:r>
              <a:rPr lang="en-US" sz="2400" b="0" i="0" u="none" strike="noStrike" dirty="0">
                <a:effectLst/>
              </a:rPr>
              <a:t>Tension between writer and reader</a:t>
            </a:r>
            <a:endParaRPr lang="en-US" sz="2400" dirty="0"/>
          </a:p>
        </p:txBody>
      </p:sp>
      <p:sp>
        <p:nvSpPr>
          <p:cNvPr id="7" name="TextBox 6">
            <a:extLst>
              <a:ext uri="{FF2B5EF4-FFF2-40B4-BE49-F238E27FC236}">
                <a16:creationId xmlns:a16="http://schemas.microsoft.com/office/drawing/2014/main" id="{8A5B5E30-80B6-2B7B-8176-4114043029D1}"/>
              </a:ext>
            </a:extLst>
          </p:cNvPr>
          <p:cNvSpPr txBox="1"/>
          <p:nvPr/>
        </p:nvSpPr>
        <p:spPr>
          <a:xfrm>
            <a:off x="207799" y="3163330"/>
            <a:ext cx="9823491"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rPr>
              <a:t>Timeliness of the location updates in the table is desirable</a:t>
            </a:r>
          </a:p>
          <a:p>
            <a:pPr marL="742950" lvl="1" indent="-285750">
              <a:buFont typeface="Arial" panose="020B0604020202020204" pitchFamily="34" charset="0"/>
              <a:buChar char="•"/>
            </a:pPr>
            <a:r>
              <a:rPr lang="en-US" sz="2400" dirty="0">
                <a:effectLst/>
              </a:rPr>
              <a:t>excessive updating at the expense of timely reading of the table. </a:t>
            </a: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0533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88723-723C-1ABA-FF34-FABF37CB58D2}"/>
              </a:ext>
            </a:extLst>
          </p:cNvPr>
          <p:cNvSpPr>
            <a:spLocks noGrp="1"/>
          </p:cNvSpPr>
          <p:nvPr>
            <p:ph type="sldNum" sz="quarter" idx="10"/>
          </p:nvPr>
        </p:nvSpPr>
        <p:spPr/>
        <p:txBody>
          <a:bodyPr/>
          <a:lstStyle/>
          <a:p>
            <a:fld id="{CD613F42-59A2-A64A-BB5E-1CB869E0C30A}" type="slidenum">
              <a:rPr lang="en-US" altLang="en-US" smtClean="0"/>
              <a:pPr/>
              <a:t>23</a:t>
            </a:fld>
            <a:endParaRPr lang="en-US" altLang="en-US"/>
          </a:p>
        </p:txBody>
      </p:sp>
      <p:sp>
        <p:nvSpPr>
          <p:cNvPr id="4" name="TextBox 3">
            <a:extLst>
              <a:ext uri="{FF2B5EF4-FFF2-40B4-BE49-F238E27FC236}">
                <a16:creationId xmlns:a16="http://schemas.microsoft.com/office/drawing/2014/main" id="{89D41C00-E2D8-3180-D89C-DC2D0A4622EF}"/>
              </a:ext>
            </a:extLst>
          </p:cNvPr>
          <p:cNvSpPr txBox="1"/>
          <p:nvPr/>
        </p:nvSpPr>
        <p:spPr>
          <a:xfrm>
            <a:off x="4944898" y="260648"/>
            <a:ext cx="2670346" cy="584775"/>
          </a:xfrm>
          <a:prstGeom prst="rect">
            <a:avLst/>
          </a:prstGeom>
          <a:noFill/>
        </p:spPr>
        <p:txBody>
          <a:bodyPr wrap="none" rtlCol="0">
            <a:spAutoFit/>
          </a:bodyPr>
          <a:lstStyle/>
          <a:p>
            <a:r>
              <a:rPr lang="en-US" sz="3200" b="1" dirty="0">
                <a:solidFill>
                  <a:srgbClr val="0070C0"/>
                </a:solidFill>
                <a:effectLst/>
              </a:rPr>
              <a:t>Final Thoughts</a:t>
            </a:r>
            <a:endParaRPr lang="en-US" sz="4400" b="1" dirty="0">
              <a:solidFill>
                <a:srgbClr val="0070C0"/>
              </a:solidFill>
            </a:endParaRPr>
          </a:p>
        </p:txBody>
      </p:sp>
      <p:sp>
        <p:nvSpPr>
          <p:cNvPr id="6" name="TextBox 5">
            <a:extLst>
              <a:ext uri="{FF2B5EF4-FFF2-40B4-BE49-F238E27FC236}">
                <a16:creationId xmlns:a16="http://schemas.microsoft.com/office/drawing/2014/main" id="{D5495FBF-30C7-6459-9F5D-C9D95C03C89C}"/>
              </a:ext>
            </a:extLst>
          </p:cNvPr>
          <p:cNvSpPr txBox="1"/>
          <p:nvPr/>
        </p:nvSpPr>
        <p:spPr>
          <a:xfrm>
            <a:off x="71374" y="1681714"/>
            <a:ext cx="12120626" cy="3046988"/>
          </a:xfrm>
          <a:prstGeom prst="rect">
            <a:avLst/>
          </a:prstGeom>
          <a:noFill/>
        </p:spPr>
        <p:txBody>
          <a:bodyPr wrap="none" rtlCol="0">
            <a:spAutoFit/>
          </a:bodyPr>
          <a:lstStyle/>
          <a:p>
            <a:pPr marL="285750" indent="-285750">
              <a:buFont typeface="Arial" panose="020B0604020202020204" pitchFamily="34" charset="0"/>
              <a:buChar char="•"/>
            </a:pPr>
            <a:r>
              <a:rPr lang="en-US" sz="2400" b="1" dirty="0"/>
              <a:t>For software engineers </a:t>
            </a:r>
            <a:r>
              <a:rPr lang="en-US" sz="2400" dirty="0"/>
              <a:t>– be careful in choosing synchronization primitive</a:t>
            </a:r>
          </a:p>
          <a:p>
            <a:pPr marL="742950" lvl="1" indent="-285750">
              <a:buFont typeface="Arial" panose="020B0604020202020204" pitchFamily="34" charset="0"/>
              <a:buChar char="•"/>
            </a:pPr>
            <a:r>
              <a:rPr lang="en-US" sz="2400" dirty="0"/>
              <a:t>Application requirements, degree of contention for memory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For network engineers </a:t>
            </a:r>
            <a:r>
              <a:rPr lang="en-US" sz="2400" dirty="0"/>
              <a:t>- know what makes your system slow, and not favorable to timeliness!</a:t>
            </a:r>
          </a:p>
          <a:p>
            <a:pPr marL="742950" lvl="1" indent="-285750">
              <a:buFont typeface="Arial" panose="020B0604020202020204" pitchFamily="34" charset="0"/>
              <a:buChar char="•"/>
            </a:pPr>
            <a:r>
              <a:rPr lang="en-US" sz="2400" b="0" i="0" u="none" strike="noStrike" dirty="0">
                <a:effectLst/>
              </a:rPr>
              <a:t>optimize packet processing frameworks for timely updating systems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For researchers </a:t>
            </a:r>
            <a:r>
              <a:rPr lang="en-US" sz="2400" dirty="0"/>
              <a:t>– </a:t>
            </a:r>
            <a:r>
              <a:rPr lang="en-US" sz="2400" b="0" i="0" u="none" strike="noStrike" dirty="0">
                <a:effectLst/>
              </a:rPr>
              <a:t>Considerable work to be done</a:t>
            </a:r>
          </a:p>
          <a:p>
            <a:pPr marL="742950" lvl="1" indent="-285750">
              <a:buFont typeface="Arial" panose="020B0604020202020204" pitchFamily="34" charset="0"/>
              <a:buChar char="•"/>
            </a:pPr>
            <a:r>
              <a:rPr lang="en-US" sz="2400" b="0" i="0" u="none" strike="noStrike" dirty="0">
                <a:effectLst/>
              </a:rPr>
              <a:t>in exploring timeliness in other applications and systems employing shared memory.</a:t>
            </a:r>
            <a:endParaRPr lang="en-US" sz="2400" dirty="0"/>
          </a:p>
        </p:txBody>
      </p:sp>
    </p:spTree>
    <p:extLst>
      <p:ext uri="{BB962C8B-B14F-4D97-AF65-F5344CB8AC3E}">
        <p14:creationId xmlns:p14="http://schemas.microsoft.com/office/powerpoint/2010/main" val="185643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407C7E-508E-498B-EA6C-21DDEC02070F}"/>
              </a:ext>
            </a:extLst>
          </p:cNvPr>
          <p:cNvSpPr>
            <a:spLocks noGrp="1"/>
          </p:cNvSpPr>
          <p:nvPr>
            <p:ph type="sldNum" sz="quarter" idx="10"/>
          </p:nvPr>
        </p:nvSpPr>
        <p:spPr/>
        <p:txBody>
          <a:bodyPr/>
          <a:lstStyle/>
          <a:p>
            <a:fld id="{CD613F42-59A2-A64A-BB5E-1CB869E0C30A}" type="slidenum">
              <a:rPr lang="en-US" altLang="en-US" smtClean="0"/>
              <a:pPr/>
              <a:t>3</a:t>
            </a:fld>
            <a:endParaRPr lang="en-US" altLang="en-US"/>
          </a:p>
        </p:txBody>
      </p:sp>
      <p:sp>
        <p:nvSpPr>
          <p:cNvPr id="3" name="TextBox 2">
            <a:extLst>
              <a:ext uri="{FF2B5EF4-FFF2-40B4-BE49-F238E27FC236}">
                <a16:creationId xmlns:a16="http://schemas.microsoft.com/office/drawing/2014/main" id="{5975E380-B7A5-2C3A-5656-CC2E1A1C0D42}"/>
              </a:ext>
            </a:extLst>
          </p:cNvPr>
          <p:cNvSpPr txBox="1"/>
          <p:nvPr/>
        </p:nvSpPr>
        <p:spPr>
          <a:xfrm>
            <a:off x="3457573" y="142948"/>
            <a:ext cx="6341993" cy="584775"/>
          </a:xfrm>
          <a:prstGeom prst="rect">
            <a:avLst/>
          </a:prstGeom>
          <a:noFill/>
        </p:spPr>
        <p:txBody>
          <a:bodyPr wrap="none" rtlCol="0">
            <a:spAutoFit/>
          </a:bodyPr>
          <a:lstStyle/>
          <a:p>
            <a:r>
              <a:rPr lang="en-IN" sz="3200" b="1" dirty="0">
                <a:solidFill>
                  <a:srgbClr val="0070C0"/>
                </a:solidFill>
              </a:rPr>
              <a:t>High Performance Packet Processing</a:t>
            </a:r>
            <a:endParaRPr lang="en-US" sz="3200" b="1" dirty="0">
              <a:solidFill>
                <a:srgbClr val="0070C0"/>
              </a:solidFill>
            </a:endParaRPr>
          </a:p>
        </p:txBody>
      </p:sp>
      <p:sp>
        <p:nvSpPr>
          <p:cNvPr id="4" name="TextBox 3">
            <a:extLst>
              <a:ext uri="{FF2B5EF4-FFF2-40B4-BE49-F238E27FC236}">
                <a16:creationId xmlns:a16="http://schemas.microsoft.com/office/drawing/2014/main" id="{C78659FE-5BB1-2E3A-977D-2A780EB53061}"/>
              </a:ext>
            </a:extLst>
          </p:cNvPr>
          <p:cNvSpPr txBox="1"/>
          <p:nvPr/>
        </p:nvSpPr>
        <p:spPr>
          <a:xfrm>
            <a:off x="-400400" y="3093171"/>
            <a:ext cx="5184575" cy="1015663"/>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solidFill>
                  <a:schemeClr val="accent6"/>
                </a:solidFill>
              </a:rPr>
              <a:t>Propagation delay is negligible: </a:t>
            </a:r>
          </a:p>
          <a:p>
            <a:pPr marL="1200150" lvl="2" indent="-285750">
              <a:buFont typeface="Arial" panose="020B0604020202020204" pitchFamily="34" charset="0"/>
              <a:buChar char="•"/>
            </a:pPr>
            <a:r>
              <a:rPr lang="en-US" sz="2000" dirty="0"/>
              <a:t>Widespread – 10 Gbps, </a:t>
            </a:r>
          </a:p>
          <a:p>
            <a:pPr marL="1200150" lvl="2" indent="-285750">
              <a:buFont typeface="Arial" panose="020B0604020202020204" pitchFamily="34" charset="0"/>
              <a:buChar char="•"/>
            </a:pPr>
            <a:r>
              <a:rPr lang="en-US" sz="2000" dirty="0"/>
              <a:t>Gaining traction – 25, 40, </a:t>
            </a:r>
            <a:r>
              <a:rPr lang="en-US" sz="2000" b="1" dirty="0">
                <a:solidFill>
                  <a:schemeClr val="accent6"/>
                </a:solidFill>
              </a:rPr>
              <a:t>100 Gbps </a:t>
            </a:r>
          </a:p>
        </p:txBody>
      </p:sp>
      <p:sp>
        <p:nvSpPr>
          <p:cNvPr id="5" name="TextBox 4">
            <a:extLst>
              <a:ext uri="{FF2B5EF4-FFF2-40B4-BE49-F238E27FC236}">
                <a16:creationId xmlns:a16="http://schemas.microsoft.com/office/drawing/2014/main" id="{87DDFDDE-95EF-8787-4854-D295196E49F0}"/>
              </a:ext>
            </a:extLst>
          </p:cNvPr>
          <p:cNvSpPr txBox="1"/>
          <p:nvPr/>
        </p:nvSpPr>
        <p:spPr>
          <a:xfrm>
            <a:off x="31788" y="4426579"/>
            <a:ext cx="5576014"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rgbClr val="FF0000"/>
                </a:solidFill>
              </a:rPr>
              <a:t>Bottleneck in packet handling</a:t>
            </a:r>
            <a:r>
              <a:rPr lang="en-US" sz="2000" dirty="0"/>
              <a:t>: </a:t>
            </a:r>
          </a:p>
          <a:p>
            <a:pPr marL="742950" lvl="1" indent="-285750">
              <a:buFont typeface="Arial" panose="020B0604020202020204" pitchFamily="34" charset="0"/>
              <a:buChar char="•"/>
            </a:pPr>
            <a:r>
              <a:rPr lang="en-US" sz="2000" dirty="0"/>
              <a:t>I/O processing limits networks performance</a:t>
            </a:r>
          </a:p>
        </p:txBody>
      </p:sp>
      <p:cxnSp>
        <p:nvCxnSpPr>
          <p:cNvPr id="68" name="Straight Connector 67">
            <a:extLst>
              <a:ext uri="{FF2B5EF4-FFF2-40B4-BE49-F238E27FC236}">
                <a16:creationId xmlns:a16="http://schemas.microsoft.com/office/drawing/2014/main" id="{01ED6E9A-70EC-9A4C-75B5-A7386B037825}"/>
              </a:ext>
            </a:extLst>
          </p:cNvPr>
          <p:cNvCxnSpPr>
            <a:cxnSpLocks/>
            <a:stCxn id="19" idx="3"/>
            <a:endCxn id="14" idx="1"/>
          </p:cNvCxnSpPr>
          <p:nvPr/>
        </p:nvCxnSpPr>
        <p:spPr>
          <a:xfrm>
            <a:off x="8508955" y="3766103"/>
            <a:ext cx="119631" cy="19508"/>
          </a:xfrm>
          <a:prstGeom prst="line">
            <a:avLst/>
          </a:prstGeom>
          <a:ln w="38100"/>
        </p:spPr>
        <p:style>
          <a:lnRef idx="3">
            <a:schemeClr val="accent6"/>
          </a:lnRef>
          <a:fillRef idx="0">
            <a:schemeClr val="accent6"/>
          </a:fillRef>
          <a:effectRef idx="2">
            <a:schemeClr val="accent6"/>
          </a:effectRef>
          <a:fontRef idx="minor">
            <a:schemeClr val="tx1"/>
          </a:fontRef>
        </p:style>
      </p:cxnSp>
      <p:grpSp>
        <p:nvGrpSpPr>
          <p:cNvPr id="44" name="Group 43">
            <a:extLst>
              <a:ext uri="{FF2B5EF4-FFF2-40B4-BE49-F238E27FC236}">
                <a16:creationId xmlns:a16="http://schemas.microsoft.com/office/drawing/2014/main" id="{8488B138-98F9-DFC2-4306-4673CD898FC3}"/>
              </a:ext>
            </a:extLst>
          </p:cNvPr>
          <p:cNvGrpSpPr/>
          <p:nvPr/>
        </p:nvGrpSpPr>
        <p:grpSpPr>
          <a:xfrm>
            <a:off x="5960365" y="2997660"/>
            <a:ext cx="3716485" cy="1584506"/>
            <a:chOff x="7464152" y="2538081"/>
            <a:chExt cx="4320481" cy="2145536"/>
          </a:xfrm>
        </p:grpSpPr>
        <p:sp>
          <p:nvSpPr>
            <p:cNvPr id="8" name="Rectangle 7">
              <a:extLst>
                <a:ext uri="{FF2B5EF4-FFF2-40B4-BE49-F238E27FC236}">
                  <a16:creationId xmlns:a16="http://schemas.microsoft.com/office/drawing/2014/main" id="{08F59074-5DBC-27A2-11F5-C1CB471667D8}"/>
                </a:ext>
              </a:extLst>
            </p:cNvPr>
            <p:cNvSpPr/>
            <p:nvPr/>
          </p:nvSpPr>
          <p:spPr>
            <a:xfrm>
              <a:off x="7464152" y="2538081"/>
              <a:ext cx="4320481" cy="21455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1A3547-0936-36AE-9771-515B980E151E}"/>
                </a:ext>
              </a:extLst>
            </p:cNvPr>
            <p:cNvCxnSpPr>
              <a:cxnSpLocks/>
            </p:cNvCxnSpPr>
            <p:nvPr/>
          </p:nvCxnSpPr>
          <p:spPr>
            <a:xfrm>
              <a:off x="9540836" y="2939663"/>
              <a:ext cx="534908" cy="41773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18" descr="Cisco Network Topology Icons Black And White">
              <a:extLst>
                <a:ext uri="{FF2B5EF4-FFF2-40B4-BE49-F238E27FC236}">
                  <a16:creationId xmlns:a16="http://schemas.microsoft.com/office/drawing/2014/main" id="{4540C804-5320-32CB-243A-3A8F95350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921" y="3330985"/>
              <a:ext cx="679013" cy="49524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B8417C0-6A0C-8396-37CA-7E1E09D1F6EB}"/>
                </a:ext>
              </a:extLst>
            </p:cNvPr>
            <p:cNvCxnSpPr>
              <a:cxnSpLocks/>
            </p:cNvCxnSpPr>
            <p:nvPr/>
          </p:nvCxnSpPr>
          <p:spPr>
            <a:xfrm flipV="1">
              <a:off x="8262431" y="2939664"/>
              <a:ext cx="830715" cy="2983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C33CD347-D130-130B-9EAE-87D26244A831}"/>
                </a:ext>
              </a:extLst>
            </p:cNvPr>
            <p:cNvCxnSpPr>
              <a:cxnSpLocks/>
            </p:cNvCxnSpPr>
            <p:nvPr/>
          </p:nvCxnSpPr>
          <p:spPr>
            <a:xfrm flipH="1">
              <a:off x="9346090" y="3742804"/>
              <a:ext cx="729655" cy="42787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1144AE72-A082-BFBD-8EF6-5AC68D2220BF}"/>
                </a:ext>
              </a:extLst>
            </p:cNvPr>
            <p:cNvCxnSpPr>
              <a:cxnSpLocks/>
            </p:cNvCxnSpPr>
            <p:nvPr/>
          </p:nvCxnSpPr>
          <p:spPr>
            <a:xfrm flipH="1" flipV="1">
              <a:off x="8262430" y="3623441"/>
              <a:ext cx="635969" cy="54724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D874A673-8ED5-29BF-5974-569F5C45B0AE}"/>
                </a:ext>
              </a:extLst>
            </p:cNvPr>
            <p:cNvCxnSpPr>
              <a:cxnSpLocks/>
            </p:cNvCxnSpPr>
            <p:nvPr/>
          </p:nvCxnSpPr>
          <p:spPr>
            <a:xfrm>
              <a:off x="8486276" y="3430740"/>
              <a:ext cx="1365625" cy="11936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4" name="Picture 4" descr="Cisco Network Topology Icons Black And White">
              <a:extLst>
                <a:ext uri="{FF2B5EF4-FFF2-40B4-BE49-F238E27FC236}">
                  <a16:creationId xmlns:a16="http://schemas.microsoft.com/office/drawing/2014/main" id="{DFD33C23-77FD-8B0C-1619-77E74B082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6007" y="3357400"/>
              <a:ext cx="679013" cy="49524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1E5DB14A-427E-2C0A-2F49-E1C0C3E34EF8}"/>
                </a:ext>
              </a:extLst>
            </p:cNvPr>
            <p:cNvCxnSpPr>
              <a:stCxn id="14" idx="3"/>
            </p:cNvCxnSpPr>
            <p:nvPr/>
          </p:nvCxnSpPr>
          <p:spPr>
            <a:xfrm flipV="1">
              <a:off x="11245019" y="2814993"/>
              <a:ext cx="457994" cy="79003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Picture 4" descr="Cisco Network Topology Icons Black And White">
              <a:extLst>
                <a:ext uri="{FF2B5EF4-FFF2-40B4-BE49-F238E27FC236}">
                  <a16:creationId xmlns:a16="http://schemas.microsoft.com/office/drawing/2014/main" id="{B4EF9373-E276-C2D0-E430-4A66A5453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4582" y="2707363"/>
              <a:ext cx="679013" cy="4952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isco Network Topology Icons Black And White">
              <a:extLst>
                <a:ext uri="{FF2B5EF4-FFF2-40B4-BE49-F238E27FC236}">
                  <a16:creationId xmlns:a16="http://schemas.microsoft.com/office/drawing/2014/main" id="{74F374E4-1685-B720-2ED2-7C913C570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285" y="3977694"/>
              <a:ext cx="679013" cy="4952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isco Network Topology Icons Black And White">
              <a:extLst>
                <a:ext uri="{FF2B5EF4-FFF2-40B4-BE49-F238E27FC236}">
                  <a16:creationId xmlns:a16="http://schemas.microsoft.com/office/drawing/2014/main" id="{66012AD0-73B6-9DCB-E1B3-F6F3814C2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6652" y="3272025"/>
              <a:ext cx="679013" cy="49524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B863C3B3-DD6A-F495-EE74-6D9A6F462B65}"/>
                </a:ext>
              </a:extLst>
            </p:cNvPr>
            <p:cNvCxnSpPr/>
            <p:nvPr/>
          </p:nvCxnSpPr>
          <p:spPr>
            <a:xfrm>
              <a:off x="11230761" y="3577192"/>
              <a:ext cx="457995" cy="61182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DE1A276D-FBCB-FD0E-7075-47B58DF758C2}"/>
                </a:ext>
              </a:extLst>
            </p:cNvPr>
            <p:cNvCxnSpPr>
              <a:cxnSpLocks/>
            </p:cNvCxnSpPr>
            <p:nvPr/>
          </p:nvCxnSpPr>
          <p:spPr>
            <a:xfrm>
              <a:off x="7464152" y="3482234"/>
              <a:ext cx="679013"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9D6CDCFA-4ABB-2C71-62E8-87B3917C6A0E}"/>
                </a:ext>
              </a:extLst>
            </p:cNvPr>
            <p:cNvCxnSpPr>
              <a:cxnSpLocks/>
              <a:endCxn id="14" idx="1"/>
            </p:cNvCxnSpPr>
            <p:nvPr/>
          </p:nvCxnSpPr>
          <p:spPr>
            <a:xfrm>
              <a:off x="10299593" y="3550104"/>
              <a:ext cx="266414" cy="5491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88" name="Group 87">
            <a:extLst>
              <a:ext uri="{FF2B5EF4-FFF2-40B4-BE49-F238E27FC236}">
                <a16:creationId xmlns:a16="http://schemas.microsoft.com/office/drawing/2014/main" id="{2C42D3FC-86B0-572D-3B80-0A49A20633EC}"/>
              </a:ext>
            </a:extLst>
          </p:cNvPr>
          <p:cNvGrpSpPr/>
          <p:nvPr/>
        </p:nvGrpSpPr>
        <p:grpSpPr>
          <a:xfrm>
            <a:off x="5964015" y="3191887"/>
            <a:ext cx="3655611" cy="1051819"/>
            <a:chOff x="5964015" y="3191887"/>
            <a:chExt cx="3655611" cy="1051819"/>
          </a:xfrm>
        </p:grpSpPr>
        <p:cxnSp>
          <p:nvCxnSpPr>
            <p:cNvPr id="56" name="Straight Connector 55">
              <a:extLst>
                <a:ext uri="{FF2B5EF4-FFF2-40B4-BE49-F238E27FC236}">
                  <a16:creationId xmlns:a16="http://schemas.microsoft.com/office/drawing/2014/main" id="{AC108A32-ABAA-8AC9-AD72-7BE4F934186D}"/>
                </a:ext>
              </a:extLst>
            </p:cNvPr>
            <p:cNvCxnSpPr>
              <a:cxnSpLocks/>
              <a:endCxn id="19" idx="0"/>
            </p:cNvCxnSpPr>
            <p:nvPr/>
          </p:nvCxnSpPr>
          <p:spPr>
            <a:xfrm>
              <a:off x="7835126" y="3338549"/>
              <a:ext cx="381786" cy="244680"/>
            </a:xfrm>
            <a:prstGeom prst="line">
              <a:avLst/>
            </a:prstGeom>
            <a:ln w="38100"/>
          </p:spPr>
          <p:style>
            <a:lnRef idx="3">
              <a:schemeClr val="accent6"/>
            </a:lnRef>
            <a:fillRef idx="0">
              <a:schemeClr val="accent6"/>
            </a:fillRef>
            <a:effectRef idx="2">
              <a:schemeClr val="accent6"/>
            </a:effectRef>
            <a:fontRef idx="minor">
              <a:schemeClr val="tx1"/>
            </a:fontRef>
          </p:style>
        </p:cxnSp>
        <p:grpSp>
          <p:nvGrpSpPr>
            <p:cNvPr id="87" name="Group 86">
              <a:extLst>
                <a:ext uri="{FF2B5EF4-FFF2-40B4-BE49-F238E27FC236}">
                  <a16:creationId xmlns:a16="http://schemas.microsoft.com/office/drawing/2014/main" id="{08D2AD44-766C-E7A4-3D48-8E029E3A6597}"/>
                </a:ext>
              </a:extLst>
            </p:cNvPr>
            <p:cNvGrpSpPr/>
            <p:nvPr/>
          </p:nvGrpSpPr>
          <p:grpSpPr>
            <a:xfrm>
              <a:off x="5964015" y="3191887"/>
              <a:ext cx="3655611" cy="1051819"/>
              <a:chOff x="5964015" y="3191887"/>
              <a:chExt cx="3655611" cy="1051819"/>
            </a:xfrm>
          </p:grpSpPr>
          <p:cxnSp>
            <p:nvCxnSpPr>
              <p:cNvPr id="46" name="Straight Connector 45">
                <a:extLst>
                  <a:ext uri="{FF2B5EF4-FFF2-40B4-BE49-F238E27FC236}">
                    <a16:creationId xmlns:a16="http://schemas.microsoft.com/office/drawing/2014/main" id="{827360B4-45AB-D2D3-9844-8E2201D61577}"/>
                  </a:ext>
                </a:extLst>
              </p:cNvPr>
              <p:cNvCxnSpPr>
                <a:endCxn id="18" idx="1"/>
              </p:cNvCxnSpPr>
              <p:nvPr/>
            </p:nvCxnSpPr>
            <p:spPr>
              <a:xfrm flipV="1">
                <a:off x="6647045" y="3305550"/>
                <a:ext cx="603992" cy="209038"/>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90AE98F-6B06-5B0E-D187-138C54008136}"/>
                  </a:ext>
                </a:extLst>
              </p:cNvPr>
              <p:cNvCxnSpPr>
                <a:cxnSpLocks/>
              </p:cNvCxnSpPr>
              <p:nvPr/>
            </p:nvCxnSpPr>
            <p:spPr>
              <a:xfrm>
                <a:off x="6839597" y="3654330"/>
                <a:ext cx="1076142" cy="63997"/>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6FD6FB9B-0845-4C72-E6CA-D1462881DF4D}"/>
                  </a:ext>
                </a:extLst>
              </p:cNvPr>
              <p:cNvCxnSpPr>
                <a:cxnSpLocks/>
                <a:stCxn id="14" idx="3"/>
              </p:cNvCxnSpPr>
              <p:nvPr/>
            </p:nvCxnSpPr>
            <p:spPr>
              <a:xfrm flipV="1">
                <a:off x="9212674" y="3191887"/>
                <a:ext cx="404361" cy="59372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53" name="Straight Connector 52">
                <a:extLst>
                  <a:ext uri="{FF2B5EF4-FFF2-40B4-BE49-F238E27FC236}">
                    <a16:creationId xmlns:a16="http://schemas.microsoft.com/office/drawing/2014/main" id="{DD186FF4-E63B-E603-96E5-10A970EF3EBB}"/>
                  </a:ext>
                </a:extLst>
              </p:cNvPr>
              <p:cNvCxnSpPr>
                <a:cxnSpLocks/>
              </p:cNvCxnSpPr>
              <p:nvPr/>
            </p:nvCxnSpPr>
            <p:spPr>
              <a:xfrm>
                <a:off x="9239715" y="3795887"/>
                <a:ext cx="379911" cy="447819"/>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59" name="Straight Connector 58">
                <a:extLst>
                  <a:ext uri="{FF2B5EF4-FFF2-40B4-BE49-F238E27FC236}">
                    <a16:creationId xmlns:a16="http://schemas.microsoft.com/office/drawing/2014/main" id="{7502CE91-912D-FD06-974B-515B10D777D6}"/>
                  </a:ext>
                </a:extLst>
              </p:cNvPr>
              <p:cNvCxnSpPr>
                <a:cxnSpLocks/>
              </p:cNvCxnSpPr>
              <p:nvPr/>
            </p:nvCxnSpPr>
            <p:spPr>
              <a:xfrm flipV="1">
                <a:off x="7664550" y="3948975"/>
                <a:ext cx="463115" cy="24468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63" name="Straight Connector 62">
                <a:extLst>
                  <a:ext uri="{FF2B5EF4-FFF2-40B4-BE49-F238E27FC236}">
                    <a16:creationId xmlns:a16="http://schemas.microsoft.com/office/drawing/2014/main" id="{21DC93A3-CCC8-BB51-37EE-87A0C14C1543}"/>
                  </a:ext>
                </a:extLst>
              </p:cNvPr>
              <p:cNvCxnSpPr>
                <a:cxnSpLocks/>
              </p:cNvCxnSpPr>
              <p:nvPr/>
            </p:nvCxnSpPr>
            <p:spPr>
              <a:xfrm flipH="1" flipV="1">
                <a:off x="6748123" y="3884235"/>
                <a:ext cx="320075" cy="245999"/>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751CDE07-A576-6259-8326-C4F890D5B150}"/>
                  </a:ext>
                </a:extLst>
              </p:cNvPr>
              <p:cNvCxnSpPr>
                <a:cxnSpLocks/>
                <a:endCxn id="21" idx="1"/>
              </p:cNvCxnSpPr>
              <p:nvPr/>
            </p:nvCxnSpPr>
            <p:spPr>
              <a:xfrm>
                <a:off x="5964015" y="3697135"/>
                <a:ext cx="282367" cy="25425"/>
              </a:xfrm>
              <a:prstGeom prst="line">
                <a:avLst/>
              </a:prstGeom>
              <a:ln w="38100"/>
            </p:spPr>
            <p:style>
              <a:lnRef idx="3">
                <a:schemeClr val="accent6"/>
              </a:lnRef>
              <a:fillRef idx="0">
                <a:schemeClr val="accent6"/>
              </a:fillRef>
              <a:effectRef idx="2">
                <a:schemeClr val="accent6"/>
              </a:effectRef>
              <a:fontRef idx="minor">
                <a:schemeClr val="tx1"/>
              </a:fontRef>
            </p:style>
          </p:cxnSp>
        </p:grpSp>
      </p:grpSp>
      <p:grpSp>
        <p:nvGrpSpPr>
          <p:cNvPr id="89" name="Group 88">
            <a:extLst>
              <a:ext uri="{FF2B5EF4-FFF2-40B4-BE49-F238E27FC236}">
                <a16:creationId xmlns:a16="http://schemas.microsoft.com/office/drawing/2014/main" id="{18208B69-937F-4372-7E29-FCFB85AC27C0}"/>
              </a:ext>
            </a:extLst>
          </p:cNvPr>
          <p:cNvGrpSpPr/>
          <p:nvPr/>
        </p:nvGrpSpPr>
        <p:grpSpPr>
          <a:xfrm>
            <a:off x="6943237" y="3912106"/>
            <a:ext cx="1269756" cy="595637"/>
            <a:chOff x="6943237" y="3912106"/>
            <a:chExt cx="1269756" cy="595637"/>
          </a:xfrm>
        </p:grpSpPr>
        <p:pic>
          <p:nvPicPr>
            <p:cNvPr id="74" name="Graphic 73" descr="Warning with solid fill">
              <a:extLst>
                <a:ext uri="{FF2B5EF4-FFF2-40B4-BE49-F238E27FC236}">
                  <a16:creationId xmlns:a16="http://schemas.microsoft.com/office/drawing/2014/main" id="{5D594074-111C-CDE3-0633-9395BCE49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3914" y="4122193"/>
              <a:ext cx="449079" cy="385550"/>
            </a:xfrm>
            <a:prstGeom prst="rect">
              <a:avLst/>
            </a:prstGeom>
          </p:spPr>
        </p:pic>
        <p:sp>
          <p:nvSpPr>
            <p:cNvPr id="75" name="Rectangle 74">
              <a:extLst>
                <a:ext uri="{FF2B5EF4-FFF2-40B4-BE49-F238E27FC236}">
                  <a16:creationId xmlns:a16="http://schemas.microsoft.com/office/drawing/2014/main" id="{43DB107B-C11F-7CF3-E463-4DA9BE780D11}"/>
                </a:ext>
              </a:extLst>
            </p:cNvPr>
            <p:cNvSpPr/>
            <p:nvPr/>
          </p:nvSpPr>
          <p:spPr>
            <a:xfrm>
              <a:off x="6943237" y="3912106"/>
              <a:ext cx="803495" cy="588896"/>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42E0680A-A580-0441-9C72-28D24D8FF56A}"/>
              </a:ext>
            </a:extLst>
          </p:cNvPr>
          <p:cNvSpPr txBox="1"/>
          <p:nvPr/>
        </p:nvSpPr>
        <p:spPr>
          <a:xfrm>
            <a:off x="1277366" y="5640616"/>
            <a:ext cx="9637268" cy="830997"/>
          </a:xfrm>
          <a:prstGeom prst="rect">
            <a:avLst/>
          </a:prstGeom>
          <a:solidFill>
            <a:srgbClr val="FFC000"/>
          </a:solidFill>
        </p:spPr>
        <p:txBody>
          <a:bodyPr wrap="square" rtlCol="0">
            <a:spAutoFit/>
          </a:bodyPr>
          <a:lstStyle/>
          <a:p>
            <a:pPr algn="ctr"/>
            <a:r>
              <a:rPr lang="en-IN" sz="2400" b="1" dirty="0"/>
              <a:t>Key bottleneck: Synchronization between multiple processors accessing shared memory</a:t>
            </a:r>
            <a:endParaRPr lang="en-US" sz="2400" b="1" dirty="0"/>
          </a:p>
        </p:txBody>
      </p:sp>
      <p:grpSp>
        <p:nvGrpSpPr>
          <p:cNvPr id="50" name="Group 49">
            <a:extLst>
              <a:ext uri="{FF2B5EF4-FFF2-40B4-BE49-F238E27FC236}">
                <a16:creationId xmlns:a16="http://schemas.microsoft.com/office/drawing/2014/main" id="{D4DAA53B-8C6A-7C21-EC30-31E19D75A8AB}"/>
              </a:ext>
            </a:extLst>
          </p:cNvPr>
          <p:cNvGrpSpPr/>
          <p:nvPr/>
        </p:nvGrpSpPr>
        <p:grpSpPr>
          <a:xfrm>
            <a:off x="3287688" y="1120313"/>
            <a:ext cx="8788227" cy="2110168"/>
            <a:chOff x="3287688" y="1120313"/>
            <a:chExt cx="8788227" cy="2110168"/>
          </a:xfrm>
        </p:grpSpPr>
        <p:sp>
          <p:nvSpPr>
            <p:cNvPr id="77" name="Rectangle 76">
              <a:extLst>
                <a:ext uri="{FF2B5EF4-FFF2-40B4-BE49-F238E27FC236}">
                  <a16:creationId xmlns:a16="http://schemas.microsoft.com/office/drawing/2014/main" id="{FDE62C5A-9954-B6DF-4E5D-D596C17B4E18}"/>
                </a:ext>
              </a:extLst>
            </p:cNvPr>
            <p:cNvSpPr/>
            <p:nvPr/>
          </p:nvSpPr>
          <p:spPr>
            <a:xfrm>
              <a:off x="3287688" y="1120313"/>
              <a:ext cx="8788227" cy="14837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E8185F81-3E93-4C13-7C54-A6ADC3857ECF}"/>
                </a:ext>
              </a:extLst>
            </p:cNvPr>
            <p:cNvCxnSpPr>
              <a:cxnSpLocks/>
            </p:cNvCxnSpPr>
            <p:nvPr/>
          </p:nvCxnSpPr>
          <p:spPr>
            <a:xfrm flipH="1" flipV="1">
              <a:off x="6023683" y="2615350"/>
              <a:ext cx="1255880" cy="585193"/>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ECA56CCC-5FB2-62F6-2E55-88FCE98D8F29}"/>
                </a:ext>
              </a:extLst>
            </p:cNvPr>
            <p:cNvCxnSpPr>
              <a:cxnSpLocks/>
            </p:cNvCxnSpPr>
            <p:nvPr/>
          </p:nvCxnSpPr>
          <p:spPr>
            <a:xfrm flipV="1">
              <a:off x="7786262" y="2620352"/>
              <a:ext cx="1143702" cy="610129"/>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pic>
          <p:nvPicPr>
            <p:cNvPr id="45" name="Picture 44" descr="Text&#10;&#10;Description automatically generated with medium confidence">
              <a:extLst>
                <a:ext uri="{FF2B5EF4-FFF2-40B4-BE49-F238E27FC236}">
                  <a16:creationId xmlns:a16="http://schemas.microsoft.com/office/drawing/2014/main" id="{356781BF-3F82-4C8B-98DC-781E421221F7}"/>
                </a:ext>
              </a:extLst>
            </p:cNvPr>
            <p:cNvPicPr>
              <a:picLocks noChangeAspect="1"/>
            </p:cNvPicPr>
            <p:nvPr/>
          </p:nvPicPr>
          <p:blipFill>
            <a:blip r:embed="rId7"/>
            <a:stretch>
              <a:fillRect/>
            </a:stretch>
          </p:blipFill>
          <p:spPr>
            <a:xfrm>
              <a:off x="3344010" y="1154697"/>
              <a:ext cx="8641080" cy="1326157"/>
            </a:xfrm>
            <a:prstGeom prst="rect">
              <a:avLst/>
            </a:prstGeom>
          </p:spPr>
        </p:pic>
      </p:grpSp>
    </p:spTree>
    <p:custDataLst>
      <p:tags r:id="rId1"/>
    </p:custDataLst>
    <p:extLst>
      <p:ext uri="{BB962C8B-B14F-4D97-AF65-F5344CB8AC3E}">
        <p14:creationId xmlns:p14="http://schemas.microsoft.com/office/powerpoint/2010/main" val="22885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B23EA6-4903-CE87-0C96-EDB3E66B2EC3}"/>
              </a:ext>
            </a:extLst>
          </p:cNvPr>
          <p:cNvSpPr>
            <a:spLocks noGrp="1"/>
          </p:cNvSpPr>
          <p:nvPr>
            <p:ph type="sldNum" sz="quarter" idx="10"/>
          </p:nvPr>
        </p:nvSpPr>
        <p:spPr/>
        <p:txBody>
          <a:bodyPr/>
          <a:lstStyle/>
          <a:p>
            <a:fld id="{CD613F42-59A2-A64A-BB5E-1CB869E0C30A}" type="slidenum">
              <a:rPr lang="en-US" altLang="en-US" smtClean="0"/>
              <a:pPr/>
              <a:t>4</a:t>
            </a:fld>
            <a:endParaRPr lang="en-US" altLang="en-US"/>
          </a:p>
        </p:txBody>
      </p:sp>
      <p:sp>
        <p:nvSpPr>
          <p:cNvPr id="3" name="Oval 2">
            <a:extLst>
              <a:ext uri="{FF2B5EF4-FFF2-40B4-BE49-F238E27FC236}">
                <a16:creationId xmlns:a16="http://schemas.microsoft.com/office/drawing/2014/main" id="{965A079E-FCB5-0DE9-E84F-69E4D0D92066}"/>
              </a:ext>
            </a:extLst>
          </p:cNvPr>
          <p:cNvSpPr/>
          <p:nvPr/>
        </p:nvSpPr>
        <p:spPr>
          <a:xfrm>
            <a:off x="2122413" y="1842931"/>
            <a:ext cx="1219200" cy="100148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a:t>Source</a:t>
            </a:r>
          </a:p>
        </p:txBody>
      </p:sp>
      <p:sp>
        <p:nvSpPr>
          <p:cNvPr id="4" name="Rectangle 3">
            <a:extLst>
              <a:ext uri="{FF2B5EF4-FFF2-40B4-BE49-F238E27FC236}">
                <a16:creationId xmlns:a16="http://schemas.microsoft.com/office/drawing/2014/main" id="{C11E73F9-95CE-47CC-3BB0-A8FD2FD6A5B6}"/>
              </a:ext>
            </a:extLst>
          </p:cNvPr>
          <p:cNvSpPr/>
          <p:nvPr/>
        </p:nvSpPr>
        <p:spPr>
          <a:xfrm>
            <a:off x="3790760" y="2060645"/>
            <a:ext cx="1240972" cy="56605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graphicFrame>
        <p:nvGraphicFramePr>
          <p:cNvPr id="5" name="Table 4">
            <a:extLst>
              <a:ext uri="{FF2B5EF4-FFF2-40B4-BE49-F238E27FC236}">
                <a16:creationId xmlns:a16="http://schemas.microsoft.com/office/drawing/2014/main" id="{9E94EF4A-B7C4-B3B9-A945-4FB5E60A7D4C}"/>
              </a:ext>
            </a:extLst>
          </p:cNvPr>
          <p:cNvGraphicFramePr>
            <a:graphicFrameLocks noGrp="1"/>
          </p:cNvGraphicFramePr>
          <p:nvPr/>
        </p:nvGraphicFramePr>
        <p:xfrm>
          <a:off x="5480879" y="1777354"/>
          <a:ext cx="1424818" cy="1121229"/>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r h="37374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200294"/>
                  </a:ext>
                </a:extLst>
              </a:tr>
            </a:tbl>
          </a:graphicData>
        </a:graphic>
      </p:graphicFrame>
      <p:sp>
        <p:nvSpPr>
          <p:cNvPr id="6" name="Rectangle 5">
            <a:extLst>
              <a:ext uri="{FF2B5EF4-FFF2-40B4-BE49-F238E27FC236}">
                <a16:creationId xmlns:a16="http://schemas.microsoft.com/office/drawing/2014/main" id="{519613B1-7D3B-DB81-9A61-395AADEEB87C}"/>
              </a:ext>
            </a:extLst>
          </p:cNvPr>
          <p:cNvSpPr/>
          <p:nvPr/>
        </p:nvSpPr>
        <p:spPr>
          <a:xfrm>
            <a:off x="7354844" y="2054939"/>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7" name="Straight Arrow Connector 6">
            <a:extLst>
              <a:ext uri="{FF2B5EF4-FFF2-40B4-BE49-F238E27FC236}">
                <a16:creationId xmlns:a16="http://schemas.microsoft.com/office/drawing/2014/main" id="{1A8555DF-C314-E23D-2F29-892D38B33E61}"/>
              </a:ext>
            </a:extLst>
          </p:cNvPr>
          <p:cNvCxnSpPr>
            <a:cxnSpLocks/>
            <a:stCxn id="4" idx="3"/>
            <a:endCxn id="5" idx="1"/>
          </p:cNvCxnSpPr>
          <p:nvPr/>
        </p:nvCxnSpPr>
        <p:spPr>
          <a:xfrm flipV="1">
            <a:off x="5031732" y="2337968"/>
            <a:ext cx="449147" cy="570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36D129C9-BBC6-43E7-6FD5-F2C5B4587ECD}"/>
              </a:ext>
            </a:extLst>
          </p:cNvPr>
          <p:cNvCxnSpPr>
            <a:cxnSpLocks/>
            <a:stCxn id="5" idx="3"/>
            <a:endCxn id="6" idx="1"/>
          </p:cNvCxnSpPr>
          <p:nvPr/>
        </p:nvCxnSpPr>
        <p:spPr>
          <a:xfrm>
            <a:off x="6905697" y="2337968"/>
            <a:ext cx="449147" cy="0"/>
          </a:xfrm>
          <a:prstGeom prst="straightConnector1">
            <a:avLst/>
          </a:prstGeom>
          <a:ln w="38100">
            <a:tailEnd type="triangle"/>
          </a:ln>
        </p:spPr>
        <p:style>
          <a:lnRef idx="2">
            <a:schemeClr val="accent6"/>
          </a:lnRef>
          <a:fillRef idx="1">
            <a:schemeClr val="lt1"/>
          </a:fillRef>
          <a:effectRef idx="0">
            <a:schemeClr val="accent6"/>
          </a:effectRef>
          <a:fontRef idx="minor">
            <a:schemeClr val="dk1"/>
          </a:fontRef>
        </p:style>
      </p:cxnSp>
      <p:cxnSp>
        <p:nvCxnSpPr>
          <p:cNvPr id="9" name="Straight Arrow Connector 8">
            <a:extLst>
              <a:ext uri="{FF2B5EF4-FFF2-40B4-BE49-F238E27FC236}">
                <a16:creationId xmlns:a16="http://schemas.microsoft.com/office/drawing/2014/main" id="{FA9AF22F-1650-A4EC-4706-B03778187597}"/>
              </a:ext>
            </a:extLst>
          </p:cNvPr>
          <p:cNvCxnSpPr>
            <a:cxnSpLocks/>
            <a:stCxn id="3" idx="6"/>
            <a:endCxn id="4" idx="1"/>
          </p:cNvCxnSpPr>
          <p:nvPr/>
        </p:nvCxnSpPr>
        <p:spPr>
          <a:xfrm>
            <a:off x="3341613" y="2343674"/>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Multiply 18">
            <a:extLst>
              <a:ext uri="{FF2B5EF4-FFF2-40B4-BE49-F238E27FC236}">
                <a16:creationId xmlns:a16="http://schemas.microsoft.com/office/drawing/2014/main" id="{9E52C5B7-A09A-2BEF-1AD7-22A6382F2DBD}"/>
              </a:ext>
            </a:extLst>
          </p:cNvPr>
          <p:cNvSpPr/>
          <p:nvPr/>
        </p:nvSpPr>
        <p:spPr>
          <a:xfrm>
            <a:off x="5101086" y="2160480"/>
            <a:ext cx="280682" cy="35497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Lock with solid fill">
            <a:extLst>
              <a:ext uri="{FF2B5EF4-FFF2-40B4-BE49-F238E27FC236}">
                <a16:creationId xmlns:a16="http://schemas.microsoft.com/office/drawing/2014/main" id="{D5E5E428-8A8A-3175-CD8F-1E48636D71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8084" y="1190919"/>
            <a:ext cx="566053" cy="566053"/>
          </a:xfrm>
          <a:prstGeom prst="rect">
            <a:avLst/>
          </a:prstGeom>
        </p:spPr>
      </p:pic>
      <p:sp>
        <p:nvSpPr>
          <p:cNvPr id="21" name="TextBox 20">
            <a:extLst>
              <a:ext uri="{FF2B5EF4-FFF2-40B4-BE49-F238E27FC236}">
                <a16:creationId xmlns:a16="http://schemas.microsoft.com/office/drawing/2014/main" id="{2684700D-4999-E018-D36F-176153B9C2D3}"/>
              </a:ext>
            </a:extLst>
          </p:cNvPr>
          <p:cNvSpPr txBox="1"/>
          <p:nvPr/>
        </p:nvSpPr>
        <p:spPr>
          <a:xfrm>
            <a:off x="6059046" y="873393"/>
            <a:ext cx="324128" cy="400110"/>
          </a:xfrm>
          <a:prstGeom prst="rect">
            <a:avLst/>
          </a:prstGeom>
          <a:noFill/>
        </p:spPr>
        <p:txBody>
          <a:bodyPr wrap="none" rtlCol="0">
            <a:spAutoFit/>
          </a:bodyPr>
          <a:lstStyle/>
          <a:p>
            <a:r>
              <a:rPr lang="en-US" sz="2000" dirty="0"/>
              <a:t>R</a:t>
            </a:r>
          </a:p>
        </p:txBody>
      </p:sp>
      <p:sp>
        <p:nvSpPr>
          <p:cNvPr id="31" name="Oval 30">
            <a:extLst>
              <a:ext uri="{FF2B5EF4-FFF2-40B4-BE49-F238E27FC236}">
                <a16:creationId xmlns:a16="http://schemas.microsoft.com/office/drawing/2014/main" id="{2C5C7260-F8BA-ABC8-2EE4-FAD2F6734E5E}"/>
              </a:ext>
            </a:extLst>
          </p:cNvPr>
          <p:cNvSpPr/>
          <p:nvPr/>
        </p:nvSpPr>
        <p:spPr>
          <a:xfrm>
            <a:off x="2167768" y="4192880"/>
            <a:ext cx="1219200" cy="100148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a:t>Source</a:t>
            </a:r>
          </a:p>
        </p:txBody>
      </p:sp>
      <p:sp>
        <p:nvSpPr>
          <p:cNvPr id="32" name="Rectangle 31">
            <a:extLst>
              <a:ext uri="{FF2B5EF4-FFF2-40B4-BE49-F238E27FC236}">
                <a16:creationId xmlns:a16="http://schemas.microsoft.com/office/drawing/2014/main" id="{744F5C0C-A1FA-1F97-1F0A-4F109F563CE7}"/>
              </a:ext>
            </a:extLst>
          </p:cNvPr>
          <p:cNvSpPr/>
          <p:nvPr/>
        </p:nvSpPr>
        <p:spPr>
          <a:xfrm>
            <a:off x="3836115" y="4410594"/>
            <a:ext cx="1240972" cy="566057"/>
          </a:xfrm>
          <a:prstGeom prst="rect">
            <a:avLst/>
          </a:prstGeom>
          <a:ln w="3810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a:t>Writer</a:t>
            </a:r>
          </a:p>
        </p:txBody>
      </p:sp>
      <p:graphicFrame>
        <p:nvGraphicFramePr>
          <p:cNvPr id="33" name="Table 32">
            <a:extLst>
              <a:ext uri="{FF2B5EF4-FFF2-40B4-BE49-F238E27FC236}">
                <a16:creationId xmlns:a16="http://schemas.microsoft.com/office/drawing/2014/main" id="{99210D89-97D0-B8CA-6630-BFD704D68FAF}"/>
              </a:ext>
            </a:extLst>
          </p:cNvPr>
          <p:cNvGraphicFramePr>
            <a:graphicFrameLocks noGrp="1"/>
          </p:cNvGraphicFramePr>
          <p:nvPr/>
        </p:nvGraphicFramePr>
        <p:xfrm>
          <a:off x="5526234" y="4127303"/>
          <a:ext cx="1424818" cy="1121229"/>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05502"/>
                  </a:ext>
                </a:extLst>
              </a:tr>
              <a:tr h="37374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200294"/>
                  </a:ext>
                </a:extLst>
              </a:tr>
            </a:tbl>
          </a:graphicData>
        </a:graphic>
      </p:graphicFrame>
      <p:sp>
        <p:nvSpPr>
          <p:cNvPr id="34" name="Rectangle 33">
            <a:extLst>
              <a:ext uri="{FF2B5EF4-FFF2-40B4-BE49-F238E27FC236}">
                <a16:creationId xmlns:a16="http://schemas.microsoft.com/office/drawing/2014/main" id="{EBE861EB-B207-92CC-DD2A-0AC4A99A65A1}"/>
              </a:ext>
            </a:extLst>
          </p:cNvPr>
          <p:cNvSpPr/>
          <p:nvPr/>
        </p:nvSpPr>
        <p:spPr>
          <a:xfrm>
            <a:off x="7400199" y="4404888"/>
            <a:ext cx="1240972" cy="56605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Reader</a:t>
            </a:r>
          </a:p>
        </p:txBody>
      </p:sp>
      <p:cxnSp>
        <p:nvCxnSpPr>
          <p:cNvPr id="35" name="Straight Arrow Connector 34">
            <a:extLst>
              <a:ext uri="{FF2B5EF4-FFF2-40B4-BE49-F238E27FC236}">
                <a16:creationId xmlns:a16="http://schemas.microsoft.com/office/drawing/2014/main" id="{DA6535F7-FEB7-4DEA-14E9-410C238DBADF}"/>
              </a:ext>
            </a:extLst>
          </p:cNvPr>
          <p:cNvCxnSpPr>
            <a:cxnSpLocks/>
            <a:stCxn id="32" idx="3"/>
            <a:endCxn id="33" idx="1"/>
          </p:cNvCxnSpPr>
          <p:nvPr/>
        </p:nvCxnSpPr>
        <p:spPr>
          <a:xfrm flipV="1">
            <a:off x="5077087" y="4687917"/>
            <a:ext cx="449147" cy="5706"/>
          </a:xfrm>
          <a:prstGeom prst="straightConnector1">
            <a:avLst/>
          </a:prstGeom>
          <a:ln w="38100">
            <a:solidFill>
              <a:schemeClr val="accent6"/>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15B4E08-6802-D01B-4DF6-837AE1D21076}"/>
              </a:ext>
            </a:extLst>
          </p:cNvPr>
          <p:cNvCxnSpPr>
            <a:cxnSpLocks/>
            <a:stCxn id="33" idx="3"/>
            <a:endCxn id="34" idx="1"/>
          </p:cNvCxnSpPr>
          <p:nvPr/>
        </p:nvCxnSpPr>
        <p:spPr>
          <a:xfrm>
            <a:off x="6951052" y="4687917"/>
            <a:ext cx="449147" cy="0"/>
          </a:xfrm>
          <a:prstGeom prst="straightConnector1">
            <a:avLst/>
          </a:prstGeom>
          <a:ln w="38100">
            <a:solidFill>
              <a:schemeClr val="tx1"/>
            </a:solidFill>
            <a:tailEnd type="triangle"/>
          </a:ln>
        </p:spPr>
        <p:style>
          <a:lnRef idx="2">
            <a:schemeClr val="accent6"/>
          </a:lnRef>
          <a:fillRef idx="1">
            <a:schemeClr val="lt1"/>
          </a:fillRef>
          <a:effectRef idx="0">
            <a:schemeClr val="accent6"/>
          </a:effectRef>
          <a:fontRef idx="minor">
            <a:schemeClr val="dk1"/>
          </a:fontRef>
        </p:style>
      </p:cxnSp>
      <p:cxnSp>
        <p:nvCxnSpPr>
          <p:cNvPr id="37" name="Straight Arrow Connector 36">
            <a:extLst>
              <a:ext uri="{FF2B5EF4-FFF2-40B4-BE49-F238E27FC236}">
                <a16:creationId xmlns:a16="http://schemas.microsoft.com/office/drawing/2014/main" id="{AE48B8A3-B1B9-4A44-F831-10A9D2466F7D}"/>
              </a:ext>
            </a:extLst>
          </p:cNvPr>
          <p:cNvCxnSpPr>
            <a:cxnSpLocks/>
            <a:stCxn id="31" idx="6"/>
            <a:endCxn id="32" idx="1"/>
          </p:cNvCxnSpPr>
          <p:nvPr/>
        </p:nvCxnSpPr>
        <p:spPr>
          <a:xfrm>
            <a:off x="3386968" y="4693623"/>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0" name="Multiply 39">
            <a:extLst>
              <a:ext uri="{FF2B5EF4-FFF2-40B4-BE49-F238E27FC236}">
                <a16:creationId xmlns:a16="http://schemas.microsoft.com/office/drawing/2014/main" id="{BCEA1DB9-4450-9500-957A-4246F6E635DA}"/>
              </a:ext>
            </a:extLst>
          </p:cNvPr>
          <p:cNvSpPr/>
          <p:nvPr/>
        </p:nvSpPr>
        <p:spPr>
          <a:xfrm>
            <a:off x="7001430" y="4495637"/>
            <a:ext cx="280682" cy="35497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Lock with solid fill">
            <a:extLst>
              <a:ext uri="{FF2B5EF4-FFF2-40B4-BE49-F238E27FC236}">
                <a16:creationId xmlns:a16="http://schemas.microsoft.com/office/drawing/2014/main" id="{B34C6093-EC30-ADFC-9DAD-74E516A154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3438" y="3561250"/>
            <a:ext cx="566053" cy="566053"/>
          </a:xfrm>
          <a:prstGeom prst="rect">
            <a:avLst/>
          </a:prstGeom>
        </p:spPr>
      </p:pic>
      <p:sp>
        <p:nvSpPr>
          <p:cNvPr id="42" name="TextBox 41">
            <a:extLst>
              <a:ext uri="{FF2B5EF4-FFF2-40B4-BE49-F238E27FC236}">
                <a16:creationId xmlns:a16="http://schemas.microsoft.com/office/drawing/2014/main" id="{6A7CB0CE-CC1F-C23B-245F-4E1DF11E8009}"/>
              </a:ext>
            </a:extLst>
          </p:cNvPr>
          <p:cNvSpPr txBox="1"/>
          <p:nvPr/>
        </p:nvSpPr>
        <p:spPr>
          <a:xfrm>
            <a:off x="6059045" y="3244112"/>
            <a:ext cx="412292" cy="400110"/>
          </a:xfrm>
          <a:prstGeom prst="rect">
            <a:avLst/>
          </a:prstGeom>
          <a:noFill/>
        </p:spPr>
        <p:txBody>
          <a:bodyPr wrap="none" rtlCol="0">
            <a:spAutoFit/>
          </a:bodyPr>
          <a:lstStyle/>
          <a:p>
            <a:r>
              <a:rPr lang="en-US" sz="2000" dirty="0"/>
              <a:t>W</a:t>
            </a:r>
          </a:p>
        </p:txBody>
      </p:sp>
      <p:sp>
        <p:nvSpPr>
          <p:cNvPr id="43" name="TextBox 42">
            <a:extLst>
              <a:ext uri="{FF2B5EF4-FFF2-40B4-BE49-F238E27FC236}">
                <a16:creationId xmlns:a16="http://schemas.microsoft.com/office/drawing/2014/main" id="{8F2D159D-62E8-0C52-9B9B-0D7FB7AD0368}"/>
              </a:ext>
            </a:extLst>
          </p:cNvPr>
          <p:cNvSpPr txBox="1"/>
          <p:nvPr/>
        </p:nvSpPr>
        <p:spPr>
          <a:xfrm>
            <a:off x="2895327" y="5748386"/>
            <a:ext cx="6085513" cy="400110"/>
          </a:xfrm>
          <a:prstGeom prst="rect">
            <a:avLst/>
          </a:prstGeom>
          <a:noFill/>
        </p:spPr>
        <p:txBody>
          <a:bodyPr wrap="none" rtlCol="0">
            <a:spAutoFit/>
          </a:bodyPr>
          <a:lstStyle/>
          <a:p>
            <a:pPr algn="ctr"/>
            <a:r>
              <a:rPr lang="en-US" sz="2000" b="1" dirty="0"/>
              <a:t>Enforces mutual exclusion between readers and writer. </a:t>
            </a:r>
          </a:p>
        </p:txBody>
      </p:sp>
      <p:sp>
        <p:nvSpPr>
          <p:cNvPr id="44" name="TextBox 43">
            <a:extLst>
              <a:ext uri="{FF2B5EF4-FFF2-40B4-BE49-F238E27FC236}">
                <a16:creationId xmlns:a16="http://schemas.microsoft.com/office/drawing/2014/main" id="{B8A44D19-750C-DC4E-EBDD-219696DD835F}"/>
              </a:ext>
            </a:extLst>
          </p:cNvPr>
          <p:cNvSpPr txBox="1"/>
          <p:nvPr/>
        </p:nvSpPr>
        <p:spPr>
          <a:xfrm>
            <a:off x="1442803" y="147103"/>
            <a:ext cx="9306394" cy="584775"/>
          </a:xfrm>
          <a:prstGeom prst="rect">
            <a:avLst/>
          </a:prstGeom>
          <a:noFill/>
        </p:spPr>
        <p:txBody>
          <a:bodyPr wrap="none" rtlCol="0">
            <a:spAutoFit/>
          </a:bodyPr>
          <a:lstStyle/>
          <a:p>
            <a:r>
              <a:rPr lang="en-IN" sz="3200" b="1" dirty="0">
                <a:solidFill>
                  <a:srgbClr val="0070C0"/>
                </a:solidFill>
              </a:rPr>
              <a:t>Synchronization Primitive: Readers-Writer Lock (RWL)</a:t>
            </a:r>
            <a:endParaRPr lang="en-US" sz="3200" b="1" dirty="0">
              <a:solidFill>
                <a:srgbClr val="0070C0"/>
              </a:solidFill>
            </a:endParaRPr>
          </a:p>
        </p:txBody>
      </p:sp>
    </p:spTree>
    <p:custDataLst>
      <p:tags r:id="rId1"/>
    </p:custDataLst>
    <p:extLst>
      <p:ext uri="{BB962C8B-B14F-4D97-AF65-F5344CB8AC3E}">
        <p14:creationId xmlns:p14="http://schemas.microsoft.com/office/powerpoint/2010/main" val="26185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9" grpId="0" animBg="1"/>
      <p:bldP spid="21" grpId="0"/>
      <p:bldP spid="31" grpId="0" animBg="1"/>
      <p:bldP spid="32" grpId="0" animBg="1"/>
      <p:bldP spid="34" grpId="0" animBg="1"/>
      <p:bldP spid="40" grpId="0" animBg="1"/>
      <p:bldP spid="42"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295581-D5DB-EC79-E7C2-4EACDB23EC1E}"/>
              </a:ext>
            </a:extLst>
          </p:cNvPr>
          <p:cNvSpPr>
            <a:spLocks noGrp="1"/>
          </p:cNvSpPr>
          <p:nvPr>
            <p:ph type="sldNum" sz="quarter" idx="10"/>
          </p:nvPr>
        </p:nvSpPr>
        <p:spPr/>
        <p:txBody>
          <a:bodyPr/>
          <a:lstStyle/>
          <a:p>
            <a:fld id="{CD613F42-59A2-A64A-BB5E-1CB869E0C30A}" type="slidenum">
              <a:rPr lang="en-US" altLang="en-US" smtClean="0"/>
              <a:pPr/>
              <a:t>5</a:t>
            </a:fld>
            <a:endParaRPr lang="en-US" altLang="en-US"/>
          </a:p>
        </p:txBody>
      </p:sp>
      <p:sp>
        <p:nvSpPr>
          <p:cNvPr id="3" name="Oval 2">
            <a:extLst>
              <a:ext uri="{FF2B5EF4-FFF2-40B4-BE49-F238E27FC236}">
                <a16:creationId xmlns:a16="http://schemas.microsoft.com/office/drawing/2014/main" id="{5D6F50CF-1EE9-DD4E-8C5A-D7FF927A0C07}"/>
              </a:ext>
            </a:extLst>
          </p:cNvPr>
          <p:cNvSpPr/>
          <p:nvPr/>
        </p:nvSpPr>
        <p:spPr>
          <a:xfrm>
            <a:off x="1841157" y="2558473"/>
            <a:ext cx="1467505" cy="100148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a:t>Source</a:t>
            </a:r>
          </a:p>
        </p:txBody>
      </p:sp>
      <p:sp>
        <p:nvSpPr>
          <p:cNvPr id="4" name="Rectangle 3">
            <a:extLst>
              <a:ext uri="{FF2B5EF4-FFF2-40B4-BE49-F238E27FC236}">
                <a16:creationId xmlns:a16="http://schemas.microsoft.com/office/drawing/2014/main" id="{2E50D267-22AB-52E7-F292-E292DB27A2B8}"/>
              </a:ext>
            </a:extLst>
          </p:cNvPr>
          <p:cNvSpPr/>
          <p:nvPr/>
        </p:nvSpPr>
        <p:spPr>
          <a:xfrm>
            <a:off x="3757809" y="2776187"/>
            <a:ext cx="1240972" cy="566057"/>
          </a:xfrm>
          <a:prstGeom prst="rect">
            <a:avLst/>
          </a:prstGeom>
          <a:ln w="381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Writer</a:t>
            </a:r>
          </a:p>
        </p:txBody>
      </p:sp>
      <p:graphicFrame>
        <p:nvGraphicFramePr>
          <p:cNvPr id="5" name="Table 4">
            <a:extLst>
              <a:ext uri="{FF2B5EF4-FFF2-40B4-BE49-F238E27FC236}">
                <a16:creationId xmlns:a16="http://schemas.microsoft.com/office/drawing/2014/main" id="{2E64B88E-040E-DE20-7F0C-E1939423F029}"/>
              </a:ext>
            </a:extLst>
          </p:cNvPr>
          <p:cNvGraphicFramePr>
            <a:graphicFrameLocks noGrp="1"/>
          </p:cNvGraphicFramePr>
          <p:nvPr>
            <p:extLst>
              <p:ext uri="{D42A27DB-BD31-4B8C-83A1-F6EECF244321}">
                <p14:modId xmlns:p14="http://schemas.microsoft.com/office/powerpoint/2010/main" val="4086455408"/>
              </p:ext>
            </p:extLst>
          </p:nvPr>
        </p:nvGraphicFramePr>
        <p:xfrm>
          <a:off x="5447928" y="2492896"/>
          <a:ext cx="2137227" cy="1121229"/>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gridCol w="712409">
                  <a:extLst>
                    <a:ext uri="{9D8B030D-6E8A-4147-A177-3AD203B41FA5}">
                      <a16:colId xmlns:a16="http://schemas.microsoft.com/office/drawing/2014/main" val="118015979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F0"/>
                    </a:solidFill>
                  </a:tcPr>
                </a:tc>
                <a:tc>
                  <a:txBody>
                    <a:bodyPr/>
                    <a:lstStyle/>
                    <a:p>
                      <a:pPr algn="ct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57405502"/>
                  </a:ext>
                </a:extLst>
              </a:tr>
              <a:tr h="37374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200294"/>
                  </a:ext>
                </a:extLst>
              </a:tr>
            </a:tbl>
          </a:graphicData>
        </a:graphic>
      </p:graphicFrame>
      <p:sp>
        <p:nvSpPr>
          <p:cNvPr id="6" name="Rectangle 5">
            <a:extLst>
              <a:ext uri="{FF2B5EF4-FFF2-40B4-BE49-F238E27FC236}">
                <a16:creationId xmlns:a16="http://schemas.microsoft.com/office/drawing/2014/main" id="{1E6881FD-E523-A052-2313-59DDD6C1E44F}"/>
              </a:ext>
            </a:extLst>
          </p:cNvPr>
          <p:cNvSpPr/>
          <p:nvPr/>
        </p:nvSpPr>
        <p:spPr>
          <a:xfrm>
            <a:off x="8034302" y="2770481"/>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Reader</a:t>
            </a:r>
          </a:p>
        </p:txBody>
      </p:sp>
      <p:cxnSp>
        <p:nvCxnSpPr>
          <p:cNvPr id="7" name="Straight Arrow Connector 6">
            <a:extLst>
              <a:ext uri="{FF2B5EF4-FFF2-40B4-BE49-F238E27FC236}">
                <a16:creationId xmlns:a16="http://schemas.microsoft.com/office/drawing/2014/main" id="{E15A6888-1524-4D55-BCD2-F1847923A05E}"/>
              </a:ext>
            </a:extLst>
          </p:cNvPr>
          <p:cNvCxnSpPr>
            <a:cxnSpLocks/>
            <a:stCxn id="4" idx="3"/>
          </p:cNvCxnSpPr>
          <p:nvPr/>
        </p:nvCxnSpPr>
        <p:spPr>
          <a:xfrm>
            <a:off x="4998781" y="3059216"/>
            <a:ext cx="1097219" cy="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BEC7F4FA-2398-50DB-E9A4-3C2B2AB88BE6}"/>
              </a:ext>
            </a:extLst>
          </p:cNvPr>
          <p:cNvCxnSpPr>
            <a:cxnSpLocks/>
            <a:stCxn id="5" idx="3"/>
            <a:endCxn id="6" idx="1"/>
          </p:cNvCxnSpPr>
          <p:nvPr/>
        </p:nvCxnSpPr>
        <p:spPr>
          <a:xfrm>
            <a:off x="7585155" y="3053510"/>
            <a:ext cx="449147" cy="0"/>
          </a:xfrm>
          <a:prstGeom prst="straightConnector1">
            <a:avLst/>
          </a:prstGeom>
          <a:ln w="38100">
            <a:tailEnd type="triangle"/>
          </a:ln>
        </p:spPr>
        <p:style>
          <a:lnRef idx="2">
            <a:schemeClr val="accent6"/>
          </a:lnRef>
          <a:fillRef idx="1">
            <a:schemeClr val="lt1"/>
          </a:fillRef>
          <a:effectRef idx="0">
            <a:schemeClr val="accent6"/>
          </a:effectRef>
          <a:fontRef idx="minor">
            <a:schemeClr val="dk1"/>
          </a:fontRef>
        </p:style>
      </p:cxnSp>
      <p:cxnSp>
        <p:nvCxnSpPr>
          <p:cNvPr id="9" name="Straight Arrow Connector 8">
            <a:extLst>
              <a:ext uri="{FF2B5EF4-FFF2-40B4-BE49-F238E27FC236}">
                <a16:creationId xmlns:a16="http://schemas.microsoft.com/office/drawing/2014/main" id="{F245FB0E-D57B-BBFD-20CE-B799E498E057}"/>
              </a:ext>
            </a:extLst>
          </p:cNvPr>
          <p:cNvCxnSpPr>
            <a:cxnSpLocks/>
            <a:stCxn id="3" idx="6"/>
            <a:endCxn id="4" idx="1"/>
          </p:cNvCxnSpPr>
          <p:nvPr/>
        </p:nvCxnSpPr>
        <p:spPr>
          <a:xfrm>
            <a:off x="3308662" y="3059216"/>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1A2740A-39C8-D072-F554-419265AD95F1}"/>
              </a:ext>
            </a:extLst>
          </p:cNvPr>
          <p:cNvSpPr txBox="1"/>
          <p:nvPr/>
        </p:nvSpPr>
        <p:spPr>
          <a:xfrm>
            <a:off x="1595858" y="112711"/>
            <a:ext cx="9000284" cy="584775"/>
          </a:xfrm>
          <a:prstGeom prst="rect">
            <a:avLst/>
          </a:prstGeom>
          <a:noFill/>
        </p:spPr>
        <p:txBody>
          <a:bodyPr wrap="none" rtlCol="0">
            <a:spAutoFit/>
          </a:bodyPr>
          <a:lstStyle/>
          <a:p>
            <a:r>
              <a:rPr lang="en-IN" sz="3200" b="1" dirty="0">
                <a:solidFill>
                  <a:srgbClr val="0070C0"/>
                </a:solidFill>
              </a:rPr>
              <a:t>Synchronization Primitive: Read-Copy-Update (RCU)</a:t>
            </a:r>
            <a:endParaRPr lang="en-US" sz="3200" b="1" dirty="0">
              <a:solidFill>
                <a:srgbClr val="0070C0"/>
              </a:solidFill>
            </a:endParaRPr>
          </a:p>
        </p:txBody>
      </p:sp>
      <p:sp>
        <p:nvSpPr>
          <p:cNvPr id="18" name="TextBox 17">
            <a:extLst>
              <a:ext uri="{FF2B5EF4-FFF2-40B4-BE49-F238E27FC236}">
                <a16:creationId xmlns:a16="http://schemas.microsoft.com/office/drawing/2014/main" id="{AC8066ED-56E6-BB9A-6477-F56BEC6B2FEE}"/>
              </a:ext>
            </a:extLst>
          </p:cNvPr>
          <p:cNvSpPr txBox="1"/>
          <p:nvPr/>
        </p:nvSpPr>
        <p:spPr>
          <a:xfrm>
            <a:off x="657152" y="4754983"/>
            <a:ext cx="6781921" cy="707886"/>
          </a:xfrm>
          <a:prstGeom prst="rect">
            <a:avLst/>
          </a:prstGeom>
          <a:noFill/>
        </p:spPr>
        <p:txBody>
          <a:bodyPr wrap="none" rtlCol="0">
            <a:spAutoFit/>
          </a:bodyPr>
          <a:lstStyle/>
          <a:p>
            <a:pPr marL="285750" indent="-285750">
              <a:buFont typeface="Arial" panose="020B0604020202020204" pitchFamily="34" charset="0"/>
              <a:buChar char="•"/>
            </a:pPr>
            <a:r>
              <a:rPr lang="en-IN" sz="2000" dirty="0"/>
              <a:t>Lock-less concurrency construct:</a:t>
            </a:r>
          </a:p>
          <a:p>
            <a:pPr marL="742950" lvl="1" indent="-285750">
              <a:buFont typeface="Arial" panose="020B0604020202020204" pitchFamily="34" charset="0"/>
              <a:buChar char="•"/>
            </a:pPr>
            <a:r>
              <a:rPr lang="en-IN" sz="2000" dirty="0"/>
              <a:t>Concurrent forward progress of both readers and writer.</a:t>
            </a:r>
            <a:endParaRPr lang="en-US" sz="20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A2F386-7082-FAA8-D63B-7ED4EE6AC91E}"/>
                  </a:ext>
                </a:extLst>
              </p:cNvPr>
              <p:cNvSpPr txBox="1"/>
              <p:nvPr/>
            </p:nvSpPr>
            <p:spPr>
              <a:xfrm>
                <a:off x="6821985" y="2855663"/>
                <a:ext cx="8248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37A2F386-7082-FAA8-D63B-7ED4EE6AC91E}"/>
                  </a:ext>
                </a:extLst>
              </p:cNvPr>
              <p:cNvSpPr txBox="1">
                <a:spLocks noRot="1" noChangeAspect="1" noMove="1" noResize="1" noEditPoints="1" noAdjustHandles="1" noChangeArrowheads="1" noChangeShapeType="1" noTextEdit="1"/>
              </p:cNvSpPr>
              <p:nvPr/>
            </p:nvSpPr>
            <p:spPr>
              <a:xfrm>
                <a:off x="6821985" y="2855663"/>
                <a:ext cx="824841" cy="400110"/>
              </a:xfrm>
              <a:prstGeom prst="rect">
                <a:avLst/>
              </a:prstGeom>
              <a:blipFill>
                <a:blip r:embed="rId6"/>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E8F5AC-713B-E639-3482-9FA9225CF34A}"/>
                  </a:ext>
                </a:extLst>
              </p:cNvPr>
              <p:cNvSpPr txBox="1"/>
              <p:nvPr/>
            </p:nvSpPr>
            <p:spPr>
              <a:xfrm>
                <a:off x="6175797" y="2863588"/>
                <a:ext cx="8188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p:txBody>
          </p:sp>
        </mc:Choice>
        <mc:Fallback xmlns="">
          <p:sp>
            <p:nvSpPr>
              <p:cNvPr id="20" name="TextBox 19">
                <a:extLst>
                  <a:ext uri="{FF2B5EF4-FFF2-40B4-BE49-F238E27FC236}">
                    <a16:creationId xmlns:a16="http://schemas.microsoft.com/office/drawing/2014/main" id="{24E8F5AC-713B-E639-3482-9FA9225CF34A}"/>
                  </a:ext>
                </a:extLst>
              </p:cNvPr>
              <p:cNvSpPr txBox="1">
                <a:spLocks noRot="1" noChangeAspect="1" noMove="1" noResize="1" noEditPoints="1" noAdjustHandles="1" noChangeArrowheads="1" noChangeShapeType="1" noTextEdit="1"/>
              </p:cNvSpPr>
              <p:nvPr/>
            </p:nvSpPr>
            <p:spPr>
              <a:xfrm>
                <a:off x="6175797" y="2863588"/>
                <a:ext cx="818878" cy="400110"/>
              </a:xfrm>
              <a:prstGeom prst="rect">
                <a:avLst/>
              </a:prstGeom>
              <a:blipFill>
                <a:blip r:embed="rId7"/>
                <a:stretch>
                  <a:fillRect b="-1562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176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295581-D5DB-EC79-E7C2-4EACDB23EC1E}"/>
              </a:ext>
            </a:extLst>
          </p:cNvPr>
          <p:cNvSpPr>
            <a:spLocks noGrp="1"/>
          </p:cNvSpPr>
          <p:nvPr>
            <p:ph type="sldNum" sz="quarter" idx="10"/>
          </p:nvPr>
        </p:nvSpPr>
        <p:spPr/>
        <p:txBody>
          <a:bodyPr/>
          <a:lstStyle/>
          <a:p>
            <a:fld id="{CD613F42-59A2-A64A-BB5E-1CB869E0C30A}" type="slidenum">
              <a:rPr lang="en-US" altLang="en-US" smtClean="0"/>
              <a:pPr/>
              <a:t>6</a:t>
            </a:fld>
            <a:endParaRPr lang="en-US" altLang="en-US"/>
          </a:p>
        </p:txBody>
      </p:sp>
      <p:sp>
        <p:nvSpPr>
          <p:cNvPr id="3" name="Oval 2">
            <a:extLst>
              <a:ext uri="{FF2B5EF4-FFF2-40B4-BE49-F238E27FC236}">
                <a16:creationId xmlns:a16="http://schemas.microsoft.com/office/drawing/2014/main" id="{5D6F50CF-1EE9-DD4E-8C5A-D7FF927A0C07}"/>
              </a:ext>
            </a:extLst>
          </p:cNvPr>
          <p:cNvSpPr/>
          <p:nvPr/>
        </p:nvSpPr>
        <p:spPr>
          <a:xfrm>
            <a:off x="1841157" y="2558473"/>
            <a:ext cx="1467505" cy="100148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Source</a:t>
            </a:r>
          </a:p>
        </p:txBody>
      </p:sp>
      <p:sp>
        <p:nvSpPr>
          <p:cNvPr id="4" name="Rectangle 3">
            <a:extLst>
              <a:ext uri="{FF2B5EF4-FFF2-40B4-BE49-F238E27FC236}">
                <a16:creationId xmlns:a16="http://schemas.microsoft.com/office/drawing/2014/main" id="{2E50D267-22AB-52E7-F292-E292DB27A2B8}"/>
              </a:ext>
            </a:extLst>
          </p:cNvPr>
          <p:cNvSpPr/>
          <p:nvPr/>
        </p:nvSpPr>
        <p:spPr>
          <a:xfrm>
            <a:off x="3757809" y="2776187"/>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Writer</a:t>
            </a:r>
          </a:p>
        </p:txBody>
      </p:sp>
      <p:graphicFrame>
        <p:nvGraphicFramePr>
          <p:cNvPr id="5" name="Table 4">
            <a:extLst>
              <a:ext uri="{FF2B5EF4-FFF2-40B4-BE49-F238E27FC236}">
                <a16:creationId xmlns:a16="http://schemas.microsoft.com/office/drawing/2014/main" id="{2E64B88E-040E-DE20-7F0C-E1939423F029}"/>
              </a:ext>
            </a:extLst>
          </p:cNvPr>
          <p:cNvGraphicFramePr>
            <a:graphicFrameLocks noGrp="1"/>
          </p:cNvGraphicFramePr>
          <p:nvPr/>
        </p:nvGraphicFramePr>
        <p:xfrm>
          <a:off x="5447928" y="2492896"/>
          <a:ext cx="2137227" cy="1121229"/>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gridCol w="712409">
                  <a:extLst>
                    <a:ext uri="{9D8B030D-6E8A-4147-A177-3AD203B41FA5}">
                      <a16:colId xmlns:a16="http://schemas.microsoft.com/office/drawing/2014/main" val="118015979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F0"/>
                    </a:solidFill>
                  </a:tcPr>
                </a:tc>
                <a:tc>
                  <a:txBody>
                    <a:bodyPr/>
                    <a:lstStyle/>
                    <a:p>
                      <a:pPr algn="ct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57405502"/>
                  </a:ext>
                </a:extLst>
              </a:tr>
              <a:tr h="37374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200294"/>
                  </a:ext>
                </a:extLst>
              </a:tr>
            </a:tbl>
          </a:graphicData>
        </a:graphic>
      </p:graphicFrame>
      <p:sp>
        <p:nvSpPr>
          <p:cNvPr id="6" name="Rectangle 5">
            <a:extLst>
              <a:ext uri="{FF2B5EF4-FFF2-40B4-BE49-F238E27FC236}">
                <a16:creationId xmlns:a16="http://schemas.microsoft.com/office/drawing/2014/main" id="{1E6881FD-E523-A052-2313-59DDD6C1E44F}"/>
              </a:ext>
            </a:extLst>
          </p:cNvPr>
          <p:cNvSpPr/>
          <p:nvPr/>
        </p:nvSpPr>
        <p:spPr>
          <a:xfrm>
            <a:off x="8034302" y="2770481"/>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Reader</a:t>
            </a:r>
          </a:p>
        </p:txBody>
      </p:sp>
      <p:cxnSp>
        <p:nvCxnSpPr>
          <p:cNvPr id="8" name="Straight Arrow Connector 7">
            <a:extLst>
              <a:ext uri="{FF2B5EF4-FFF2-40B4-BE49-F238E27FC236}">
                <a16:creationId xmlns:a16="http://schemas.microsoft.com/office/drawing/2014/main" id="{BEC7F4FA-2398-50DB-E9A4-3C2B2AB88BE6}"/>
              </a:ext>
            </a:extLst>
          </p:cNvPr>
          <p:cNvCxnSpPr>
            <a:cxnSpLocks/>
            <a:stCxn id="5" idx="3"/>
            <a:endCxn id="6" idx="1"/>
          </p:cNvCxnSpPr>
          <p:nvPr/>
        </p:nvCxnSpPr>
        <p:spPr>
          <a:xfrm>
            <a:off x="7585155" y="3053510"/>
            <a:ext cx="449147" cy="0"/>
          </a:xfrm>
          <a:prstGeom prst="straightConnector1">
            <a:avLst/>
          </a:prstGeom>
          <a:ln w="38100">
            <a:tailEnd type="triangle"/>
          </a:ln>
        </p:spPr>
        <p:style>
          <a:lnRef idx="2">
            <a:schemeClr val="accent6"/>
          </a:lnRef>
          <a:fillRef idx="1">
            <a:schemeClr val="lt1"/>
          </a:fillRef>
          <a:effectRef idx="0">
            <a:schemeClr val="accent6"/>
          </a:effectRef>
          <a:fontRef idx="minor">
            <a:schemeClr val="dk1"/>
          </a:fontRef>
        </p:style>
      </p:cxnSp>
      <p:cxnSp>
        <p:nvCxnSpPr>
          <p:cNvPr id="9" name="Straight Arrow Connector 8">
            <a:extLst>
              <a:ext uri="{FF2B5EF4-FFF2-40B4-BE49-F238E27FC236}">
                <a16:creationId xmlns:a16="http://schemas.microsoft.com/office/drawing/2014/main" id="{F245FB0E-D57B-BBFD-20CE-B799E498E057}"/>
              </a:ext>
            </a:extLst>
          </p:cNvPr>
          <p:cNvCxnSpPr>
            <a:cxnSpLocks/>
            <a:stCxn id="3" idx="6"/>
            <a:endCxn id="4" idx="1"/>
          </p:cNvCxnSpPr>
          <p:nvPr/>
        </p:nvCxnSpPr>
        <p:spPr>
          <a:xfrm>
            <a:off x="3308662" y="3059216"/>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1A2740A-39C8-D072-F554-419265AD95F1}"/>
              </a:ext>
            </a:extLst>
          </p:cNvPr>
          <p:cNvSpPr txBox="1"/>
          <p:nvPr/>
        </p:nvSpPr>
        <p:spPr>
          <a:xfrm>
            <a:off x="1595858" y="112711"/>
            <a:ext cx="9000284" cy="584775"/>
          </a:xfrm>
          <a:prstGeom prst="rect">
            <a:avLst/>
          </a:prstGeom>
          <a:noFill/>
        </p:spPr>
        <p:txBody>
          <a:bodyPr wrap="none" rtlCol="0">
            <a:spAutoFit/>
          </a:bodyPr>
          <a:lstStyle/>
          <a:p>
            <a:r>
              <a:rPr lang="en-IN" sz="3200" b="1" dirty="0">
                <a:solidFill>
                  <a:srgbClr val="0070C0"/>
                </a:solidFill>
              </a:rPr>
              <a:t>Synchronization Primitive: Read-Copy-Update (RCU)</a:t>
            </a:r>
            <a:endParaRPr lang="en-US" sz="3200" b="1" dirty="0">
              <a:solidFill>
                <a:srgbClr val="0070C0"/>
              </a:solidFill>
            </a:endParaRPr>
          </a:p>
        </p:txBody>
      </p:sp>
      <p:sp>
        <p:nvSpPr>
          <p:cNvPr id="18" name="TextBox 17">
            <a:extLst>
              <a:ext uri="{FF2B5EF4-FFF2-40B4-BE49-F238E27FC236}">
                <a16:creationId xmlns:a16="http://schemas.microsoft.com/office/drawing/2014/main" id="{AC8066ED-56E6-BB9A-6477-F56BEC6B2FEE}"/>
              </a:ext>
            </a:extLst>
          </p:cNvPr>
          <p:cNvSpPr txBox="1"/>
          <p:nvPr/>
        </p:nvSpPr>
        <p:spPr>
          <a:xfrm>
            <a:off x="657152" y="4754983"/>
            <a:ext cx="5476884" cy="400110"/>
          </a:xfrm>
          <a:prstGeom prst="rect">
            <a:avLst/>
          </a:prstGeom>
          <a:noFill/>
        </p:spPr>
        <p:txBody>
          <a:bodyPr wrap="none" rtlCol="0">
            <a:spAutoFit/>
          </a:bodyPr>
          <a:lstStyle/>
          <a:p>
            <a:pPr marL="285750" indent="-285750">
              <a:buFont typeface="Arial" panose="020B0604020202020204" pitchFamily="34" charset="0"/>
              <a:buChar char="•"/>
            </a:pPr>
            <a:r>
              <a:rPr lang="en-IN" sz="2000" dirty="0"/>
              <a:t>New read request reads the most recent update</a:t>
            </a:r>
            <a:endParaRPr lang="en-US" sz="20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A2F386-7082-FAA8-D63B-7ED4EE6AC91E}"/>
                  </a:ext>
                </a:extLst>
              </p:cNvPr>
              <p:cNvSpPr txBox="1"/>
              <p:nvPr/>
            </p:nvSpPr>
            <p:spPr>
              <a:xfrm>
                <a:off x="6821985" y="2855663"/>
                <a:ext cx="8248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37A2F386-7082-FAA8-D63B-7ED4EE6AC91E}"/>
                  </a:ext>
                </a:extLst>
              </p:cNvPr>
              <p:cNvSpPr txBox="1">
                <a:spLocks noRot="1" noChangeAspect="1" noMove="1" noResize="1" noEditPoints="1" noAdjustHandles="1" noChangeArrowheads="1" noChangeShapeType="1" noTextEdit="1"/>
              </p:cNvSpPr>
              <p:nvPr/>
            </p:nvSpPr>
            <p:spPr>
              <a:xfrm>
                <a:off x="6821985" y="2855663"/>
                <a:ext cx="824841" cy="400110"/>
              </a:xfrm>
              <a:prstGeom prst="rect">
                <a:avLst/>
              </a:prstGeom>
              <a:blipFill>
                <a:blip r:embed="rId4"/>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E8F5AC-713B-E639-3482-9FA9225CF34A}"/>
                  </a:ext>
                </a:extLst>
              </p:cNvPr>
              <p:cNvSpPr txBox="1"/>
              <p:nvPr/>
            </p:nvSpPr>
            <p:spPr>
              <a:xfrm>
                <a:off x="6175797" y="2863588"/>
                <a:ext cx="8188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p:txBody>
          </p:sp>
        </mc:Choice>
        <mc:Fallback xmlns="">
          <p:sp>
            <p:nvSpPr>
              <p:cNvPr id="20" name="TextBox 19">
                <a:extLst>
                  <a:ext uri="{FF2B5EF4-FFF2-40B4-BE49-F238E27FC236}">
                    <a16:creationId xmlns:a16="http://schemas.microsoft.com/office/drawing/2014/main" id="{24E8F5AC-713B-E639-3482-9FA9225CF34A}"/>
                  </a:ext>
                </a:extLst>
              </p:cNvPr>
              <p:cNvSpPr txBox="1">
                <a:spLocks noRot="1" noChangeAspect="1" noMove="1" noResize="1" noEditPoints="1" noAdjustHandles="1" noChangeArrowheads="1" noChangeShapeType="1" noTextEdit="1"/>
              </p:cNvSpPr>
              <p:nvPr/>
            </p:nvSpPr>
            <p:spPr>
              <a:xfrm>
                <a:off x="6175797" y="2863588"/>
                <a:ext cx="818878" cy="400110"/>
              </a:xfrm>
              <a:prstGeom prst="rect">
                <a:avLst/>
              </a:prstGeom>
              <a:blipFill>
                <a:blip r:embed="rId5"/>
                <a:stretch>
                  <a:fillRect b="-15625"/>
                </a:stretch>
              </a:blipFill>
            </p:spPr>
            <p:txBody>
              <a:bodyPr/>
              <a:lstStyle/>
              <a:p>
                <a:r>
                  <a:rPr lang="en-US">
                    <a:noFill/>
                  </a:rPr>
                  <a:t> </a:t>
                </a:r>
              </a:p>
            </p:txBody>
          </p:sp>
        </mc:Fallback>
      </mc:AlternateContent>
      <p:cxnSp>
        <p:nvCxnSpPr>
          <p:cNvPr id="11" name="Elbow Connector 10">
            <a:extLst>
              <a:ext uri="{FF2B5EF4-FFF2-40B4-BE49-F238E27FC236}">
                <a16:creationId xmlns:a16="http://schemas.microsoft.com/office/drawing/2014/main" id="{59B7718E-EF85-B880-0535-8B3DE43FB48D}"/>
              </a:ext>
            </a:extLst>
          </p:cNvPr>
          <p:cNvCxnSpPr/>
          <p:nvPr/>
        </p:nvCxnSpPr>
        <p:spPr>
          <a:xfrm>
            <a:off x="6602819" y="3263698"/>
            <a:ext cx="1431483" cy="617186"/>
          </a:xfrm>
          <a:prstGeom prst="bentConnector3">
            <a:avLst>
              <a:gd name="adj1" fmla="val 235"/>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13" name="Rectangle 12">
            <a:extLst>
              <a:ext uri="{FF2B5EF4-FFF2-40B4-BE49-F238E27FC236}">
                <a16:creationId xmlns:a16="http://schemas.microsoft.com/office/drawing/2014/main" id="{7B147F00-F2CD-FE24-27D2-381657245014}"/>
              </a:ext>
            </a:extLst>
          </p:cNvPr>
          <p:cNvSpPr/>
          <p:nvPr/>
        </p:nvSpPr>
        <p:spPr>
          <a:xfrm>
            <a:off x="8034302" y="3614125"/>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Reader</a:t>
            </a:r>
          </a:p>
        </p:txBody>
      </p:sp>
    </p:spTree>
    <p:custDataLst>
      <p:tags r:id="rId1"/>
    </p:custDataLst>
    <p:extLst>
      <p:ext uri="{BB962C8B-B14F-4D97-AF65-F5344CB8AC3E}">
        <p14:creationId xmlns:p14="http://schemas.microsoft.com/office/powerpoint/2010/main" val="3197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295581-D5DB-EC79-E7C2-4EACDB23EC1E}"/>
              </a:ext>
            </a:extLst>
          </p:cNvPr>
          <p:cNvSpPr>
            <a:spLocks noGrp="1"/>
          </p:cNvSpPr>
          <p:nvPr>
            <p:ph type="sldNum" sz="quarter" idx="10"/>
          </p:nvPr>
        </p:nvSpPr>
        <p:spPr/>
        <p:txBody>
          <a:bodyPr/>
          <a:lstStyle/>
          <a:p>
            <a:fld id="{CD613F42-59A2-A64A-BB5E-1CB869E0C30A}" type="slidenum">
              <a:rPr lang="en-US" altLang="en-US" smtClean="0"/>
              <a:pPr/>
              <a:t>7</a:t>
            </a:fld>
            <a:endParaRPr lang="en-US" altLang="en-US"/>
          </a:p>
        </p:txBody>
      </p:sp>
      <p:sp>
        <p:nvSpPr>
          <p:cNvPr id="3" name="Oval 2">
            <a:extLst>
              <a:ext uri="{FF2B5EF4-FFF2-40B4-BE49-F238E27FC236}">
                <a16:creationId xmlns:a16="http://schemas.microsoft.com/office/drawing/2014/main" id="{5D6F50CF-1EE9-DD4E-8C5A-D7FF927A0C07}"/>
              </a:ext>
            </a:extLst>
          </p:cNvPr>
          <p:cNvSpPr/>
          <p:nvPr/>
        </p:nvSpPr>
        <p:spPr>
          <a:xfrm>
            <a:off x="1841157" y="2558473"/>
            <a:ext cx="1467505" cy="100148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Source</a:t>
            </a:r>
          </a:p>
        </p:txBody>
      </p:sp>
      <p:sp>
        <p:nvSpPr>
          <p:cNvPr id="4" name="Rectangle 3">
            <a:extLst>
              <a:ext uri="{FF2B5EF4-FFF2-40B4-BE49-F238E27FC236}">
                <a16:creationId xmlns:a16="http://schemas.microsoft.com/office/drawing/2014/main" id="{2E50D267-22AB-52E7-F292-E292DB27A2B8}"/>
              </a:ext>
            </a:extLst>
          </p:cNvPr>
          <p:cNvSpPr/>
          <p:nvPr/>
        </p:nvSpPr>
        <p:spPr>
          <a:xfrm>
            <a:off x="3757809" y="2776187"/>
            <a:ext cx="1240972" cy="566057"/>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rPr>
              <a:t>Writer</a:t>
            </a:r>
          </a:p>
        </p:txBody>
      </p:sp>
      <p:graphicFrame>
        <p:nvGraphicFramePr>
          <p:cNvPr id="5" name="Table 4">
            <a:extLst>
              <a:ext uri="{FF2B5EF4-FFF2-40B4-BE49-F238E27FC236}">
                <a16:creationId xmlns:a16="http://schemas.microsoft.com/office/drawing/2014/main" id="{2E64B88E-040E-DE20-7F0C-E1939423F029}"/>
              </a:ext>
            </a:extLst>
          </p:cNvPr>
          <p:cNvGraphicFramePr>
            <a:graphicFrameLocks noGrp="1"/>
          </p:cNvGraphicFramePr>
          <p:nvPr>
            <p:extLst>
              <p:ext uri="{D42A27DB-BD31-4B8C-83A1-F6EECF244321}">
                <p14:modId xmlns:p14="http://schemas.microsoft.com/office/powerpoint/2010/main" val="1086028596"/>
              </p:ext>
            </p:extLst>
          </p:nvPr>
        </p:nvGraphicFramePr>
        <p:xfrm>
          <a:off x="5447928" y="2492896"/>
          <a:ext cx="2137227" cy="1121229"/>
        </p:xfrm>
        <a:graphic>
          <a:graphicData uri="http://schemas.openxmlformats.org/drawingml/2006/table">
            <a:tbl>
              <a:tblPr firstRow="1" bandRow="1">
                <a:tableStyleId>{5940675A-B579-460E-94D1-54222C63F5DA}</a:tableStyleId>
              </a:tblPr>
              <a:tblGrid>
                <a:gridCol w="712409">
                  <a:extLst>
                    <a:ext uri="{9D8B030D-6E8A-4147-A177-3AD203B41FA5}">
                      <a16:colId xmlns:a16="http://schemas.microsoft.com/office/drawing/2014/main" val="831027637"/>
                    </a:ext>
                  </a:extLst>
                </a:gridCol>
                <a:gridCol w="712409">
                  <a:extLst>
                    <a:ext uri="{9D8B030D-6E8A-4147-A177-3AD203B41FA5}">
                      <a16:colId xmlns:a16="http://schemas.microsoft.com/office/drawing/2014/main" val="1371182581"/>
                    </a:ext>
                  </a:extLst>
                </a:gridCol>
                <a:gridCol w="712409">
                  <a:extLst>
                    <a:ext uri="{9D8B030D-6E8A-4147-A177-3AD203B41FA5}">
                      <a16:colId xmlns:a16="http://schemas.microsoft.com/office/drawing/2014/main" val="1180159791"/>
                    </a:ext>
                  </a:extLst>
                </a:gridCol>
              </a:tblGrid>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83443"/>
                  </a:ext>
                </a:extLst>
              </a:tr>
              <a:tr h="373743">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6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B0F0"/>
                    </a:solidFill>
                  </a:tcPr>
                </a:tc>
                <a:tc>
                  <a:txBody>
                    <a:bodyPr/>
                    <a:lstStyle/>
                    <a:p>
                      <a:pPr algn="ct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405502"/>
                  </a:ext>
                </a:extLst>
              </a:tr>
              <a:tr h="37374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200294"/>
                  </a:ext>
                </a:extLst>
              </a:tr>
            </a:tbl>
          </a:graphicData>
        </a:graphic>
      </p:graphicFrame>
      <p:sp>
        <p:nvSpPr>
          <p:cNvPr id="6" name="Rectangle 5">
            <a:extLst>
              <a:ext uri="{FF2B5EF4-FFF2-40B4-BE49-F238E27FC236}">
                <a16:creationId xmlns:a16="http://schemas.microsoft.com/office/drawing/2014/main" id="{1E6881FD-E523-A052-2313-59DDD6C1E44F}"/>
              </a:ext>
            </a:extLst>
          </p:cNvPr>
          <p:cNvSpPr/>
          <p:nvPr/>
        </p:nvSpPr>
        <p:spPr>
          <a:xfrm>
            <a:off x="8034302" y="2770481"/>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Reader</a:t>
            </a:r>
          </a:p>
        </p:txBody>
      </p:sp>
      <p:cxnSp>
        <p:nvCxnSpPr>
          <p:cNvPr id="8" name="Straight Arrow Connector 7">
            <a:extLst>
              <a:ext uri="{FF2B5EF4-FFF2-40B4-BE49-F238E27FC236}">
                <a16:creationId xmlns:a16="http://schemas.microsoft.com/office/drawing/2014/main" id="{BEC7F4FA-2398-50DB-E9A4-3C2B2AB88BE6}"/>
              </a:ext>
            </a:extLst>
          </p:cNvPr>
          <p:cNvCxnSpPr>
            <a:cxnSpLocks/>
            <a:stCxn id="5" idx="3"/>
            <a:endCxn id="6" idx="1"/>
          </p:cNvCxnSpPr>
          <p:nvPr/>
        </p:nvCxnSpPr>
        <p:spPr>
          <a:xfrm>
            <a:off x="7585155" y="3053510"/>
            <a:ext cx="449147" cy="0"/>
          </a:xfrm>
          <a:prstGeom prst="straightConnector1">
            <a:avLst/>
          </a:prstGeom>
          <a:ln w="38100">
            <a:tailEnd type="triangle"/>
          </a:ln>
        </p:spPr>
        <p:style>
          <a:lnRef idx="2">
            <a:schemeClr val="accent6"/>
          </a:lnRef>
          <a:fillRef idx="1">
            <a:schemeClr val="lt1"/>
          </a:fillRef>
          <a:effectRef idx="0">
            <a:schemeClr val="accent6"/>
          </a:effectRef>
          <a:fontRef idx="minor">
            <a:schemeClr val="dk1"/>
          </a:fontRef>
        </p:style>
      </p:cxnSp>
      <p:cxnSp>
        <p:nvCxnSpPr>
          <p:cNvPr id="9" name="Straight Arrow Connector 8">
            <a:extLst>
              <a:ext uri="{FF2B5EF4-FFF2-40B4-BE49-F238E27FC236}">
                <a16:creationId xmlns:a16="http://schemas.microsoft.com/office/drawing/2014/main" id="{F245FB0E-D57B-BBFD-20CE-B799E498E057}"/>
              </a:ext>
            </a:extLst>
          </p:cNvPr>
          <p:cNvCxnSpPr>
            <a:cxnSpLocks/>
            <a:stCxn id="3" idx="6"/>
            <a:endCxn id="4" idx="1"/>
          </p:cNvCxnSpPr>
          <p:nvPr/>
        </p:nvCxnSpPr>
        <p:spPr>
          <a:xfrm>
            <a:off x="3308662" y="3059216"/>
            <a:ext cx="44914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01A2740A-39C8-D072-F554-419265AD95F1}"/>
              </a:ext>
            </a:extLst>
          </p:cNvPr>
          <p:cNvSpPr txBox="1"/>
          <p:nvPr/>
        </p:nvSpPr>
        <p:spPr>
          <a:xfrm>
            <a:off x="1595858" y="112711"/>
            <a:ext cx="9000284" cy="584775"/>
          </a:xfrm>
          <a:prstGeom prst="rect">
            <a:avLst/>
          </a:prstGeom>
          <a:noFill/>
        </p:spPr>
        <p:txBody>
          <a:bodyPr wrap="none" rtlCol="0">
            <a:spAutoFit/>
          </a:bodyPr>
          <a:lstStyle/>
          <a:p>
            <a:r>
              <a:rPr lang="en-IN" sz="3200" b="1" dirty="0">
                <a:solidFill>
                  <a:srgbClr val="0070C0"/>
                </a:solidFill>
              </a:rPr>
              <a:t>Synchronization Primitive: Read-Copy-Update (RCU)</a:t>
            </a:r>
            <a:endParaRPr lang="en-US" sz="3200" b="1" dirty="0">
              <a:solidFill>
                <a:srgbClr val="0070C0"/>
              </a:solidFill>
            </a:endParaRPr>
          </a:p>
        </p:txBody>
      </p:sp>
      <p:sp>
        <p:nvSpPr>
          <p:cNvPr id="18" name="TextBox 17">
            <a:extLst>
              <a:ext uri="{FF2B5EF4-FFF2-40B4-BE49-F238E27FC236}">
                <a16:creationId xmlns:a16="http://schemas.microsoft.com/office/drawing/2014/main" id="{AC8066ED-56E6-BB9A-6477-F56BEC6B2FEE}"/>
              </a:ext>
            </a:extLst>
          </p:cNvPr>
          <p:cNvSpPr txBox="1"/>
          <p:nvPr/>
        </p:nvSpPr>
        <p:spPr>
          <a:xfrm>
            <a:off x="657152" y="4754983"/>
            <a:ext cx="7329955" cy="400110"/>
          </a:xfrm>
          <a:prstGeom prst="rect">
            <a:avLst/>
          </a:prstGeom>
          <a:noFill/>
        </p:spPr>
        <p:txBody>
          <a:bodyPr wrap="none" rtlCol="0">
            <a:spAutoFit/>
          </a:bodyPr>
          <a:lstStyle/>
          <a:p>
            <a:pPr marL="285750" indent="-285750">
              <a:buFont typeface="Arial" panose="020B0604020202020204" pitchFamily="34" charset="0"/>
              <a:buChar char="•"/>
            </a:pPr>
            <a:r>
              <a:rPr lang="en-IN" sz="2000" dirty="0"/>
              <a:t>Memory of the old copy reclaimed after at the end of </a:t>
            </a:r>
            <a:r>
              <a:rPr lang="en-IN" sz="2000" i="1" dirty="0"/>
              <a:t>grace period</a:t>
            </a:r>
            <a:endParaRPr lang="en-US" sz="20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A2F386-7082-FAA8-D63B-7ED4EE6AC91E}"/>
                  </a:ext>
                </a:extLst>
              </p:cNvPr>
              <p:cNvSpPr txBox="1"/>
              <p:nvPr/>
            </p:nvSpPr>
            <p:spPr>
              <a:xfrm>
                <a:off x="6877496" y="2853454"/>
                <a:ext cx="707660" cy="400110"/>
              </a:xfrm>
              <a:prstGeom prst="rect">
                <a:avLst/>
              </a:prstGeom>
              <a:solidFill>
                <a:schemeClr val="accent6">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37A2F386-7082-FAA8-D63B-7ED4EE6AC91E}"/>
                  </a:ext>
                </a:extLst>
              </p:cNvPr>
              <p:cNvSpPr txBox="1">
                <a:spLocks noRot="1" noChangeAspect="1" noMove="1" noResize="1" noEditPoints="1" noAdjustHandles="1" noChangeArrowheads="1" noChangeShapeType="1" noTextEdit="1"/>
              </p:cNvSpPr>
              <p:nvPr/>
            </p:nvSpPr>
            <p:spPr>
              <a:xfrm>
                <a:off x="6877496" y="2853454"/>
                <a:ext cx="707660" cy="400110"/>
              </a:xfrm>
              <a:prstGeom prst="rect">
                <a:avLst/>
              </a:prstGeom>
              <a:blipFill>
                <a:blip r:embed="rId4"/>
                <a:stretch>
                  <a:fillRect r="-10526"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E8F5AC-713B-E639-3482-9FA9225CF34A}"/>
                  </a:ext>
                </a:extLst>
              </p:cNvPr>
              <p:cNvSpPr txBox="1"/>
              <p:nvPr/>
            </p:nvSpPr>
            <p:spPr>
              <a:xfrm>
                <a:off x="6175797" y="2863588"/>
                <a:ext cx="8188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p:txBody>
          </p:sp>
        </mc:Choice>
        <mc:Fallback xmlns="">
          <p:sp>
            <p:nvSpPr>
              <p:cNvPr id="20" name="TextBox 19">
                <a:extLst>
                  <a:ext uri="{FF2B5EF4-FFF2-40B4-BE49-F238E27FC236}">
                    <a16:creationId xmlns:a16="http://schemas.microsoft.com/office/drawing/2014/main" id="{24E8F5AC-713B-E639-3482-9FA9225CF34A}"/>
                  </a:ext>
                </a:extLst>
              </p:cNvPr>
              <p:cNvSpPr txBox="1">
                <a:spLocks noRot="1" noChangeAspect="1" noMove="1" noResize="1" noEditPoints="1" noAdjustHandles="1" noChangeArrowheads="1" noChangeShapeType="1" noTextEdit="1"/>
              </p:cNvSpPr>
              <p:nvPr/>
            </p:nvSpPr>
            <p:spPr>
              <a:xfrm>
                <a:off x="6175797" y="2863588"/>
                <a:ext cx="818878" cy="400110"/>
              </a:xfrm>
              <a:prstGeom prst="rect">
                <a:avLst/>
              </a:prstGeom>
              <a:blipFill>
                <a:blip r:embed="rId5"/>
                <a:stretch>
                  <a:fillRect b="-15625"/>
                </a:stretch>
              </a:blipFill>
            </p:spPr>
            <p:txBody>
              <a:bodyPr/>
              <a:lstStyle/>
              <a:p>
                <a:r>
                  <a:rPr lang="en-US">
                    <a:noFill/>
                  </a:rPr>
                  <a:t> </a:t>
                </a:r>
              </a:p>
            </p:txBody>
          </p:sp>
        </mc:Fallback>
      </mc:AlternateContent>
      <p:cxnSp>
        <p:nvCxnSpPr>
          <p:cNvPr id="11" name="Elbow Connector 10">
            <a:extLst>
              <a:ext uri="{FF2B5EF4-FFF2-40B4-BE49-F238E27FC236}">
                <a16:creationId xmlns:a16="http://schemas.microsoft.com/office/drawing/2014/main" id="{59B7718E-EF85-B880-0535-8B3DE43FB48D}"/>
              </a:ext>
            </a:extLst>
          </p:cNvPr>
          <p:cNvCxnSpPr/>
          <p:nvPr/>
        </p:nvCxnSpPr>
        <p:spPr>
          <a:xfrm>
            <a:off x="6602819" y="3263698"/>
            <a:ext cx="1431483" cy="617186"/>
          </a:xfrm>
          <a:prstGeom prst="bentConnector3">
            <a:avLst>
              <a:gd name="adj1" fmla="val 235"/>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13" name="Rectangle 12">
            <a:extLst>
              <a:ext uri="{FF2B5EF4-FFF2-40B4-BE49-F238E27FC236}">
                <a16:creationId xmlns:a16="http://schemas.microsoft.com/office/drawing/2014/main" id="{7B147F00-F2CD-FE24-27D2-381657245014}"/>
              </a:ext>
            </a:extLst>
          </p:cNvPr>
          <p:cNvSpPr/>
          <p:nvPr/>
        </p:nvSpPr>
        <p:spPr>
          <a:xfrm>
            <a:off x="8034302" y="3614125"/>
            <a:ext cx="1240972" cy="56605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Reader</a:t>
            </a:r>
          </a:p>
        </p:txBody>
      </p:sp>
    </p:spTree>
    <p:custDataLst>
      <p:tags r:id="rId1"/>
    </p:custDataLst>
    <p:extLst>
      <p:ext uri="{BB962C8B-B14F-4D97-AF65-F5344CB8AC3E}">
        <p14:creationId xmlns:p14="http://schemas.microsoft.com/office/powerpoint/2010/main" val="244382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9FBF3B-EA43-343C-DB23-32E06649C4AA}"/>
              </a:ext>
            </a:extLst>
          </p:cNvPr>
          <p:cNvSpPr>
            <a:spLocks noGrp="1"/>
          </p:cNvSpPr>
          <p:nvPr>
            <p:ph type="sldNum" sz="quarter" idx="10"/>
          </p:nvPr>
        </p:nvSpPr>
        <p:spPr/>
        <p:txBody>
          <a:bodyPr/>
          <a:lstStyle/>
          <a:p>
            <a:fld id="{CD613F42-59A2-A64A-BB5E-1CB869E0C30A}" type="slidenum">
              <a:rPr lang="en-US" altLang="en-US" smtClean="0"/>
              <a:pPr/>
              <a:t>8</a:t>
            </a:fld>
            <a:endParaRPr lang="en-US" altLang="en-US"/>
          </a:p>
        </p:txBody>
      </p:sp>
      <p:sp>
        <p:nvSpPr>
          <p:cNvPr id="3" name="TextBox 2">
            <a:extLst>
              <a:ext uri="{FF2B5EF4-FFF2-40B4-BE49-F238E27FC236}">
                <a16:creationId xmlns:a16="http://schemas.microsoft.com/office/drawing/2014/main" id="{97932D23-F79B-D840-90D6-DA800E5C839A}"/>
              </a:ext>
            </a:extLst>
          </p:cNvPr>
          <p:cNvSpPr txBox="1"/>
          <p:nvPr/>
        </p:nvSpPr>
        <p:spPr>
          <a:xfrm>
            <a:off x="2724903" y="306061"/>
            <a:ext cx="7237494" cy="584775"/>
          </a:xfrm>
          <a:prstGeom prst="rect">
            <a:avLst/>
          </a:prstGeom>
          <a:noFill/>
        </p:spPr>
        <p:txBody>
          <a:bodyPr wrap="none" rtlCol="0">
            <a:spAutoFit/>
          </a:bodyPr>
          <a:lstStyle/>
          <a:p>
            <a:r>
              <a:rPr lang="en-IN" sz="3200" b="1" dirty="0">
                <a:solidFill>
                  <a:srgbClr val="0070C0"/>
                </a:solidFill>
              </a:rPr>
              <a:t>Information Freshness In Shared Memory</a:t>
            </a:r>
            <a:endParaRPr lang="en-US" sz="3200" b="1" dirty="0">
              <a:solidFill>
                <a:srgbClr val="0070C0"/>
              </a:solidFill>
            </a:endParaRPr>
          </a:p>
        </p:txBody>
      </p:sp>
      <p:sp>
        <p:nvSpPr>
          <p:cNvPr id="4" name="TextBox 3">
            <a:extLst>
              <a:ext uri="{FF2B5EF4-FFF2-40B4-BE49-F238E27FC236}">
                <a16:creationId xmlns:a16="http://schemas.microsoft.com/office/drawing/2014/main" id="{2B18512C-E535-4AC0-CEAC-B99BA2EA66C9}"/>
              </a:ext>
            </a:extLst>
          </p:cNvPr>
          <p:cNvSpPr txBox="1"/>
          <p:nvPr/>
        </p:nvSpPr>
        <p:spPr>
          <a:xfrm>
            <a:off x="6538845" y="3362535"/>
            <a:ext cx="5546063" cy="1323439"/>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I</a:t>
            </a:r>
            <a:r>
              <a:rPr lang="en-US" sz="2000" b="0" i="0" u="none" strike="noStrike" baseline="0" dirty="0"/>
              <a:t>mpact of synchronization primitives</a:t>
            </a:r>
          </a:p>
          <a:p>
            <a:pPr marL="742950" lvl="1" indent="-285750">
              <a:buFont typeface="Arial" panose="020B0604020202020204" pitchFamily="34" charset="0"/>
              <a:buChar char="•"/>
            </a:pPr>
            <a:r>
              <a:rPr lang="en-US" sz="2000" dirty="0"/>
              <a:t>Delay in packet processing</a:t>
            </a:r>
            <a:endParaRPr lang="en-US" sz="2000" b="0" i="0" u="none" strike="noStrike" baseline="0" dirty="0"/>
          </a:p>
          <a:p>
            <a:pPr marL="742950" lvl="1" indent="-285750">
              <a:buFont typeface="Arial" panose="020B0604020202020204" pitchFamily="34" charset="0"/>
              <a:buChar char="•"/>
            </a:pPr>
            <a:r>
              <a:rPr lang="en-US" sz="2000" dirty="0">
                <a:solidFill>
                  <a:srgbClr val="C00000"/>
                </a:solidFill>
              </a:rPr>
              <a:t>Timeliness of the data accessed from shared memory</a:t>
            </a:r>
          </a:p>
        </p:txBody>
      </p:sp>
      <p:sp>
        <p:nvSpPr>
          <p:cNvPr id="7" name="TextBox 6">
            <a:extLst>
              <a:ext uri="{FF2B5EF4-FFF2-40B4-BE49-F238E27FC236}">
                <a16:creationId xmlns:a16="http://schemas.microsoft.com/office/drawing/2014/main" id="{B2393B3F-E4FB-6659-C4EE-F1D9F3759AB0}"/>
              </a:ext>
            </a:extLst>
          </p:cNvPr>
          <p:cNvSpPr txBox="1"/>
          <p:nvPr/>
        </p:nvSpPr>
        <p:spPr>
          <a:xfrm>
            <a:off x="19785" y="3428999"/>
            <a:ext cx="6076215" cy="1015663"/>
          </a:xfrm>
          <a:prstGeom prst="rect">
            <a:avLst/>
          </a:prstGeom>
          <a:noFill/>
        </p:spPr>
        <p:txBody>
          <a:bodyPr wrap="none" rtlCol="0">
            <a:spAutoFit/>
          </a:bodyPr>
          <a:lstStyle/>
          <a:p>
            <a:pPr marL="285750" indent="-285750">
              <a:buFont typeface="Arial" panose="020B0604020202020204" pitchFamily="34" charset="0"/>
              <a:buChar char="•"/>
            </a:pPr>
            <a:r>
              <a:rPr lang="en-IN" sz="2000" dirty="0"/>
              <a:t>Synchronization primitives on shared data structures: </a:t>
            </a:r>
          </a:p>
          <a:p>
            <a:pPr marL="742950" lvl="1" indent="-285750">
              <a:buFont typeface="Arial" panose="020B0604020202020204" pitchFamily="34" charset="0"/>
              <a:buChar char="•"/>
            </a:pPr>
            <a:r>
              <a:rPr lang="en-IN" sz="2000" dirty="0"/>
              <a:t>Avoid race conditions</a:t>
            </a:r>
          </a:p>
          <a:p>
            <a:pPr marL="742950" lvl="1" indent="-285750">
              <a:buFont typeface="Arial" panose="020B0604020202020204" pitchFamily="34" charset="0"/>
              <a:buChar char="•"/>
            </a:pPr>
            <a:r>
              <a:rPr lang="en-IN" sz="2000" dirty="0"/>
              <a:t>Ensure data correctness</a:t>
            </a:r>
            <a:endParaRPr lang="en-US" sz="2000" dirty="0"/>
          </a:p>
        </p:txBody>
      </p:sp>
      <p:pic>
        <p:nvPicPr>
          <p:cNvPr id="5" name="Picture 4" descr="Text&#10;&#10;Description automatically generated with medium confidence">
            <a:extLst>
              <a:ext uri="{FF2B5EF4-FFF2-40B4-BE49-F238E27FC236}">
                <a16:creationId xmlns:a16="http://schemas.microsoft.com/office/drawing/2014/main" id="{A7A17F8A-FA21-648C-AAFF-BBFC7B9F39C3}"/>
              </a:ext>
            </a:extLst>
          </p:cNvPr>
          <p:cNvPicPr>
            <a:picLocks noChangeAspect="1"/>
          </p:cNvPicPr>
          <p:nvPr/>
        </p:nvPicPr>
        <p:blipFill>
          <a:blip r:embed="rId3"/>
          <a:stretch>
            <a:fillRect/>
          </a:stretch>
        </p:blipFill>
        <p:spPr>
          <a:xfrm>
            <a:off x="19786" y="1407492"/>
            <a:ext cx="6411171" cy="1151168"/>
          </a:xfrm>
          <a:prstGeom prst="rect">
            <a:avLst/>
          </a:prstGeom>
        </p:spPr>
      </p:pic>
      <p:grpSp>
        <p:nvGrpSpPr>
          <p:cNvPr id="16" name="Group 15">
            <a:extLst>
              <a:ext uri="{FF2B5EF4-FFF2-40B4-BE49-F238E27FC236}">
                <a16:creationId xmlns:a16="http://schemas.microsoft.com/office/drawing/2014/main" id="{DFEDABED-17AA-E973-43B8-448E31EF9E90}"/>
              </a:ext>
            </a:extLst>
          </p:cNvPr>
          <p:cNvGrpSpPr/>
          <p:nvPr/>
        </p:nvGrpSpPr>
        <p:grpSpPr>
          <a:xfrm>
            <a:off x="6538845" y="1541795"/>
            <a:ext cx="5636806" cy="1283837"/>
            <a:chOff x="6538845" y="1541795"/>
            <a:chExt cx="5636806" cy="1283837"/>
          </a:xfrm>
        </p:grpSpPr>
        <p:sp>
          <p:nvSpPr>
            <p:cNvPr id="10" name="TextBox 9">
              <a:extLst>
                <a:ext uri="{FF2B5EF4-FFF2-40B4-BE49-F238E27FC236}">
                  <a16:creationId xmlns:a16="http://schemas.microsoft.com/office/drawing/2014/main" id="{B2E94CFA-1009-23F1-D81F-9FB4183EF430}"/>
                </a:ext>
              </a:extLst>
            </p:cNvPr>
            <p:cNvSpPr txBox="1"/>
            <p:nvPr/>
          </p:nvSpPr>
          <p:spPr>
            <a:xfrm>
              <a:off x="9259100" y="2517855"/>
              <a:ext cx="1793504" cy="307777"/>
            </a:xfrm>
            <a:prstGeom prst="rect">
              <a:avLst/>
            </a:prstGeom>
            <a:noFill/>
          </p:spPr>
          <p:txBody>
            <a:bodyPr wrap="none" rtlCol="0">
              <a:spAutoFit/>
            </a:bodyPr>
            <a:lstStyle/>
            <a:p>
              <a:r>
                <a:rPr lang="en-US" sz="1400" dirty="0"/>
                <a:t>Shared Data Structure</a:t>
              </a:r>
            </a:p>
          </p:txBody>
        </p:sp>
        <p:pic>
          <p:nvPicPr>
            <p:cNvPr id="12" name="Picture 11" descr="A picture containing graphical user interface&#10;&#10;Description automatically generated">
              <a:extLst>
                <a:ext uri="{FF2B5EF4-FFF2-40B4-BE49-F238E27FC236}">
                  <a16:creationId xmlns:a16="http://schemas.microsoft.com/office/drawing/2014/main" id="{F0EE6C4F-A10D-4D6E-9DAA-F027BDD04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155" y="1541795"/>
              <a:ext cx="5128496" cy="923330"/>
            </a:xfrm>
            <a:prstGeom prst="rect">
              <a:avLst/>
            </a:prstGeom>
          </p:spPr>
        </p:pic>
        <p:sp>
          <p:nvSpPr>
            <p:cNvPr id="15" name="Right Arrow 14">
              <a:extLst>
                <a:ext uri="{FF2B5EF4-FFF2-40B4-BE49-F238E27FC236}">
                  <a16:creationId xmlns:a16="http://schemas.microsoft.com/office/drawing/2014/main" id="{50C63616-9AC3-C35A-294F-7B174CAEB4C3}"/>
                </a:ext>
              </a:extLst>
            </p:cNvPr>
            <p:cNvSpPr/>
            <p:nvPr/>
          </p:nvSpPr>
          <p:spPr>
            <a:xfrm>
              <a:off x="6538845" y="1848874"/>
              <a:ext cx="400422" cy="30917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7F095A9-8A9B-00EB-FB46-50C97295D127}"/>
              </a:ext>
            </a:extLst>
          </p:cNvPr>
          <p:cNvSpPr txBox="1"/>
          <p:nvPr/>
        </p:nvSpPr>
        <p:spPr>
          <a:xfrm>
            <a:off x="2948618" y="4889193"/>
            <a:ext cx="6954789" cy="523220"/>
          </a:xfrm>
          <a:prstGeom prst="rect">
            <a:avLst/>
          </a:prstGeom>
          <a:solidFill>
            <a:srgbClr val="FFC000"/>
          </a:solidFill>
        </p:spPr>
        <p:txBody>
          <a:bodyPr wrap="none" rtlCol="0">
            <a:spAutoFit/>
          </a:bodyPr>
          <a:lstStyle/>
          <a:p>
            <a:r>
              <a:rPr lang="en-US" sz="2800" b="1" dirty="0"/>
              <a:t>Performance metric: Age of Information (</a:t>
            </a:r>
            <a:r>
              <a:rPr lang="en-US" sz="2800" b="1" dirty="0" err="1"/>
              <a:t>AoI</a:t>
            </a:r>
            <a:r>
              <a:rPr lang="en-US" sz="2800" b="1" dirty="0"/>
              <a:t>)</a:t>
            </a:r>
          </a:p>
        </p:txBody>
      </p:sp>
    </p:spTree>
    <p:extLst>
      <p:ext uri="{BB962C8B-B14F-4D97-AF65-F5344CB8AC3E}">
        <p14:creationId xmlns:p14="http://schemas.microsoft.com/office/powerpoint/2010/main" val="23384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382AF-BFCD-4E75-9F6A-0EC1FE872ACD}"/>
              </a:ext>
            </a:extLst>
          </p:cNvPr>
          <p:cNvSpPr>
            <a:spLocks noGrp="1"/>
          </p:cNvSpPr>
          <p:nvPr>
            <p:ph type="sldNum" sz="quarter" idx="10"/>
          </p:nvPr>
        </p:nvSpPr>
        <p:spPr/>
        <p:txBody>
          <a:bodyPr/>
          <a:lstStyle/>
          <a:p>
            <a:fld id="{CD613F42-59A2-A64A-BB5E-1CB869E0C30A}" type="slidenum">
              <a:rPr lang="en-US" altLang="en-US" smtClean="0"/>
              <a:pPr/>
              <a:t>9</a:t>
            </a:fld>
            <a:endParaRPr lang="en-US" altLang="en-US"/>
          </a:p>
        </p:txBody>
      </p:sp>
      <p:cxnSp>
        <p:nvCxnSpPr>
          <p:cNvPr id="3" name="Elbow Connector 2">
            <a:extLst>
              <a:ext uri="{FF2B5EF4-FFF2-40B4-BE49-F238E27FC236}">
                <a16:creationId xmlns:a16="http://schemas.microsoft.com/office/drawing/2014/main" id="{61E8556D-7AAE-6076-089E-6493CF9D3820}"/>
              </a:ext>
            </a:extLst>
          </p:cNvPr>
          <p:cNvCxnSpPr/>
          <p:nvPr/>
        </p:nvCxnSpPr>
        <p:spPr bwMode="auto">
          <a:xfrm>
            <a:off x="830287" y="2759730"/>
            <a:ext cx="5562600" cy="2667000"/>
          </a:xfrm>
          <a:prstGeom prst="bentConnector3">
            <a:avLst>
              <a:gd name="adj1" fmla="val -47"/>
            </a:avLst>
          </a:prstGeom>
          <a:solidFill>
            <a:schemeClr val="accent1"/>
          </a:solidFill>
          <a:ln w="28575" cap="flat" cmpd="sng" algn="ctr">
            <a:solidFill>
              <a:schemeClr val="tx1"/>
            </a:solidFill>
            <a:prstDash val="solid"/>
            <a:round/>
            <a:headEnd type="arrow"/>
            <a:tailEnd type="arrow"/>
          </a:ln>
          <a:effectLst/>
        </p:spPr>
      </p:cxnSp>
      <p:sp>
        <p:nvSpPr>
          <p:cNvPr id="4" name="TextBox 3">
            <a:extLst>
              <a:ext uri="{FF2B5EF4-FFF2-40B4-BE49-F238E27FC236}">
                <a16:creationId xmlns:a16="http://schemas.microsoft.com/office/drawing/2014/main" id="{9B4297F9-BE84-DC18-A2A4-6DE7C9321A53}"/>
              </a:ext>
            </a:extLst>
          </p:cNvPr>
          <p:cNvSpPr txBox="1"/>
          <p:nvPr/>
        </p:nvSpPr>
        <p:spPr>
          <a:xfrm>
            <a:off x="440596" y="2267287"/>
            <a:ext cx="798617" cy="461665"/>
          </a:xfrm>
          <a:prstGeom prst="rect">
            <a:avLst/>
          </a:prstGeom>
          <a:noFill/>
        </p:spPr>
        <p:txBody>
          <a:bodyPr wrap="none" rtlCol="0">
            <a:spAutoFit/>
          </a:bodyPr>
          <a:lstStyle/>
          <a:p>
            <a:r>
              <a:rPr lang="en-US" i="1" spc="300" dirty="0">
                <a:latin typeface="Cambria Math" panose="02040503050406030204" pitchFamily="18" charset="0"/>
                <a:ea typeface="Cambria Math" panose="02040503050406030204" pitchFamily="18" charset="0"/>
                <a:cs typeface="Tahoma" pitchFamily="34" charset="0"/>
              </a:rPr>
              <a:t>X</a:t>
            </a:r>
            <a:r>
              <a:rPr lang="en-US" dirty="0">
                <a:latin typeface="Cambria Math" panose="02040503050406030204" pitchFamily="18" charset="0"/>
                <a:ea typeface="Cambria Math" panose="02040503050406030204" pitchFamily="18" charset="0"/>
                <a:cs typeface="Tahoma" pitchFamily="34" charset="0"/>
              </a:rPr>
              <a:t>(</a:t>
            </a:r>
            <a:r>
              <a:rPr lang="en-US" i="1" spc="300" dirty="0">
                <a:latin typeface="Cambria Math" panose="02040503050406030204" pitchFamily="18" charset="0"/>
                <a:ea typeface="Cambria Math" panose="02040503050406030204" pitchFamily="18" charset="0"/>
                <a:cs typeface="Tahoma" pitchFamily="34" charset="0"/>
              </a:rPr>
              <a:t>t</a:t>
            </a:r>
            <a:r>
              <a:rPr lang="en-US" dirty="0">
                <a:latin typeface="Cambria Math" panose="02040503050406030204" pitchFamily="18" charset="0"/>
                <a:ea typeface="Cambria Math" panose="02040503050406030204" pitchFamily="18" charset="0"/>
                <a:cs typeface="Tahoma" pitchFamily="34" charset="0"/>
              </a:rPr>
              <a:t>)</a:t>
            </a:r>
            <a:endParaRPr lang="en-US" dirty="0">
              <a:latin typeface="Cambria Math" panose="02040503050406030204" pitchFamily="18" charset="0"/>
              <a:ea typeface="Cambria Math" panose="02040503050406030204" pitchFamily="18" charset="0"/>
            </a:endParaRPr>
          </a:p>
        </p:txBody>
      </p:sp>
      <p:cxnSp>
        <p:nvCxnSpPr>
          <p:cNvPr id="5" name="Straight Connector 4">
            <a:extLst>
              <a:ext uri="{FF2B5EF4-FFF2-40B4-BE49-F238E27FC236}">
                <a16:creationId xmlns:a16="http://schemas.microsoft.com/office/drawing/2014/main" id="{168A5173-2EE7-A234-90A1-AFE9B6550116}"/>
              </a:ext>
            </a:extLst>
          </p:cNvPr>
          <p:cNvCxnSpPr/>
          <p:nvPr/>
        </p:nvCxnSpPr>
        <p:spPr bwMode="auto">
          <a:xfrm rot="-2700000">
            <a:off x="495509" y="3230377"/>
            <a:ext cx="2286000" cy="0"/>
          </a:xfrm>
          <a:prstGeom prst="line">
            <a:avLst/>
          </a:prstGeom>
          <a:solidFill>
            <a:schemeClr val="accent1"/>
          </a:solidFill>
          <a:ln w="57150" cap="flat" cmpd="sng" algn="ctr">
            <a:solidFill>
              <a:srgbClr val="002060"/>
            </a:solidFill>
            <a:prstDash val="solid"/>
            <a:round/>
            <a:headEnd type="none" w="sm" len="sm"/>
            <a:tailEnd type="none" w="sm" len="sm"/>
          </a:ln>
          <a:effectLst/>
        </p:spPr>
      </p:cxnSp>
      <p:cxnSp>
        <p:nvCxnSpPr>
          <p:cNvPr id="6" name="Straight Connector 5">
            <a:extLst>
              <a:ext uri="{FF2B5EF4-FFF2-40B4-BE49-F238E27FC236}">
                <a16:creationId xmlns:a16="http://schemas.microsoft.com/office/drawing/2014/main" id="{93745D6C-CEB1-0007-207A-C2325AB5CA3D}"/>
              </a:ext>
            </a:extLst>
          </p:cNvPr>
          <p:cNvCxnSpPr/>
          <p:nvPr/>
        </p:nvCxnSpPr>
        <p:spPr bwMode="auto">
          <a:xfrm>
            <a:off x="2446733" y="2422153"/>
            <a:ext cx="0" cy="2439798"/>
          </a:xfrm>
          <a:prstGeom prst="line">
            <a:avLst/>
          </a:prstGeom>
          <a:solidFill>
            <a:schemeClr val="accent1"/>
          </a:solidFill>
          <a:ln w="57150" cap="flat" cmpd="sng" algn="ctr">
            <a:solidFill>
              <a:srgbClr val="002060"/>
            </a:solidFill>
            <a:prstDash val="solid"/>
            <a:round/>
            <a:headEnd type="none" w="sm" len="sm"/>
            <a:tailEnd type="none" w="sm" len="sm"/>
          </a:ln>
          <a:effectLst/>
        </p:spPr>
      </p:cxnSp>
      <p:cxnSp>
        <p:nvCxnSpPr>
          <p:cNvPr id="7" name="Straight Connector 6">
            <a:extLst>
              <a:ext uri="{FF2B5EF4-FFF2-40B4-BE49-F238E27FC236}">
                <a16:creationId xmlns:a16="http://schemas.microsoft.com/office/drawing/2014/main" id="{470B1B00-421D-3CC2-5B80-FA68560AFF2E}"/>
              </a:ext>
            </a:extLst>
          </p:cNvPr>
          <p:cNvCxnSpPr/>
          <p:nvPr/>
        </p:nvCxnSpPr>
        <p:spPr bwMode="auto">
          <a:xfrm flipV="1">
            <a:off x="2440324" y="2513508"/>
            <a:ext cx="2360276" cy="2348446"/>
          </a:xfrm>
          <a:prstGeom prst="line">
            <a:avLst/>
          </a:prstGeom>
          <a:solidFill>
            <a:schemeClr val="accent1"/>
          </a:solidFill>
          <a:ln w="57150" cap="flat" cmpd="sng" algn="ctr">
            <a:solidFill>
              <a:srgbClr val="002060"/>
            </a:solidFill>
            <a:prstDash val="solid"/>
            <a:round/>
            <a:headEnd type="none" w="sm" len="sm"/>
            <a:tailEnd type="none" w="sm" len="sm"/>
          </a:ln>
          <a:effectLst/>
        </p:spPr>
      </p:cxnSp>
      <p:cxnSp>
        <p:nvCxnSpPr>
          <p:cNvPr id="8" name="Straight Connector 7">
            <a:extLst>
              <a:ext uri="{FF2B5EF4-FFF2-40B4-BE49-F238E27FC236}">
                <a16:creationId xmlns:a16="http://schemas.microsoft.com/office/drawing/2014/main" id="{699C0949-3777-9980-FAA3-62AE3265017C}"/>
              </a:ext>
            </a:extLst>
          </p:cNvPr>
          <p:cNvCxnSpPr/>
          <p:nvPr/>
        </p:nvCxnSpPr>
        <p:spPr bwMode="auto">
          <a:xfrm>
            <a:off x="4800600" y="2514600"/>
            <a:ext cx="0" cy="2347353"/>
          </a:xfrm>
          <a:prstGeom prst="line">
            <a:avLst/>
          </a:prstGeom>
          <a:solidFill>
            <a:schemeClr val="accent1"/>
          </a:solidFill>
          <a:ln w="57150" cap="flat" cmpd="sng" algn="ctr">
            <a:solidFill>
              <a:srgbClr val="002060"/>
            </a:solidFill>
            <a:prstDash val="solid"/>
            <a:round/>
            <a:headEnd type="none" w="sm" len="sm"/>
            <a:tailEnd type="none" w="sm" len="sm"/>
          </a:ln>
          <a:effectLst/>
        </p:spPr>
      </p:cxnSp>
      <p:cxnSp>
        <p:nvCxnSpPr>
          <p:cNvPr id="9" name="Straight Connector 8">
            <a:extLst>
              <a:ext uri="{FF2B5EF4-FFF2-40B4-BE49-F238E27FC236}">
                <a16:creationId xmlns:a16="http://schemas.microsoft.com/office/drawing/2014/main" id="{6F289E8A-4D7A-77F8-DC3E-A618FFC7CBB6}"/>
              </a:ext>
            </a:extLst>
          </p:cNvPr>
          <p:cNvCxnSpPr/>
          <p:nvPr/>
        </p:nvCxnSpPr>
        <p:spPr bwMode="auto">
          <a:xfrm flipV="1">
            <a:off x="4802235" y="3826530"/>
            <a:ext cx="1057252" cy="1035422"/>
          </a:xfrm>
          <a:prstGeom prst="line">
            <a:avLst/>
          </a:prstGeom>
          <a:solidFill>
            <a:schemeClr val="accent1"/>
          </a:solidFill>
          <a:ln w="57150" cap="flat" cmpd="sng" algn="ctr">
            <a:solidFill>
              <a:srgbClr val="002060"/>
            </a:solidFill>
            <a:prstDash val="solid"/>
            <a:round/>
            <a:headEnd type="none" w="sm" len="sm"/>
            <a:tailEnd type="none" w="sm" len="sm"/>
          </a:ln>
          <a:effectLst/>
        </p:spPr>
      </p:cxnSp>
      <p:sp>
        <p:nvSpPr>
          <p:cNvPr id="10" name="Isosceles Triangle 2">
            <a:extLst>
              <a:ext uri="{FF2B5EF4-FFF2-40B4-BE49-F238E27FC236}">
                <a16:creationId xmlns:a16="http://schemas.microsoft.com/office/drawing/2014/main" id="{DFCD2A67-5935-C233-726A-4AC877414629}"/>
              </a:ext>
            </a:extLst>
          </p:cNvPr>
          <p:cNvSpPr/>
          <p:nvPr/>
        </p:nvSpPr>
        <p:spPr bwMode="auto">
          <a:xfrm>
            <a:off x="1647945" y="5144342"/>
            <a:ext cx="381000" cy="282388"/>
          </a:xfrm>
          <a:prstGeom prst="triangl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latin typeface="Tahoma" pitchFamily="34" charset="0"/>
              <a:cs typeface="Arial" charset="0"/>
            </a:endParaRPr>
          </a:p>
        </p:txBody>
      </p:sp>
      <p:sp>
        <p:nvSpPr>
          <p:cNvPr id="11" name="Isosceles Triangle 17">
            <a:extLst>
              <a:ext uri="{FF2B5EF4-FFF2-40B4-BE49-F238E27FC236}">
                <a16:creationId xmlns:a16="http://schemas.microsoft.com/office/drawing/2014/main" id="{3851C331-733D-10EB-6385-8CF9602BC000}"/>
              </a:ext>
            </a:extLst>
          </p:cNvPr>
          <p:cNvSpPr/>
          <p:nvPr/>
        </p:nvSpPr>
        <p:spPr bwMode="auto">
          <a:xfrm flipV="1">
            <a:off x="2256233" y="5138853"/>
            <a:ext cx="381000" cy="282388"/>
          </a:xfrm>
          <a:prstGeom prst="triangl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latin typeface="Tahoma" pitchFamily="34" charset="0"/>
              <a:cs typeface="Arial" charset="0"/>
            </a:endParaRPr>
          </a:p>
        </p:txBody>
      </p:sp>
      <p:sp>
        <p:nvSpPr>
          <p:cNvPr id="12" name="Isosceles Triangle 18">
            <a:extLst>
              <a:ext uri="{FF2B5EF4-FFF2-40B4-BE49-F238E27FC236}">
                <a16:creationId xmlns:a16="http://schemas.microsoft.com/office/drawing/2014/main" id="{F4B7C71D-30DB-4CCA-1B95-376820696973}"/>
              </a:ext>
            </a:extLst>
          </p:cNvPr>
          <p:cNvSpPr/>
          <p:nvPr/>
        </p:nvSpPr>
        <p:spPr bwMode="auto">
          <a:xfrm>
            <a:off x="4148838" y="5155548"/>
            <a:ext cx="381000" cy="282388"/>
          </a:xfrm>
          <a:prstGeom prst="triangl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latin typeface="Tahoma" pitchFamily="34" charset="0"/>
              <a:cs typeface="Arial" charset="0"/>
            </a:endParaRPr>
          </a:p>
        </p:txBody>
      </p:sp>
      <p:sp>
        <p:nvSpPr>
          <p:cNvPr id="13" name="Isosceles Triangle 19">
            <a:extLst>
              <a:ext uri="{FF2B5EF4-FFF2-40B4-BE49-F238E27FC236}">
                <a16:creationId xmlns:a16="http://schemas.microsoft.com/office/drawing/2014/main" id="{DB8AD5AC-06CD-36B2-14B7-9169E0447920}"/>
              </a:ext>
            </a:extLst>
          </p:cNvPr>
          <p:cNvSpPr/>
          <p:nvPr/>
        </p:nvSpPr>
        <p:spPr bwMode="auto">
          <a:xfrm flipV="1">
            <a:off x="4610100" y="5150059"/>
            <a:ext cx="381000" cy="282388"/>
          </a:xfrm>
          <a:prstGeom prst="triangl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latin typeface="Tahoma" pitchFamily="34" charset="0"/>
              <a:cs typeface="Arial" charset="0"/>
            </a:endParaRPr>
          </a:p>
        </p:txBody>
      </p:sp>
      <p:cxnSp>
        <p:nvCxnSpPr>
          <p:cNvPr id="14" name="Straight Connector 13">
            <a:extLst>
              <a:ext uri="{FF2B5EF4-FFF2-40B4-BE49-F238E27FC236}">
                <a16:creationId xmlns:a16="http://schemas.microsoft.com/office/drawing/2014/main" id="{C13506CA-1F5F-0020-9D1B-A0385D267987}"/>
              </a:ext>
            </a:extLst>
          </p:cNvPr>
          <p:cNvCxnSpPr>
            <a:stCxn id="10" idx="3"/>
          </p:cNvCxnSpPr>
          <p:nvPr/>
        </p:nvCxnSpPr>
        <p:spPr bwMode="auto">
          <a:xfrm flipV="1">
            <a:off x="1838445" y="4816423"/>
            <a:ext cx="608288" cy="610307"/>
          </a:xfrm>
          <a:prstGeom prst="line">
            <a:avLst/>
          </a:prstGeom>
          <a:solidFill>
            <a:schemeClr val="accent1"/>
          </a:solidFill>
          <a:ln w="12700" cap="flat" cmpd="sng" algn="ctr">
            <a:solidFill>
              <a:schemeClr val="tx1"/>
            </a:solidFill>
            <a:prstDash val="sysDash"/>
            <a:round/>
            <a:headEnd type="none" w="sm" len="sm"/>
            <a:tailEnd type="none" w="sm" len="sm"/>
          </a:ln>
          <a:effectLst/>
        </p:spPr>
      </p:cxnSp>
      <p:cxnSp>
        <p:nvCxnSpPr>
          <p:cNvPr id="15" name="Straight Connector 14">
            <a:extLst>
              <a:ext uri="{FF2B5EF4-FFF2-40B4-BE49-F238E27FC236}">
                <a16:creationId xmlns:a16="http://schemas.microsoft.com/office/drawing/2014/main" id="{A1AAC06F-FF5C-BDBF-1969-C6AAEAED3338}"/>
              </a:ext>
            </a:extLst>
          </p:cNvPr>
          <p:cNvCxnSpPr/>
          <p:nvPr/>
        </p:nvCxnSpPr>
        <p:spPr bwMode="auto">
          <a:xfrm flipV="1">
            <a:off x="4259077" y="4861952"/>
            <a:ext cx="541523" cy="564780"/>
          </a:xfrm>
          <a:prstGeom prst="line">
            <a:avLst/>
          </a:prstGeom>
          <a:solidFill>
            <a:schemeClr val="accent1"/>
          </a:solidFill>
          <a:ln w="12700" cap="flat" cmpd="sng" algn="ctr">
            <a:solidFill>
              <a:schemeClr val="tx1"/>
            </a:solidFill>
            <a:prstDash val="sysDash"/>
            <a:round/>
            <a:headEnd type="none" w="sm" len="sm"/>
            <a:tailEnd type="none" w="sm" len="sm"/>
          </a:ln>
          <a:effectLst/>
        </p:spPr>
      </p:cxnSp>
      <p:sp>
        <p:nvSpPr>
          <p:cNvPr id="16" name="Rectangle 15">
            <a:extLst>
              <a:ext uri="{FF2B5EF4-FFF2-40B4-BE49-F238E27FC236}">
                <a16:creationId xmlns:a16="http://schemas.microsoft.com/office/drawing/2014/main" id="{E2534487-1D90-1D0F-3D1F-42F86E0DC11F}"/>
              </a:ext>
            </a:extLst>
          </p:cNvPr>
          <p:cNvSpPr/>
          <p:nvPr/>
        </p:nvSpPr>
        <p:spPr>
          <a:xfrm>
            <a:off x="6469087" y="5198130"/>
            <a:ext cx="296876" cy="492443"/>
          </a:xfrm>
          <a:prstGeom prst="rect">
            <a:avLst/>
          </a:prstGeom>
        </p:spPr>
        <p:txBody>
          <a:bodyPr wrap="none">
            <a:spAutoFit/>
          </a:bodyPr>
          <a:lstStyle/>
          <a:p>
            <a:r>
              <a:rPr lang="en-US" i="1" dirty="0">
                <a:ea typeface="Tahoma" pitchFamily="34" charset="0"/>
                <a:cs typeface="Tahoma" pitchFamily="34" charset="0"/>
              </a:rPr>
              <a:t>t</a:t>
            </a:r>
            <a:endParaRPr lang="en-US" dirty="0"/>
          </a:p>
        </p:txBody>
      </p:sp>
      <p:grpSp>
        <p:nvGrpSpPr>
          <p:cNvPr id="17" name="Group 16">
            <a:extLst>
              <a:ext uri="{FF2B5EF4-FFF2-40B4-BE49-F238E27FC236}">
                <a16:creationId xmlns:a16="http://schemas.microsoft.com/office/drawing/2014/main" id="{AE8BE0F9-6030-226A-C0C3-249B08CBA16D}"/>
              </a:ext>
            </a:extLst>
          </p:cNvPr>
          <p:cNvGrpSpPr/>
          <p:nvPr/>
        </p:nvGrpSpPr>
        <p:grpSpPr>
          <a:xfrm>
            <a:off x="9182234" y="2072392"/>
            <a:ext cx="2569170" cy="1569660"/>
            <a:chOff x="5623303" y="1219200"/>
            <a:chExt cx="2569170" cy="1569660"/>
          </a:xfrm>
        </p:grpSpPr>
        <p:sp>
          <p:nvSpPr>
            <p:cNvPr id="18" name="TextBox 17">
              <a:extLst>
                <a:ext uri="{FF2B5EF4-FFF2-40B4-BE49-F238E27FC236}">
                  <a16:creationId xmlns:a16="http://schemas.microsoft.com/office/drawing/2014/main" id="{EA7DE920-7E94-1EB7-C7D2-6D1F1BF32FDA}"/>
                </a:ext>
              </a:extLst>
            </p:cNvPr>
            <p:cNvSpPr txBox="1"/>
            <p:nvPr/>
          </p:nvSpPr>
          <p:spPr>
            <a:xfrm>
              <a:off x="6592355" y="1219200"/>
              <a:ext cx="1600118" cy="1569660"/>
            </a:xfrm>
            <a:prstGeom prst="rect">
              <a:avLst/>
            </a:prstGeom>
            <a:noFill/>
          </p:spPr>
          <p:txBody>
            <a:bodyPr wrap="none" rtlCol="0">
              <a:spAutoFit/>
            </a:bodyPr>
            <a:lstStyle/>
            <a:p>
              <a:r>
                <a:rPr lang="en-US" sz="2400" b="1" u="sng" dirty="0">
                  <a:cs typeface="Calibri" panose="020F0502020204030204" pitchFamily="34" charset="0"/>
                </a:rPr>
                <a:t>Update</a:t>
              </a:r>
            </a:p>
            <a:p>
              <a:r>
                <a:rPr lang="en-US" sz="2400" dirty="0">
                  <a:cs typeface="Calibri" panose="020F0502020204030204" pitchFamily="34" charset="0"/>
                </a:rPr>
                <a:t>Submission</a:t>
              </a:r>
            </a:p>
            <a:p>
              <a:endParaRPr lang="en-US" sz="2400" dirty="0">
                <a:cs typeface="Calibri" panose="020F0502020204030204" pitchFamily="34" charset="0"/>
              </a:endParaRPr>
            </a:p>
            <a:p>
              <a:r>
                <a:rPr lang="en-US" sz="2400" dirty="0">
                  <a:cs typeface="Calibri" panose="020F0502020204030204" pitchFamily="34" charset="0"/>
                </a:rPr>
                <a:t>Delivery</a:t>
              </a:r>
            </a:p>
          </p:txBody>
        </p:sp>
        <p:sp>
          <p:nvSpPr>
            <p:cNvPr id="19" name="Isosceles Triangle 31">
              <a:extLst>
                <a:ext uri="{FF2B5EF4-FFF2-40B4-BE49-F238E27FC236}">
                  <a16:creationId xmlns:a16="http://schemas.microsoft.com/office/drawing/2014/main" id="{5E1E8400-F18B-D368-F786-25E3E49BF078}"/>
                </a:ext>
              </a:extLst>
            </p:cNvPr>
            <p:cNvSpPr/>
            <p:nvPr/>
          </p:nvSpPr>
          <p:spPr bwMode="auto">
            <a:xfrm rot="10800000">
              <a:off x="5623303" y="2397443"/>
              <a:ext cx="381000" cy="282388"/>
            </a:xfrm>
            <a:prstGeom prst="triangl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cs typeface="Arial" charset="0"/>
              </a:endParaRPr>
            </a:p>
          </p:txBody>
        </p:sp>
        <p:sp>
          <p:nvSpPr>
            <p:cNvPr id="20" name="Isosceles Triangle 33">
              <a:extLst>
                <a:ext uri="{FF2B5EF4-FFF2-40B4-BE49-F238E27FC236}">
                  <a16:creationId xmlns:a16="http://schemas.microsoft.com/office/drawing/2014/main" id="{1C3FC512-77EC-B61C-3430-698B72D512E6}"/>
                </a:ext>
              </a:extLst>
            </p:cNvPr>
            <p:cNvSpPr/>
            <p:nvPr/>
          </p:nvSpPr>
          <p:spPr bwMode="auto">
            <a:xfrm rot="10800000">
              <a:off x="6080503" y="2397443"/>
              <a:ext cx="381000" cy="282388"/>
            </a:xfrm>
            <a:prstGeom prst="triangl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cs typeface="Arial" charset="0"/>
              </a:endParaRPr>
            </a:p>
          </p:txBody>
        </p:sp>
        <p:sp>
          <p:nvSpPr>
            <p:cNvPr id="21" name="Isosceles Triangle 34">
              <a:extLst>
                <a:ext uri="{FF2B5EF4-FFF2-40B4-BE49-F238E27FC236}">
                  <a16:creationId xmlns:a16="http://schemas.microsoft.com/office/drawing/2014/main" id="{B1333504-4D81-628E-43B3-9900C15E727D}"/>
                </a:ext>
              </a:extLst>
            </p:cNvPr>
            <p:cNvSpPr/>
            <p:nvPr/>
          </p:nvSpPr>
          <p:spPr bwMode="auto">
            <a:xfrm>
              <a:off x="5623303" y="1711643"/>
              <a:ext cx="381000" cy="282388"/>
            </a:xfrm>
            <a:prstGeom prst="triangl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cs typeface="Arial" charset="0"/>
              </a:endParaRPr>
            </a:p>
          </p:txBody>
        </p:sp>
        <p:sp>
          <p:nvSpPr>
            <p:cNvPr id="22" name="Isosceles Triangle 36">
              <a:extLst>
                <a:ext uri="{FF2B5EF4-FFF2-40B4-BE49-F238E27FC236}">
                  <a16:creationId xmlns:a16="http://schemas.microsoft.com/office/drawing/2014/main" id="{E0432EEA-7CE2-AB2A-462A-F128A94C3DB0}"/>
                </a:ext>
              </a:extLst>
            </p:cNvPr>
            <p:cNvSpPr/>
            <p:nvPr/>
          </p:nvSpPr>
          <p:spPr bwMode="auto">
            <a:xfrm>
              <a:off x="6080503" y="1711643"/>
              <a:ext cx="381000" cy="282388"/>
            </a:xfrm>
            <a:prstGeom prst="triangl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rgbClr val="002060"/>
                </a:solidFill>
                <a:effectLst/>
                <a:cs typeface="Arial" charset="0"/>
              </a:endParaRPr>
            </a:p>
          </p:txBody>
        </p:sp>
      </p:grpSp>
      <p:cxnSp>
        <p:nvCxnSpPr>
          <p:cNvPr id="23" name="Straight Arrow Connector 22">
            <a:extLst>
              <a:ext uri="{FF2B5EF4-FFF2-40B4-BE49-F238E27FC236}">
                <a16:creationId xmlns:a16="http://schemas.microsoft.com/office/drawing/2014/main" id="{B624166D-917A-ECF2-E752-BDF251A632D7}"/>
              </a:ext>
            </a:extLst>
          </p:cNvPr>
          <p:cNvCxnSpPr/>
          <p:nvPr/>
        </p:nvCxnSpPr>
        <p:spPr bwMode="auto">
          <a:xfrm>
            <a:off x="1820887" y="5579130"/>
            <a:ext cx="609600" cy="0"/>
          </a:xfrm>
          <a:prstGeom prst="straightConnector1">
            <a:avLst/>
          </a:prstGeom>
          <a:solidFill>
            <a:schemeClr val="accent1"/>
          </a:solidFill>
          <a:ln w="38100" cap="flat" cmpd="sng" algn="ctr">
            <a:solidFill>
              <a:schemeClr val="tx1"/>
            </a:solidFill>
            <a:prstDash val="solid"/>
            <a:round/>
            <a:headEnd type="arrow"/>
            <a:tailEnd type="arrow"/>
          </a:ln>
          <a:effectLst/>
        </p:spPr>
      </p:cxnSp>
      <p:cxnSp>
        <p:nvCxnSpPr>
          <p:cNvPr id="24" name="Straight Arrow Connector 23">
            <a:extLst>
              <a:ext uri="{FF2B5EF4-FFF2-40B4-BE49-F238E27FC236}">
                <a16:creationId xmlns:a16="http://schemas.microsoft.com/office/drawing/2014/main" id="{88B2C88C-5209-6C46-37FE-4EF9646E97BB}"/>
              </a:ext>
            </a:extLst>
          </p:cNvPr>
          <p:cNvCxnSpPr>
            <a:cxnSpLocks/>
          </p:cNvCxnSpPr>
          <p:nvPr/>
        </p:nvCxnSpPr>
        <p:spPr bwMode="auto">
          <a:xfrm flipH="1" flipV="1">
            <a:off x="2803574" y="4816423"/>
            <a:ext cx="7913" cy="627928"/>
          </a:xfrm>
          <a:prstGeom prst="straightConnector1">
            <a:avLst/>
          </a:prstGeom>
          <a:solidFill>
            <a:schemeClr val="accent1"/>
          </a:solidFill>
          <a:ln w="38100" cap="flat" cmpd="sng" algn="ctr">
            <a:solidFill>
              <a:schemeClr val="tx1"/>
            </a:solidFill>
            <a:prstDash val="solid"/>
            <a:round/>
            <a:headEnd type="arrow"/>
            <a:tailEnd type="arrow"/>
          </a:ln>
          <a:effectLst/>
        </p:spPr>
      </p:cxnSp>
      <p:sp>
        <p:nvSpPr>
          <p:cNvPr id="25" name="TextBox 24">
            <a:extLst>
              <a:ext uri="{FF2B5EF4-FFF2-40B4-BE49-F238E27FC236}">
                <a16:creationId xmlns:a16="http://schemas.microsoft.com/office/drawing/2014/main" id="{4B485817-0115-9C06-27D3-5CBF32CCA411}"/>
              </a:ext>
            </a:extLst>
          </p:cNvPr>
          <p:cNvSpPr txBox="1"/>
          <p:nvPr/>
        </p:nvSpPr>
        <p:spPr>
          <a:xfrm>
            <a:off x="2811487" y="4893330"/>
            <a:ext cx="397866" cy="523220"/>
          </a:xfrm>
          <a:prstGeom prst="rect">
            <a:avLst/>
          </a:prstGeom>
          <a:noFill/>
        </p:spPr>
        <p:txBody>
          <a:bodyPr wrap="none" rtlCol="0">
            <a:spAutoFit/>
          </a:bodyPr>
          <a:lstStyle/>
          <a:p>
            <a:r>
              <a:rPr lang="en-US" sz="2800" i="1" dirty="0">
                <a:latin typeface="Cambria Math" panose="02040503050406030204" pitchFamily="18" charset="0"/>
                <a:ea typeface="Cambria Math" panose="02040503050406030204" pitchFamily="18" charset="0"/>
              </a:rPr>
              <a:t>T</a:t>
            </a:r>
          </a:p>
        </p:txBody>
      </p:sp>
      <p:sp>
        <p:nvSpPr>
          <p:cNvPr id="27" name="TextBox 26">
            <a:extLst>
              <a:ext uri="{FF2B5EF4-FFF2-40B4-BE49-F238E27FC236}">
                <a16:creationId xmlns:a16="http://schemas.microsoft.com/office/drawing/2014/main" id="{FB5EFF35-AC1D-5483-F391-AFD31122E067}"/>
              </a:ext>
            </a:extLst>
          </p:cNvPr>
          <p:cNvSpPr txBox="1"/>
          <p:nvPr/>
        </p:nvSpPr>
        <p:spPr>
          <a:xfrm>
            <a:off x="440603" y="1164498"/>
            <a:ext cx="602848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i="1" spc="300" dirty="0">
                <a:latin typeface="Calibri" panose="020F0502020204030204" pitchFamily="34" charset="0"/>
                <a:ea typeface="Cambria Math" panose="02040503050406030204" pitchFamily="18" charset="0"/>
                <a:cs typeface="Calibri" panose="020F0502020204030204" pitchFamily="34" charset="0"/>
              </a:rPr>
              <a:t>X</a:t>
            </a:r>
            <a:r>
              <a:rPr lang="en-US" sz="2400" dirty="0">
                <a:latin typeface="Calibri" panose="020F0502020204030204" pitchFamily="34" charset="0"/>
                <a:cs typeface="Calibri" panose="020F0502020204030204" pitchFamily="34" charset="0"/>
              </a:rPr>
              <a:t>(</a:t>
            </a:r>
            <a:r>
              <a:rPr lang="en-US" sz="2400" i="1"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 = age of the most recently received update</a:t>
            </a:r>
          </a:p>
        </p:txBody>
      </p:sp>
      <p:sp>
        <p:nvSpPr>
          <p:cNvPr id="28" name="TextBox 27">
            <a:extLst>
              <a:ext uri="{FF2B5EF4-FFF2-40B4-BE49-F238E27FC236}">
                <a16:creationId xmlns:a16="http://schemas.microsoft.com/office/drawing/2014/main" id="{2E3B7A0D-4D2C-B92E-E447-8DC47CD3FCCF}"/>
              </a:ext>
            </a:extLst>
          </p:cNvPr>
          <p:cNvSpPr txBox="1"/>
          <p:nvPr/>
        </p:nvSpPr>
        <p:spPr>
          <a:xfrm>
            <a:off x="4898576" y="211064"/>
            <a:ext cx="28901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ea typeface="+mn-ea"/>
                <a:cs typeface="+mn-cs"/>
              </a:rPr>
              <a:t>Update Age </a:t>
            </a:r>
            <a:r>
              <a:rPr lang="en-US" sz="3200" b="1" i="1" dirty="0">
                <a:solidFill>
                  <a:srgbClr val="0070C0"/>
                </a:solidFill>
              </a:rPr>
              <a:t>X(t)</a:t>
            </a:r>
            <a:endParaRPr kumimoji="0" lang="en-US" sz="3200" b="1" i="0" u="none" strike="noStrike" kern="1200" cap="none" spc="0" normalizeH="0" baseline="0" noProof="0" dirty="0">
              <a:ln>
                <a:noFill/>
              </a:ln>
              <a:solidFill>
                <a:srgbClr val="0070C0"/>
              </a:solidFill>
              <a:effectLst/>
              <a:uLnTx/>
              <a:uFillTx/>
              <a:ea typeface="+mn-ea"/>
              <a:cs typeface="+mn-cs"/>
            </a:endParaRPr>
          </a:p>
        </p:txBody>
      </p:sp>
      <p:sp>
        <p:nvSpPr>
          <p:cNvPr id="30" name="TextBox 29">
            <a:extLst>
              <a:ext uri="{FF2B5EF4-FFF2-40B4-BE49-F238E27FC236}">
                <a16:creationId xmlns:a16="http://schemas.microsoft.com/office/drawing/2014/main" id="{4F6B911D-4226-E822-6426-A912AAE55FFE}"/>
              </a:ext>
            </a:extLst>
          </p:cNvPr>
          <p:cNvSpPr txBox="1"/>
          <p:nvPr/>
        </p:nvSpPr>
        <p:spPr>
          <a:xfrm>
            <a:off x="8061374" y="3826530"/>
            <a:ext cx="3429000" cy="1754327"/>
          </a:xfrm>
          <a:prstGeom prst="rect">
            <a:avLst/>
          </a:prstGeom>
          <a:noFill/>
          <a:ln w="38100" cmpd="sng">
            <a:solidFill>
              <a:srgbClr val="FF0000"/>
            </a:solidFill>
          </a:ln>
        </p:spPr>
        <p:txBody>
          <a:bodyPr wrap="square" rtlCol="0">
            <a:spAutoFit/>
          </a:bodyPr>
          <a:lstStyle/>
          <a:p>
            <a:pPr algn="ctr"/>
            <a:r>
              <a:rPr lang="en-US" sz="3600" dirty="0">
                <a:solidFill>
                  <a:srgbClr val="0000FF"/>
                </a:solidFill>
                <a:latin typeface="Calibri" panose="020F0502020204030204" pitchFamily="34" charset="0"/>
                <a:cs typeface="Calibri" panose="020F0502020204030204" pitchFamily="34" charset="0"/>
              </a:rPr>
              <a:t>Average Age</a:t>
            </a:r>
          </a:p>
          <a:p>
            <a:pPr algn="ctr"/>
            <a:endParaRPr lang="en-US" sz="3600" dirty="0">
              <a:solidFill>
                <a:srgbClr val="0000FF"/>
              </a:solidFill>
            </a:endParaRPr>
          </a:p>
          <a:p>
            <a:endParaRPr lang="en-US" sz="3600" dirty="0">
              <a:solidFill>
                <a:srgbClr val="0000FF"/>
              </a:solidFill>
            </a:endParaRPr>
          </a:p>
        </p:txBody>
      </p:sp>
      <p:pic>
        <p:nvPicPr>
          <p:cNvPr id="31" name="Picture 30">
            <a:extLst>
              <a:ext uri="{FF2B5EF4-FFF2-40B4-BE49-F238E27FC236}">
                <a16:creationId xmlns:a16="http://schemas.microsoft.com/office/drawing/2014/main" id="{CCF7BD6E-DC42-6B73-9D90-99B39DD64437}"/>
              </a:ext>
            </a:extLst>
          </p:cNvPr>
          <p:cNvPicPr>
            <a:picLocks noChangeAspect="1"/>
          </p:cNvPicPr>
          <p:nvPr/>
        </p:nvPicPr>
        <p:blipFill>
          <a:blip r:embed="rId3"/>
          <a:stretch>
            <a:fillRect/>
          </a:stretch>
        </p:blipFill>
        <p:spPr>
          <a:xfrm>
            <a:off x="8175674" y="4542184"/>
            <a:ext cx="3200400" cy="952500"/>
          </a:xfrm>
          <a:prstGeom prst="rect">
            <a:avLst/>
          </a:prstGeom>
        </p:spPr>
      </p:pic>
    </p:spTree>
    <p:extLst>
      <p:ext uri="{BB962C8B-B14F-4D97-AF65-F5344CB8AC3E}">
        <p14:creationId xmlns:p14="http://schemas.microsoft.com/office/powerpoint/2010/main" val="353747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7|9.7|9.1|29.4"/>
</p:tagLst>
</file>

<file path=ppt/tags/tag2.xml><?xml version="1.0" encoding="utf-8"?>
<p:tagLst xmlns:a="http://schemas.openxmlformats.org/drawingml/2006/main" xmlns:r="http://schemas.openxmlformats.org/officeDocument/2006/relationships" xmlns:p="http://schemas.openxmlformats.org/presentationml/2006/main">
  <p:tag name="TIMING" val="|4.5|4.9|4.1|2.5|5.4|3.4|2.3"/>
</p:tagLst>
</file>

<file path=ppt/tags/tag3.xml><?xml version="1.0" encoding="utf-8"?>
<p:tagLst xmlns:a="http://schemas.openxmlformats.org/drawingml/2006/main" xmlns:r="http://schemas.openxmlformats.org/officeDocument/2006/relationships" xmlns:p="http://schemas.openxmlformats.org/presentationml/2006/main">
  <p:tag name="TIMING" val="|6.8|5.8|9.4"/>
</p:tagLst>
</file>

<file path=ppt/tags/tag4.xml><?xml version="1.0" encoding="utf-8"?>
<p:tagLst xmlns:a="http://schemas.openxmlformats.org/drawingml/2006/main" xmlns:r="http://schemas.openxmlformats.org/officeDocument/2006/relationships" xmlns:p="http://schemas.openxmlformats.org/presentationml/2006/main">
  <p:tag name="TIMING" val="|6.8|5.8|9.4"/>
</p:tagLst>
</file>

<file path=ppt/tags/tag5.xml><?xml version="1.0" encoding="utf-8"?>
<p:tagLst xmlns:a="http://schemas.openxmlformats.org/drawingml/2006/main" xmlns:r="http://schemas.openxmlformats.org/officeDocument/2006/relationships" xmlns:p="http://schemas.openxmlformats.org/presentationml/2006/main">
  <p:tag name="TIMING" val="|6.8|5.8|9.4"/>
</p:tagLst>
</file>

<file path=ppt/tags/tag6.xml><?xml version="1.0" encoding="utf-8"?>
<p:tagLst xmlns:a="http://schemas.openxmlformats.org/drawingml/2006/main" xmlns:r="http://schemas.openxmlformats.org/officeDocument/2006/relationships" xmlns:p="http://schemas.openxmlformats.org/presentationml/2006/main">
  <p:tag name="TIMING" val="|11.5|14.1|6.8|10.9|2.8|2.9|10.7|5.1"/>
</p:tagLst>
</file>

<file path=ppt/theme/theme1.xml><?xml version="1.0" encoding="utf-8"?>
<a:theme xmlns:a="http://schemas.openxmlformats.org/drawingml/2006/main" name="mobilityFirs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D587B30F-78FA-5F4D-8217-F297F2CB94DC}" vid="{3A8F92A3-FCF4-3C47-93EA-915C38CDFF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3438</Words>
  <Application>Microsoft Macintosh PowerPoint</Application>
  <PresentationFormat>Widescreen</PresentationFormat>
  <Paragraphs>381</Paragraphs>
  <Slides>23</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Cambria Math</vt:lpstr>
      <vt:lpstr>CMMI10</vt:lpstr>
      <vt:lpstr>CMR10</vt:lpstr>
      <vt:lpstr>CMSY10</vt:lpstr>
      <vt:lpstr>NimbusRomNo9L</vt:lpstr>
      <vt:lpstr>Tahoma</vt:lpstr>
      <vt:lpstr>mobilityFirst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Vishakha Ramani</dc:creator>
  <cp:lastModifiedBy>Vishakha Ramani</cp:lastModifiedBy>
  <cp:revision>34</cp:revision>
  <dcterms:created xsi:type="dcterms:W3CDTF">2023-05-01T03:10:51Z</dcterms:created>
  <dcterms:modified xsi:type="dcterms:W3CDTF">2023-05-16T11:33:41Z</dcterms:modified>
</cp:coreProperties>
</file>